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65"/>
    <p:restoredTop sz="94610"/>
  </p:normalViewPr>
  <p:slideViewPr>
    <p:cSldViewPr snapToGrid="0" snapToObjects="1">
      <p:cViewPr varScale="1">
        <p:scale>
          <a:sx n="46" d="100"/>
          <a:sy n="46" d="100"/>
        </p:scale>
        <p:origin x="20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44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E239C0-BF1C-3CFD-9480-2DACFFF1DF4F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2F3F8"/>
          </a:solidFill>
          <a:ln>
            <a:solidFill>
              <a:srgbClr val="F2F3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5750B7-D34B-6F56-1DC3-9670E03D5594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2F3F8"/>
          </a:solidFill>
          <a:ln>
            <a:solidFill>
              <a:srgbClr val="F2F3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68E63-49E5-F0D9-6D61-7AA1954FF317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4691B-06B3-81C0-9165-426459D58A9F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5200" cy="987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68FFAC-D087-CDD9-D70A-3D346307B944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EB2D9-7350-A479-C992-46AAD2D56E82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FE9CFC-3F88-C711-D833-621670151B0B}"/>
              </a:ext>
            </a:extLst>
          </p:cNvPr>
          <p:cNvGrpSpPr/>
          <p:nvPr/>
        </p:nvGrpSpPr>
        <p:grpSpPr>
          <a:xfrm>
            <a:off x="794481" y="2251666"/>
            <a:ext cx="16814464" cy="6790400"/>
            <a:chOff x="1049311" y="2146736"/>
            <a:chExt cx="16814464" cy="6790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B20409-2A1B-0157-2269-F66DF7056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4605" y="3248110"/>
              <a:ext cx="15413762" cy="551663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4A21B1-D9CA-958A-26FD-FE68D78FC2E3}"/>
                </a:ext>
              </a:extLst>
            </p:cNvPr>
            <p:cNvSpPr/>
            <p:nvPr/>
          </p:nvSpPr>
          <p:spPr>
            <a:xfrm>
              <a:off x="1049311" y="3057993"/>
              <a:ext cx="10283253" cy="5879143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8B92BE-A911-6A8D-C0C3-8AC025F16C07}"/>
                </a:ext>
              </a:extLst>
            </p:cNvPr>
            <p:cNvSpPr/>
            <p:nvPr/>
          </p:nvSpPr>
          <p:spPr>
            <a:xfrm>
              <a:off x="11332564" y="3034007"/>
              <a:ext cx="2053652" cy="587914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E302ED-DD64-F048-F533-1C4C4DEE7AD3}"/>
                </a:ext>
              </a:extLst>
            </p:cNvPr>
            <p:cNvSpPr/>
            <p:nvPr/>
          </p:nvSpPr>
          <p:spPr>
            <a:xfrm>
              <a:off x="13446176" y="3019014"/>
              <a:ext cx="3461229" cy="58791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496D3BB0-34F9-071B-8799-A628544A4D7D}"/>
                </a:ext>
              </a:extLst>
            </p:cNvPr>
            <p:cNvSpPr/>
            <p:nvPr/>
          </p:nvSpPr>
          <p:spPr>
            <a:xfrm rot="5400000">
              <a:off x="5891135" y="-2227543"/>
              <a:ext cx="449705" cy="10133354"/>
            </a:xfrm>
            <a:prstGeom prst="leftBrac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AD6781-56AA-348A-CE5E-A8D22F4C39D0}"/>
                </a:ext>
              </a:extLst>
            </p:cNvPr>
            <p:cNvSpPr txBox="1"/>
            <p:nvPr/>
          </p:nvSpPr>
          <p:spPr>
            <a:xfrm>
              <a:off x="4673186" y="2161036"/>
              <a:ext cx="3436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2400" b="1" dirty="0"/>
                <a:t>Original Reddit Data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58734462-CF0C-6FEC-D6F7-1A71B9F84FB8}"/>
                </a:ext>
              </a:extLst>
            </p:cNvPr>
            <p:cNvSpPr/>
            <p:nvPr/>
          </p:nvSpPr>
          <p:spPr>
            <a:xfrm rot="5400000">
              <a:off x="12119546" y="1809604"/>
              <a:ext cx="449708" cy="1993691"/>
            </a:xfrm>
            <a:prstGeom prst="leftBrace">
              <a:avLst>
                <a:gd name="adj1" fmla="val 8333"/>
                <a:gd name="adj2" fmla="val 68045"/>
              </a:avLst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FA5D570A-F7A3-3F1B-3D4B-106A062274A5}"/>
                </a:ext>
              </a:extLst>
            </p:cNvPr>
            <p:cNvSpPr/>
            <p:nvPr/>
          </p:nvSpPr>
          <p:spPr>
            <a:xfrm rot="5400000">
              <a:off x="14901469" y="1161276"/>
              <a:ext cx="449708" cy="3235379"/>
            </a:xfrm>
            <a:prstGeom prst="leftBrac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D351E3-58DC-FDC2-AF3C-02A5BDB0017C}"/>
                </a:ext>
              </a:extLst>
            </p:cNvPr>
            <p:cNvSpPr txBox="1"/>
            <p:nvPr/>
          </p:nvSpPr>
          <p:spPr>
            <a:xfrm>
              <a:off x="10396145" y="2153824"/>
              <a:ext cx="3436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2400" b="1" dirty="0"/>
                <a:t>Converting UTC to CST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605D5A-1B70-5B07-08C8-39F15F277C53}"/>
                </a:ext>
              </a:extLst>
            </p:cNvPr>
            <p:cNvSpPr txBox="1"/>
            <p:nvPr/>
          </p:nvSpPr>
          <p:spPr>
            <a:xfrm>
              <a:off x="13473333" y="2146736"/>
              <a:ext cx="4390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2400" b="1" dirty="0"/>
                <a:t>Using Spacy for NER Task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FBF55D-F974-7DAA-48EB-BEA7B48EF8B5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56923-9909-D793-AAB8-9E69FCAF5F6F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EA4AD-C772-3FEE-D8CE-7FD8CC50D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59" y="3133176"/>
            <a:ext cx="14115805" cy="5803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C220B0-A51A-5FAB-E676-97B065273234}"/>
              </a:ext>
            </a:extLst>
          </p:cNvPr>
          <p:cNvSpPr txBox="1"/>
          <p:nvPr/>
        </p:nvSpPr>
        <p:spPr>
          <a:xfrm>
            <a:off x="835707" y="2186029"/>
            <a:ext cx="1261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/>
              <a:t>- Made a Yahoo Finanace API calls to gather financial information of certain stocks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B51771-01E2-C9E2-39BD-822300C94B4D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E1AB6-5DD5-6598-9714-514EA49C5C4E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" name="Picture 5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34451ACF-D4A0-88F5-9EA5-95736E44A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60" y="2703841"/>
            <a:ext cx="9231187" cy="61253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E7F2ACA-D0B9-A1EE-A445-1F07C22DDC8C}"/>
              </a:ext>
            </a:extLst>
          </p:cNvPr>
          <p:cNvGrpSpPr/>
          <p:nvPr/>
        </p:nvGrpSpPr>
        <p:grpSpPr>
          <a:xfrm>
            <a:off x="11133482" y="2217053"/>
            <a:ext cx="5445639" cy="6439652"/>
            <a:chOff x="12699566" y="2247033"/>
            <a:chExt cx="4040691" cy="64396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E16275-7F77-0128-941C-AF3445C3EA61}"/>
                </a:ext>
              </a:extLst>
            </p:cNvPr>
            <p:cNvSpPr txBox="1"/>
            <p:nvPr/>
          </p:nvSpPr>
          <p:spPr>
            <a:xfrm>
              <a:off x="12699566" y="2500376"/>
              <a:ext cx="4040691" cy="6186309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l"/>
              <a:endParaRPr lang="en-US" dirty="0"/>
            </a:p>
            <a:p>
              <a:pPr algn="l"/>
              <a:endParaRPr lang="en-US" dirty="0"/>
            </a:p>
            <a:p>
              <a:r>
                <a:rPr lang="en-US" b="1" i="0" dirty="0">
                  <a:effectLst/>
                </a:rPr>
                <a:t>- Time Period </a:t>
              </a:r>
              <a:r>
                <a:rPr lang="en-US" b="0" i="0" dirty="0">
                  <a:effectLst/>
                </a:rPr>
                <a:t>: </a:t>
              </a:r>
            </a:p>
            <a:p>
              <a:r>
                <a:rPr lang="en-US" b="0" i="0" dirty="0">
                  <a:effectLst/>
                </a:rPr>
                <a:t>The plot spans from Sept 2020 to May 2021 data that includes the period when r/</a:t>
              </a:r>
              <a:r>
                <a:rPr lang="en-US" b="0" i="0" dirty="0" err="1">
                  <a:effectLst/>
                </a:rPr>
                <a:t>wallstreetbets</a:t>
              </a:r>
              <a:r>
                <a:rPr lang="en-US" b="0" i="0" dirty="0">
                  <a:effectLst/>
                </a:rPr>
                <a:t> gained significant attention</a:t>
              </a:r>
            </a:p>
            <a:p>
              <a:endParaRPr lang="en-US" dirty="0"/>
            </a:p>
            <a:p>
              <a:endParaRPr lang="en-US" b="0" i="0" dirty="0">
                <a:effectLst/>
              </a:endParaRPr>
            </a:p>
            <a:p>
              <a:r>
                <a:rPr lang="en-US" b="1" dirty="0"/>
                <a:t>- Data Represented:</a:t>
              </a:r>
            </a:p>
            <a:p>
              <a:r>
                <a:rPr lang="en-US" dirty="0"/>
                <a:t>The x-axis represents time, and the y-axis is a count metric, the number of Reddit post titles during the given period of time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b="1" dirty="0"/>
                <a:t>- Volume of Activity and Variability: </a:t>
              </a:r>
            </a:p>
            <a:p>
              <a:r>
                <a:rPr lang="en-US" dirty="0"/>
                <a:t>The figure shows the trend of reddit activity over time. Peaks would indicate periods of high activity, where users frequently generated new posts on r/</a:t>
              </a:r>
              <a:r>
                <a:rPr lang="en-US" dirty="0" err="1"/>
                <a:t>wallstreetbets</a:t>
              </a:r>
              <a:r>
                <a:rPr lang="en-US" dirty="0"/>
                <a:t>.</a:t>
              </a:r>
            </a:p>
            <a:p>
              <a:r>
                <a:rPr lang="en-US" dirty="0"/>
                <a:t> </a:t>
              </a:r>
            </a:p>
            <a:p>
              <a:endParaRPr lang="en-US" b="0" i="0" dirty="0">
                <a:effectLst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90A4D3-BF1F-01C8-9260-E354DA44543F}"/>
                </a:ext>
              </a:extLst>
            </p:cNvPr>
            <p:cNvSpPr/>
            <p:nvPr/>
          </p:nvSpPr>
          <p:spPr>
            <a:xfrm>
              <a:off x="13787267" y="2247033"/>
              <a:ext cx="2049821" cy="6310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b="1" dirty="0">
                  <a:solidFill>
                    <a:schemeClr val="tx1"/>
                  </a:solidFill>
                </a:rPr>
                <a:t>Reddit Activity Over Time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9638F1-9C20-FB19-5A1F-4385C8811B84}"/>
              </a:ext>
            </a:extLst>
          </p:cNvPr>
          <p:cNvCxnSpPr>
            <a:cxnSpLocks/>
          </p:cNvCxnSpPr>
          <p:nvPr/>
        </p:nvCxnSpPr>
        <p:spPr>
          <a:xfrm flipV="1">
            <a:off x="9860447" y="2456896"/>
            <a:ext cx="1232629" cy="6310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345A7E-8D81-A41D-ACBA-076466DD3DE7}"/>
              </a:ext>
            </a:extLst>
          </p:cNvPr>
          <p:cNvCxnSpPr>
            <a:cxnSpLocks/>
          </p:cNvCxnSpPr>
          <p:nvPr/>
        </p:nvCxnSpPr>
        <p:spPr>
          <a:xfrm>
            <a:off x="9803227" y="7887324"/>
            <a:ext cx="1330255" cy="7693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85A70B-FD92-0B06-767F-F7BBB98B4DD0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2AE89-2DBB-CDE3-8B2B-5EFCEBD80E06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817242-D253-84E9-C569-EE0F36B71ED2}"/>
              </a:ext>
            </a:extLst>
          </p:cNvPr>
          <p:cNvGrpSpPr/>
          <p:nvPr/>
        </p:nvGrpSpPr>
        <p:grpSpPr>
          <a:xfrm>
            <a:off x="404734" y="2661870"/>
            <a:ext cx="9068532" cy="6131615"/>
            <a:chOff x="404734" y="2661870"/>
            <a:chExt cx="9068532" cy="6131615"/>
          </a:xfrm>
        </p:grpSpPr>
        <p:pic>
          <p:nvPicPr>
            <p:cNvPr id="6" name="Picture 5" descr="A graph with numbers and a black border&#10;&#10;Description automatically generated">
              <a:extLst>
                <a:ext uri="{FF2B5EF4-FFF2-40B4-BE49-F238E27FC236}">
                  <a16:creationId xmlns:a16="http://schemas.microsoft.com/office/drawing/2014/main" id="{7B514BE4-2462-1407-61BF-D1DD8C663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734" y="2661870"/>
              <a:ext cx="9068532" cy="601743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6248D2-8570-E7BC-4F33-E940DE89013F}"/>
                </a:ext>
              </a:extLst>
            </p:cNvPr>
            <p:cNvSpPr txBox="1"/>
            <p:nvPr/>
          </p:nvSpPr>
          <p:spPr>
            <a:xfrm>
              <a:off x="3653854" y="7962488"/>
              <a:ext cx="6932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KR" sz="2400" dirty="0"/>
                <a:t>🚀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19C524-27E1-30A5-168E-4EA2B1E79594}"/>
                </a:ext>
              </a:extLst>
            </p:cNvPr>
            <p:cNvSpPr txBox="1"/>
            <p:nvPr/>
          </p:nvSpPr>
          <p:spPr>
            <a:xfrm>
              <a:off x="8644511" y="7962488"/>
              <a:ext cx="5294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KR" sz="2400" dirty="0"/>
                <a:t>🙏	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B7BAF-90E1-22FF-B1AD-9C73A366F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366" y="2500376"/>
            <a:ext cx="2578100" cy="6070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A37C55-BF79-B662-E7BE-73B6D0044AF3}"/>
              </a:ext>
            </a:extLst>
          </p:cNvPr>
          <p:cNvCxnSpPr/>
          <p:nvPr/>
        </p:nvCxnSpPr>
        <p:spPr>
          <a:xfrm flipV="1">
            <a:off x="9443286" y="2500376"/>
            <a:ext cx="324100" cy="4526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22AC43-CC70-4D09-AFCF-181799799FC0}"/>
              </a:ext>
            </a:extLst>
          </p:cNvPr>
          <p:cNvCxnSpPr>
            <a:cxnSpLocks/>
          </p:cNvCxnSpPr>
          <p:nvPr/>
        </p:nvCxnSpPr>
        <p:spPr>
          <a:xfrm>
            <a:off x="9395227" y="7962488"/>
            <a:ext cx="402139" cy="5877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006C93-F833-8C09-C962-5CE165373BE2}"/>
              </a:ext>
            </a:extLst>
          </p:cNvPr>
          <p:cNvGrpSpPr/>
          <p:nvPr/>
        </p:nvGrpSpPr>
        <p:grpSpPr>
          <a:xfrm>
            <a:off x="12699566" y="2215562"/>
            <a:ext cx="4040691" cy="6471123"/>
            <a:chOff x="12699566" y="2215562"/>
            <a:chExt cx="4040691" cy="64711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C25424-23C8-FBB8-B412-D3D9F8AD3E85}"/>
                </a:ext>
              </a:extLst>
            </p:cNvPr>
            <p:cNvSpPr txBox="1"/>
            <p:nvPr/>
          </p:nvSpPr>
          <p:spPr>
            <a:xfrm>
              <a:off x="12699566" y="2500376"/>
              <a:ext cx="4040691" cy="6186309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l"/>
              <a:endParaRPr lang="en-US" dirty="0"/>
            </a:p>
            <a:p>
              <a:pPr algn="l"/>
              <a:endParaRPr lang="en-US" dirty="0"/>
            </a:p>
            <a:p>
              <a:r>
                <a:rPr lang="en-US" b="1" i="0" dirty="0">
                  <a:effectLst/>
                </a:rPr>
                <a:t>- Time Period </a:t>
              </a:r>
              <a:r>
                <a:rPr lang="en-US" b="0" i="0" dirty="0">
                  <a:effectLst/>
                </a:rPr>
                <a:t>: </a:t>
              </a:r>
            </a:p>
            <a:p>
              <a:r>
                <a:rPr lang="en-US" b="0" i="0" dirty="0">
                  <a:effectLst/>
                </a:rPr>
                <a:t>The plot spans from Sept 2020 to May 2021 data that includes the period when r/</a:t>
              </a:r>
              <a:r>
                <a:rPr lang="en-US" b="0" i="0" dirty="0" err="1">
                  <a:effectLst/>
                </a:rPr>
                <a:t>wallstreetbets</a:t>
              </a:r>
              <a:r>
                <a:rPr lang="en-US" b="0" i="0" dirty="0">
                  <a:effectLst/>
                </a:rPr>
                <a:t> gained significant attention</a:t>
              </a:r>
            </a:p>
            <a:p>
              <a:endParaRPr lang="en-US" dirty="0"/>
            </a:p>
            <a:p>
              <a:endParaRPr lang="en-US" b="0" i="0" dirty="0">
                <a:effectLst/>
              </a:endParaRPr>
            </a:p>
            <a:p>
              <a:r>
                <a:rPr lang="en-US" b="1" dirty="0"/>
                <a:t>- Data Presented:</a:t>
              </a:r>
            </a:p>
            <a:p>
              <a:r>
                <a:rPr lang="en-US" b="0" i="0" dirty="0">
                  <a:effectLst/>
                </a:rPr>
                <a:t>The line graph represents this count over time, providing a visual representation of how often the stock was mentioned in the subreddit's titles.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b="1" i="0" dirty="0">
                  <a:effectLst/>
                </a:rPr>
                <a:t>- Significant Peaks</a:t>
              </a:r>
              <a:r>
                <a:rPr lang="en-US" b="1" dirty="0"/>
                <a:t>:</a:t>
              </a:r>
            </a:p>
            <a:p>
              <a:r>
                <a:rPr lang="en-US" b="0" i="0" dirty="0">
                  <a:effectLst/>
                </a:rPr>
                <a:t>The highest peaks might be related to the GameStop phenomenon in January 2021, where there was a massive surge in interest and activity related to certain stocks.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5949E1-D63D-8C72-6471-FD724302E041}"/>
                </a:ext>
              </a:extLst>
            </p:cNvPr>
            <p:cNvSpPr/>
            <p:nvPr/>
          </p:nvSpPr>
          <p:spPr>
            <a:xfrm>
              <a:off x="13658757" y="2215562"/>
              <a:ext cx="2197325" cy="6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b="1" dirty="0">
                  <a:solidFill>
                    <a:schemeClr val="tx1"/>
                  </a:solidFill>
                </a:rPr>
                <a:t>Top Organizations on Reddit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9E02C0-0728-FE66-E0EC-CECDE4245E70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C4200-1DB0-6895-5D9A-84EB57FC171C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0994F-03FC-FCC4-37F4-B37EDD415FE6}"/>
              </a:ext>
            </a:extLst>
          </p:cNvPr>
          <p:cNvSpPr txBox="1"/>
          <p:nvPr/>
        </p:nvSpPr>
        <p:spPr>
          <a:xfrm>
            <a:off x="1085575" y="2099962"/>
            <a:ext cx="266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Join Key :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C93F22-81BB-F9CF-FEB8-E727E29EEB9E}"/>
              </a:ext>
            </a:extLst>
          </p:cNvPr>
          <p:cNvSpPr txBox="1"/>
          <p:nvPr/>
        </p:nvSpPr>
        <p:spPr>
          <a:xfrm>
            <a:off x="3524527" y="1951212"/>
            <a:ext cx="384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/>
              <a:t>Number of Reddit Posts Mentioning Certain Stocks Per Day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5B5CA7-F2C2-CB53-08B7-E5C02F6398DD}"/>
              </a:ext>
            </a:extLst>
          </p:cNvPr>
          <p:cNvGrpSpPr/>
          <p:nvPr/>
        </p:nvGrpSpPr>
        <p:grpSpPr>
          <a:xfrm>
            <a:off x="870626" y="2600818"/>
            <a:ext cx="15814909" cy="6588150"/>
            <a:chOff x="1139252" y="2031195"/>
            <a:chExt cx="15814909" cy="6588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961E10-B2B5-F1C5-A0A0-01754741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4122" y="2698251"/>
              <a:ext cx="15085209" cy="572622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960FD3-A7F4-1CC9-54B0-56E60F3684D5}"/>
                </a:ext>
              </a:extLst>
            </p:cNvPr>
            <p:cNvSpPr/>
            <p:nvPr/>
          </p:nvSpPr>
          <p:spPr>
            <a:xfrm>
              <a:off x="1139252" y="2548329"/>
              <a:ext cx="2233535" cy="607101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A9F6A-54CE-2A0C-40CC-67F7397BECDE}"/>
                </a:ext>
              </a:extLst>
            </p:cNvPr>
            <p:cNvSpPr/>
            <p:nvPr/>
          </p:nvSpPr>
          <p:spPr>
            <a:xfrm>
              <a:off x="3365291" y="2548329"/>
              <a:ext cx="4714408" cy="607101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6D7897-2E8A-91D6-E67C-4EFC07F27B9C}"/>
                </a:ext>
              </a:extLst>
            </p:cNvPr>
            <p:cNvSpPr/>
            <p:nvPr/>
          </p:nvSpPr>
          <p:spPr>
            <a:xfrm>
              <a:off x="8079699" y="2548329"/>
              <a:ext cx="8874462" cy="60710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CCB590D-CCF7-C4BF-D894-9CBDC296982C}"/>
                </a:ext>
              </a:extLst>
            </p:cNvPr>
            <p:cNvSpPr/>
            <p:nvPr/>
          </p:nvSpPr>
          <p:spPr>
            <a:xfrm rot="5400000">
              <a:off x="12264787" y="-2136232"/>
              <a:ext cx="494659" cy="8874464"/>
            </a:xfrm>
            <a:prstGeom prst="leftBrace">
              <a:avLst>
                <a:gd name="adj1" fmla="val 0"/>
                <a:gd name="adj2" fmla="val 5000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DCE20516-B56E-7E6C-4D28-346D85CE3A09}"/>
                </a:ext>
              </a:extLst>
            </p:cNvPr>
            <p:cNvSpPr/>
            <p:nvPr/>
          </p:nvSpPr>
          <p:spPr>
            <a:xfrm rot="5400000">
              <a:off x="5467668" y="-3718"/>
              <a:ext cx="494661" cy="4579496"/>
            </a:xfrm>
            <a:prstGeom prst="leftBrace">
              <a:avLst>
                <a:gd name="adj1" fmla="val 0"/>
                <a:gd name="adj2" fmla="val 50000"/>
              </a:avLst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5BF2B71-6335-EA1E-0257-825629F6B003}"/>
                </a:ext>
              </a:extLst>
            </p:cNvPr>
            <p:cNvSpPr/>
            <p:nvPr/>
          </p:nvSpPr>
          <p:spPr>
            <a:xfrm rot="5400000">
              <a:off x="1951130" y="1219317"/>
              <a:ext cx="472186" cy="2095941"/>
            </a:xfrm>
            <a:prstGeom prst="leftBrace">
              <a:avLst>
                <a:gd name="adj1" fmla="val 0"/>
                <a:gd name="adj2" fmla="val 50000"/>
              </a:avLst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02884FA-C800-011D-01E9-19811A589D8B}"/>
              </a:ext>
            </a:extLst>
          </p:cNvPr>
          <p:cNvSpPr txBox="1"/>
          <p:nvPr/>
        </p:nvSpPr>
        <p:spPr>
          <a:xfrm>
            <a:off x="10240410" y="1951212"/>
            <a:ext cx="384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/>
              <a:t>Daily Closing Price and Stock Trade Volume of Each Stock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B85686-2180-78F6-3F42-73722BCC0A6C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4B379C-BC81-8DE1-B4B9-C0023472FCF4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659839-FB49-009D-6749-E012D4023CD4}"/>
              </a:ext>
            </a:extLst>
          </p:cNvPr>
          <p:cNvSpPr/>
          <p:nvPr/>
        </p:nvSpPr>
        <p:spPr>
          <a:xfrm>
            <a:off x="557134" y="93863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4A950-BDEF-0D0B-C332-B41A901B36F0}"/>
              </a:ext>
            </a:extLst>
          </p:cNvPr>
          <p:cNvSpPr/>
          <p:nvPr/>
        </p:nvSpPr>
        <p:spPr>
          <a:xfrm>
            <a:off x="14365574" y="92139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51EEFD-C7C3-09E0-20A9-861F8CB6EA68}"/>
              </a:ext>
            </a:extLst>
          </p:cNvPr>
          <p:cNvGrpSpPr/>
          <p:nvPr/>
        </p:nvGrpSpPr>
        <p:grpSpPr>
          <a:xfrm>
            <a:off x="1219163" y="2038663"/>
            <a:ext cx="15494870" cy="2666521"/>
            <a:chOff x="12699566" y="1490557"/>
            <a:chExt cx="4040691" cy="75173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AB3F4E-AAF5-D3E9-99FB-7DED5576567D}"/>
                </a:ext>
              </a:extLst>
            </p:cNvPr>
            <p:cNvSpPr txBox="1"/>
            <p:nvPr/>
          </p:nvSpPr>
          <p:spPr>
            <a:xfrm>
              <a:off x="12699566" y="2500377"/>
              <a:ext cx="4040691" cy="6507569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l"/>
              <a:endParaRPr lang="en-US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Null Hypothesis</a:t>
              </a:r>
              <a:r>
                <a:rPr lang="en-US" b="0" i="0" dirty="0">
                  <a:effectLst/>
                </a:rPr>
                <a:t>: There is no correlation between the number of posts and the trading volume of meme stock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Alternate Hypothesis</a:t>
              </a:r>
              <a:r>
                <a:rPr lang="en-US" b="0" i="0" dirty="0">
                  <a:effectLst/>
                </a:rPr>
                <a:t>: There is a correlation between the number of posts and the trading volume of meme stock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Statistical Correlation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The Spearman correlation coefficients for both figures are over 0.5, which suggests a moderate to strong positive correlation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i="0" dirty="0">
                  <a:effectLst/>
                </a:rPr>
                <a:t>The p-values are significantly lower than the commonly accepted threshold of 0.05.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i="0" dirty="0">
                  <a:effectLst/>
                </a:rPr>
                <a:t>I</a:t>
              </a:r>
              <a:r>
                <a:rPr lang="en-US" dirty="0"/>
                <a:t>t is statistically appropriate to reject the null hypothesis that there is no correlation between the number of Reddit posts and the trading volume of the stock. </a:t>
              </a:r>
              <a:endParaRPr lang="en-US" i="0" dirty="0">
                <a:effectLst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19E0BB-B039-F4C3-EE2B-1097F5980CFF}"/>
                </a:ext>
              </a:extLst>
            </p:cNvPr>
            <p:cNvSpPr/>
            <p:nvPr/>
          </p:nvSpPr>
          <p:spPr>
            <a:xfrm>
              <a:off x="13868685" y="1490557"/>
              <a:ext cx="1672471" cy="1701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Correlation Between Reddit Posts and Trading Volume</a:t>
              </a:r>
              <a:endParaRPr lang="en-KR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 descr="A graph of a graph showing the value of gme&#10;&#10;Description automatically generated">
            <a:extLst>
              <a:ext uri="{FF2B5EF4-FFF2-40B4-BE49-F238E27FC236}">
                <a16:creationId xmlns:a16="http://schemas.microsoft.com/office/drawing/2014/main" id="{B9535943-C495-87A7-50D2-5C9059BC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167" y="4865690"/>
            <a:ext cx="6833666" cy="4813135"/>
          </a:xfrm>
          <a:prstGeom prst="rect">
            <a:avLst/>
          </a:prstGeom>
        </p:spPr>
      </p:pic>
      <p:pic>
        <p:nvPicPr>
          <p:cNvPr id="6" name="Picture 5" descr="A graph of a graph showing the value of a stock market&#10;&#10;Description automatically generated">
            <a:extLst>
              <a:ext uri="{FF2B5EF4-FFF2-40B4-BE49-F238E27FC236}">
                <a16:creationId xmlns:a16="http://schemas.microsoft.com/office/drawing/2014/main" id="{2A33FED7-EC35-D978-1ABF-03FFF9F4D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226" y="4917980"/>
            <a:ext cx="6833666" cy="4813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F35BDD-7FD7-8B68-1ADB-DC8756FCF0EE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15D80A-090A-C8BE-7309-0A0D8BA1F14F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52CC2-921D-3465-5BA6-A4E90099E17C}"/>
              </a:ext>
            </a:extLst>
          </p:cNvPr>
          <p:cNvSpPr txBox="1"/>
          <p:nvPr/>
        </p:nvSpPr>
        <p:spPr>
          <a:xfrm>
            <a:off x="906906" y="2457089"/>
            <a:ext cx="68542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Presence of Correlation</a:t>
            </a:r>
            <a:r>
              <a:rPr lang="en-US" sz="2000" dirty="0"/>
              <a:t>:</a:t>
            </a:r>
          </a:p>
          <a:p>
            <a:endParaRPr lang="en-US" dirty="0"/>
          </a:p>
          <a:p>
            <a:r>
              <a:rPr lang="en-US" dirty="0"/>
              <a:t>There is a moderate to strong positive correlation between the number of Reddit posts on r/</a:t>
            </a:r>
            <a:r>
              <a:rPr lang="en-US" dirty="0" err="1"/>
              <a:t>wallstreetbets</a:t>
            </a:r>
            <a:r>
              <a:rPr lang="en-US" dirty="0"/>
              <a:t> and the trading volume of the stocks in question. This is evidenced by Spearman correlation coefficients that are significantly greater than 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A79B7-028E-A5D5-A8E9-0E7DCC6ABEE6}"/>
              </a:ext>
            </a:extLst>
          </p:cNvPr>
          <p:cNvSpPr txBox="1"/>
          <p:nvPr/>
        </p:nvSpPr>
        <p:spPr>
          <a:xfrm>
            <a:off x="906906" y="4814945"/>
            <a:ext cx="713906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2. Statistical Significance: </a:t>
            </a:r>
          </a:p>
          <a:p>
            <a:endParaRPr lang="en-US" dirty="0"/>
          </a:p>
          <a:p>
            <a:r>
              <a:rPr lang="en-US" dirty="0"/>
              <a:t>The p-values associated with these correlations are well below the standard alpha level of 0.05, suggesting that the correlations are statistically significant and not due to random chance.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AF60E-B6B6-73FF-6BFE-61B1A7D367E1}"/>
              </a:ext>
            </a:extLst>
          </p:cNvPr>
          <p:cNvSpPr txBox="1"/>
          <p:nvPr/>
        </p:nvSpPr>
        <p:spPr>
          <a:xfrm>
            <a:off x="906906" y="7009202"/>
            <a:ext cx="685425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3. Influence of Social Media: </a:t>
            </a:r>
          </a:p>
          <a:p>
            <a:endParaRPr lang="en-US" dirty="0"/>
          </a:p>
          <a:p>
            <a:r>
              <a:rPr lang="en-US" dirty="0"/>
              <a:t>The data supports the idea that social media activity, particularly on platforms like Reddit, can have a measurable impact on stock market behavior, influencing trading volumes.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2C0FE-9709-0AF2-D706-4E52761B0DF4}"/>
              </a:ext>
            </a:extLst>
          </p:cNvPr>
          <p:cNvCxnSpPr/>
          <p:nvPr/>
        </p:nvCxnSpPr>
        <p:spPr>
          <a:xfrm>
            <a:off x="8604354" y="2668248"/>
            <a:ext cx="0" cy="566628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927F6C-8F0A-0D79-E25C-C94934C60C0B}"/>
              </a:ext>
            </a:extLst>
          </p:cNvPr>
          <p:cNvSpPr txBox="1"/>
          <p:nvPr/>
        </p:nvSpPr>
        <p:spPr>
          <a:xfrm>
            <a:off x="9162738" y="3862045"/>
            <a:ext cx="759626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Market Dynamics: </a:t>
            </a:r>
          </a:p>
          <a:p>
            <a:endParaRPr lang="en-US" dirty="0"/>
          </a:p>
          <a:p>
            <a:r>
              <a:rPr lang="en-US" dirty="0"/>
              <a:t>The findings illustrate the changing dynamics of the stock market, where traditional indicators may now need to be considered alongside new data sources like social media sentiment and activity</a:t>
            </a:r>
            <a:endParaRPr lang="en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492D-903C-74FD-11DF-EFC9C1871C6F}"/>
              </a:ext>
            </a:extLst>
          </p:cNvPr>
          <p:cNvSpPr txBox="1"/>
          <p:nvPr/>
        </p:nvSpPr>
        <p:spPr>
          <a:xfrm>
            <a:off x="9162738" y="6130118"/>
            <a:ext cx="748651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Potential for Predictive Modeling: </a:t>
            </a:r>
          </a:p>
          <a:p>
            <a:endParaRPr lang="en-US" dirty="0"/>
          </a:p>
          <a:p>
            <a:r>
              <a:rPr lang="en-US" dirty="0"/>
              <a:t>The significant correlations indicate that there is potential for predictive modeling, where social media data could be used to forecast stock trading volumes.</a:t>
            </a:r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FA1B7-3775-14CD-0837-459DD39DA677}"/>
              </a:ext>
            </a:extLst>
          </p:cNvPr>
          <p:cNvSpPr txBox="1"/>
          <p:nvPr/>
        </p:nvSpPr>
        <p:spPr>
          <a:xfrm>
            <a:off x="10955658" y="2369631"/>
            <a:ext cx="3302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Further Implications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540</Words>
  <Application>Microsoft Macintosh PowerPoint</Application>
  <PresentationFormat>Custom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mangoboard.net_31619336</dc:creator>
  <cp:lastModifiedBy>2308</cp:lastModifiedBy>
  <cp:revision>3</cp:revision>
  <dcterms:created xsi:type="dcterms:W3CDTF">2023-11-02T14:29:23Z</dcterms:created>
  <dcterms:modified xsi:type="dcterms:W3CDTF">2023-11-02T17:22:42Z</dcterms:modified>
</cp:coreProperties>
</file>