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9"/>
  </p:notesMasterIdLst>
  <p:sldIdLst>
    <p:sldId id="263" r:id="rId2"/>
    <p:sldId id="264" r:id="rId3"/>
    <p:sldId id="258" r:id="rId4"/>
    <p:sldId id="266"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93797A-D401-4EB4-D31B-2C7D79153B60}" name="Sivakumar, Sankhya" initials="" userId="S::sankhya.sivakumar@vanderbilt.edu::fc95a08d-b16e-4d4a-9af5-e6e097963ed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CF2F7"/>
    <a:srgbClr val="E0E5E5"/>
    <a:srgbClr val="E7F7E4"/>
    <a:srgbClr val="E2F0D9"/>
    <a:srgbClr val="ECFFEF"/>
    <a:srgbClr val="EBFCE8"/>
    <a:srgbClr val="E8E8E8"/>
    <a:srgbClr val="B8C2C1"/>
    <a:srgbClr val="E4EEEE"/>
    <a:srgbClr val="EBF2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189"/>
  </p:normalViewPr>
  <p:slideViewPr>
    <p:cSldViewPr snapToGrid="0">
      <p:cViewPr varScale="1">
        <p:scale>
          <a:sx n="114" d="100"/>
          <a:sy n="114" d="100"/>
        </p:scale>
        <p:origin x="576"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Comparison of total population and population with access to public transport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Population</c:v>
                </c:pt>
              </c:strCache>
            </c:strRef>
          </c:tx>
          <c:spPr>
            <a:solidFill>
              <a:schemeClr val="accent5">
                <a:lumMod val="75000"/>
              </a:schemeClr>
            </a:solidFill>
            <a:ln>
              <a:noFill/>
            </a:ln>
            <a:effectLst/>
          </c:spPr>
          <c:invertIfNegative val="0"/>
          <c:cat>
            <c:strRef>
              <c:f>Sheet1!$A$2:$A$16</c:f>
              <c:strCache>
                <c:ptCount val="15"/>
                <c:pt idx="0">
                  <c:v>China</c:v>
                </c:pt>
                <c:pt idx="1">
                  <c:v>India</c:v>
                </c:pt>
                <c:pt idx="2">
                  <c:v>United States</c:v>
                </c:pt>
                <c:pt idx="3">
                  <c:v>Brazil</c:v>
                </c:pt>
                <c:pt idx="4">
                  <c:v>Indonesia</c:v>
                </c:pt>
                <c:pt idx="5">
                  <c:v>Japan</c:v>
                </c:pt>
                <c:pt idx="6">
                  <c:v>Mexico</c:v>
                </c:pt>
                <c:pt idx="7">
                  <c:v>Bangladesh</c:v>
                </c:pt>
                <c:pt idx="8">
                  <c:v>Russia</c:v>
                </c:pt>
                <c:pt idx="9">
                  <c:v>Pakistan</c:v>
                </c:pt>
                <c:pt idx="10">
                  <c:v>Turkey</c:v>
                </c:pt>
                <c:pt idx="11">
                  <c:v>United Kingdom</c:v>
                </c:pt>
                <c:pt idx="12">
                  <c:v>Egypt</c:v>
                </c:pt>
                <c:pt idx="13">
                  <c:v>Philippines</c:v>
                </c:pt>
                <c:pt idx="14">
                  <c:v>South Korea</c:v>
                </c:pt>
              </c:strCache>
            </c:strRef>
          </c:cat>
          <c:val>
            <c:numRef>
              <c:f>Sheet1!$B$2:$B$16</c:f>
              <c:numCache>
                <c:formatCode>#,##0</c:formatCode>
                <c:ptCount val="15"/>
                <c:pt idx="0">
                  <c:v>446683983.81</c:v>
                </c:pt>
                <c:pt idx="1">
                  <c:v>295276454.64999998</c:v>
                </c:pt>
                <c:pt idx="2">
                  <c:v>152107308.13999999</c:v>
                </c:pt>
                <c:pt idx="3">
                  <c:v>107683297.54000001</c:v>
                </c:pt>
                <c:pt idx="4">
                  <c:v>94178410.730000004</c:v>
                </c:pt>
                <c:pt idx="5">
                  <c:v>83858630.790000007</c:v>
                </c:pt>
                <c:pt idx="6">
                  <c:v>61810163.479999997</c:v>
                </c:pt>
                <c:pt idx="7">
                  <c:v>60424132.049999997</c:v>
                </c:pt>
                <c:pt idx="8">
                  <c:v>60104851.289999999</c:v>
                </c:pt>
                <c:pt idx="9">
                  <c:v>46784285.689999998</c:v>
                </c:pt>
                <c:pt idx="10">
                  <c:v>42169173.780000001</c:v>
                </c:pt>
                <c:pt idx="11">
                  <c:v>39772780.859999999</c:v>
                </c:pt>
                <c:pt idx="12">
                  <c:v>39459669.700000003</c:v>
                </c:pt>
                <c:pt idx="13">
                  <c:v>38253661.039999999</c:v>
                </c:pt>
                <c:pt idx="14">
                  <c:v>36562993.340000004</c:v>
                </c:pt>
              </c:numCache>
            </c:numRef>
          </c:val>
          <c:extLst>
            <c:ext xmlns:c16="http://schemas.microsoft.com/office/drawing/2014/chart" uri="{C3380CC4-5D6E-409C-BE32-E72D297353CC}">
              <c16:uniqueId val="{00000000-8529-154B-A19D-86095593E96C}"/>
            </c:ext>
          </c:extLst>
        </c:ser>
        <c:ser>
          <c:idx val="1"/>
          <c:order val="1"/>
          <c:tx>
            <c:strRef>
              <c:f>Sheet1!$C$1</c:f>
              <c:strCache>
                <c:ptCount val="1"/>
                <c:pt idx="0">
                  <c:v>Population with Access to Public Transport</c:v>
                </c:pt>
              </c:strCache>
            </c:strRef>
          </c:tx>
          <c:spPr>
            <a:solidFill>
              <a:schemeClr val="accent2">
                <a:lumMod val="60000"/>
                <a:lumOff val="40000"/>
              </a:schemeClr>
            </a:solidFill>
            <a:ln>
              <a:noFill/>
            </a:ln>
            <a:effectLst/>
          </c:spPr>
          <c:invertIfNegative val="0"/>
          <c:cat>
            <c:strRef>
              <c:f>Sheet1!$A$2:$A$16</c:f>
              <c:strCache>
                <c:ptCount val="15"/>
                <c:pt idx="0">
                  <c:v>China</c:v>
                </c:pt>
                <c:pt idx="1">
                  <c:v>India</c:v>
                </c:pt>
                <c:pt idx="2">
                  <c:v>United States</c:v>
                </c:pt>
                <c:pt idx="3">
                  <c:v>Brazil</c:v>
                </c:pt>
                <c:pt idx="4">
                  <c:v>Indonesia</c:v>
                </c:pt>
                <c:pt idx="5">
                  <c:v>Japan</c:v>
                </c:pt>
                <c:pt idx="6">
                  <c:v>Mexico</c:v>
                </c:pt>
                <c:pt idx="7">
                  <c:v>Bangladesh</c:v>
                </c:pt>
                <c:pt idx="8">
                  <c:v>Russia</c:v>
                </c:pt>
                <c:pt idx="9">
                  <c:v>Pakistan</c:v>
                </c:pt>
                <c:pt idx="10">
                  <c:v>Turkey</c:v>
                </c:pt>
                <c:pt idx="11">
                  <c:v>United Kingdom</c:v>
                </c:pt>
                <c:pt idx="12">
                  <c:v>Egypt</c:v>
                </c:pt>
                <c:pt idx="13">
                  <c:v>Philippines</c:v>
                </c:pt>
                <c:pt idx="14">
                  <c:v>South Korea</c:v>
                </c:pt>
              </c:strCache>
            </c:strRef>
          </c:cat>
          <c:val>
            <c:numRef>
              <c:f>Sheet1!$C$2:$C$16</c:f>
              <c:numCache>
                <c:formatCode>#,##0</c:formatCode>
                <c:ptCount val="15"/>
                <c:pt idx="0">
                  <c:v>194074034.28999999</c:v>
                </c:pt>
                <c:pt idx="1">
                  <c:v>84473930.180000007</c:v>
                </c:pt>
                <c:pt idx="2">
                  <c:v>60018263.810000002</c:v>
                </c:pt>
                <c:pt idx="3">
                  <c:v>53171350.82</c:v>
                </c:pt>
                <c:pt idx="4">
                  <c:v>12409290.640000001</c:v>
                </c:pt>
                <c:pt idx="5">
                  <c:v>63577548.030000001</c:v>
                </c:pt>
                <c:pt idx="6">
                  <c:v>11714283.130000001</c:v>
                </c:pt>
                <c:pt idx="7">
                  <c:v>12406037.75</c:v>
                </c:pt>
                <c:pt idx="8">
                  <c:v>45985936.039999999</c:v>
                </c:pt>
                <c:pt idx="9">
                  <c:v>5116203.93</c:v>
                </c:pt>
                <c:pt idx="10">
                  <c:v>21850034.609999999</c:v>
                </c:pt>
                <c:pt idx="11">
                  <c:v>34848691.009999998</c:v>
                </c:pt>
                <c:pt idx="12">
                  <c:v>8945431.9199999999</c:v>
                </c:pt>
                <c:pt idx="13">
                  <c:v>12500845.720000001</c:v>
                </c:pt>
                <c:pt idx="14">
                  <c:v>27687599.149999999</c:v>
                </c:pt>
              </c:numCache>
            </c:numRef>
          </c:val>
          <c:extLst>
            <c:ext xmlns:c16="http://schemas.microsoft.com/office/drawing/2014/chart" uri="{C3380CC4-5D6E-409C-BE32-E72D297353CC}">
              <c16:uniqueId val="{00000001-8529-154B-A19D-86095593E96C}"/>
            </c:ext>
          </c:extLst>
        </c:ser>
        <c:dLbls>
          <c:showLegendKey val="0"/>
          <c:showVal val="0"/>
          <c:showCatName val="0"/>
          <c:showSerName val="0"/>
          <c:showPercent val="0"/>
          <c:showBubbleSize val="0"/>
        </c:dLbls>
        <c:gapWidth val="219"/>
        <c:axId val="2074460367"/>
        <c:axId val="2074175215"/>
      </c:barChart>
      <c:lineChart>
        <c:grouping val="standard"/>
        <c:varyColors val="0"/>
        <c:ser>
          <c:idx val="2"/>
          <c:order val="2"/>
          <c:tx>
            <c:strRef>
              <c:f>Sheet1!$D$1</c:f>
              <c:strCache>
                <c:ptCount val="1"/>
                <c:pt idx="0">
                  <c:v>Average Access to Public Transport</c:v>
                </c:pt>
              </c:strCache>
            </c:strRef>
          </c:tx>
          <c:spPr>
            <a:ln w="28575" cap="rnd">
              <a:solidFill>
                <a:schemeClr val="accent1">
                  <a:lumMod val="40000"/>
                  <a:lumOff val="60000"/>
                </a:schemeClr>
              </a:solidFill>
              <a:prstDash val="dash"/>
              <a:round/>
            </a:ln>
            <a:effectLst/>
          </c:spPr>
          <c:marker>
            <c:symbol val="none"/>
          </c:marker>
          <c:cat>
            <c:strRef>
              <c:f>Sheet1!$A$2:$A$16</c:f>
              <c:strCache>
                <c:ptCount val="15"/>
                <c:pt idx="0">
                  <c:v>China</c:v>
                </c:pt>
                <c:pt idx="1">
                  <c:v>India</c:v>
                </c:pt>
                <c:pt idx="2">
                  <c:v>United States</c:v>
                </c:pt>
                <c:pt idx="3">
                  <c:v>Brazil</c:v>
                </c:pt>
                <c:pt idx="4">
                  <c:v>Indonesia</c:v>
                </c:pt>
                <c:pt idx="5">
                  <c:v>Japan</c:v>
                </c:pt>
                <c:pt idx="6">
                  <c:v>Mexico</c:v>
                </c:pt>
                <c:pt idx="7">
                  <c:v>Bangladesh</c:v>
                </c:pt>
                <c:pt idx="8">
                  <c:v>Russia</c:v>
                </c:pt>
                <c:pt idx="9">
                  <c:v>Pakistan</c:v>
                </c:pt>
                <c:pt idx="10">
                  <c:v>Turkey</c:v>
                </c:pt>
                <c:pt idx="11">
                  <c:v>United Kingdom</c:v>
                </c:pt>
                <c:pt idx="12">
                  <c:v>Egypt</c:v>
                </c:pt>
                <c:pt idx="13">
                  <c:v>Philippines</c:v>
                </c:pt>
                <c:pt idx="14">
                  <c:v>South Korea</c:v>
                </c:pt>
              </c:strCache>
            </c:strRef>
          </c:cat>
          <c:val>
            <c:numRef>
              <c:f>Sheet1!$D$2:$D$16</c:f>
              <c:numCache>
                <c:formatCode>0%</c:formatCode>
                <c:ptCount val="15"/>
                <c:pt idx="0">
                  <c:v>0.43447726205592063</c:v>
                </c:pt>
                <c:pt idx="1">
                  <c:v>0.28608420634191606</c:v>
                </c:pt>
                <c:pt idx="2">
                  <c:v>0.39457843639412138</c:v>
                </c:pt>
                <c:pt idx="3">
                  <c:v>0.49377528395477477</c:v>
                </c:pt>
                <c:pt idx="4">
                  <c:v>0.13176364459553458</c:v>
                </c:pt>
                <c:pt idx="5">
                  <c:v>0.75815151560501648</c:v>
                </c:pt>
                <c:pt idx="6">
                  <c:v>0.18952033889686132</c:v>
                </c:pt>
                <c:pt idx="7">
                  <c:v>0.20531594462514088</c:v>
                </c:pt>
                <c:pt idx="8">
                  <c:v>0.76509524693975828</c:v>
                </c:pt>
                <c:pt idx="9">
                  <c:v>0.10935731634123406</c:v>
                </c:pt>
                <c:pt idx="10">
                  <c:v>0.51815183109807661</c:v>
                </c:pt>
                <c:pt idx="11">
                  <c:v>0.87619447915063386</c:v>
                </c:pt>
                <c:pt idx="12">
                  <c:v>0.22669809423164025</c:v>
                </c:pt>
                <c:pt idx="13">
                  <c:v>0.32678821791536428</c:v>
                </c:pt>
                <c:pt idx="14">
                  <c:v>0.75725745133973199</c:v>
                </c:pt>
              </c:numCache>
            </c:numRef>
          </c:val>
          <c:smooth val="0"/>
          <c:extLst>
            <c:ext xmlns:c16="http://schemas.microsoft.com/office/drawing/2014/chart" uri="{C3380CC4-5D6E-409C-BE32-E72D297353CC}">
              <c16:uniqueId val="{00000004-8529-154B-A19D-86095593E96C}"/>
            </c:ext>
          </c:extLst>
        </c:ser>
        <c:dLbls>
          <c:showLegendKey val="0"/>
          <c:showVal val="0"/>
          <c:showCatName val="0"/>
          <c:showSerName val="0"/>
          <c:showPercent val="0"/>
          <c:showBubbleSize val="0"/>
        </c:dLbls>
        <c:marker val="1"/>
        <c:smooth val="0"/>
        <c:axId val="355143727"/>
        <c:axId val="169300496"/>
      </c:lineChart>
      <c:catAx>
        <c:axId val="2074460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4175215"/>
        <c:crosses val="autoZero"/>
        <c:auto val="1"/>
        <c:lblAlgn val="ctr"/>
        <c:lblOffset val="100"/>
        <c:noMultiLvlLbl val="0"/>
      </c:catAx>
      <c:valAx>
        <c:axId val="2074175215"/>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Population*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4460367"/>
        <c:crosses val="autoZero"/>
        <c:crossBetween val="between"/>
      </c:valAx>
      <c:valAx>
        <c:axId val="169300496"/>
        <c:scaling>
          <c:orientation val="minMax"/>
        </c:scaling>
        <c:delete val="0"/>
        <c:axPos val="r"/>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t>
                </a:r>
                <a:r>
                  <a:rPr lang="en-US" baseline="0" dirty="0"/>
                  <a:t> Population with access to public transport</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143727"/>
        <c:crosses val="max"/>
        <c:crossBetween val="between"/>
      </c:valAx>
      <c:catAx>
        <c:axId val="355143727"/>
        <c:scaling>
          <c:orientation val="minMax"/>
        </c:scaling>
        <c:delete val="1"/>
        <c:axPos val="b"/>
        <c:numFmt formatCode="General" sourceLinked="1"/>
        <c:majorTickMark val="out"/>
        <c:minorTickMark val="none"/>
        <c:tickLblPos val="nextTo"/>
        <c:crossAx val="16930049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2C01C-4BD0-9149-9019-AC3CAA5E4521}" type="datetimeFigureOut">
              <a:rPr lang="en-US" smtClean="0"/>
              <a:t>10/30/23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BE9C8-7EDB-3D43-8C7F-E3A95B0C134A}" type="slidenum">
              <a:rPr lang="en-US" smtClean="0"/>
              <a:t>‹#›</a:t>
            </a:fld>
            <a:endParaRPr lang="en-US"/>
          </a:p>
        </p:txBody>
      </p:sp>
    </p:spTree>
    <p:extLst>
      <p:ext uri="{BB962C8B-B14F-4D97-AF65-F5344CB8AC3E}">
        <p14:creationId xmlns:p14="http://schemas.microsoft.com/office/powerpoint/2010/main" val="392045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BE9C8-7EDB-3D43-8C7F-E3A95B0C134A}" type="slidenum">
              <a:rPr lang="en-US" smtClean="0"/>
              <a:t>1</a:t>
            </a:fld>
            <a:endParaRPr lang="en-US"/>
          </a:p>
        </p:txBody>
      </p:sp>
    </p:spTree>
    <p:extLst>
      <p:ext uri="{BB962C8B-B14F-4D97-AF65-F5344CB8AC3E}">
        <p14:creationId xmlns:p14="http://schemas.microsoft.com/office/powerpoint/2010/main" val="46852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BE9C8-7EDB-3D43-8C7F-E3A95B0C134A}" type="slidenum">
              <a:rPr lang="en-US" smtClean="0"/>
              <a:t>2</a:t>
            </a:fld>
            <a:endParaRPr lang="en-US"/>
          </a:p>
        </p:txBody>
      </p:sp>
    </p:spTree>
    <p:extLst>
      <p:ext uri="{BB962C8B-B14F-4D97-AF65-F5344CB8AC3E}">
        <p14:creationId xmlns:p14="http://schemas.microsoft.com/office/powerpoint/2010/main" val="173372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Column description:</a:t>
            </a:r>
          </a:p>
          <a:p>
            <a:pPr marL="228600" indent="-228600">
              <a:buFont typeface="+mj-lt"/>
              <a:buAutoNum type="arabicPeriod"/>
            </a:pPr>
            <a:r>
              <a:rPr lang="en-US" dirty="0"/>
              <a:t>CTR_MN_ISO: ISO unique three-letter country code</a:t>
            </a:r>
          </a:p>
          <a:p>
            <a:pPr marL="228600" indent="-228600">
              <a:buFont typeface="+mj-lt"/>
              <a:buAutoNum type="arabicPeriod"/>
            </a:pPr>
            <a:r>
              <a:rPr lang="en-US" dirty="0"/>
              <a:t>CTR_MN_NM: Country Name</a:t>
            </a:r>
          </a:p>
          <a:p>
            <a:pPr marL="228600" indent="-228600">
              <a:buFont typeface="+mj-lt"/>
              <a:buAutoNum type="arabicPeriod"/>
            </a:pPr>
            <a:r>
              <a:rPr lang="en-US" dirty="0"/>
              <a:t>UC_NM_MN: Urban Center Name</a:t>
            </a:r>
          </a:p>
          <a:p>
            <a:pPr marL="228600" indent="-228600">
              <a:buFont typeface="+mj-lt"/>
              <a:buAutoNum type="arabicPeriod"/>
            </a:pPr>
            <a:r>
              <a:rPr lang="en-US" dirty="0"/>
              <a:t>UC_NM_LST: List of Urban Centers in the Polygon (Shape/Geometry)</a:t>
            </a:r>
          </a:p>
          <a:p>
            <a:pPr marL="228600" indent="-228600">
              <a:buFont typeface="+mj-lt"/>
              <a:buAutoNum type="arabicPeriod"/>
            </a:pPr>
            <a:r>
              <a:rPr lang="en-US" dirty="0" err="1"/>
              <a:t>Total_POP</a:t>
            </a:r>
            <a:r>
              <a:rPr lang="en-US" dirty="0"/>
              <a:t>: Total population of the Urban Center</a:t>
            </a:r>
          </a:p>
          <a:p>
            <a:pPr marL="228600" indent="-228600">
              <a:buFont typeface="+mj-lt"/>
              <a:buAutoNum type="arabicPeriod"/>
            </a:pPr>
            <a:r>
              <a:rPr lang="en-US" dirty="0" err="1"/>
              <a:t>Access_POP</a:t>
            </a:r>
            <a:r>
              <a:rPr lang="en-US" dirty="0"/>
              <a:t>: Population who have access to public transport </a:t>
            </a:r>
          </a:p>
          <a:p>
            <a:pPr marL="228600" indent="-228600">
              <a:buFont typeface="+mj-lt"/>
              <a:buAutoNum type="arabicPeriod"/>
            </a:pPr>
            <a:r>
              <a:rPr lang="en-US" dirty="0"/>
              <a:t>SDG1121pct: percentage of population who have access to public transport</a:t>
            </a:r>
          </a:p>
          <a:p>
            <a:pPr marL="228600" indent="-228600">
              <a:buFont typeface="+mj-lt"/>
              <a:buAutoNum type="arabicPeriod"/>
            </a:pPr>
            <a:r>
              <a:rPr lang="en-US" dirty="0" err="1"/>
              <a:t>Shape_Leng</a:t>
            </a:r>
            <a:r>
              <a:rPr lang="en-US" dirty="0"/>
              <a:t>: Length of the perimeter of the geometric shape </a:t>
            </a:r>
          </a:p>
          <a:p>
            <a:pPr marL="228600" indent="-228600">
              <a:buFont typeface="+mj-lt"/>
              <a:buAutoNum type="arabicPeriod"/>
            </a:pPr>
            <a:r>
              <a:rPr lang="en-US" dirty="0" err="1"/>
              <a:t>Shape_Area</a:t>
            </a:r>
            <a:r>
              <a:rPr lang="en-US" dirty="0"/>
              <a:t>: Area of the geometric shape</a:t>
            </a:r>
          </a:p>
          <a:p>
            <a:pPr marL="228600" indent="-228600">
              <a:buFont typeface="+mj-lt"/>
              <a:buAutoNum type="arabicPeriod"/>
            </a:pPr>
            <a:r>
              <a:rPr lang="en-US" dirty="0"/>
              <a:t>Geometry: geometric data required for plotting</a:t>
            </a:r>
          </a:p>
          <a:p>
            <a:pPr marL="228600" indent="-228600">
              <a:buFont typeface="+mj-lt"/>
              <a:buAutoNum type="arabicPeriod"/>
            </a:pPr>
            <a:endParaRPr lang="en-US" dirty="0"/>
          </a:p>
          <a:p>
            <a:pPr marL="0" indent="0">
              <a:buFont typeface="+mj-lt"/>
              <a:buNone/>
            </a:pPr>
            <a:r>
              <a:rPr lang="en-US" dirty="0"/>
              <a:t>Low capacity transport point: bus stations in cities/highways, tram stops</a:t>
            </a:r>
          </a:p>
          <a:p>
            <a:pPr marL="0" indent="0">
              <a:buFont typeface="+mj-lt"/>
              <a:buNone/>
            </a:pPr>
            <a:r>
              <a:rPr lang="en-US" dirty="0"/>
              <a:t>High capacity: Ferry terminals, railway/subway stations</a:t>
            </a:r>
          </a:p>
        </p:txBody>
      </p:sp>
      <p:sp>
        <p:nvSpPr>
          <p:cNvPr id="4" name="Slide Number Placeholder 3"/>
          <p:cNvSpPr>
            <a:spLocks noGrp="1"/>
          </p:cNvSpPr>
          <p:nvPr>
            <p:ph type="sldNum" sz="quarter" idx="5"/>
          </p:nvPr>
        </p:nvSpPr>
        <p:spPr/>
        <p:txBody>
          <a:bodyPr/>
          <a:lstStyle/>
          <a:p>
            <a:fld id="{1C7BE9C8-7EDB-3D43-8C7F-E3A95B0C134A}" type="slidenum">
              <a:rPr lang="en-US" smtClean="0"/>
              <a:t>3</a:t>
            </a:fld>
            <a:endParaRPr lang="en-US"/>
          </a:p>
        </p:txBody>
      </p:sp>
    </p:spTree>
    <p:extLst>
      <p:ext uri="{BB962C8B-B14F-4D97-AF65-F5344CB8AC3E}">
        <p14:creationId xmlns:p14="http://schemas.microsoft.com/office/powerpoint/2010/main" val="3960467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BE9C8-7EDB-3D43-8C7F-E3A95B0C134A}" type="slidenum">
              <a:rPr lang="en-US" smtClean="0"/>
              <a:t>4</a:t>
            </a:fld>
            <a:endParaRPr lang="en-US"/>
          </a:p>
        </p:txBody>
      </p:sp>
    </p:spTree>
    <p:extLst>
      <p:ext uri="{BB962C8B-B14F-4D97-AF65-F5344CB8AC3E}">
        <p14:creationId xmlns:p14="http://schemas.microsoft.com/office/powerpoint/2010/main" val="2712005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0BCB-674E-7847-D71F-8AB0C69F78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0C04640-450A-4A05-2EA1-8D6A3530C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2E3D445-2695-43C2-D70D-D1978D6DA962}"/>
              </a:ext>
            </a:extLst>
          </p:cNvPr>
          <p:cNvSpPr>
            <a:spLocks noGrp="1"/>
          </p:cNvSpPr>
          <p:nvPr>
            <p:ph type="dt" sz="half" idx="10"/>
          </p:nvPr>
        </p:nvSpPr>
        <p:spPr/>
        <p:txBody>
          <a:bodyPr/>
          <a:lstStyle/>
          <a:p>
            <a:fld id="{73C3BD54-29B9-3D42-B178-776ED395AA85}" type="datetimeFigureOut">
              <a:rPr lang="en-US" smtClean="0"/>
              <a:pPr/>
              <a:t>10/30/23</a:t>
            </a:fld>
            <a:endParaRPr lang="en-US" sz="1400"/>
          </a:p>
        </p:txBody>
      </p:sp>
      <p:sp>
        <p:nvSpPr>
          <p:cNvPr id="5" name="Footer Placeholder 4">
            <a:extLst>
              <a:ext uri="{FF2B5EF4-FFF2-40B4-BE49-F238E27FC236}">
                <a16:creationId xmlns:a16="http://schemas.microsoft.com/office/drawing/2014/main" id="{6A982649-9428-1ED6-BFEC-EB2C2C012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00146-7F58-8743-FA4D-1FE856712C6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22159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DCDA-86EE-EF89-2C77-550020FB01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FC162A-9103-18BD-A887-57BFD8BA9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383B64-0E7F-EB54-0B54-1AA2EA001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2FD853-D730-0F69-9218-92BBC42888A2}"/>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6" name="Footer Placeholder 5">
            <a:extLst>
              <a:ext uri="{FF2B5EF4-FFF2-40B4-BE49-F238E27FC236}">
                <a16:creationId xmlns:a16="http://schemas.microsoft.com/office/drawing/2014/main" id="{12202095-1FD1-6EE2-2EF0-A43AAAA4D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97AB7-5884-CA3D-C3C1-65A1A7627E1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94612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EC62-5161-2098-C9F2-B3108ADAAAA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30C67C-7C6B-FB65-DDC8-600AD307AE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AF23BF-D52E-ADA4-F4B5-84600E26657C}"/>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5" name="Footer Placeholder 4">
            <a:extLst>
              <a:ext uri="{FF2B5EF4-FFF2-40B4-BE49-F238E27FC236}">
                <a16:creationId xmlns:a16="http://schemas.microsoft.com/office/drawing/2014/main" id="{1B7B617F-37B8-97C7-BA34-BCC30132E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8BB78-5F7C-5873-71FF-D1994E694F6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8130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101C5-9D6E-0659-9EA6-4F502FD6BE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BAB223-F553-3AC4-7F23-C33D07294A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4EF52B-0D6C-6EA9-AF9C-3517E089075A}"/>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5" name="Footer Placeholder 4">
            <a:extLst>
              <a:ext uri="{FF2B5EF4-FFF2-40B4-BE49-F238E27FC236}">
                <a16:creationId xmlns:a16="http://schemas.microsoft.com/office/drawing/2014/main" id="{C167E5FE-0173-8E44-E9C2-36FBF656D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D9CD9-F5F6-B4E8-93FB-BC7293E32BB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2944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77F7-2CAD-FD13-2ABF-413A3B3F170E}"/>
              </a:ext>
            </a:extLst>
          </p:cNvPr>
          <p:cNvSpPr>
            <a:spLocks noGrp="1"/>
          </p:cNvSpPr>
          <p:nvPr>
            <p:ph type="title"/>
          </p:nvPr>
        </p:nvSpPr>
        <p:spPr>
          <a:xfrm>
            <a:off x="157976" y="0"/>
            <a:ext cx="11876047" cy="1187669"/>
          </a:xfrm>
        </p:spPr>
        <p:txBody>
          <a:bodyPr>
            <a:normAutofit/>
          </a:bodyPr>
          <a:lstStyle>
            <a:lvl1pPr>
              <a:defRPr sz="3200" b="1">
                <a:solidFill>
                  <a:schemeClr val="accent1">
                    <a:lumMod val="50000"/>
                  </a:schemeClr>
                </a:solidFill>
                <a:latin typeface="Arial" panose="020B0604020202020204" pitchFamily="34" charset="0"/>
                <a:cs typeface="Arial" panose="020B0604020202020204" pitchFamily="34" charset="0"/>
              </a:defRPr>
            </a:lvl1pPr>
          </a:lstStyle>
          <a:p>
            <a:r>
              <a:rPr lang="en-GB" dirty="0"/>
              <a:t>Click to edit Master title style</a:t>
            </a:r>
            <a:endParaRPr lang="en-US" dirty="0"/>
          </a:p>
        </p:txBody>
      </p:sp>
    </p:spTree>
    <p:extLst>
      <p:ext uri="{BB962C8B-B14F-4D97-AF65-F5344CB8AC3E}">
        <p14:creationId xmlns:p14="http://schemas.microsoft.com/office/powerpoint/2010/main" val="78255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77F7-2CAD-FD13-2ABF-413A3B3F170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9966F1-B49E-8432-F39E-98ECAA22A3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0F0ECC-B7EF-1709-642D-2DFC0E1256A5}"/>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5" name="Footer Placeholder 4">
            <a:extLst>
              <a:ext uri="{FF2B5EF4-FFF2-40B4-BE49-F238E27FC236}">
                <a16:creationId xmlns:a16="http://schemas.microsoft.com/office/drawing/2014/main" id="{9C22C7DF-650C-EB2C-1B47-C4CE0590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3373D-1583-72CD-F39B-0FA1EF4199D3}"/>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9575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37D0-58E6-8A21-B5F8-0BCA169BD6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0095B9-EA74-083D-4A2D-C09762DDE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0C78F35-D424-4037-CAFD-D182AE2F6826}"/>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5" name="Footer Placeholder 4">
            <a:extLst>
              <a:ext uri="{FF2B5EF4-FFF2-40B4-BE49-F238E27FC236}">
                <a16:creationId xmlns:a16="http://schemas.microsoft.com/office/drawing/2014/main" id="{4F948F39-6F4C-67C2-B04E-462B64905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A6102-419C-F699-5E2F-B66A1D6587F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7944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A0F9-FCC2-9C6A-34E8-D10F7A39743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0CEA5EA-01DE-395A-4156-683A42DBD8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489C4C5-2215-F537-9FEB-D7EF61BBBA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8F469A0-CC20-22B9-361E-5A134B64242C}"/>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6" name="Footer Placeholder 5">
            <a:extLst>
              <a:ext uri="{FF2B5EF4-FFF2-40B4-BE49-F238E27FC236}">
                <a16:creationId xmlns:a16="http://schemas.microsoft.com/office/drawing/2014/main" id="{77472075-D1C3-E091-F447-2013CF673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828B2-7646-0BDD-F817-300B9CCE6FB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5249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E0E3-0D03-E516-0872-9A3BC7756E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DF89E9-0847-3CEB-37AD-DF31F6A60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10477AA-F94E-6B3C-FA3C-66EB267F7DB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FEED9C-A73F-BB66-95E0-8FBF59FB2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0F9AB2E-D0DA-4E48-430F-4B601E0AB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A4E9F6E-52F1-A3F1-F859-200BC762401D}"/>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8" name="Footer Placeholder 7">
            <a:extLst>
              <a:ext uri="{FF2B5EF4-FFF2-40B4-BE49-F238E27FC236}">
                <a16:creationId xmlns:a16="http://schemas.microsoft.com/office/drawing/2014/main" id="{275E73E5-E430-7C1F-EAFB-CC05ED7C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961DB0-128C-EA88-F851-E525B8BD506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7910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A3F7-D32C-E83D-752B-53ABE3CC3B1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F02F6ED-16B0-8D03-2D15-2FE598019CE2}"/>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4" name="Footer Placeholder 3">
            <a:extLst>
              <a:ext uri="{FF2B5EF4-FFF2-40B4-BE49-F238E27FC236}">
                <a16:creationId xmlns:a16="http://schemas.microsoft.com/office/drawing/2014/main" id="{119C0B01-E852-D454-DDFF-7D27CB27B3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D88E5B-7131-16DA-B9D9-CF5FAEC32D6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8271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D80554-95C9-559A-2E64-F3FDDB0C4993}"/>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3" name="Footer Placeholder 2">
            <a:extLst>
              <a:ext uri="{FF2B5EF4-FFF2-40B4-BE49-F238E27FC236}">
                <a16:creationId xmlns:a16="http://schemas.microsoft.com/office/drawing/2014/main" id="{0B2415C9-6AD2-4E4B-7855-CCA7411887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01DFA-572B-87F0-C46E-5514D1D9D94D}"/>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9424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E251-B849-79F3-0059-B99DF64913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4337D9-F438-82F5-C7F6-407194272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986364-446C-9C10-D5A1-C0A62FBA5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BADEAC5-2FF3-58C7-4085-347754D72BF4}"/>
              </a:ext>
            </a:extLst>
          </p:cNvPr>
          <p:cNvSpPr>
            <a:spLocks noGrp="1"/>
          </p:cNvSpPr>
          <p:nvPr>
            <p:ph type="dt" sz="half" idx="10"/>
          </p:nvPr>
        </p:nvSpPr>
        <p:spPr/>
        <p:txBody>
          <a:bodyPr/>
          <a:lstStyle/>
          <a:p>
            <a:fld id="{73C3BD54-29B9-3D42-B178-776ED395AA85}" type="datetimeFigureOut">
              <a:rPr lang="en-US" smtClean="0"/>
              <a:t>10/30/23</a:t>
            </a:fld>
            <a:endParaRPr lang="en-US"/>
          </a:p>
        </p:txBody>
      </p:sp>
      <p:sp>
        <p:nvSpPr>
          <p:cNvPr id="6" name="Footer Placeholder 5">
            <a:extLst>
              <a:ext uri="{FF2B5EF4-FFF2-40B4-BE49-F238E27FC236}">
                <a16:creationId xmlns:a16="http://schemas.microsoft.com/office/drawing/2014/main" id="{2CC9A12E-5DE6-26EA-8379-99BB47D0E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746B9-25E2-A983-0678-14140DB30029}"/>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6749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A4BF7-4F1F-9C55-EDFD-1F54627B6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82C6609-455B-0399-A85C-543FF10EB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A7AE07-AF03-E38A-C9F9-426DC0335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0F276-1833-4A75-9C1D-A56E2295A68D}" type="datetimeFigureOut">
              <a:rPr lang="en-US" smtClean="0"/>
              <a:pPr/>
              <a:t>10/30/23</a:t>
            </a:fld>
            <a:endParaRPr lang="en-US" dirty="0"/>
          </a:p>
        </p:txBody>
      </p:sp>
      <p:sp>
        <p:nvSpPr>
          <p:cNvPr id="5" name="Footer Placeholder 4">
            <a:extLst>
              <a:ext uri="{FF2B5EF4-FFF2-40B4-BE49-F238E27FC236}">
                <a16:creationId xmlns:a16="http://schemas.microsoft.com/office/drawing/2014/main" id="{569D062C-CD64-8DCE-E1F7-98C48BB49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1AA6DB2C-CD2D-4818-9194-9136B35DF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594656796"/>
      </p:ext>
    </p:extLst>
  </p:cSld>
  <p:clrMap bg1="lt1" tx1="dk1" bg2="lt2" tx2="dk2" accent1="accent1" accent2="accent2" accent3="accent3" accent4="accent4" accent5="accent5" accent6="accent6" hlink="hlink" folHlink="folHlink"/>
  <p:sldLayoutIdLst>
    <p:sldLayoutId id="2147483739" r:id="rId1"/>
    <p:sldLayoutId id="2147483750"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White spheres in a blurry effect">
            <a:extLst>
              <a:ext uri="{FF2B5EF4-FFF2-40B4-BE49-F238E27FC236}">
                <a16:creationId xmlns:a16="http://schemas.microsoft.com/office/drawing/2014/main" id="{1797267E-FEA0-5B87-5A1C-7BDF53CF7F77}"/>
              </a:ext>
            </a:extLst>
          </p:cNvPr>
          <p:cNvPicPr>
            <a:picLocks noChangeAspect="1"/>
          </p:cNvPicPr>
          <p:nvPr/>
        </p:nvPicPr>
        <p:blipFill rotWithShape="1">
          <a:blip r:embed="rId3"/>
          <a:srcRect t="8115" b="17872"/>
          <a:stretch/>
        </p:blipFill>
        <p:spPr>
          <a:xfrm>
            <a:off x="20" y="11161"/>
            <a:ext cx="12191980" cy="6857990"/>
          </a:xfrm>
          <a:prstGeom prst="rect">
            <a:avLst/>
          </a:prstGeom>
        </p:spPr>
      </p:pic>
      <p:sp>
        <p:nvSpPr>
          <p:cNvPr id="2" name="Title 1">
            <a:extLst>
              <a:ext uri="{FF2B5EF4-FFF2-40B4-BE49-F238E27FC236}">
                <a16:creationId xmlns:a16="http://schemas.microsoft.com/office/drawing/2014/main" id="{C92AA52B-F78C-E7FE-3F18-B185D5916D62}"/>
              </a:ext>
            </a:extLst>
          </p:cNvPr>
          <p:cNvSpPr>
            <a:spLocks noGrp="1"/>
          </p:cNvSpPr>
          <p:nvPr>
            <p:ph type="ctrTitle"/>
          </p:nvPr>
        </p:nvSpPr>
        <p:spPr>
          <a:xfrm>
            <a:off x="797105" y="1625608"/>
            <a:ext cx="10376417" cy="2722164"/>
          </a:xfrm>
        </p:spPr>
        <p:txBody>
          <a:bodyPr>
            <a:normAutofit/>
          </a:bodyPr>
          <a:lstStyle/>
          <a:p>
            <a:r>
              <a:rPr lang="en-US" b="1" dirty="0">
                <a:solidFill>
                  <a:schemeClr val="accent1">
                    <a:lumMod val="50000"/>
                  </a:schemeClr>
                </a:solidFill>
              </a:rPr>
              <a:t>Analyzing Global Access to Public Transport</a:t>
            </a:r>
          </a:p>
        </p:txBody>
      </p:sp>
      <p:sp>
        <p:nvSpPr>
          <p:cNvPr id="3" name="Subtitle 2">
            <a:extLst>
              <a:ext uri="{FF2B5EF4-FFF2-40B4-BE49-F238E27FC236}">
                <a16:creationId xmlns:a16="http://schemas.microsoft.com/office/drawing/2014/main" id="{D67EBE38-D326-1B1F-8452-1B60E5245EDA}"/>
              </a:ext>
            </a:extLst>
          </p:cNvPr>
          <p:cNvSpPr>
            <a:spLocks noGrp="1"/>
          </p:cNvSpPr>
          <p:nvPr>
            <p:ph type="subTitle" idx="1"/>
          </p:nvPr>
        </p:nvSpPr>
        <p:spPr>
          <a:xfrm>
            <a:off x="122663" y="5520767"/>
            <a:ext cx="3635735" cy="882904"/>
          </a:xfrm>
        </p:spPr>
        <p:txBody>
          <a:bodyPr>
            <a:normAutofit/>
          </a:bodyPr>
          <a:lstStyle/>
          <a:p>
            <a:r>
              <a:rPr lang="en-US" i="1" dirty="0">
                <a:solidFill>
                  <a:schemeClr val="accent1">
                    <a:lumMod val="50000"/>
                  </a:schemeClr>
                </a:solidFill>
              </a:rPr>
              <a:t>Sankhya Sivakumar</a:t>
            </a:r>
          </a:p>
          <a:p>
            <a:r>
              <a:rPr lang="en-US" i="1" dirty="0">
                <a:solidFill>
                  <a:schemeClr val="accent1">
                    <a:lumMod val="50000"/>
                  </a:schemeClr>
                </a:solidFill>
              </a:rPr>
              <a:t>October 31, 2023</a:t>
            </a:r>
          </a:p>
        </p:txBody>
      </p:sp>
    </p:spTree>
    <p:extLst>
      <p:ext uri="{BB962C8B-B14F-4D97-AF65-F5344CB8AC3E}">
        <p14:creationId xmlns:p14="http://schemas.microsoft.com/office/powerpoint/2010/main" val="54500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45EF88-9B7B-9937-7540-ACFD7E599399}"/>
              </a:ext>
            </a:extLst>
          </p:cNvPr>
          <p:cNvSpPr/>
          <p:nvPr/>
        </p:nvSpPr>
        <p:spPr>
          <a:xfrm>
            <a:off x="312234" y="1237784"/>
            <a:ext cx="11485756" cy="4984595"/>
          </a:xfrm>
          <a:prstGeom prst="rect">
            <a:avLst/>
          </a:prstGeom>
          <a:solidFill>
            <a:srgbClr val="E4EEEE"/>
          </a:solidFill>
          <a:ln w="28575">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spcBef>
                <a:spcPts val="600"/>
              </a:spcBef>
              <a:buFont typeface="Arial" panose="020B0604020202020204" pitchFamily="34" charset="0"/>
              <a:buChar char="•"/>
            </a:pPr>
            <a:r>
              <a:rPr lang="en-IN" b="0" i="0" u="none" strike="noStrike" dirty="0">
                <a:solidFill>
                  <a:schemeClr val="accent1">
                    <a:lumMod val="50000"/>
                  </a:schemeClr>
                </a:solidFill>
                <a:effectLst/>
                <a:latin typeface="Arial" panose="020B0604020202020204" pitchFamily="34" charset="0"/>
                <a:cs typeface="Arial" panose="020B0604020202020204" pitchFamily="34" charset="0"/>
              </a:rPr>
              <a:t>In today’s world, where cities are growing faster than ever, having good public transportation is key. It not only helps in making our cities more sustainable but also plays a vital role in reducing traffic and improving quality of life</a:t>
            </a:r>
          </a:p>
          <a:p>
            <a:pPr>
              <a:lnSpc>
                <a:spcPct val="150000"/>
              </a:lnSpc>
              <a:spcBef>
                <a:spcPts val="600"/>
              </a:spcBef>
            </a:pPr>
            <a:endParaRPr lang="en-IN" b="0" i="0" u="none" strike="noStrike" dirty="0">
              <a:solidFill>
                <a:schemeClr val="accent1">
                  <a:lumMod val="50000"/>
                </a:schemeClr>
              </a:solidFill>
              <a:effectLst/>
              <a:latin typeface="Arial" panose="020B0604020202020204" pitchFamily="34" charset="0"/>
              <a:cs typeface="Arial" panose="020B0604020202020204" pitchFamily="34" charset="0"/>
            </a:endParaRPr>
          </a:p>
          <a:p>
            <a:pPr marL="285750" indent="-285750">
              <a:lnSpc>
                <a:spcPct val="150000"/>
              </a:lnSpc>
              <a:spcBef>
                <a:spcPts val="600"/>
              </a:spcBef>
              <a:buFont typeface="Arial" panose="020B0604020202020204" pitchFamily="34" charset="0"/>
              <a:buChar char="•"/>
            </a:pPr>
            <a:r>
              <a:rPr lang="en-IN" b="0" i="0" u="none" strike="noStrike" dirty="0">
                <a:solidFill>
                  <a:schemeClr val="accent1">
                    <a:lumMod val="50000"/>
                  </a:schemeClr>
                </a:solidFill>
                <a:effectLst/>
                <a:latin typeface="Arial" panose="020B0604020202020204" pitchFamily="34" charset="0"/>
                <a:cs typeface="Arial" panose="020B0604020202020204" pitchFamily="34" charset="0"/>
              </a:rPr>
              <a:t>But how equal is access to public transport across different parts of the world? Do all urban areas, regardless of their country or region, enjoy the same level of accessibility? </a:t>
            </a:r>
          </a:p>
          <a:p>
            <a:pPr marL="285750" indent="-285750">
              <a:lnSpc>
                <a:spcPct val="150000"/>
              </a:lnSpc>
              <a:spcBef>
                <a:spcPts val="600"/>
              </a:spcBef>
              <a:buFont typeface="Arial" panose="020B0604020202020204" pitchFamily="34" charset="0"/>
              <a:buChar char="•"/>
            </a:pPr>
            <a:endParaRPr lang="en-IN" b="0" i="0" u="none" strike="noStrike" dirty="0">
              <a:solidFill>
                <a:schemeClr val="accent1">
                  <a:lumMod val="50000"/>
                </a:schemeClr>
              </a:solidFill>
              <a:effectLst/>
              <a:latin typeface="Arial" panose="020B0604020202020204" pitchFamily="34" charset="0"/>
              <a:cs typeface="Arial" panose="020B0604020202020204" pitchFamily="34" charset="0"/>
            </a:endParaRPr>
          </a:p>
          <a:p>
            <a:pPr marL="285750" indent="-285750">
              <a:lnSpc>
                <a:spcPct val="150000"/>
              </a:lnSpc>
              <a:spcBef>
                <a:spcPts val="600"/>
              </a:spcBef>
              <a:buFont typeface="Arial" panose="020B0604020202020204" pitchFamily="34" charset="0"/>
              <a:buChar char="•"/>
            </a:pPr>
            <a:r>
              <a:rPr lang="en-IN" b="0" i="0" u="none" strike="noStrike" dirty="0">
                <a:solidFill>
                  <a:schemeClr val="accent1">
                    <a:lumMod val="50000"/>
                  </a:schemeClr>
                </a:solidFill>
                <a:effectLst/>
                <a:latin typeface="Arial" panose="020B0604020202020204" pitchFamily="34" charset="0"/>
                <a:cs typeface="Arial" panose="020B0604020202020204" pitchFamily="34" charset="0"/>
              </a:rPr>
              <a:t>With this analysis, we dive deep into these questions, aiming to shed light on the global patterns of urban access to public transport. We want to understand the variations, explore the extremes, and ultimately, paint a clear picture of where we stand today in terms of accessible urban mobility</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2" name="Title 11">
            <a:extLst>
              <a:ext uri="{FF2B5EF4-FFF2-40B4-BE49-F238E27FC236}">
                <a16:creationId xmlns:a16="http://schemas.microsoft.com/office/drawing/2014/main" id="{BA191CF7-E5A6-AEF9-FDBE-7AB1CB3C0F1E}"/>
              </a:ext>
            </a:extLst>
          </p:cNvPr>
          <p:cNvSpPr>
            <a:spLocks noGrp="1"/>
          </p:cNvSpPr>
          <p:nvPr>
            <p:ph type="title"/>
          </p:nvPr>
        </p:nvSpPr>
        <p:spPr/>
        <p:txBody>
          <a:bodyPr>
            <a:normAutofit/>
          </a:bodyPr>
          <a:lstStyle/>
          <a:p>
            <a:r>
              <a:rPr lang="en-US" sz="3200" b="1" dirty="0"/>
              <a:t>Introduction</a:t>
            </a:r>
          </a:p>
        </p:txBody>
      </p:sp>
    </p:spTree>
    <p:extLst>
      <p:ext uri="{BB962C8B-B14F-4D97-AF65-F5344CB8AC3E}">
        <p14:creationId xmlns:p14="http://schemas.microsoft.com/office/powerpoint/2010/main" val="300234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326FDA-630A-5259-6826-EE2F5240EA7B}"/>
              </a:ext>
            </a:extLst>
          </p:cNvPr>
          <p:cNvSpPr/>
          <p:nvPr/>
        </p:nvSpPr>
        <p:spPr>
          <a:xfrm>
            <a:off x="312234" y="1092821"/>
            <a:ext cx="5096108" cy="3456874"/>
          </a:xfrm>
          <a:prstGeom prst="rect">
            <a:avLst/>
          </a:prstGeom>
          <a:noFill/>
          <a:ln w="28575">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spcBef>
                <a:spcPts val="600"/>
              </a:spcBef>
              <a:buFont typeface="Arial" panose="020B0604020202020204" pitchFamily="34" charset="0"/>
              <a:buChar char="•"/>
            </a:pPr>
            <a:r>
              <a:rPr lang="en-US" sz="1200" b="1" i="1" dirty="0">
                <a:solidFill>
                  <a:schemeClr val="accent1">
                    <a:lumMod val="75000"/>
                  </a:schemeClr>
                </a:solidFill>
                <a:latin typeface="Arial" panose="020B0604020202020204" pitchFamily="34" charset="0"/>
                <a:cs typeface="Arial" panose="020B0604020202020204" pitchFamily="34" charset="0"/>
              </a:rPr>
              <a:t>Title</a:t>
            </a:r>
            <a:r>
              <a:rPr lang="en-US" sz="1200" i="1" dirty="0">
                <a:solidFill>
                  <a:schemeClr val="accent1">
                    <a:lumMod val="75000"/>
                  </a:schemeClr>
                </a:solidFill>
                <a:latin typeface="Arial" panose="020B0604020202020204" pitchFamily="34" charset="0"/>
                <a:cs typeface="Arial" panose="020B0604020202020204" pitchFamily="34" charset="0"/>
              </a:rPr>
              <a:t> –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SDGI 11.2.1 Urban Access to Public Transport (2023 release)’</a:t>
            </a:r>
          </a:p>
          <a:p>
            <a:pPr marL="285750" indent="-285750">
              <a:lnSpc>
                <a:spcPct val="150000"/>
              </a:lnSpc>
              <a:spcBef>
                <a:spcPts val="600"/>
              </a:spcBef>
              <a:buFont typeface="Arial" panose="020B0604020202020204" pitchFamily="34" charset="0"/>
              <a:buChar char="•"/>
            </a:pPr>
            <a:r>
              <a:rPr lang="en-IN" sz="1200" b="1" i="1" dirty="0">
                <a:solidFill>
                  <a:schemeClr val="accent1">
                    <a:lumMod val="75000"/>
                  </a:schemeClr>
                </a:solidFill>
                <a:latin typeface="Arial" panose="020B0604020202020204" pitchFamily="34" charset="0"/>
                <a:cs typeface="Arial" panose="020B0604020202020204" pitchFamily="34" charset="0"/>
              </a:rPr>
              <a:t>Description</a:t>
            </a:r>
            <a:r>
              <a:rPr lang="en-IN" sz="1200" i="1" dirty="0">
                <a:solidFill>
                  <a:schemeClr val="accent1">
                    <a:lumMod val="75000"/>
                  </a:schemeClr>
                </a:solidFill>
                <a:latin typeface="Arial" panose="020B0604020202020204" pitchFamily="34" charset="0"/>
                <a:cs typeface="Arial" panose="020B0604020202020204" pitchFamily="34" charset="0"/>
              </a:rPr>
              <a:t> –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This comprehensive dataset captures the accessibility of public transport across 182 countries, spanning over 13,135 urban centers</a:t>
            </a:r>
            <a:r>
              <a:rPr lang="en-IN" sz="1200" i="1" dirty="0">
                <a:solidFill>
                  <a:schemeClr val="accent1">
                    <a:lumMod val="75000"/>
                  </a:schemeClr>
                </a:solidFill>
                <a:latin typeface="Arial" panose="020B0604020202020204" pitchFamily="34" charset="0"/>
                <a:cs typeface="Arial" panose="020B0604020202020204" pitchFamily="34" charset="0"/>
              </a:rPr>
              <a:t>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globally. </a:t>
            </a:r>
            <a:r>
              <a:rPr lang="en-IN" sz="1200" i="1" dirty="0">
                <a:solidFill>
                  <a:schemeClr val="accent1">
                    <a:lumMod val="75000"/>
                  </a:schemeClr>
                </a:solidFill>
                <a:latin typeface="Arial" panose="020B0604020202020204" pitchFamily="34" charset="0"/>
                <a:cs typeface="Arial" panose="020B0604020202020204" pitchFamily="34" charset="0"/>
              </a:rPr>
              <a:t>This dataset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offers invaluable insights into urban development and mobility.</a:t>
            </a:r>
          </a:p>
          <a:p>
            <a:pPr marL="285750" indent="-285750">
              <a:lnSpc>
                <a:spcPct val="150000"/>
              </a:lnSpc>
              <a:spcBef>
                <a:spcPts val="600"/>
              </a:spcBef>
              <a:buFont typeface="Arial" panose="020B0604020202020204" pitchFamily="34" charset="0"/>
              <a:buChar char="•"/>
            </a:pPr>
            <a:r>
              <a:rPr lang="en-IN" sz="1200" b="1" i="1" dirty="0">
                <a:solidFill>
                  <a:schemeClr val="accent1">
                    <a:lumMod val="75000"/>
                  </a:schemeClr>
                </a:solidFill>
                <a:latin typeface="Arial" panose="020B0604020202020204" pitchFamily="34" charset="0"/>
                <a:cs typeface="Arial" panose="020B0604020202020204" pitchFamily="34" charset="0"/>
              </a:rPr>
              <a:t>Source</a:t>
            </a:r>
            <a:r>
              <a:rPr lang="en-IN" sz="1200" i="1" dirty="0">
                <a:solidFill>
                  <a:schemeClr val="accent1">
                    <a:lumMod val="75000"/>
                  </a:schemeClr>
                </a:solidFill>
                <a:latin typeface="Arial" panose="020B0604020202020204" pitchFamily="34" charset="0"/>
                <a:cs typeface="Arial" panose="020B0604020202020204" pitchFamily="34" charset="0"/>
              </a:rPr>
              <a:t> – </a:t>
            </a:r>
            <a:r>
              <a:rPr lang="en-IN" sz="1200" b="0" i="1" u="none" strike="noStrike" dirty="0">
                <a:solidFill>
                  <a:schemeClr val="accent1">
                    <a:lumMod val="75000"/>
                  </a:schemeClr>
                </a:solidFill>
                <a:effectLst/>
                <a:latin typeface="Arial" panose="020B0604020202020204" pitchFamily="34" charset="0"/>
                <a:cs typeface="Arial" panose="020B0604020202020204" pitchFamily="34" charset="0"/>
              </a:rPr>
              <a:t>NASA Socioeconomic Data and Applications Center (SEDAC) and </a:t>
            </a:r>
            <a:r>
              <a:rPr lang="en-IN" sz="1200" i="1" dirty="0">
                <a:solidFill>
                  <a:schemeClr val="accent1">
                    <a:lumMod val="75000"/>
                  </a:schemeClr>
                </a:solidFill>
                <a:latin typeface="Arial" panose="020B0604020202020204" pitchFamily="34" charset="0"/>
                <a:cs typeface="Arial" panose="020B0604020202020204" pitchFamily="34" charset="0"/>
              </a:rPr>
              <a:t>Center for International Earth Science Information Network - CIESIN - Columbia University. 2023 </a:t>
            </a:r>
            <a:endParaRPr lang="en-US" sz="1200" i="1" dirty="0">
              <a:solidFill>
                <a:schemeClr val="accent1">
                  <a:lumMod val="75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DB5461B1-5C9F-F0C7-E942-B2F7994AC156}"/>
              </a:ext>
            </a:extLst>
          </p:cNvPr>
          <p:cNvPicPr>
            <a:picLocks noChangeAspect="1"/>
          </p:cNvPicPr>
          <p:nvPr/>
        </p:nvPicPr>
        <p:blipFill>
          <a:blip r:embed="rId3"/>
          <a:stretch>
            <a:fillRect/>
          </a:stretch>
        </p:blipFill>
        <p:spPr>
          <a:xfrm>
            <a:off x="312233" y="5204617"/>
            <a:ext cx="11474605" cy="1254935"/>
          </a:xfrm>
          <a:prstGeom prst="rect">
            <a:avLst/>
          </a:prstGeom>
        </p:spPr>
      </p:pic>
      <p:sp>
        <p:nvSpPr>
          <p:cNvPr id="11" name="Alternative Process 10">
            <a:extLst>
              <a:ext uri="{FF2B5EF4-FFF2-40B4-BE49-F238E27FC236}">
                <a16:creationId xmlns:a16="http://schemas.microsoft.com/office/drawing/2014/main" id="{6E912DB4-6576-C5BC-95F4-3C52543B818E}"/>
              </a:ext>
            </a:extLst>
          </p:cNvPr>
          <p:cNvSpPr/>
          <p:nvPr/>
        </p:nvSpPr>
        <p:spPr>
          <a:xfrm>
            <a:off x="490653" y="925551"/>
            <a:ext cx="2542478" cy="334537"/>
          </a:xfrm>
          <a:prstGeom prst="flowChartAlternateProcess">
            <a:avLst/>
          </a:prstGeom>
          <a:solidFill>
            <a:srgbClr val="E4EE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50000"/>
                  </a:schemeClr>
                </a:solidFill>
                <a:latin typeface="Arial" panose="020B0604020202020204" pitchFamily="34" charset="0"/>
                <a:cs typeface="Arial" panose="020B0604020202020204" pitchFamily="34" charset="0"/>
              </a:rPr>
              <a:t>Overview of the dataset</a:t>
            </a:r>
          </a:p>
        </p:txBody>
      </p:sp>
      <p:sp>
        <p:nvSpPr>
          <p:cNvPr id="17" name="Rectangle 16">
            <a:extLst>
              <a:ext uri="{FF2B5EF4-FFF2-40B4-BE49-F238E27FC236}">
                <a16:creationId xmlns:a16="http://schemas.microsoft.com/office/drawing/2014/main" id="{CF660D55-AD23-5E6A-D346-9DBC315543DF}"/>
              </a:ext>
            </a:extLst>
          </p:cNvPr>
          <p:cNvSpPr/>
          <p:nvPr/>
        </p:nvSpPr>
        <p:spPr>
          <a:xfrm>
            <a:off x="5910147" y="1092820"/>
            <a:ext cx="5876692" cy="3456875"/>
          </a:xfrm>
          <a:prstGeom prst="rect">
            <a:avLst/>
          </a:prstGeom>
          <a:noFill/>
          <a:ln w="28575">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spcBef>
                <a:spcPts val="600"/>
              </a:spcBef>
              <a:buFont typeface="Arial" panose="020B0604020202020204" pitchFamily="34" charset="0"/>
              <a:buChar char="•"/>
            </a:pPr>
            <a:r>
              <a:rPr lang="en-IN" sz="1200" b="0" i="0" u="none" strike="noStrike" dirty="0">
                <a:solidFill>
                  <a:schemeClr val="accent1">
                    <a:lumMod val="75000"/>
                  </a:schemeClr>
                </a:solidFill>
                <a:effectLst/>
                <a:latin typeface="Arial" panose="020B0604020202020204" pitchFamily="34" charset="0"/>
                <a:cs typeface="Arial" panose="020B0604020202020204" pitchFamily="34" charset="0"/>
              </a:rPr>
              <a:t>Each urban center in the dataset is pinpointed with precise latitude and longitude coordinates, providing an accurate geospatial context for our analysis</a:t>
            </a:r>
          </a:p>
          <a:p>
            <a:pPr marL="285750" indent="-285750">
              <a:lnSpc>
                <a:spcPct val="150000"/>
              </a:lnSpc>
              <a:spcBef>
                <a:spcPts val="600"/>
              </a:spcBef>
              <a:buFont typeface="Arial" panose="020B0604020202020204" pitchFamily="34" charset="0"/>
              <a:buChar char="•"/>
            </a:pPr>
            <a:r>
              <a:rPr lang="en-IN" sz="1200" b="0" i="0" u="none" strike="noStrike" dirty="0">
                <a:solidFill>
                  <a:schemeClr val="accent1">
                    <a:lumMod val="75000"/>
                  </a:schemeClr>
                </a:solidFill>
                <a:effectLst/>
                <a:latin typeface="Arial" panose="020B0604020202020204" pitchFamily="34" charset="0"/>
                <a:cs typeface="Arial" panose="020B0604020202020204" pitchFamily="34" charset="0"/>
              </a:rPr>
              <a:t>The Accessible Population (Access_POP) metric quantifies the number of people within each urban center who have access to public transport </a:t>
            </a:r>
            <a:r>
              <a:rPr lang="en-IN" sz="1200" dirty="0">
                <a:solidFill>
                  <a:schemeClr val="accent1">
                    <a:lumMod val="75000"/>
                  </a:schemeClr>
                </a:solidFill>
                <a:latin typeface="Arial" panose="020B0604020202020204" pitchFamily="34" charset="0"/>
                <a:cs typeface="Arial" panose="020B0604020202020204" pitchFamily="34" charset="0"/>
              </a:rPr>
              <a:t>C</a:t>
            </a:r>
            <a:r>
              <a:rPr lang="en-IN" sz="1200" b="0" i="0" u="none" strike="noStrike" dirty="0">
                <a:solidFill>
                  <a:schemeClr val="accent1">
                    <a:lumMod val="75000"/>
                  </a:schemeClr>
                </a:solidFill>
                <a:effectLst/>
                <a:latin typeface="Arial" panose="020B0604020202020204" pitchFamily="34" charset="0"/>
                <a:cs typeface="Arial" panose="020B0604020202020204" pitchFamily="34" charset="0"/>
              </a:rPr>
              <a:t>onvenient access to public transport is defined as being within a 0.5-kilometer walking distance of a low-capacity public transport point or within a 1-kilometer walking distance of a high-capacity public transport point</a:t>
            </a:r>
          </a:p>
          <a:p>
            <a:pPr marL="285750" indent="-285750">
              <a:lnSpc>
                <a:spcPct val="150000"/>
              </a:lnSpc>
              <a:spcBef>
                <a:spcPts val="600"/>
              </a:spcBef>
              <a:buFont typeface="Arial" panose="020B0604020202020204" pitchFamily="34" charset="0"/>
              <a:buChar char="•"/>
            </a:pPr>
            <a:r>
              <a:rPr lang="en-IN" sz="1200" i="0" u="none" strike="noStrike" dirty="0">
                <a:solidFill>
                  <a:schemeClr val="accent1">
                    <a:lumMod val="75000"/>
                  </a:schemeClr>
                </a:solidFill>
                <a:effectLst/>
                <a:latin typeface="Arial" panose="020B0604020202020204" pitchFamily="34" charset="0"/>
                <a:cs typeface="Arial" panose="020B0604020202020204" pitchFamily="34" charset="0"/>
              </a:rPr>
              <a:t>Access Percentage (SDG1121pct) </a:t>
            </a:r>
            <a:r>
              <a:rPr lang="en-IN" sz="1200" b="0" i="0" u="none" strike="noStrike" dirty="0">
                <a:solidFill>
                  <a:schemeClr val="accent1">
                    <a:lumMod val="75000"/>
                  </a:schemeClr>
                </a:solidFill>
                <a:effectLst/>
                <a:latin typeface="Arial" panose="020B0604020202020204" pitchFamily="34" charset="0"/>
                <a:cs typeface="Arial" panose="020B0604020202020204" pitchFamily="34" charset="0"/>
              </a:rPr>
              <a:t>highlights the proportion of the total population that can conveniently access public transport, serving as a direct indicator of urban transport accessibility</a:t>
            </a:r>
          </a:p>
        </p:txBody>
      </p:sp>
      <p:sp>
        <p:nvSpPr>
          <p:cNvPr id="18" name="Alternative Process 17">
            <a:extLst>
              <a:ext uri="{FF2B5EF4-FFF2-40B4-BE49-F238E27FC236}">
                <a16:creationId xmlns:a16="http://schemas.microsoft.com/office/drawing/2014/main" id="{890C3CC2-6D7A-77D3-176F-250C8650D98B}"/>
              </a:ext>
            </a:extLst>
          </p:cNvPr>
          <p:cNvSpPr/>
          <p:nvPr/>
        </p:nvSpPr>
        <p:spPr>
          <a:xfrm>
            <a:off x="6095999" y="936705"/>
            <a:ext cx="2542478" cy="334537"/>
          </a:xfrm>
          <a:prstGeom prst="flowChartAlternateProcess">
            <a:avLst/>
          </a:prstGeom>
          <a:solidFill>
            <a:srgbClr val="E4EE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50000"/>
                  </a:schemeClr>
                </a:solidFill>
                <a:latin typeface="Arial" panose="020B0604020202020204" pitchFamily="34" charset="0"/>
                <a:cs typeface="Arial" panose="020B0604020202020204" pitchFamily="34" charset="0"/>
              </a:rPr>
              <a:t>Key features</a:t>
            </a:r>
          </a:p>
        </p:txBody>
      </p:sp>
      <p:sp>
        <p:nvSpPr>
          <p:cNvPr id="24" name="TextBox 23">
            <a:extLst>
              <a:ext uri="{FF2B5EF4-FFF2-40B4-BE49-F238E27FC236}">
                <a16:creationId xmlns:a16="http://schemas.microsoft.com/office/drawing/2014/main" id="{DF6236CF-E885-20CB-2533-2622965F4797}"/>
              </a:ext>
            </a:extLst>
          </p:cNvPr>
          <p:cNvSpPr txBox="1"/>
          <p:nvPr/>
        </p:nvSpPr>
        <p:spPr>
          <a:xfrm>
            <a:off x="312233" y="4835285"/>
            <a:ext cx="3989234" cy="369332"/>
          </a:xfrm>
          <a:prstGeom prst="rect">
            <a:avLst/>
          </a:prstGeom>
          <a:noFill/>
        </p:spPr>
        <p:txBody>
          <a:bodyPr wrap="none" rtlCol="0">
            <a:spAutoFit/>
          </a:bodyPr>
          <a:lstStyle/>
          <a:p>
            <a:r>
              <a:rPr lang="en-US" b="1" i="1" dirty="0">
                <a:solidFill>
                  <a:schemeClr val="accent1">
                    <a:lumMod val="50000"/>
                  </a:schemeClr>
                </a:solidFill>
              </a:rPr>
              <a:t>Few sample rows from the raw dataset:</a:t>
            </a:r>
          </a:p>
        </p:txBody>
      </p:sp>
      <p:sp>
        <p:nvSpPr>
          <p:cNvPr id="26" name="Title 25">
            <a:extLst>
              <a:ext uri="{FF2B5EF4-FFF2-40B4-BE49-F238E27FC236}">
                <a16:creationId xmlns:a16="http://schemas.microsoft.com/office/drawing/2014/main" id="{ED343F90-B48B-E3F7-2CBD-24A88FCF4EE9}"/>
              </a:ext>
            </a:extLst>
          </p:cNvPr>
          <p:cNvSpPr>
            <a:spLocks noGrp="1"/>
          </p:cNvSpPr>
          <p:nvPr>
            <p:ph type="title"/>
          </p:nvPr>
        </p:nvSpPr>
        <p:spPr/>
        <p:txBody>
          <a:bodyPr/>
          <a:lstStyle/>
          <a:p>
            <a:r>
              <a:rPr lang="en-US" dirty="0"/>
              <a:t>Understanding the data</a:t>
            </a:r>
          </a:p>
        </p:txBody>
      </p:sp>
    </p:spTree>
    <p:extLst>
      <p:ext uri="{BB962C8B-B14F-4D97-AF65-F5344CB8AC3E}">
        <p14:creationId xmlns:p14="http://schemas.microsoft.com/office/powerpoint/2010/main" val="136190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96A4EC-9168-573E-CFA9-C0DD91E08A24}"/>
              </a:ext>
            </a:extLst>
          </p:cNvPr>
          <p:cNvPicPr>
            <a:picLocks noChangeAspect="1"/>
          </p:cNvPicPr>
          <p:nvPr/>
        </p:nvPicPr>
        <p:blipFill>
          <a:blip r:embed="rId3"/>
          <a:stretch>
            <a:fillRect/>
          </a:stretch>
        </p:blipFill>
        <p:spPr>
          <a:xfrm>
            <a:off x="637280" y="1303874"/>
            <a:ext cx="10917439" cy="5230735"/>
          </a:xfrm>
          <a:prstGeom prst="rect">
            <a:avLst/>
          </a:prstGeom>
        </p:spPr>
      </p:pic>
      <p:sp>
        <p:nvSpPr>
          <p:cNvPr id="5" name="Oval 4">
            <a:extLst>
              <a:ext uri="{FF2B5EF4-FFF2-40B4-BE49-F238E27FC236}">
                <a16:creationId xmlns:a16="http://schemas.microsoft.com/office/drawing/2014/main" id="{6FDDB0FF-4257-CE2C-2E81-5CF52311D12E}"/>
              </a:ext>
            </a:extLst>
          </p:cNvPr>
          <p:cNvSpPr/>
          <p:nvPr/>
        </p:nvSpPr>
        <p:spPr>
          <a:xfrm>
            <a:off x="5597912" y="2185634"/>
            <a:ext cx="914400" cy="791737"/>
          </a:xfrm>
          <a:prstGeom prst="ellips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5B9129A-A453-E8D3-83A4-6DA797A2E7C0}"/>
              </a:ext>
            </a:extLst>
          </p:cNvPr>
          <p:cNvSpPr/>
          <p:nvPr/>
        </p:nvSpPr>
        <p:spPr>
          <a:xfrm>
            <a:off x="5438078" y="3178092"/>
            <a:ext cx="786553" cy="681040"/>
          </a:xfrm>
          <a:prstGeom prst="ellips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3C161E9-8575-19F2-8233-3383152CA494}"/>
              </a:ext>
            </a:extLst>
          </p:cNvPr>
          <p:cNvSpPr/>
          <p:nvPr/>
        </p:nvSpPr>
        <p:spPr>
          <a:xfrm>
            <a:off x="6271486" y="4030754"/>
            <a:ext cx="786553" cy="681040"/>
          </a:xfrm>
          <a:prstGeom prst="ellipse">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52989F36-C3FD-C2E0-BFF6-C578330690EE}"/>
              </a:ext>
            </a:extLst>
          </p:cNvPr>
          <p:cNvSpPr/>
          <p:nvPr/>
        </p:nvSpPr>
        <p:spPr>
          <a:xfrm>
            <a:off x="4795024" y="4719954"/>
            <a:ext cx="1605776" cy="765632"/>
          </a:xfrm>
          <a:prstGeom prst="roundRect">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bg2">
                    <a:lumMod val="50000"/>
                  </a:schemeClr>
                </a:solidFill>
                <a:latin typeface="Arial" panose="020B0604020202020204" pitchFamily="34" charset="0"/>
                <a:cs typeface="Arial" panose="020B0604020202020204" pitchFamily="34" charset="0"/>
              </a:rPr>
              <a:t>Regions in Africa exhibit significantly lower access to public transport</a:t>
            </a:r>
          </a:p>
        </p:txBody>
      </p:sp>
      <p:cxnSp>
        <p:nvCxnSpPr>
          <p:cNvPr id="11" name="Straight Connector 10">
            <a:extLst>
              <a:ext uri="{FF2B5EF4-FFF2-40B4-BE49-F238E27FC236}">
                <a16:creationId xmlns:a16="http://schemas.microsoft.com/office/drawing/2014/main" id="{FAA20507-FA7D-43EA-882D-FBA5E851CF03}"/>
              </a:ext>
            </a:extLst>
          </p:cNvPr>
          <p:cNvCxnSpPr>
            <a:cxnSpLocks/>
            <a:stCxn id="7" idx="4"/>
            <a:endCxn id="9" idx="0"/>
          </p:cNvCxnSpPr>
          <p:nvPr/>
        </p:nvCxnSpPr>
        <p:spPr>
          <a:xfrm flipH="1">
            <a:off x="5597912" y="3859132"/>
            <a:ext cx="233443" cy="860822"/>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DAF4B3C-AB82-7249-2034-532443E7C407}"/>
              </a:ext>
            </a:extLst>
          </p:cNvPr>
          <p:cNvCxnSpPr>
            <a:cxnSpLocks/>
            <a:stCxn id="8" idx="2"/>
          </p:cNvCxnSpPr>
          <p:nvPr/>
        </p:nvCxnSpPr>
        <p:spPr>
          <a:xfrm flipH="1">
            <a:off x="5597912" y="4371274"/>
            <a:ext cx="673574" cy="340520"/>
          </a:xfrm>
          <a:prstGeom prst="line">
            <a:avLst/>
          </a:prstGeom>
          <a:ln w="19050">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15" name="Rounded Rectangular Callout 14">
            <a:extLst>
              <a:ext uri="{FF2B5EF4-FFF2-40B4-BE49-F238E27FC236}">
                <a16:creationId xmlns:a16="http://schemas.microsoft.com/office/drawing/2014/main" id="{4B85FA86-1C8C-DBAF-15E1-56B394246450}"/>
              </a:ext>
            </a:extLst>
          </p:cNvPr>
          <p:cNvSpPr/>
          <p:nvPr/>
        </p:nvSpPr>
        <p:spPr>
          <a:xfrm>
            <a:off x="3500799" y="1572317"/>
            <a:ext cx="1796029" cy="765632"/>
          </a:xfrm>
          <a:prstGeom prst="wedgeRoundRectCallout">
            <a:avLst>
              <a:gd name="adj1" fmla="val 67333"/>
              <a:gd name="adj2" fmla="val 75608"/>
              <a:gd name="adj3" fmla="val 16667"/>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bg2">
                    <a:lumMod val="50000"/>
                  </a:schemeClr>
                </a:solidFill>
                <a:latin typeface="Arial" panose="020B0604020202020204" pitchFamily="34" charset="0"/>
                <a:cs typeface="Arial" panose="020B0604020202020204" pitchFamily="34" charset="0"/>
              </a:rPr>
              <a:t>Europe showcases a robust </a:t>
            </a:r>
            <a:r>
              <a:rPr lang="en-IN" sz="1200" b="0" i="1" u="none" strike="noStrike" dirty="0">
                <a:solidFill>
                  <a:schemeClr val="bg2">
                    <a:lumMod val="50000"/>
                  </a:schemeClr>
                </a:solidFill>
                <a:effectLst/>
                <a:latin typeface="Arial" panose="020B0604020202020204" pitchFamily="34" charset="0"/>
                <a:cs typeface="Arial" panose="020B0604020202020204" pitchFamily="34" charset="0"/>
              </a:rPr>
              <a:t>public transport network </a:t>
            </a:r>
            <a:r>
              <a:rPr lang="en-IN" sz="1200" i="1" dirty="0">
                <a:solidFill>
                  <a:schemeClr val="bg2">
                    <a:lumMod val="50000"/>
                  </a:schemeClr>
                </a:solidFill>
                <a:latin typeface="Arial" panose="020B0604020202020204" pitchFamily="34" charset="0"/>
                <a:cs typeface="Arial" panose="020B0604020202020204" pitchFamily="34" charset="0"/>
              </a:rPr>
              <a:t>a</a:t>
            </a:r>
            <a:r>
              <a:rPr lang="en-IN" sz="1200" b="0" i="1" u="none" strike="noStrike" dirty="0">
                <a:solidFill>
                  <a:schemeClr val="bg2">
                    <a:lumMod val="50000"/>
                  </a:schemeClr>
                </a:solidFill>
                <a:effectLst/>
                <a:latin typeface="Arial" panose="020B0604020202020204" pitchFamily="34" charset="0"/>
                <a:cs typeface="Arial" panose="020B0604020202020204" pitchFamily="34" charset="0"/>
              </a:rPr>
              <a:t>cross its urban centers</a:t>
            </a:r>
            <a:endParaRPr lang="en-US" sz="1200" i="1" dirty="0">
              <a:solidFill>
                <a:schemeClr val="bg2">
                  <a:lumMod val="50000"/>
                </a:schemeClr>
              </a:solidFill>
              <a:latin typeface="Arial" panose="020B0604020202020204" pitchFamily="34" charset="0"/>
              <a:cs typeface="Arial" panose="020B0604020202020204" pitchFamily="34" charset="0"/>
            </a:endParaRPr>
          </a:p>
        </p:txBody>
      </p:sp>
      <p:sp>
        <p:nvSpPr>
          <p:cNvPr id="23" name="Title 22">
            <a:extLst>
              <a:ext uri="{FF2B5EF4-FFF2-40B4-BE49-F238E27FC236}">
                <a16:creationId xmlns:a16="http://schemas.microsoft.com/office/drawing/2014/main" id="{5ED7BB70-A792-1B8B-145B-01FAF3A7BE0A}"/>
              </a:ext>
            </a:extLst>
          </p:cNvPr>
          <p:cNvSpPr>
            <a:spLocks noGrp="1"/>
          </p:cNvSpPr>
          <p:nvPr>
            <p:ph type="title"/>
          </p:nvPr>
        </p:nvSpPr>
        <p:spPr/>
        <p:txBody>
          <a:bodyPr>
            <a:noAutofit/>
          </a:bodyPr>
          <a:lstStyle/>
          <a:p>
            <a:r>
              <a:rPr lang="en-US" dirty="0"/>
              <a:t>Urban public transport access is varied across nations</a:t>
            </a:r>
          </a:p>
        </p:txBody>
      </p:sp>
    </p:spTree>
    <p:extLst>
      <p:ext uri="{BB962C8B-B14F-4D97-AF65-F5344CB8AC3E}">
        <p14:creationId xmlns:p14="http://schemas.microsoft.com/office/powerpoint/2010/main" val="133803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F652DC-30F5-A77C-CF0F-EA32E9171F95}"/>
              </a:ext>
            </a:extLst>
          </p:cNvPr>
          <p:cNvSpPr/>
          <p:nvPr/>
        </p:nvSpPr>
        <p:spPr>
          <a:xfrm>
            <a:off x="3253368" y="1628078"/>
            <a:ext cx="362414" cy="3172522"/>
          </a:xfrm>
          <a:prstGeom prst="rect">
            <a:avLst/>
          </a:prstGeom>
          <a:solidFill>
            <a:srgbClr val="E7F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2B41F04-D901-BF55-0F50-4F491701B416}"/>
              </a:ext>
            </a:extLst>
          </p:cNvPr>
          <p:cNvSpPr/>
          <p:nvPr/>
        </p:nvSpPr>
        <p:spPr>
          <a:xfrm>
            <a:off x="1538870" y="1628078"/>
            <a:ext cx="1014760" cy="3172522"/>
          </a:xfrm>
          <a:prstGeom prst="rect">
            <a:avLst/>
          </a:prstGeom>
          <a:solidFill>
            <a:srgbClr val="ECF2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664FD28-2242-A52A-77D7-C58D4C6EF2DE}"/>
              </a:ext>
            </a:extLst>
          </p:cNvPr>
          <p:cNvSpPr/>
          <p:nvPr/>
        </p:nvSpPr>
        <p:spPr>
          <a:xfrm>
            <a:off x="7660887" y="1058554"/>
            <a:ext cx="4226313" cy="5565270"/>
          </a:xfrm>
          <a:prstGeom prst="rect">
            <a:avLst/>
          </a:prstGeom>
          <a:noFill/>
          <a:ln w="28575">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nSpc>
                <a:spcPct val="150000"/>
              </a:lnSpc>
              <a:spcBef>
                <a:spcPts val="600"/>
              </a:spcBef>
              <a:buFont typeface="Arial" panose="020B0604020202020204" pitchFamily="34" charset="0"/>
              <a:buChar char="•"/>
            </a:pPr>
            <a:r>
              <a:rPr lang="en-US" sz="1400" i="1" dirty="0">
                <a:solidFill>
                  <a:schemeClr val="accent1">
                    <a:lumMod val="75000"/>
                  </a:schemeClr>
                </a:solidFill>
                <a:latin typeface="Arial" panose="020B0604020202020204" pitchFamily="34" charset="0"/>
                <a:cs typeface="Arial" panose="020B0604020202020204" pitchFamily="34" charset="0"/>
              </a:rPr>
              <a:t>Countries like China and India, despite their massive total populations, have a noticeable gap between total populations indicating areas of improvement in urban transport accessibility</a:t>
            </a:r>
          </a:p>
          <a:p>
            <a:pPr marL="171450" indent="-171450">
              <a:lnSpc>
                <a:spcPct val="150000"/>
              </a:lnSpc>
              <a:spcBef>
                <a:spcPts val="600"/>
              </a:spcBef>
              <a:buFont typeface="Arial" panose="020B0604020202020204" pitchFamily="34" charset="0"/>
              <a:buChar char="•"/>
            </a:pPr>
            <a:r>
              <a:rPr lang="en-US" sz="1400" i="1" dirty="0">
                <a:solidFill>
                  <a:schemeClr val="accent1">
                    <a:lumMod val="75000"/>
                  </a:schemeClr>
                </a:solidFill>
                <a:latin typeface="Arial" panose="020B0604020202020204" pitchFamily="34" charset="0"/>
                <a:cs typeface="Arial" panose="020B0604020202020204" pitchFamily="34" charset="0"/>
              </a:rPr>
              <a:t>On the other hand, countries with smaller populations such as Japan, Russia, United Kingdom and South Korea showcase a higher access to public transport, reflecting their well-developed public transport networks</a:t>
            </a:r>
          </a:p>
          <a:p>
            <a:pPr marL="171450" indent="-171450">
              <a:lnSpc>
                <a:spcPct val="150000"/>
              </a:lnSpc>
              <a:spcBef>
                <a:spcPts val="600"/>
              </a:spcBef>
              <a:buFont typeface="Arial" panose="020B0604020202020204" pitchFamily="34" charset="0"/>
              <a:buChar char="•"/>
            </a:pPr>
            <a:r>
              <a:rPr lang="en-IN" sz="1400" b="0" i="1" u="none" strike="noStrike" dirty="0">
                <a:solidFill>
                  <a:schemeClr val="accent1">
                    <a:lumMod val="75000"/>
                  </a:schemeClr>
                </a:solidFill>
                <a:effectLst/>
                <a:latin typeface="Arial" panose="020B0604020202020204" pitchFamily="34" charset="0"/>
                <a:cs typeface="Arial" panose="020B0604020202020204" pitchFamily="34" charset="0"/>
              </a:rPr>
              <a:t>Despite the United States economic prowess and advanced infrastructure, there's a noticeable disparity in public transport accessibility across its urban centers. This may be because of the country's vast geographical expanse and the predominant car culture, particularly in suburban and rural areas</a:t>
            </a:r>
            <a:endParaRPr lang="en-US" sz="1400" i="1" dirty="0">
              <a:solidFill>
                <a:schemeClr val="accent1">
                  <a:lumMod val="75000"/>
                </a:schemeClr>
              </a:solidFill>
              <a:latin typeface="Arial" panose="020B0604020202020204" pitchFamily="34" charset="0"/>
              <a:cs typeface="Arial" panose="020B0604020202020204" pitchFamily="34" charset="0"/>
            </a:endParaRPr>
          </a:p>
        </p:txBody>
      </p:sp>
      <p:sp>
        <p:nvSpPr>
          <p:cNvPr id="5" name="Alternative Process 4">
            <a:extLst>
              <a:ext uri="{FF2B5EF4-FFF2-40B4-BE49-F238E27FC236}">
                <a16:creationId xmlns:a16="http://schemas.microsoft.com/office/drawing/2014/main" id="{59814D16-9C5B-77B0-4AA4-7E7417B05990}"/>
              </a:ext>
            </a:extLst>
          </p:cNvPr>
          <p:cNvSpPr/>
          <p:nvPr/>
        </p:nvSpPr>
        <p:spPr>
          <a:xfrm>
            <a:off x="7839306" y="891285"/>
            <a:ext cx="1516567" cy="334537"/>
          </a:xfrm>
          <a:prstGeom prst="flowChartAlternateProcess">
            <a:avLst/>
          </a:prstGeom>
          <a:solidFill>
            <a:srgbClr val="E4EEE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50000"/>
                  </a:schemeClr>
                </a:solidFill>
                <a:latin typeface="Arial" panose="020B0604020202020204" pitchFamily="34" charset="0"/>
                <a:cs typeface="Arial" panose="020B0604020202020204" pitchFamily="34" charset="0"/>
              </a:rPr>
              <a:t>Key insights</a:t>
            </a:r>
          </a:p>
        </p:txBody>
      </p:sp>
      <p:sp>
        <p:nvSpPr>
          <p:cNvPr id="12" name="Title 11">
            <a:extLst>
              <a:ext uri="{FF2B5EF4-FFF2-40B4-BE49-F238E27FC236}">
                <a16:creationId xmlns:a16="http://schemas.microsoft.com/office/drawing/2014/main" id="{81B607CF-59BD-E584-B45D-759D2C7E0F28}"/>
              </a:ext>
            </a:extLst>
          </p:cNvPr>
          <p:cNvSpPr>
            <a:spLocks noGrp="1"/>
          </p:cNvSpPr>
          <p:nvPr>
            <p:ph type="title"/>
          </p:nvPr>
        </p:nvSpPr>
        <p:spPr/>
        <p:txBody>
          <a:bodyPr/>
          <a:lstStyle/>
          <a:p>
            <a:r>
              <a:rPr lang="en-US" dirty="0"/>
              <a:t>Access in the top 15 most populous countries</a:t>
            </a:r>
          </a:p>
        </p:txBody>
      </p:sp>
      <p:sp>
        <p:nvSpPr>
          <p:cNvPr id="8" name="Rectangle 7">
            <a:extLst>
              <a:ext uri="{FF2B5EF4-FFF2-40B4-BE49-F238E27FC236}">
                <a16:creationId xmlns:a16="http://schemas.microsoft.com/office/drawing/2014/main" id="{5E90DE6B-DE43-A6A0-E407-2F54072C353D}"/>
              </a:ext>
            </a:extLst>
          </p:cNvPr>
          <p:cNvSpPr/>
          <p:nvPr/>
        </p:nvSpPr>
        <p:spPr>
          <a:xfrm>
            <a:off x="5343293" y="1628078"/>
            <a:ext cx="362414" cy="3172522"/>
          </a:xfrm>
          <a:prstGeom prst="rect">
            <a:avLst/>
          </a:prstGeom>
          <a:solidFill>
            <a:srgbClr val="E7F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41CE9BF-5137-CF99-D522-D8B1F4B01CA8}"/>
              </a:ext>
            </a:extLst>
          </p:cNvPr>
          <p:cNvSpPr txBox="1"/>
          <p:nvPr/>
        </p:nvSpPr>
        <p:spPr>
          <a:xfrm>
            <a:off x="180278" y="6388011"/>
            <a:ext cx="7333786" cy="430887"/>
          </a:xfrm>
          <a:prstGeom prst="rect">
            <a:avLst/>
          </a:prstGeom>
          <a:noFill/>
        </p:spPr>
        <p:txBody>
          <a:bodyPr wrap="square" rtlCol="0">
            <a:spAutoFit/>
          </a:bodyPr>
          <a:lstStyle/>
          <a:p>
            <a:r>
              <a:rPr lang="en-US" sz="1100" i="1" dirty="0">
                <a:latin typeface="Arial" panose="020B0604020202020204" pitchFamily="34" charset="0"/>
                <a:cs typeface="Arial" panose="020B0604020202020204" pitchFamily="34" charset="0"/>
              </a:rPr>
              <a:t>* The total population represents only the aggregated population of urban centers included in the dataset, and not the entire population of the country.</a:t>
            </a:r>
          </a:p>
        </p:txBody>
      </p:sp>
      <p:sp>
        <p:nvSpPr>
          <p:cNvPr id="9" name="Rectangle 8">
            <a:extLst>
              <a:ext uri="{FF2B5EF4-FFF2-40B4-BE49-F238E27FC236}">
                <a16:creationId xmlns:a16="http://schemas.microsoft.com/office/drawing/2014/main" id="{F5615521-740A-5975-3236-4B76215410DB}"/>
              </a:ext>
            </a:extLst>
          </p:cNvPr>
          <p:cNvSpPr/>
          <p:nvPr/>
        </p:nvSpPr>
        <p:spPr>
          <a:xfrm>
            <a:off x="4315521" y="1628078"/>
            <a:ext cx="362414" cy="3172522"/>
          </a:xfrm>
          <a:prstGeom prst="rect">
            <a:avLst/>
          </a:prstGeom>
          <a:solidFill>
            <a:srgbClr val="E7F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65E931-7B7B-B0DA-7B21-91742724A811}"/>
              </a:ext>
            </a:extLst>
          </p:cNvPr>
          <p:cNvSpPr/>
          <p:nvPr/>
        </p:nvSpPr>
        <p:spPr>
          <a:xfrm>
            <a:off x="6371065" y="1628078"/>
            <a:ext cx="362414" cy="3172522"/>
          </a:xfrm>
          <a:prstGeom prst="rect">
            <a:avLst/>
          </a:prstGeom>
          <a:solidFill>
            <a:srgbClr val="E7F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hart 2">
            <a:extLst>
              <a:ext uri="{FF2B5EF4-FFF2-40B4-BE49-F238E27FC236}">
                <a16:creationId xmlns:a16="http://schemas.microsoft.com/office/drawing/2014/main" id="{96011440-FAE2-3D77-8FA3-873932F2C451}"/>
              </a:ext>
            </a:extLst>
          </p:cNvPr>
          <p:cNvGraphicFramePr/>
          <p:nvPr>
            <p:extLst>
              <p:ext uri="{D42A27DB-BD31-4B8C-83A1-F6EECF244321}">
                <p14:modId xmlns:p14="http://schemas.microsoft.com/office/powerpoint/2010/main" val="3180276691"/>
              </p:ext>
            </p:extLst>
          </p:nvPr>
        </p:nvGraphicFramePr>
        <p:xfrm>
          <a:off x="180278" y="969344"/>
          <a:ext cx="744282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436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67C01A6-6577-8F66-2F2C-06C6885E230E}"/>
              </a:ext>
            </a:extLst>
          </p:cNvPr>
          <p:cNvGrpSpPr/>
          <p:nvPr/>
        </p:nvGrpSpPr>
        <p:grpSpPr>
          <a:xfrm>
            <a:off x="157976" y="1135792"/>
            <a:ext cx="3998168" cy="5499180"/>
            <a:chOff x="157976" y="935074"/>
            <a:chExt cx="3998168" cy="5499180"/>
          </a:xfrm>
        </p:grpSpPr>
        <p:sp>
          <p:nvSpPr>
            <p:cNvPr id="7" name="Rectangle 6">
              <a:extLst>
                <a:ext uri="{FF2B5EF4-FFF2-40B4-BE49-F238E27FC236}">
                  <a16:creationId xmlns:a16="http://schemas.microsoft.com/office/drawing/2014/main" id="{0167575B-3440-FB47-FEA9-5A5161FB30B2}"/>
                </a:ext>
              </a:extLst>
            </p:cNvPr>
            <p:cNvSpPr/>
            <p:nvPr/>
          </p:nvSpPr>
          <p:spPr>
            <a:xfrm>
              <a:off x="157976" y="969341"/>
              <a:ext cx="3998168" cy="5464913"/>
            </a:xfrm>
            <a:prstGeom prst="rect">
              <a:avLst/>
            </a:prstGeom>
            <a:solidFill>
              <a:srgbClr val="E4EEEE"/>
            </a:solidFill>
            <a:ln>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accent1">
                      <a:lumMod val="50000"/>
                    </a:schemeClr>
                  </a:solidFill>
                  <a:latin typeface="Arial" panose="020B0604020202020204" pitchFamily="34" charset="0"/>
                  <a:cs typeface="Arial" panose="020B0604020202020204" pitchFamily="34" charset="0"/>
                </a:rPr>
                <a:t>The map showcases a relatively high access to public transport across major urban areas on the East Coast and West Coast. However, there are regions in the Central parts of the country, that exhibit lower access. </a:t>
              </a:r>
            </a:p>
            <a:p>
              <a:pPr marL="285750" indent="-285750">
                <a:buFont typeface="Arial" panose="020B0604020202020204" pitchFamily="34" charset="0"/>
                <a:buChar char="•"/>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accent1">
                    <a:lumMod val="50000"/>
                  </a:schemeClr>
                </a:solidFill>
                <a:latin typeface="Arial" panose="020B0604020202020204" pitchFamily="34" charset="0"/>
                <a:cs typeface="Arial" panose="020B0604020202020204" pitchFamily="34" charset="0"/>
              </a:endParaRPr>
            </a:p>
          </p:txBody>
        </p:sp>
        <p:pic>
          <p:nvPicPr>
            <p:cNvPr id="2" name="Picture 1" descr="A map of the united states&#10;&#10;Description automatically generated">
              <a:extLst>
                <a:ext uri="{FF2B5EF4-FFF2-40B4-BE49-F238E27FC236}">
                  <a16:creationId xmlns:a16="http://schemas.microsoft.com/office/drawing/2014/main" id="{36AC461F-B0A7-F680-10EB-841525F5913D}"/>
                </a:ext>
              </a:extLst>
            </p:cNvPr>
            <p:cNvPicPr>
              <a:picLocks noChangeAspect="1"/>
            </p:cNvPicPr>
            <p:nvPr/>
          </p:nvPicPr>
          <p:blipFill rotWithShape="1">
            <a:blip r:embed="rId2"/>
            <a:srcRect l="5945" t="5232" r="797" b="10982"/>
            <a:stretch/>
          </p:blipFill>
          <p:spPr>
            <a:xfrm>
              <a:off x="157976" y="1271495"/>
              <a:ext cx="3998168" cy="2441861"/>
            </a:xfrm>
            <a:prstGeom prst="rect">
              <a:avLst/>
            </a:prstGeom>
            <a:ln>
              <a:solidFill>
                <a:schemeClr val="accent1">
                  <a:lumMod val="40000"/>
                  <a:lumOff val="60000"/>
                </a:schemeClr>
              </a:solidFill>
            </a:ln>
          </p:spPr>
        </p:pic>
        <p:sp>
          <p:nvSpPr>
            <p:cNvPr id="10" name="TextBox 9">
              <a:extLst>
                <a:ext uri="{FF2B5EF4-FFF2-40B4-BE49-F238E27FC236}">
                  <a16:creationId xmlns:a16="http://schemas.microsoft.com/office/drawing/2014/main" id="{595AF580-5944-B727-7741-2DDCB605B9A0}"/>
                </a:ext>
              </a:extLst>
            </p:cNvPr>
            <p:cNvSpPr txBox="1"/>
            <p:nvPr/>
          </p:nvSpPr>
          <p:spPr>
            <a:xfrm>
              <a:off x="1369061" y="935074"/>
              <a:ext cx="1569660" cy="369332"/>
            </a:xfrm>
            <a:prstGeom prst="rect">
              <a:avLst/>
            </a:prstGeom>
            <a:noFill/>
          </p:spPr>
          <p:txBody>
            <a:bodyPr wrap="none" rtlCol="0">
              <a:spAutoFit/>
            </a:bodyPr>
            <a:lstStyle/>
            <a:p>
              <a:r>
                <a:rPr lang="en-US" i="1" dirty="0">
                  <a:solidFill>
                    <a:schemeClr val="accent1">
                      <a:lumMod val="50000"/>
                    </a:schemeClr>
                  </a:solidFill>
                  <a:latin typeface="Arial" panose="020B0604020202020204" pitchFamily="34" charset="0"/>
                  <a:cs typeface="Arial" panose="020B0604020202020204" pitchFamily="34" charset="0"/>
                </a:rPr>
                <a:t>United States</a:t>
              </a:r>
            </a:p>
          </p:txBody>
        </p:sp>
      </p:grpSp>
      <p:grpSp>
        <p:nvGrpSpPr>
          <p:cNvPr id="18" name="Group 17">
            <a:extLst>
              <a:ext uri="{FF2B5EF4-FFF2-40B4-BE49-F238E27FC236}">
                <a16:creationId xmlns:a16="http://schemas.microsoft.com/office/drawing/2014/main" id="{CFAAC7F1-E48E-8616-4656-E28F941928FF}"/>
              </a:ext>
            </a:extLst>
          </p:cNvPr>
          <p:cNvGrpSpPr/>
          <p:nvPr/>
        </p:nvGrpSpPr>
        <p:grpSpPr>
          <a:xfrm>
            <a:off x="4297860" y="1124898"/>
            <a:ext cx="3489783" cy="5510074"/>
            <a:chOff x="4297860" y="924180"/>
            <a:chExt cx="3489783" cy="5510074"/>
          </a:xfrm>
          <a:solidFill>
            <a:srgbClr val="E4EEEE"/>
          </a:solidFill>
        </p:grpSpPr>
        <p:sp>
          <p:nvSpPr>
            <p:cNvPr id="8" name="Rectangle 7">
              <a:extLst>
                <a:ext uri="{FF2B5EF4-FFF2-40B4-BE49-F238E27FC236}">
                  <a16:creationId xmlns:a16="http://schemas.microsoft.com/office/drawing/2014/main" id="{3716F8B4-6DF4-FB06-8120-F2F17ABF5972}"/>
                </a:ext>
              </a:extLst>
            </p:cNvPr>
            <p:cNvSpPr/>
            <p:nvPr/>
          </p:nvSpPr>
          <p:spPr>
            <a:xfrm>
              <a:off x="4297860" y="980493"/>
              <a:ext cx="3489783" cy="5453761"/>
            </a:xfrm>
            <a:prstGeom prst="rect">
              <a:avLst/>
            </a:prstGeom>
            <a:grpFill/>
            <a:ln>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accent1">
                      <a:lumMod val="50000"/>
                    </a:schemeClr>
                  </a:solidFill>
                  <a:latin typeface="Arial" panose="020B0604020202020204" pitchFamily="34" charset="0"/>
                  <a:cs typeface="Arial" panose="020B0604020202020204" pitchFamily="34" charset="0"/>
                </a:rPr>
                <a:t>Access to public transport is varied across the country, with higher access in some parts of North, West and South India. There are areas in the Central and Eastern regions with low access</a:t>
              </a:r>
            </a:p>
          </p:txBody>
        </p:sp>
        <p:pic>
          <p:nvPicPr>
            <p:cNvPr id="4" name="Picture 3" descr="A map of india with different colored dots&#10;&#10;Description automatically generated">
              <a:extLst>
                <a:ext uri="{FF2B5EF4-FFF2-40B4-BE49-F238E27FC236}">
                  <a16:creationId xmlns:a16="http://schemas.microsoft.com/office/drawing/2014/main" id="{3D9B857B-1E36-A3E6-8222-DE62697CA64D}"/>
                </a:ext>
              </a:extLst>
            </p:cNvPr>
            <p:cNvPicPr>
              <a:picLocks noChangeAspect="1"/>
            </p:cNvPicPr>
            <p:nvPr/>
          </p:nvPicPr>
          <p:blipFill rotWithShape="1">
            <a:blip r:embed="rId3">
              <a:alphaModFix/>
            </a:blip>
            <a:srcRect l="7425" t="5006" r="10871" b="6077"/>
            <a:stretch/>
          </p:blipFill>
          <p:spPr>
            <a:xfrm>
              <a:off x="4319614" y="1271495"/>
              <a:ext cx="3456878" cy="3579541"/>
            </a:xfrm>
            <a:prstGeom prst="rect">
              <a:avLst/>
            </a:prstGeom>
            <a:grpFill/>
            <a:ln>
              <a:solidFill>
                <a:schemeClr val="accent1">
                  <a:lumMod val="40000"/>
                  <a:lumOff val="60000"/>
                </a:schemeClr>
              </a:solidFill>
            </a:ln>
          </p:spPr>
        </p:pic>
        <p:sp>
          <p:nvSpPr>
            <p:cNvPr id="12" name="TextBox 11">
              <a:extLst>
                <a:ext uri="{FF2B5EF4-FFF2-40B4-BE49-F238E27FC236}">
                  <a16:creationId xmlns:a16="http://schemas.microsoft.com/office/drawing/2014/main" id="{F2876DFF-F0F7-8073-996A-6E8FD7E0EA84}"/>
                </a:ext>
              </a:extLst>
            </p:cNvPr>
            <p:cNvSpPr txBox="1"/>
            <p:nvPr/>
          </p:nvSpPr>
          <p:spPr>
            <a:xfrm>
              <a:off x="5694774" y="924180"/>
              <a:ext cx="684803" cy="369332"/>
            </a:xfrm>
            <a:prstGeom prst="rect">
              <a:avLst/>
            </a:prstGeom>
            <a:noFill/>
          </p:spPr>
          <p:txBody>
            <a:bodyPr wrap="none" rtlCol="0">
              <a:spAutoFit/>
            </a:bodyPr>
            <a:lstStyle/>
            <a:p>
              <a:r>
                <a:rPr lang="en-US" i="1" dirty="0">
                  <a:solidFill>
                    <a:schemeClr val="accent1">
                      <a:lumMod val="50000"/>
                    </a:schemeClr>
                  </a:solidFill>
                  <a:latin typeface="Arial" panose="020B0604020202020204" pitchFamily="34" charset="0"/>
                  <a:cs typeface="Arial" panose="020B0604020202020204" pitchFamily="34" charset="0"/>
                </a:rPr>
                <a:t>India</a:t>
              </a:r>
            </a:p>
          </p:txBody>
        </p:sp>
      </p:grpSp>
      <p:grpSp>
        <p:nvGrpSpPr>
          <p:cNvPr id="19" name="Group 18">
            <a:extLst>
              <a:ext uri="{FF2B5EF4-FFF2-40B4-BE49-F238E27FC236}">
                <a16:creationId xmlns:a16="http://schemas.microsoft.com/office/drawing/2014/main" id="{4223B518-13B0-A8B8-FBF0-300D9A68B062}"/>
              </a:ext>
            </a:extLst>
          </p:cNvPr>
          <p:cNvGrpSpPr/>
          <p:nvPr/>
        </p:nvGrpSpPr>
        <p:grpSpPr>
          <a:xfrm>
            <a:off x="7918208" y="1135792"/>
            <a:ext cx="4158563" cy="5504755"/>
            <a:chOff x="7918208" y="935074"/>
            <a:chExt cx="4158563" cy="5504755"/>
          </a:xfrm>
          <a:solidFill>
            <a:srgbClr val="E4EEEE"/>
          </a:solidFill>
        </p:grpSpPr>
        <p:sp>
          <p:nvSpPr>
            <p:cNvPr id="9" name="Rectangle 8">
              <a:extLst>
                <a:ext uri="{FF2B5EF4-FFF2-40B4-BE49-F238E27FC236}">
                  <a16:creationId xmlns:a16="http://schemas.microsoft.com/office/drawing/2014/main" id="{AC6D2E46-D40F-F929-8B30-91CC01044C6C}"/>
                </a:ext>
              </a:extLst>
            </p:cNvPr>
            <p:cNvSpPr/>
            <p:nvPr/>
          </p:nvSpPr>
          <p:spPr>
            <a:xfrm>
              <a:off x="7918208" y="974916"/>
              <a:ext cx="4158563" cy="5464913"/>
            </a:xfrm>
            <a:prstGeom prst="rect">
              <a:avLst/>
            </a:prstGeom>
            <a:grpFill/>
            <a:ln>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IN" sz="1600" b="0" i="0" u="none" strike="noStrike" dirty="0">
                  <a:solidFill>
                    <a:schemeClr val="accent1">
                      <a:lumMod val="50000"/>
                    </a:schemeClr>
                  </a:solidFill>
                  <a:effectLst/>
                  <a:latin typeface="Arial" panose="020B0604020202020204" pitchFamily="34" charset="0"/>
                  <a:cs typeface="Arial" panose="020B0604020202020204" pitchFamily="34" charset="0"/>
                </a:rPr>
                <a:t>Urban access to public transport is widespread, but it is noticeably higher in the eastern regions of the country compared to the western parts. This is reflective of China's economic landscape, where the eastern regions are more developed and urbanized</a:t>
              </a:r>
              <a:endParaRPr lang="en-IN" sz="1600" dirty="0">
                <a:solidFill>
                  <a:schemeClr val="accent1">
                    <a:lumMod val="50000"/>
                  </a:schemeClr>
                </a:solidFill>
                <a:latin typeface="Arial" panose="020B0604020202020204" pitchFamily="34" charset="0"/>
                <a:cs typeface="Arial" panose="020B0604020202020204" pitchFamily="34" charset="0"/>
              </a:endParaRPr>
            </a:p>
            <a:p>
              <a:pPr algn="ctr"/>
              <a:endParaRPr lang="en-US" sz="1600"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F6B96B0-C89B-7498-FD09-CBF6C5BC08F4}"/>
                </a:ext>
              </a:extLst>
            </p:cNvPr>
            <p:cNvPicPr>
              <a:picLocks noChangeAspect="1"/>
            </p:cNvPicPr>
            <p:nvPr/>
          </p:nvPicPr>
          <p:blipFill rotWithShape="1">
            <a:blip r:embed="rId4"/>
            <a:srcRect l="1515" t="6317" r="2158" b="6132"/>
            <a:stretch/>
          </p:blipFill>
          <p:spPr>
            <a:xfrm>
              <a:off x="7918208" y="1271495"/>
              <a:ext cx="4147412" cy="2932770"/>
            </a:xfrm>
            <a:prstGeom prst="rect">
              <a:avLst/>
            </a:prstGeom>
            <a:grpFill/>
            <a:ln>
              <a:solidFill>
                <a:schemeClr val="accent1">
                  <a:lumMod val="40000"/>
                  <a:lumOff val="60000"/>
                </a:schemeClr>
              </a:solidFill>
            </a:ln>
          </p:spPr>
        </p:pic>
        <p:sp>
          <p:nvSpPr>
            <p:cNvPr id="14" name="TextBox 13">
              <a:extLst>
                <a:ext uri="{FF2B5EF4-FFF2-40B4-BE49-F238E27FC236}">
                  <a16:creationId xmlns:a16="http://schemas.microsoft.com/office/drawing/2014/main" id="{DE51A690-B4BE-3304-4CD1-171ADFDF361E}"/>
                </a:ext>
              </a:extLst>
            </p:cNvPr>
            <p:cNvSpPr txBox="1"/>
            <p:nvPr/>
          </p:nvSpPr>
          <p:spPr>
            <a:xfrm>
              <a:off x="9598216" y="935074"/>
              <a:ext cx="787395" cy="369332"/>
            </a:xfrm>
            <a:prstGeom prst="rect">
              <a:avLst/>
            </a:prstGeom>
            <a:noFill/>
          </p:spPr>
          <p:txBody>
            <a:bodyPr wrap="none" rtlCol="0">
              <a:spAutoFit/>
            </a:bodyPr>
            <a:lstStyle/>
            <a:p>
              <a:r>
                <a:rPr lang="en-US" i="1" dirty="0">
                  <a:solidFill>
                    <a:schemeClr val="accent1">
                      <a:lumMod val="50000"/>
                    </a:schemeClr>
                  </a:solidFill>
                  <a:latin typeface="Arial" panose="020B0604020202020204" pitchFamily="34" charset="0"/>
                  <a:cs typeface="Arial" panose="020B0604020202020204" pitchFamily="34" charset="0"/>
                </a:rPr>
                <a:t>China</a:t>
              </a:r>
            </a:p>
          </p:txBody>
        </p:sp>
      </p:grpSp>
      <p:sp>
        <p:nvSpPr>
          <p:cNvPr id="21" name="Title 20">
            <a:extLst>
              <a:ext uri="{FF2B5EF4-FFF2-40B4-BE49-F238E27FC236}">
                <a16:creationId xmlns:a16="http://schemas.microsoft.com/office/drawing/2014/main" id="{84DE26C4-486F-7D76-650C-558B00BA9A53}"/>
              </a:ext>
            </a:extLst>
          </p:cNvPr>
          <p:cNvSpPr>
            <a:spLocks noGrp="1"/>
          </p:cNvSpPr>
          <p:nvPr>
            <p:ph type="title"/>
          </p:nvPr>
        </p:nvSpPr>
        <p:spPr/>
        <p:txBody>
          <a:bodyPr>
            <a:noAutofit/>
          </a:bodyPr>
          <a:lstStyle/>
          <a:p>
            <a:r>
              <a:rPr lang="en-US" dirty="0"/>
              <a:t>Urban Public Transport Access in the US, India, and China</a:t>
            </a:r>
          </a:p>
        </p:txBody>
      </p:sp>
    </p:spTree>
    <p:extLst>
      <p:ext uri="{BB962C8B-B14F-4D97-AF65-F5344CB8AC3E}">
        <p14:creationId xmlns:p14="http://schemas.microsoft.com/office/powerpoint/2010/main" val="167118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A6F464-04EB-409D-EEB9-2CFF0DA8A0E1}"/>
              </a:ext>
            </a:extLst>
          </p:cNvPr>
          <p:cNvSpPr/>
          <p:nvPr/>
        </p:nvSpPr>
        <p:spPr>
          <a:xfrm>
            <a:off x="326173" y="948259"/>
            <a:ext cx="11539654" cy="4961481"/>
          </a:xfrm>
          <a:prstGeom prst="rect">
            <a:avLst/>
          </a:prstGeom>
          <a:solidFill>
            <a:srgbClr val="E4EEEE"/>
          </a:solidFill>
          <a:ln>
            <a:solidFill>
              <a:srgbClr val="B8C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b="1" i="1" dirty="0">
                <a:solidFill>
                  <a:schemeClr val="accent1">
                    <a:lumMod val="50000"/>
                  </a:schemeClr>
                </a:solidFill>
                <a:latin typeface="Arial" panose="020B0604020202020204" pitchFamily="34" charset="0"/>
                <a:cs typeface="Arial" panose="020B0604020202020204" pitchFamily="34" charset="0"/>
              </a:rPr>
              <a:t>Global disparity: </a:t>
            </a:r>
            <a:r>
              <a:rPr lang="en-US" dirty="0">
                <a:solidFill>
                  <a:schemeClr val="accent1">
                    <a:lumMod val="50000"/>
                  </a:schemeClr>
                </a:solidFill>
                <a:latin typeface="Arial" panose="020B0604020202020204" pitchFamily="34" charset="0"/>
                <a:cs typeface="Arial" panose="020B0604020202020204" pitchFamily="34" charset="0"/>
              </a:rPr>
              <a:t>This analysis has illuminated the stark disparities in urban public transport accessibility across different regions of the world. </a:t>
            </a:r>
          </a:p>
          <a:p>
            <a:pPr marL="742950" lvl="1" indent="-285750">
              <a:buFont typeface="Arial" panose="020B0604020202020204" pitchFamily="34" charset="0"/>
              <a:buChar char="•"/>
            </a:pPr>
            <a:r>
              <a:rPr lang="en-US" dirty="0">
                <a:solidFill>
                  <a:schemeClr val="accent1">
                    <a:lumMod val="50000"/>
                  </a:schemeClr>
                </a:solidFill>
                <a:latin typeface="Arial" panose="020B0604020202020204" pitchFamily="34" charset="0"/>
                <a:cs typeface="Arial" panose="020B0604020202020204" pitchFamily="34" charset="0"/>
              </a:rPr>
              <a:t>The countries in Europe have extensive and efficient public transport networks with most of their population having access to it</a:t>
            </a:r>
          </a:p>
          <a:p>
            <a:pPr marL="742950" lvl="1" indent="-285750">
              <a:buFont typeface="Arial" panose="020B0604020202020204" pitchFamily="34" charset="0"/>
              <a:buChar char="•"/>
            </a:pPr>
            <a:r>
              <a:rPr lang="en-US" dirty="0">
                <a:solidFill>
                  <a:schemeClr val="accent1">
                    <a:lumMod val="50000"/>
                  </a:schemeClr>
                </a:solidFill>
                <a:latin typeface="Arial" panose="020B0604020202020204" pitchFamily="34" charset="0"/>
                <a:cs typeface="Arial" panose="020B0604020202020204" pitchFamily="34" charset="0"/>
              </a:rPr>
              <a:t>Contrastingly, regions in Africa and parts of Asia exhibit significantly lower access, pinpointing areas where infrastructural development is required</a:t>
            </a:r>
          </a:p>
          <a:p>
            <a:pPr marL="742950" lvl="1" indent="-285750">
              <a:buFont typeface="Arial" panose="020B0604020202020204" pitchFamily="34" charset="0"/>
              <a:buChar char="•"/>
            </a:pPr>
            <a:endParaRPr lang="en-US"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itchFamily="2" charset="2"/>
              <a:buChar char="Ø"/>
            </a:pPr>
            <a:r>
              <a:rPr lang="en-US" b="1" i="1" dirty="0">
                <a:solidFill>
                  <a:schemeClr val="accent1">
                    <a:lumMod val="50000"/>
                  </a:schemeClr>
                </a:solidFill>
                <a:latin typeface="Arial" panose="020B0604020202020204" pitchFamily="34" charset="0"/>
                <a:cs typeface="Arial" panose="020B0604020202020204" pitchFamily="34" charset="0"/>
              </a:rPr>
              <a:t>Population vs Accessibility: </a:t>
            </a:r>
          </a:p>
          <a:p>
            <a:pPr marL="742950" lvl="1" indent="-285750">
              <a:buFont typeface="Arial" panose="020B0604020202020204" pitchFamily="34" charset="0"/>
              <a:buChar char="•"/>
            </a:pPr>
            <a:r>
              <a:rPr lang="en-US" dirty="0">
                <a:solidFill>
                  <a:schemeClr val="accent1">
                    <a:lumMod val="50000"/>
                  </a:schemeClr>
                </a:solidFill>
                <a:latin typeface="Arial" panose="020B0604020202020204" pitchFamily="34" charset="0"/>
                <a:cs typeface="Arial" panose="020B0604020202020204" pitchFamily="34" charset="0"/>
              </a:rPr>
              <a:t>Countries like India, China and United States have an average access of 43%, 29% and 39% respectively, highlighting potential areas for enhancing public transport connectivity</a:t>
            </a:r>
          </a:p>
          <a:p>
            <a:pPr marL="742950" lvl="1" indent="-285750">
              <a:buFont typeface="Arial" panose="020B0604020202020204" pitchFamily="34" charset="0"/>
              <a:buChar char="•"/>
            </a:pPr>
            <a:r>
              <a:rPr lang="en-US" dirty="0">
                <a:solidFill>
                  <a:schemeClr val="accent1">
                    <a:lumMod val="50000"/>
                  </a:schemeClr>
                </a:solidFill>
                <a:latin typeface="Arial" panose="020B0604020202020204" pitchFamily="34" charset="0"/>
                <a:cs typeface="Arial" panose="020B0604020202020204" pitchFamily="34" charset="0"/>
              </a:rPr>
              <a:t>On the flip side, countries like United Kingdom, Russia and Japan have an average access of 88%, 77% and 76% respectively</a:t>
            </a:r>
          </a:p>
          <a:p>
            <a:pPr marL="285750" indent="-285750">
              <a:buFont typeface="Arial" panose="020B0604020202020204" pitchFamily="34" charset="0"/>
              <a:buChar char="•"/>
            </a:pPr>
            <a:endParaRPr lang="en-US"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itchFamily="2" charset="2"/>
              <a:buChar char="Ø"/>
            </a:pPr>
            <a:r>
              <a:rPr lang="en-IN" b="0" i="0" u="none" strike="noStrike" dirty="0">
                <a:solidFill>
                  <a:schemeClr val="accent1">
                    <a:lumMod val="50000"/>
                  </a:schemeClr>
                </a:solidFill>
                <a:effectLst/>
                <a:latin typeface="Arial" panose="020B0604020202020204" pitchFamily="34" charset="0"/>
                <a:cs typeface="Arial" panose="020B0604020202020204" pitchFamily="34" charset="0"/>
              </a:rPr>
              <a:t>This analysis highlights a clear global divide in urban public transport access, emphasizing the critical need for enhanced infrastructure in regions with low accessibility. Europe's public transport network sets a benchmark, showcasing the transformative impact of comprehensive planning and investment</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DE4100B1-E500-1F39-AFF2-BDC800040EC4}"/>
              </a:ext>
            </a:extLst>
          </p:cNvPr>
          <p:cNvSpPr>
            <a:spLocks noGrp="1"/>
          </p:cNvSpPr>
          <p:nvPr>
            <p:ph type="title"/>
          </p:nvPr>
        </p:nvSpPr>
        <p:spPr/>
        <p:txBody>
          <a:bodyPr/>
          <a:lstStyle/>
          <a:p>
            <a:r>
              <a:rPr lang="en-US" dirty="0"/>
              <a:t>Key Takeaways</a:t>
            </a:r>
          </a:p>
        </p:txBody>
      </p:sp>
    </p:spTree>
    <p:extLst>
      <p:ext uri="{BB962C8B-B14F-4D97-AF65-F5344CB8AC3E}">
        <p14:creationId xmlns:p14="http://schemas.microsoft.com/office/powerpoint/2010/main" val="199203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2792</TotalTime>
  <Words>973</Words>
  <Application>Microsoft Macintosh PowerPoint</Application>
  <PresentationFormat>Widescreen</PresentationFormat>
  <Paragraphs>67</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Analyzing Global Access to Public Transport</vt:lpstr>
      <vt:lpstr>Introduction</vt:lpstr>
      <vt:lpstr>Understanding the data</vt:lpstr>
      <vt:lpstr>Urban public transport access is varied across nations</vt:lpstr>
      <vt:lpstr>Access in the top 15 most populous countries</vt:lpstr>
      <vt:lpstr>Urban Public Transport Access in the US, India, and China</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Sivakumar, Sankhya</dc:creator>
  <cp:lastModifiedBy>Sivakumar, Sankhya</cp:lastModifiedBy>
  <cp:revision>52</cp:revision>
  <dcterms:created xsi:type="dcterms:W3CDTF">2023-10-28T20:15:17Z</dcterms:created>
  <dcterms:modified xsi:type="dcterms:W3CDTF">2023-10-31T03:43:17Z</dcterms:modified>
</cp:coreProperties>
</file>