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webextensions/webextension2.xml" ContentType="application/vnd.ms-office.webextension+xml"/>
  <Override PartName="/ppt/notesSlides/notesSlide4.xml" ContentType="application/vnd.openxmlformats-officedocument.presentationml.notesSlide+xml"/>
  <Override PartName="/ppt/webextensions/webextension3.xml" ContentType="application/vnd.ms-office.webextension+xml"/>
  <Override PartName="/ppt/notesSlides/notesSlide5.xml" ContentType="application/vnd.openxmlformats-officedocument.presentationml.notesSlide+xml"/>
  <Override PartName="/ppt/webextensions/webextension4.xml" ContentType="application/vnd.ms-office.webextension+xml"/>
  <Override PartName="/ppt/notesSlides/notesSlide6.xml" ContentType="application/vnd.openxmlformats-officedocument.presentationml.notesSlide+xml"/>
  <Override PartName="/ppt/webextensions/webextension5.xml" ContentType="application/vnd.ms-office.webextension+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3" r:id="rId3"/>
    <p:sldId id="264" r:id="rId4"/>
    <p:sldId id="262" r:id="rId5"/>
    <p:sldId id="260" r:id="rId6"/>
    <p:sldId id="256" r:id="rId7"/>
    <p:sldId id="259" r:id="rId8"/>
    <p:sldId id="26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6CC"/>
    <a:srgbClr val="B2E3E6"/>
    <a:srgbClr val="7EFAFF"/>
    <a:srgbClr val="93BA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71279" autoAdjust="0"/>
  </p:normalViewPr>
  <p:slideViewPr>
    <p:cSldViewPr snapToGrid="0">
      <p:cViewPr varScale="1">
        <p:scale>
          <a:sx n="58" d="100"/>
          <a:sy n="58" d="100"/>
        </p:scale>
        <p:origin x="1603"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6A95E-448F-485F-8B51-A413E087EF61}"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0390B-8EFD-4587-A23B-D2F809C7F2EF}" type="slidenum">
              <a:rPr lang="en-IN" smtClean="0"/>
              <a:t>‹#›</a:t>
            </a:fld>
            <a:endParaRPr lang="en-IN"/>
          </a:p>
        </p:txBody>
      </p:sp>
    </p:spTree>
    <p:extLst>
      <p:ext uri="{BB962C8B-B14F-4D97-AF65-F5344CB8AC3E}">
        <p14:creationId xmlns:p14="http://schemas.microsoft.com/office/powerpoint/2010/main" val="51868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Opening Statement:</a:t>
            </a:r>
            <a:r>
              <a:rPr lang="en-US" b="0" i="0" dirty="0">
                <a:solidFill>
                  <a:srgbClr val="D1D5DB"/>
                </a:solidFill>
                <a:effectLst/>
                <a:latin typeface="Söhne"/>
              </a:rPr>
              <a:t> "Imagine a country where some regions experience booming growth while others face significant decline. This is the story of the United States in the past two decades. Today, we'll uncover these hidden narratives through the lens of data."</a:t>
            </a:r>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2</a:t>
            </a:fld>
            <a:endParaRPr lang="en-IN"/>
          </a:p>
        </p:txBody>
      </p:sp>
    </p:spTree>
    <p:extLst>
      <p:ext uri="{BB962C8B-B14F-4D97-AF65-F5344CB8AC3E}">
        <p14:creationId xmlns:p14="http://schemas.microsoft.com/office/powerpoint/2010/main" val="393030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Implications</a:t>
            </a:r>
            <a:r>
              <a:rPr lang="en-US" b="0" i="0" dirty="0">
                <a:solidFill>
                  <a:srgbClr val="D1D5DB"/>
                </a:solidFill>
                <a:effectLst/>
                <a:latin typeface="Söhne"/>
              </a:rPr>
              <a:t>: These trends underscore the need for strategic planning in areas like urban development, healthcare, and education to accommodate the growing population.</a:t>
            </a:r>
          </a:p>
          <a:p>
            <a:pPr algn="l">
              <a:buFont typeface="+mj-lt"/>
              <a:buAutoNum type="arabicPeriod"/>
            </a:pPr>
            <a:r>
              <a:rPr lang="en-US" b="1" i="0" dirty="0">
                <a:solidFill>
                  <a:srgbClr val="D1D5DB"/>
                </a:solidFill>
                <a:effectLst/>
                <a:latin typeface="Söhne"/>
              </a:rPr>
              <a:t>Contextualization</a:t>
            </a:r>
            <a:r>
              <a:rPr lang="en-US" b="0" i="0" dirty="0">
                <a:solidFill>
                  <a:srgbClr val="D1D5DB"/>
                </a:solidFill>
                <a:effectLst/>
                <a:latin typeface="Söhne"/>
              </a:rPr>
              <a:t>: The data points to broader societal shifts and presents an opportunity for policymakers to analyze and prepare for the future needs of an expanding populace.</a:t>
            </a:r>
          </a:p>
          <a:p>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4</a:t>
            </a:fld>
            <a:endParaRPr lang="en-IN"/>
          </a:p>
        </p:txBody>
      </p:sp>
    </p:spTree>
    <p:extLst>
      <p:ext uri="{BB962C8B-B14F-4D97-AF65-F5344CB8AC3E}">
        <p14:creationId xmlns:p14="http://schemas.microsoft.com/office/powerpoint/2010/main" val="886303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Emphasize the geographic disparities in population distribution and how they relate to socio-economic factors.</a:t>
            </a:r>
          </a:p>
          <a:p>
            <a:pPr algn="l">
              <a:buFont typeface="Arial" panose="020B0604020202020204" pitchFamily="34" charset="0"/>
              <a:buChar char="•"/>
            </a:pPr>
            <a:r>
              <a:rPr lang="en-US" b="0" i="0" dirty="0">
                <a:solidFill>
                  <a:srgbClr val="D1D5DB"/>
                </a:solidFill>
                <a:effectLst/>
                <a:latin typeface="Söhne"/>
              </a:rPr>
              <a:t>Point out specific regions of high density as examples of urban hubs, and contrast them with less populated rural areas.</a:t>
            </a:r>
          </a:p>
          <a:p>
            <a:pPr algn="l">
              <a:buFont typeface="Arial" panose="020B0604020202020204" pitchFamily="34" charset="0"/>
              <a:buChar char="•"/>
            </a:pPr>
            <a:r>
              <a:rPr lang="en-US" b="0" i="0" dirty="0">
                <a:solidFill>
                  <a:srgbClr val="D1D5DB"/>
                </a:solidFill>
                <a:effectLst/>
                <a:latin typeface="Söhne"/>
              </a:rPr>
              <a:t>Highlight the utility of such visualizations in policy-making and resource management, especially in addressing challenges faced by both densely and sparsely populated areas.​</a:t>
            </a:r>
          </a:p>
          <a:p>
            <a:pPr algn="l">
              <a:buFont typeface="+mj-lt"/>
              <a:buAutoNum type="arabicPeriod"/>
            </a:pPr>
            <a:r>
              <a:rPr lang="en-US" b="1" i="0" dirty="0">
                <a:solidFill>
                  <a:srgbClr val="D1D5DB"/>
                </a:solidFill>
                <a:effectLst/>
                <a:latin typeface="Söhne"/>
              </a:rPr>
              <a:t>Geographical Distribution</a:t>
            </a:r>
            <a:r>
              <a:rPr lang="en-US" b="0" i="0" dirty="0">
                <a:solidFill>
                  <a:srgbClr val="D1D5DB"/>
                </a:solidFill>
                <a:effectLst/>
                <a:latin typeface="Söhne"/>
              </a:rPr>
              <a:t>: The visualization highlights the geographic distribution of the U.S. population in 2020, with the size of each point corresponding to the population of a county.</a:t>
            </a:r>
          </a:p>
          <a:p>
            <a:pPr algn="l">
              <a:buFont typeface="+mj-lt"/>
              <a:buAutoNum type="arabicPeriod"/>
            </a:pPr>
            <a:r>
              <a:rPr lang="en-US" b="1" i="0" dirty="0">
                <a:solidFill>
                  <a:srgbClr val="D1D5DB"/>
                </a:solidFill>
                <a:effectLst/>
                <a:latin typeface="Söhne"/>
              </a:rPr>
              <a:t>Population Concentration</a:t>
            </a:r>
            <a:r>
              <a:rPr lang="en-US" b="0" i="0" dirty="0">
                <a:solidFill>
                  <a:srgbClr val="D1D5DB"/>
                </a:solidFill>
                <a:effectLst/>
                <a:latin typeface="Söhne"/>
              </a:rPr>
              <a:t>: The map shows a clear concentration of population in specific regions, particularly along the East and West Coasts, as well as in some metropolitan areas in the interior.</a:t>
            </a:r>
          </a:p>
          <a:p>
            <a:pPr algn="l">
              <a:buFont typeface="+mj-lt"/>
              <a:buAutoNum type="arabicPeriod"/>
            </a:pPr>
            <a:r>
              <a:rPr lang="en-US" b="1" i="0" dirty="0">
                <a:solidFill>
                  <a:srgbClr val="D1D5DB"/>
                </a:solidFill>
                <a:effectLst/>
                <a:latin typeface="Söhne"/>
              </a:rPr>
              <a:t>Insight into Demographics</a:t>
            </a:r>
            <a:r>
              <a:rPr lang="en-US" b="0" i="0" dirty="0">
                <a:solidFill>
                  <a:srgbClr val="D1D5DB"/>
                </a:solidFill>
                <a:effectLst/>
                <a:latin typeface="Söhne"/>
              </a:rPr>
              <a:t>: The map provides an intuitive understanding of how population is spread across the country, which is vital for understanding regional demographic trends.</a:t>
            </a:r>
          </a:p>
          <a:p>
            <a:pPr algn="l">
              <a:buFont typeface="+mj-lt"/>
              <a:buAutoNum type="arabicPeriod"/>
            </a:pPr>
            <a:r>
              <a:rPr lang="en-US" b="1" i="0" dirty="0">
                <a:solidFill>
                  <a:srgbClr val="D1D5DB"/>
                </a:solidFill>
                <a:effectLst/>
                <a:latin typeface="Söhne"/>
              </a:rPr>
              <a:t>Policy and Planning Implications</a:t>
            </a:r>
            <a:r>
              <a:rPr lang="en-US" b="0" i="0" dirty="0">
                <a:solidFill>
                  <a:srgbClr val="D1D5DB"/>
                </a:solidFill>
                <a:effectLst/>
                <a:latin typeface="Söhne"/>
              </a:rPr>
              <a:t>: These spatial patterns are crucial for urban planning, resource allocation, and policy formulation, particularly in areas with high population densities.</a:t>
            </a:r>
          </a:p>
          <a:p>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5</a:t>
            </a:fld>
            <a:endParaRPr lang="en-IN"/>
          </a:p>
        </p:txBody>
      </p:sp>
    </p:spTree>
    <p:extLst>
      <p:ext uri="{BB962C8B-B14F-4D97-AF65-F5344CB8AC3E}">
        <p14:creationId xmlns:p14="http://schemas.microsoft.com/office/powerpoint/2010/main" val="84163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Varied County Populations</a:t>
            </a:r>
            <a:r>
              <a:rPr lang="en-US" b="0" i="0" dirty="0">
                <a:solidFill>
                  <a:srgbClr val="D1D5DB"/>
                </a:solidFill>
                <a:effectLst/>
                <a:latin typeface="Söhne"/>
              </a:rPr>
              <a:t>: In 2020, U.S. states displayed significant variations in average and median county populations, reflecting diverse demographic landscapes.</a:t>
            </a:r>
          </a:p>
          <a:p>
            <a:pPr algn="l">
              <a:buFont typeface="+mj-lt"/>
              <a:buAutoNum type="arabicPeriod"/>
            </a:pPr>
            <a:r>
              <a:rPr lang="en-US" b="1" i="0" dirty="0">
                <a:solidFill>
                  <a:srgbClr val="D1D5DB"/>
                </a:solidFill>
                <a:effectLst/>
                <a:latin typeface="Söhne"/>
              </a:rPr>
              <a:t>Skewness Indication</a:t>
            </a:r>
            <a:r>
              <a:rPr lang="en-US" b="0" i="0" dirty="0">
                <a:solidFill>
                  <a:srgbClr val="D1D5DB"/>
                </a:solidFill>
                <a:effectLst/>
                <a:latin typeface="Söhne"/>
              </a:rPr>
              <a:t>: The discrepancy between average and median population sizes in some states suggests a skew in population distribution, often due to a mix of densely populated urban areas and sparser rural counties.</a:t>
            </a:r>
          </a:p>
          <a:p>
            <a:pPr algn="l">
              <a:buFont typeface="+mj-lt"/>
              <a:buAutoNum type="arabicPeriod"/>
            </a:pPr>
            <a:r>
              <a:rPr lang="en-US" b="1" i="0" dirty="0">
                <a:solidFill>
                  <a:srgbClr val="D1D5DB"/>
                </a:solidFill>
                <a:effectLst/>
                <a:latin typeface="Söhne"/>
              </a:rPr>
              <a:t>Urban-Rural Dynamics</a:t>
            </a:r>
            <a:r>
              <a:rPr lang="en-US" b="0" i="0" dirty="0">
                <a:solidFill>
                  <a:srgbClr val="D1D5DB"/>
                </a:solidFill>
                <a:effectLst/>
                <a:latin typeface="Söhne"/>
              </a:rPr>
              <a:t>: States with larger gaps between average and median populations highlight the urban-rural divide, underscoring different demographic challenges and resource needs.</a:t>
            </a:r>
          </a:p>
          <a:p>
            <a:pPr algn="l">
              <a:buFont typeface="+mj-lt"/>
              <a:buAutoNum type="arabicPeriod"/>
            </a:pPr>
            <a:r>
              <a:rPr lang="en-US" b="1" i="0" dirty="0">
                <a:solidFill>
                  <a:srgbClr val="D1D5DB"/>
                </a:solidFill>
                <a:effectLst/>
                <a:latin typeface="Söhne"/>
              </a:rPr>
              <a:t>Insight for Policymaking</a:t>
            </a:r>
            <a:r>
              <a:rPr lang="en-US" b="0" i="0" dirty="0">
                <a:solidFill>
                  <a:srgbClr val="D1D5DB"/>
                </a:solidFill>
                <a:effectLst/>
                <a:latin typeface="Söhne"/>
              </a:rPr>
              <a:t>: These trends provide essential insights for policymakers, indicating the necessity for state-specific strategies in urban development, infrastructure, and public services.</a:t>
            </a:r>
          </a:p>
          <a:p>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6</a:t>
            </a:fld>
            <a:endParaRPr lang="en-IN"/>
          </a:p>
        </p:txBody>
      </p:sp>
    </p:spTree>
    <p:extLst>
      <p:ext uri="{BB962C8B-B14F-4D97-AF65-F5344CB8AC3E}">
        <p14:creationId xmlns:p14="http://schemas.microsoft.com/office/powerpoint/2010/main" val="355517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Key Takeaways and Insights from the Matplotlib Bar Charts</a:t>
            </a:r>
          </a:p>
          <a:p>
            <a:pPr algn="l"/>
            <a:r>
              <a:rPr lang="en-US" b="0" i="0" dirty="0">
                <a:effectLst/>
                <a:latin typeface="Söhne"/>
              </a:rPr>
              <a:t>Leading Growth: Top 5 U.S. Counties by Population Increase (2000-2020)</a:t>
            </a:r>
          </a:p>
          <a:p>
            <a:pPr algn="l">
              <a:buFont typeface="+mj-lt"/>
              <a:buAutoNum type="arabicPeriod"/>
            </a:pPr>
            <a:r>
              <a:rPr lang="en-US" b="1" i="0" dirty="0">
                <a:solidFill>
                  <a:srgbClr val="D1D5DB"/>
                </a:solidFill>
                <a:effectLst/>
                <a:latin typeface="Söhne"/>
              </a:rPr>
              <a:t>Remarkable Growth</a:t>
            </a:r>
            <a:r>
              <a:rPr lang="en-US" b="0" i="0" dirty="0">
                <a:solidFill>
                  <a:srgbClr val="D1D5DB"/>
                </a:solidFill>
                <a:effectLst/>
                <a:latin typeface="Söhne"/>
              </a:rPr>
              <a:t>: The bar chart for the top 5 growing counties vividly illustrates substantial population increases over two decades. Each bar represents a county's net population change, with the green color symbolizing growth.</a:t>
            </a:r>
          </a:p>
          <a:p>
            <a:pPr algn="l">
              <a:buFont typeface="+mj-lt"/>
              <a:buAutoNum type="arabicPeriod"/>
            </a:pPr>
            <a:r>
              <a:rPr lang="en-US" b="1" i="0" dirty="0">
                <a:solidFill>
                  <a:srgbClr val="D1D5DB"/>
                </a:solidFill>
                <a:effectLst/>
                <a:latin typeface="Söhne"/>
              </a:rPr>
              <a:t>Diverse Geographical Representation</a:t>
            </a:r>
            <a:r>
              <a:rPr lang="en-US" b="0" i="0" dirty="0">
                <a:solidFill>
                  <a:srgbClr val="D1D5DB"/>
                </a:solidFill>
                <a:effectLst/>
                <a:latin typeface="Söhne"/>
              </a:rPr>
              <a:t>: These counties may represent a diverse geographical spread, indicating growth trends that are not confined to a single region.</a:t>
            </a:r>
          </a:p>
          <a:p>
            <a:pPr algn="l">
              <a:buFont typeface="+mj-lt"/>
              <a:buAutoNum type="arabicPeriod"/>
            </a:pPr>
            <a:r>
              <a:rPr lang="en-US" b="1" i="0" dirty="0">
                <a:solidFill>
                  <a:srgbClr val="D1D5DB"/>
                </a:solidFill>
                <a:effectLst/>
                <a:latin typeface="Söhne"/>
              </a:rPr>
              <a:t>Economic and Social Implications</a:t>
            </a:r>
            <a:r>
              <a:rPr lang="en-US" b="0" i="0" dirty="0">
                <a:solidFill>
                  <a:srgbClr val="D1D5DB"/>
                </a:solidFill>
                <a:effectLst/>
                <a:latin typeface="Söhne"/>
              </a:rPr>
              <a:t>: The significant population increase in these counties could be tied to economic opportunities, urban development, and migration patterns, impacting local infrastructure and services.</a:t>
            </a:r>
          </a:p>
          <a:p>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7</a:t>
            </a:fld>
            <a:endParaRPr lang="en-IN"/>
          </a:p>
        </p:txBody>
      </p:sp>
    </p:spTree>
    <p:extLst>
      <p:ext uri="{BB962C8B-B14F-4D97-AF65-F5344CB8AC3E}">
        <p14:creationId xmlns:p14="http://schemas.microsoft.com/office/powerpoint/2010/main" val="560864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Significant Decline: Top 5 U.S. Counties by Population Decrease (2000-2020)</a:t>
            </a:r>
          </a:p>
          <a:p>
            <a:pPr algn="l">
              <a:buFont typeface="+mj-lt"/>
              <a:buAutoNum type="arabicPeriod"/>
            </a:pPr>
            <a:r>
              <a:rPr lang="en-US" b="1" i="0" dirty="0">
                <a:solidFill>
                  <a:srgbClr val="D1D5DB"/>
                </a:solidFill>
                <a:effectLst/>
                <a:latin typeface="Söhne"/>
              </a:rPr>
              <a:t>Population Decline</a:t>
            </a:r>
            <a:r>
              <a:rPr lang="en-US" b="0" i="0" dirty="0">
                <a:solidFill>
                  <a:srgbClr val="D1D5DB"/>
                </a:solidFill>
                <a:effectLst/>
                <a:latin typeface="Söhne"/>
              </a:rPr>
              <a:t>: The contrasting red bars represent counties with the most significant population declines, immediately drawing attention to areas facing demographic reduction.</a:t>
            </a:r>
          </a:p>
          <a:p>
            <a:pPr algn="l">
              <a:buFont typeface="+mj-lt"/>
              <a:buAutoNum type="arabicPeriod"/>
            </a:pPr>
            <a:r>
              <a:rPr lang="en-US" b="1" i="0" dirty="0">
                <a:solidFill>
                  <a:srgbClr val="D1D5DB"/>
                </a:solidFill>
                <a:effectLst/>
                <a:latin typeface="Söhne"/>
              </a:rPr>
              <a:t>Potential Challenges</a:t>
            </a:r>
            <a:r>
              <a:rPr lang="en-US" b="0" i="0" dirty="0">
                <a:solidFill>
                  <a:srgbClr val="D1D5DB"/>
                </a:solidFill>
                <a:effectLst/>
                <a:latin typeface="Söhne"/>
              </a:rPr>
              <a:t>: These declining numbers could indicate challenges such as economic downturns, limited employment opportunities, or environmental factors driving people away.</a:t>
            </a:r>
          </a:p>
          <a:p>
            <a:pPr algn="l">
              <a:buFont typeface="+mj-lt"/>
              <a:buAutoNum type="arabicPeriod"/>
            </a:pPr>
            <a:r>
              <a:rPr lang="en-US" b="1" i="0" dirty="0">
                <a:solidFill>
                  <a:srgbClr val="D1D5DB"/>
                </a:solidFill>
                <a:effectLst/>
                <a:latin typeface="Söhne"/>
              </a:rPr>
              <a:t>Policy Implications</a:t>
            </a:r>
            <a:r>
              <a:rPr lang="en-US" b="0" i="0" dirty="0">
                <a:solidFill>
                  <a:srgbClr val="D1D5DB"/>
                </a:solidFill>
                <a:effectLst/>
                <a:latin typeface="Söhne"/>
              </a:rPr>
              <a:t>: Understanding the causes and impacts of these declines is crucial for targeted policy interventions, economic revitalization, and community support initiatives.</a:t>
            </a:r>
          </a:p>
          <a:p>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8</a:t>
            </a:fld>
            <a:endParaRPr lang="en-IN"/>
          </a:p>
        </p:txBody>
      </p:sp>
    </p:spTree>
    <p:extLst>
      <p:ext uri="{BB962C8B-B14F-4D97-AF65-F5344CB8AC3E}">
        <p14:creationId xmlns:p14="http://schemas.microsoft.com/office/powerpoint/2010/main" val="349244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Closing Thoughts:</a:t>
            </a:r>
          </a:p>
          <a:p>
            <a:pPr algn="l">
              <a:buFont typeface="Arial" panose="020B0604020202020204" pitchFamily="34" charset="0"/>
              <a:buChar char="•"/>
            </a:pPr>
            <a:r>
              <a:rPr lang="en-US" b="1" i="0" dirty="0">
                <a:solidFill>
                  <a:srgbClr val="D1D5DB"/>
                </a:solidFill>
                <a:effectLst/>
                <a:latin typeface="Söhne"/>
              </a:rPr>
              <a:t>Data-Driven Decisions</a:t>
            </a:r>
            <a:r>
              <a:rPr lang="en-US" b="0" i="0" dirty="0">
                <a:solidFill>
                  <a:srgbClr val="D1D5DB"/>
                </a:solidFill>
                <a:effectLst/>
                <a:latin typeface="Söhne"/>
              </a:rPr>
              <a:t>: This analysis underscores the importance of data-driven decision-making in addressing demographic changes.</a:t>
            </a:r>
          </a:p>
          <a:p>
            <a:pPr algn="l">
              <a:buFont typeface="Arial" panose="020B0604020202020204" pitchFamily="34" charset="0"/>
              <a:buChar char="•"/>
            </a:pPr>
            <a:r>
              <a:rPr lang="en-US" b="1" i="0" dirty="0">
                <a:solidFill>
                  <a:srgbClr val="D1D5DB"/>
                </a:solidFill>
                <a:effectLst/>
                <a:latin typeface="Söhne"/>
              </a:rPr>
              <a:t>Practical Relevance</a:t>
            </a:r>
            <a:r>
              <a:rPr lang="en-US" b="0" i="0" dirty="0">
                <a:solidFill>
                  <a:srgbClr val="D1D5DB"/>
                </a:solidFill>
                <a:effectLst/>
                <a:latin typeface="Söhne"/>
              </a:rPr>
              <a:t>: For data science professionals, these insights offer a real-world application of data analysis in societal and policy contexts.</a:t>
            </a:r>
          </a:p>
          <a:p>
            <a:endParaRPr lang="en-IN" dirty="0"/>
          </a:p>
        </p:txBody>
      </p:sp>
      <p:sp>
        <p:nvSpPr>
          <p:cNvPr id="4" name="Slide Number Placeholder 3"/>
          <p:cNvSpPr>
            <a:spLocks noGrp="1"/>
          </p:cNvSpPr>
          <p:nvPr>
            <p:ph type="sldNum" sz="quarter" idx="5"/>
          </p:nvPr>
        </p:nvSpPr>
        <p:spPr/>
        <p:txBody>
          <a:bodyPr/>
          <a:lstStyle/>
          <a:p>
            <a:fld id="{BA90390B-8EFD-4587-A23B-D2F809C7F2EF}" type="slidenum">
              <a:rPr lang="en-IN" smtClean="0"/>
              <a:t>9</a:t>
            </a:fld>
            <a:endParaRPr lang="en-IN"/>
          </a:p>
        </p:txBody>
      </p:sp>
    </p:spTree>
    <p:extLst>
      <p:ext uri="{BB962C8B-B14F-4D97-AF65-F5344CB8AC3E}">
        <p14:creationId xmlns:p14="http://schemas.microsoft.com/office/powerpoint/2010/main" val="337415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C93-CE09-15C9-CA4A-846B915F5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8C6ABB-597C-153A-2255-B2ADFF1BF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7EDCCF-CE61-F209-4389-74F9F03579F0}"/>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5" name="Footer Placeholder 4">
            <a:extLst>
              <a:ext uri="{FF2B5EF4-FFF2-40B4-BE49-F238E27FC236}">
                <a16:creationId xmlns:a16="http://schemas.microsoft.com/office/drawing/2014/main" id="{DB03796E-2229-962A-2644-31047CDBA7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54796-52EE-8298-213B-F26A3F40938E}"/>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26191120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7FD8-8B6A-DEB7-6C16-C791C3CFD9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B18A46-503C-3DE9-BEA8-7DCF98141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8FEF09-FEA7-1659-E07E-7E7A4D54FE2C}"/>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5" name="Footer Placeholder 4">
            <a:extLst>
              <a:ext uri="{FF2B5EF4-FFF2-40B4-BE49-F238E27FC236}">
                <a16:creationId xmlns:a16="http://schemas.microsoft.com/office/drawing/2014/main" id="{D32F626F-72C1-47CE-E9EA-F6BE02137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69891B-87CE-51EE-8898-82C351FACE57}"/>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23922889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49D03-C57F-077C-9EC5-60D57F82AD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79BB2C-D970-BB6D-3DFF-DCB375952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F3531-D51F-A210-B14E-9FC4A4A49F18}"/>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5" name="Footer Placeholder 4">
            <a:extLst>
              <a:ext uri="{FF2B5EF4-FFF2-40B4-BE49-F238E27FC236}">
                <a16:creationId xmlns:a16="http://schemas.microsoft.com/office/drawing/2014/main" id="{6AA89A51-407A-633B-825C-FB305D3FD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7156F-BEAA-6753-D93C-F09BD1E4DC25}"/>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1889810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A161-744B-6CF2-4D05-743946398A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B3E9C-6BAE-2A7D-D8BD-44FC5977D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09681-DCC7-7435-AE6D-BD4429C20071}"/>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5" name="Footer Placeholder 4">
            <a:extLst>
              <a:ext uri="{FF2B5EF4-FFF2-40B4-BE49-F238E27FC236}">
                <a16:creationId xmlns:a16="http://schemas.microsoft.com/office/drawing/2014/main" id="{15136EA0-C605-9AC5-5B8D-923BBB755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0D980-BAFE-48C4-2B15-762B3219E1B8}"/>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12161538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7219-3B21-97D4-47C4-886228F9C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C0C68-8BA8-FD43-8014-EC72470A8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9582F9-5A6F-6DEA-568E-0A0D2A2241AF}"/>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5" name="Footer Placeholder 4">
            <a:extLst>
              <a:ext uri="{FF2B5EF4-FFF2-40B4-BE49-F238E27FC236}">
                <a16:creationId xmlns:a16="http://schemas.microsoft.com/office/drawing/2014/main" id="{A1733877-7228-944D-797A-65518065C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8F5D4D-6CD8-DFF7-74ED-65A2BD997951}"/>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22414180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9954-8927-B294-C902-D14648214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32B126-B830-53A6-73CF-9E1396F2E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B6955F-9089-C6C9-74B8-1032D19B4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E07A8D-FE44-64C5-E7A5-A6F013690680}"/>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6" name="Footer Placeholder 5">
            <a:extLst>
              <a:ext uri="{FF2B5EF4-FFF2-40B4-BE49-F238E27FC236}">
                <a16:creationId xmlns:a16="http://schemas.microsoft.com/office/drawing/2014/main" id="{C5FEBF46-71E8-24BD-1CFF-FECCCB0A2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02FD03-5C3B-7EDC-68B2-3AEE5503129D}"/>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27297194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8C0E-3D1D-1961-E9F0-1B1F5EBF52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96E63A-C457-B688-E281-C6502BBDB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1409A-326E-755C-9AE3-DA2844F63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79C91-2A37-0E30-0D60-CC6B7E6A5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5F532-EF64-AA40-2411-DA0403641B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317456-EC49-CDA5-3558-550BE975628C}"/>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8" name="Footer Placeholder 7">
            <a:extLst>
              <a:ext uri="{FF2B5EF4-FFF2-40B4-BE49-F238E27FC236}">
                <a16:creationId xmlns:a16="http://schemas.microsoft.com/office/drawing/2014/main" id="{2AF93448-0FB7-E8B2-306B-2C632139C1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51E0A8-2DFC-EAE2-B5F4-223BBED7BAEC}"/>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41174172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79EB-AF1C-3385-5077-DBDA4E234A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9D7B7C-04CF-F752-78DF-0F519390632F}"/>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4" name="Footer Placeholder 3">
            <a:extLst>
              <a:ext uri="{FF2B5EF4-FFF2-40B4-BE49-F238E27FC236}">
                <a16:creationId xmlns:a16="http://schemas.microsoft.com/office/drawing/2014/main" id="{1B5C5B26-AF86-616E-0A9F-9B5A5A3064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63D17A-1EE6-ACCC-C5E6-D80797DB6BAA}"/>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6095008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8B89B-F9EF-163F-071A-819D85017B6A}"/>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3" name="Footer Placeholder 2">
            <a:extLst>
              <a:ext uri="{FF2B5EF4-FFF2-40B4-BE49-F238E27FC236}">
                <a16:creationId xmlns:a16="http://schemas.microsoft.com/office/drawing/2014/main" id="{6970C4F9-CDA6-09D4-BEC8-670B946A5F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86E326-4914-4276-4037-316ACEF984D6}"/>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17454460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C318-C505-AC80-4580-861AC68E4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6CEEF2-3F8B-293D-89CC-A592E714B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56A2A6-07BA-5496-BE49-A64308A58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4ECEF-C226-56C7-8F47-2ECB95CD3FF3}"/>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6" name="Footer Placeholder 5">
            <a:extLst>
              <a:ext uri="{FF2B5EF4-FFF2-40B4-BE49-F238E27FC236}">
                <a16:creationId xmlns:a16="http://schemas.microsoft.com/office/drawing/2014/main" id="{2B4216B0-22FE-C9B0-A405-896B072E3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E04F53-1D35-5812-566B-B5AD09B396AC}"/>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12824974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2594-1035-19B2-AB67-16655DDBC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EB29C-A55D-232B-F0D9-071D4F5B6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FB38CC-85D7-BCD8-B037-E37549AA2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ED712-376F-67D6-FAF9-B71F579556BF}"/>
              </a:ext>
            </a:extLst>
          </p:cNvPr>
          <p:cNvSpPr>
            <a:spLocks noGrp="1"/>
          </p:cNvSpPr>
          <p:nvPr>
            <p:ph type="dt" sz="half" idx="10"/>
          </p:nvPr>
        </p:nvSpPr>
        <p:spPr/>
        <p:txBody>
          <a:bodyPr/>
          <a:lstStyle/>
          <a:p>
            <a:fld id="{A4ABF5CE-8D69-4B08-B87E-A03BBC8E64C2}" type="datetimeFigureOut">
              <a:rPr lang="en-IN" smtClean="0"/>
              <a:t>30-10-2023</a:t>
            </a:fld>
            <a:endParaRPr lang="en-IN"/>
          </a:p>
        </p:txBody>
      </p:sp>
      <p:sp>
        <p:nvSpPr>
          <p:cNvPr id="6" name="Footer Placeholder 5">
            <a:extLst>
              <a:ext uri="{FF2B5EF4-FFF2-40B4-BE49-F238E27FC236}">
                <a16:creationId xmlns:a16="http://schemas.microsoft.com/office/drawing/2014/main" id="{97D2633E-EBAD-C0C0-50E7-07CD75CE9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6E1AB6-B8E9-0DF8-47F4-87662D25A411}"/>
              </a:ext>
            </a:extLst>
          </p:cNvPr>
          <p:cNvSpPr>
            <a:spLocks noGrp="1"/>
          </p:cNvSpPr>
          <p:nvPr>
            <p:ph type="sldNum" sz="quarter" idx="12"/>
          </p:nvPr>
        </p:nvSpPr>
        <p:spPr/>
        <p:txBody>
          <a:bodyPr/>
          <a:lstStyle/>
          <a:p>
            <a:fld id="{9FD516CD-3F0A-4CF2-A9D5-4CF544A3B27E}" type="slidenum">
              <a:rPr lang="en-IN" smtClean="0"/>
              <a:t>‹#›</a:t>
            </a:fld>
            <a:endParaRPr lang="en-IN"/>
          </a:p>
        </p:txBody>
      </p:sp>
    </p:spTree>
    <p:extLst>
      <p:ext uri="{BB962C8B-B14F-4D97-AF65-F5344CB8AC3E}">
        <p14:creationId xmlns:p14="http://schemas.microsoft.com/office/powerpoint/2010/main" val="34216114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34F25-6AC4-8889-BEED-A0BDD2181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1434E-1AF3-0830-0BF1-94712CA06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8ABAC-F1C0-C8DD-A70F-220BA00F3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BF5CE-8D69-4B08-B87E-A03BBC8E64C2}" type="datetimeFigureOut">
              <a:rPr lang="en-IN" smtClean="0"/>
              <a:t>30-10-2023</a:t>
            </a:fld>
            <a:endParaRPr lang="en-IN"/>
          </a:p>
        </p:txBody>
      </p:sp>
      <p:sp>
        <p:nvSpPr>
          <p:cNvPr id="5" name="Footer Placeholder 4">
            <a:extLst>
              <a:ext uri="{FF2B5EF4-FFF2-40B4-BE49-F238E27FC236}">
                <a16:creationId xmlns:a16="http://schemas.microsoft.com/office/drawing/2014/main" id="{4C47B53A-590C-90C5-0A70-E4D61260F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A90CD5-A9E3-7520-96EF-B33DDC624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516CD-3F0A-4CF2-A9D5-4CF544A3B27E}" type="slidenum">
              <a:rPr lang="en-IN" smtClean="0"/>
              <a:t>‹#›</a:t>
            </a:fld>
            <a:endParaRPr lang="en-IN"/>
          </a:p>
        </p:txBody>
      </p:sp>
    </p:spTree>
    <p:extLst>
      <p:ext uri="{BB962C8B-B14F-4D97-AF65-F5344CB8AC3E}">
        <p14:creationId xmlns:p14="http://schemas.microsoft.com/office/powerpoint/2010/main" val="127156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2"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651C91B-75CA-1D29-446E-ADD2BC71995C}"/>
              </a:ext>
            </a:extLst>
          </p:cNvPr>
          <p:cNvSpPr>
            <a:spLocks noGrp="1"/>
          </p:cNvSpPr>
          <p:nvPr>
            <p:ph type="ctrTitle"/>
          </p:nvPr>
        </p:nvSpPr>
        <p:spPr>
          <a:xfrm>
            <a:off x="407624" y="666351"/>
            <a:ext cx="10940489" cy="3044335"/>
          </a:xfrm>
        </p:spPr>
        <p:txBody>
          <a:bodyPr anchor="b">
            <a:normAutofit/>
          </a:bodyPr>
          <a:lstStyle/>
          <a:p>
            <a:r>
              <a:rPr lang="en-US" sz="4800" b="1" dirty="0">
                <a:solidFill>
                  <a:schemeClr val="bg1"/>
                </a:solidFill>
                <a:latin typeface="+mn-lt"/>
              </a:rPr>
              <a:t>Demographic Landscapes: </a:t>
            </a:r>
            <a:br>
              <a:rPr lang="en-US" sz="4800" b="1" dirty="0">
                <a:solidFill>
                  <a:schemeClr val="bg1"/>
                </a:solidFill>
                <a:latin typeface="+mn-lt"/>
              </a:rPr>
            </a:br>
            <a:r>
              <a:rPr lang="en-US" sz="4800" b="1" dirty="0">
                <a:solidFill>
                  <a:schemeClr val="bg1"/>
                </a:solidFill>
                <a:latin typeface="+mn-lt"/>
              </a:rPr>
              <a:t>Spatial Analysis of U.S. Population Trends</a:t>
            </a:r>
            <a:endParaRPr lang="en-IN" sz="4800" b="1" dirty="0">
              <a:solidFill>
                <a:schemeClr val="bg1"/>
              </a:solidFill>
              <a:latin typeface="+mn-lt"/>
            </a:endParaRPr>
          </a:p>
        </p:txBody>
      </p:sp>
      <p:sp>
        <p:nvSpPr>
          <p:cNvPr id="3" name="Subtitle 2">
            <a:extLst>
              <a:ext uri="{FF2B5EF4-FFF2-40B4-BE49-F238E27FC236}">
                <a16:creationId xmlns:a16="http://schemas.microsoft.com/office/drawing/2014/main" id="{87A825E3-CDFB-768F-F49A-FC899E5F7E47}"/>
              </a:ext>
            </a:extLst>
          </p:cNvPr>
          <p:cNvSpPr>
            <a:spLocks noGrp="1"/>
          </p:cNvSpPr>
          <p:nvPr>
            <p:ph type="subTitle" idx="1"/>
          </p:nvPr>
        </p:nvSpPr>
        <p:spPr>
          <a:xfrm>
            <a:off x="815273" y="4237117"/>
            <a:ext cx="10558405" cy="1517532"/>
          </a:xfrm>
        </p:spPr>
        <p:txBody>
          <a:bodyPr anchor="t">
            <a:normAutofit/>
          </a:bodyPr>
          <a:lstStyle/>
          <a:p>
            <a:r>
              <a:rPr lang="en-IN" i="1" dirty="0">
                <a:solidFill>
                  <a:schemeClr val="bg1"/>
                </a:solidFill>
              </a:rPr>
              <a:t>Presented by Susheel Srikanth</a:t>
            </a:r>
          </a:p>
          <a:p>
            <a:endParaRPr lang="en-IN" dirty="0">
              <a:solidFill>
                <a:schemeClr val="bg1"/>
              </a:solidFill>
            </a:endParaRPr>
          </a:p>
        </p:txBody>
      </p:sp>
    </p:spTree>
    <p:extLst>
      <p:ext uri="{BB962C8B-B14F-4D97-AF65-F5344CB8AC3E}">
        <p14:creationId xmlns:p14="http://schemas.microsoft.com/office/powerpoint/2010/main" val="14712132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3BB3-6367-2F3C-4FA9-FEC49182AE1E}"/>
              </a:ext>
            </a:extLst>
          </p:cNvPr>
          <p:cNvSpPr>
            <a:spLocks noGrp="1"/>
          </p:cNvSpPr>
          <p:nvPr>
            <p:ph type="title"/>
          </p:nvPr>
        </p:nvSpPr>
        <p:spPr>
          <a:xfrm>
            <a:off x="419100" y="209007"/>
            <a:ext cx="11353800" cy="1325563"/>
          </a:xfrm>
        </p:spPr>
        <p:txBody>
          <a:bodyPr>
            <a:normAutofit/>
          </a:bodyPr>
          <a:lstStyle/>
          <a:p>
            <a:pPr algn="ctr"/>
            <a:r>
              <a:rPr lang="en-US" sz="3200" b="1" dirty="0">
                <a:latin typeface="Arial" panose="020B0604020202020204" pitchFamily="34" charset="0"/>
                <a:cs typeface="Arial" panose="020B0604020202020204" pitchFamily="34" charset="0"/>
              </a:rPr>
              <a:t>Population Patterns: Unveiling Stories Through Data</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0049C89-C379-535D-A617-64F7B9C3556E}"/>
              </a:ext>
            </a:extLst>
          </p:cNvPr>
          <p:cNvSpPr>
            <a:spLocks noGrp="1"/>
          </p:cNvSpPr>
          <p:nvPr>
            <p:ph idx="1"/>
          </p:nvPr>
        </p:nvSpPr>
        <p:spPr>
          <a:xfrm>
            <a:off x="419100" y="1384950"/>
            <a:ext cx="11353800" cy="5264043"/>
          </a:xfrm>
          <a:prstGeom prst="rect">
            <a:avLst/>
          </a:prstGeom>
          <a:ln w="38100">
            <a:solidFill>
              <a:srgbClr val="66C6CC"/>
            </a:solidFill>
          </a:ln>
        </p:spPr>
        <p:txBody>
          <a:bodyPr>
            <a:noAutofit/>
          </a:bodyPr>
          <a:lstStyle/>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this presentation, we'll navigate through the U.S. Census data from 2000 to 2020, revealing how different counties and states have evolved demographically. Our journey will spotlight the diverse and dynamic nature of population changes across the nation</a:t>
            </a:r>
          </a:p>
          <a:p>
            <a:r>
              <a:rPr lang="en-US" sz="2200" dirty="0">
                <a:latin typeface="Arial" panose="020B0604020202020204" pitchFamily="34" charset="0"/>
                <a:cs typeface="Arial" panose="020B0604020202020204" pitchFamily="34" charset="0"/>
              </a:rPr>
              <a:t>Which counties have transformed the most in terms of population growth and decline?</a:t>
            </a:r>
          </a:p>
          <a:p>
            <a:r>
              <a:rPr lang="en-US" sz="2200" dirty="0">
                <a:latin typeface="Arial" panose="020B0604020202020204" pitchFamily="34" charset="0"/>
                <a:cs typeface="Arial" panose="020B0604020202020204" pitchFamily="34" charset="0"/>
              </a:rPr>
              <a:t>How do average and median populations across states reflect broader socio-economic trends?</a:t>
            </a:r>
          </a:p>
          <a:p>
            <a:r>
              <a:rPr lang="en-US" sz="2200" dirty="0">
                <a:latin typeface="Arial" panose="020B0604020202020204" pitchFamily="34" charset="0"/>
                <a:cs typeface="Arial" panose="020B0604020202020204" pitchFamily="34" charset="0"/>
              </a:rPr>
              <a:t>This is an opportunity to see how data science can uncover interesting insights about the world around us</a:t>
            </a:r>
          </a:p>
          <a:p>
            <a:r>
              <a:rPr lang="en-US" sz="2200" dirty="0">
                <a:latin typeface="Arial" panose="020B0604020202020204" pitchFamily="34" charset="0"/>
                <a:cs typeface="Arial" panose="020B0604020202020204" pitchFamily="34" charset="0"/>
              </a:rPr>
              <a:t>We will explore these questions through a series of data visualizations, each shedding light on a different aspect of the U.S. demographic landscape. Our analysis aims to provide a clear and insightful understanding of population trends over the past 20 years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7293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5305-D754-7838-8E29-4303EB1DD1FB}"/>
              </a:ext>
            </a:extLst>
          </p:cNvPr>
          <p:cNvSpPr>
            <a:spLocks noGrp="1"/>
          </p:cNvSpPr>
          <p:nvPr>
            <p:ph type="title"/>
          </p:nvPr>
        </p:nvSpPr>
        <p:spPr>
          <a:xfrm>
            <a:off x="853752" y="0"/>
            <a:ext cx="10515600" cy="1325563"/>
          </a:xfrm>
        </p:spPr>
        <p:txBody>
          <a:bodyPr>
            <a:normAutofit/>
          </a:bodyPr>
          <a:lstStyle/>
          <a:p>
            <a:pPr algn="ctr"/>
            <a:r>
              <a:rPr lang="en-IN" sz="3200" b="1" dirty="0">
                <a:latin typeface="Arial" panose="020B0604020202020204" pitchFamily="34" charset="0"/>
                <a:cs typeface="Arial" panose="020B0604020202020204" pitchFamily="34" charset="0"/>
              </a:rPr>
              <a:t>Dataset Overview</a:t>
            </a:r>
          </a:p>
        </p:txBody>
      </p:sp>
      <p:sp>
        <p:nvSpPr>
          <p:cNvPr id="3" name="Content Placeholder 2">
            <a:extLst>
              <a:ext uri="{FF2B5EF4-FFF2-40B4-BE49-F238E27FC236}">
                <a16:creationId xmlns:a16="http://schemas.microsoft.com/office/drawing/2014/main" id="{92AF2BD5-1E0C-2FE9-368C-C15E9BFCD5F9}"/>
              </a:ext>
            </a:extLst>
          </p:cNvPr>
          <p:cNvSpPr>
            <a:spLocks noGrp="1"/>
          </p:cNvSpPr>
          <p:nvPr>
            <p:ph idx="1"/>
          </p:nvPr>
        </p:nvSpPr>
        <p:spPr>
          <a:xfrm>
            <a:off x="589834" y="950477"/>
            <a:ext cx="11027884" cy="3435993"/>
          </a:xfrm>
          <a:prstGeom prst="rect">
            <a:avLst/>
          </a:prstGeom>
          <a:ln w="28575">
            <a:solidFill>
              <a:srgbClr val="66C6CC"/>
            </a:solidFill>
          </a:ln>
        </p:spPr>
        <p:txBody>
          <a:bodyPr>
            <a:noAutofit/>
          </a:bodyPr>
          <a:lstStyle/>
          <a:p>
            <a:r>
              <a:rPr lang="en-US" sz="2200" dirty="0">
                <a:latin typeface="Arial" panose="020B0604020202020204" pitchFamily="34" charset="0"/>
                <a:cs typeface="Arial" panose="020B0604020202020204" pitchFamily="34" charset="0"/>
              </a:rPr>
              <a:t>This analysis is based on a comprehensive dataset detailing population centers across U.S. counties.</a:t>
            </a:r>
          </a:p>
          <a:p>
            <a:r>
              <a:rPr lang="en-US" sz="2200" b="1" dirty="0">
                <a:latin typeface="Arial" panose="020B0604020202020204" pitchFamily="34" charset="0"/>
                <a:cs typeface="Arial" panose="020B0604020202020204" pitchFamily="34" charset="0"/>
              </a:rPr>
              <a:t>Key Features of the Dataset</a:t>
            </a: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-Time Frame: Data from 2000, 2010, and 2020</a:t>
            </a:r>
          </a:p>
          <a:p>
            <a:pPr marL="0" indent="0">
              <a:buNone/>
            </a:pPr>
            <a:r>
              <a:rPr lang="en-US" sz="2200" dirty="0">
                <a:latin typeface="Arial" panose="020B0604020202020204" pitchFamily="34" charset="0"/>
                <a:cs typeface="Arial" panose="020B0604020202020204" pitchFamily="34" charset="0"/>
              </a:rPr>
              <a:t>	-Geographic Scope: Includes all U.S. counties</a:t>
            </a:r>
          </a:p>
          <a:p>
            <a:pPr marL="0" indent="0">
              <a:buNone/>
            </a:pPr>
            <a:r>
              <a:rPr lang="en-US" sz="2200" dirty="0">
                <a:latin typeface="Arial" panose="020B0604020202020204" pitchFamily="34" charset="0"/>
                <a:cs typeface="Arial" panose="020B0604020202020204" pitchFamily="34" charset="0"/>
              </a:rPr>
              <a:t>	-Data Points: Population figures, geographic coordinates, and county identifiers</a:t>
            </a:r>
          </a:p>
          <a:p>
            <a:r>
              <a:rPr lang="en-US" sz="2200" dirty="0">
                <a:latin typeface="Arial" panose="020B0604020202020204" pitchFamily="34" charset="0"/>
                <a:cs typeface="Arial" panose="020B0604020202020204" pitchFamily="34" charset="0"/>
              </a:rPr>
              <a:t>This dataset allows us to create visualizations that depict population distribution and identify trends in growth or decline across different counties over the past two decades.</a:t>
            </a:r>
            <a:endParaRPr lang="en-IN" sz="2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C14A455-892D-456F-00D4-720C97F04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86" y="4571441"/>
            <a:ext cx="11012332" cy="1923793"/>
          </a:xfrm>
          <a:prstGeom prst="rect">
            <a:avLst/>
          </a:prstGeom>
        </p:spPr>
      </p:pic>
    </p:spTree>
    <p:extLst>
      <p:ext uri="{BB962C8B-B14F-4D97-AF65-F5344CB8AC3E}">
        <p14:creationId xmlns:p14="http://schemas.microsoft.com/office/powerpoint/2010/main" val="27446934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E4C09F80-A2FD-8BE0-3B6A-DEBDF3A6DE47}"/>
                  </a:ext>
                </a:extLst>
              </p:cNvPr>
              <p:cNvGraphicFramePr>
                <a:graphicFrameLocks noGrp="1"/>
              </p:cNvGraphicFramePr>
              <p:nvPr>
                <p:extLst>
                  <p:ext uri="{D42A27DB-BD31-4B8C-83A1-F6EECF244321}">
                    <p14:modId xmlns:p14="http://schemas.microsoft.com/office/powerpoint/2010/main" val="2582797262"/>
                  </p:ext>
                </p:extLst>
              </p:nvPr>
            </p:nvGraphicFramePr>
            <p:xfrm>
              <a:off x="1" y="0"/>
              <a:ext cx="9899374"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Web Viewer">
                <a:extLst>
                  <a:ext uri="{FF2B5EF4-FFF2-40B4-BE49-F238E27FC236}">
                    <a16:creationId xmlns:a16="http://schemas.microsoft.com/office/drawing/2014/main" id="{E4C09F80-A2FD-8BE0-3B6A-DEBDF3A6DE47}"/>
                  </a:ext>
                </a:extLst>
              </p:cNvPr>
              <p:cNvPicPr>
                <a:picLocks noGrp="1" noRot="1" noChangeAspect="1" noMove="1" noResize="1" noEditPoints="1" noAdjustHandles="1" noChangeArrowheads="1" noChangeShapeType="1"/>
              </p:cNvPicPr>
              <p:nvPr/>
            </p:nvPicPr>
            <p:blipFill>
              <a:blip r:embed="rId4"/>
              <a:stretch>
                <a:fillRect/>
              </a:stretch>
            </p:blipFill>
            <p:spPr>
              <a:xfrm>
                <a:off x="1" y="0"/>
                <a:ext cx="9899374" cy="6858000"/>
              </a:xfrm>
              <a:prstGeom prst="rect">
                <a:avLst/>
              </a:prstGeom>
            </p:spPr>
          </p:pic>
        </mc:Fallback>
      </mc:AlternateContent>
      <p:grpSp>
        <p:nvGrpSpPr>
          <p:cNvPr id="6" name="Group 5">
            <a:extLst>
              <a:ext uri="{FF2B5EF4-FFF2-40B4-BE49-F238E27FC236}">
                <a16:creationId xmlns:a16="http://schemas.microsoft.com/office/drawing/2014/main" id="{4C6582DA-662C-1B1B-BE9F-4F8104152BD3}"/>
              </a:ext>
            </a:extLst>
          </p:cNvPr>
          <p:cNvGrpSpPr/>
          <p:nvPr/>
        </p:nvGrpSpPr>
        <p:grpSpPr>
          <a:xfrm>
            <a:off x="9899375" y="247090"/>
            <a:ext cx="2270589" cy="6093976"/>
            <a:chOff x="9899375" y="641947"/>
            <a:chExt cx="2270589" cy="6093976"/>
          </a:xfrm>
        </p:grpSpPr>
        <p:sp>
          <p:nvSpPr>
            <p:cNvPr id="4" name="TextBox 3">
              <a:extLst>
                <a:ext uri="{FF2B5EF4-FFF2-40B4-BE49-F238E27FC236}">
                  <a16:creationId xmlns:a16="http://schemas.microsoft.com/office/drawing/2014/main" id="{E568531E-A800-5B3D-74D7-0C6E49CE2DD9}"/>
                </a:ext>
              </a:extLst>
            </p:cNvPr>
            <p:cNvSpPr txBox="1"/>
            <p:nvPr/>
          </p:nvSpPr>
          <p:spPr>
            <a:xfrm>
              <a:off x="9910392" y="980501"/>
              <a:ext cx="2259572" cy="5755422"/>
            </a:xfrm>
            <a:prstGeom prst="rect">
              <a:avLst/>
            </a:prstGeom>
            <a:noFill/>
            <a:ln w="28575">
              <a:solidFill>
                <a:srgbClr val="66C6CC"/>
              </a:solidFill>
            </a:ln>
          </p:spPr>
          <p:txBody>
            <a:bodyPr wrap="square" rtlCol="0">
              <a:spAutoFit/>
            </a:bodyPr>
            <a:lstStyle/>
            <a:p>
              <a:r>
                <a:rPr lang="en-US" sz="1600" b="1" i="1" dirty="0">
                  <a:latin typeface="Arial" panose="020B0604020202020204" pitchFamily="34" charset="0"/>
                  <a:cs typeface="Arial" panose="020B0604020202020204" pitchFamily="34" charset="0"/>
                </a:rPr>
                <a:t>Steady Growth: </a:t>
              </a:r>
            </a:p>
            <a:p>
              <a:r>
                <a:rPr lang="en-US" sz="1600" dirty="0">
                  <a:latin typeface="Arial" panose="020B0604020202020204" pitchFamily="34" charset="0"/>
                  <a:cs typeface="Arial" panose="020B0604020202020204" pitchFamily="34" charset="0"/>
                </a:rPr>
                <a:t>The U.S. population increased consistently over the two decades, showcasing the country's ongoing demographic expansion.</a:t>
              </a:r>
            </a:p>
            <a:p>
              <a:endParaRPr lang="en-US" sz="1600" dirty="0">
                <a:latin typeface="Arial" panose="020B0604020202020204" pitchFamily="34" charset="0"/>
                <a:cs typeface="Arial" panose="020B0604020202020204" pitchFamily="34" charset="0"/>
              </a:endParaRPr>
            </a:p>
            <a:p>
              <a:r>
                <a:rPr lang="en-US" sz="1600" b="1" i="1" dirty="0">
                  <a:latin typeface="Arial" panose="020B0604020202020204" pitchFamily="34" charset="0"/>
                  <a:cs typeface="Arial" panose="020B0604020202020204" pitchFamily="34" charset="0"/>
                </a:rPr>
                <a:t>Notable Increases:</a:t>
              </a:r>
              <a:endParaRPr lang="en-US" sz="16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From 2000 to 2010, the population grew by approximately 9.4%, reflecting a significant demographic surge in the early 21st century.</a:t>
              </a:r>
            </a:p>
            <a:p>
              <a:pPr marL="171450" indent="-171450">
                <a:buFont typeface="Arial" panose="020B0604020202020204" pitchFamily="34" charset="0"/>
                <a:buChar char="•"/>
              </a:pPr>
              <a:r>
                <a:rPr lang="en-US" sz="1600" dirty="0">
                  <a:latin typeface="Arial" panose="020B0604020202020204" pitchFamily="34" charset="0"/>
                  <a:cs typeface="Arial" panose="020B0604020202020204" pitchFamily="34" charset="0"/>
                </a:rPr>
                <a:t>The growth continued from 2010 to 2020, albeit at a slightly slower pace of about 7.1%.</a:t>
              </a:r>
            </a:p>
          </p:txBody>
        </p:sp>
        <p:sp>
          <p:nvSpPr>
            <p:cNvPr id="3" name="TextBox 2">
              <a:extLst>
                <a:ext uri="{FF2B5EF4-FFF2-40B4-BE49-F238E27FC236}">
                  <a16:creationId xmlns:a16="http://schemas.microsoft.com/office/drawing/2014/main" id="{B3BDBCA6-43D1-D782-F83B-FF00BB81132B}"/>
                </a:ext>
              </a:extLst>
            </p:cNvPr>
            <p:cNvSpPr txBox="1"/>
            <p:nvPr/>
          </p:nvSpPr>
          <p:spPr>
            <a:xfrm>
              <a:off x="9899375" y="641947"/>
              <a:ext cx="2259572" cy="338554"/>
            </a:xfrm>
            <a:prstGeom prst="rect">
              <a:avLst/>
            </a:prstGeom>
            <a:noFill/>
            <a:ln w="28575">
              <a:solidFill>
                <a:srgbClr val="66C6CC"/>
              </a:solidFill>
            </a:ln>
          </p:spPr>
          <p:txBody>
            <a:bodyPr wrap="square" rtlCol="0">
              <a:spAutoFit/>
            </a:bodyPr>
            <a:lstStyle/>
            <a:p>
              <a:pPr algn="ctr"/>
              <a:r>
                <a:rPr lang="en-US" sz="1600" b="1" i="1" dirty="0">
                  <a:latin typeface="Arial" panose="020B0604020202020204" pitchFamily="34" charset="0"/>
                  <a:cs typeface="Arial" panose="020B0604020202020204" pitchFamily="34" charset="0"/>
                </a:rPr>
                <a:t>Key Takeaways:</a:t>
              </a:r>
            </a:p>
          </p:txBody>
        </p:sp>
      </p:grpSp>
    </p:spTree>
    <p:extLst>
      <p:ext uri="{BB962C8B-B14F-4D97-AF65-F5344CB8AC3E}">
        <p14:creationId xmlns:p14="http://schemas.microsoft.com/office/powerpoint/2010/main" val="30182946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B080BBED-EF0C-9C24-C546-3BFB80F9AF38}"/>
                  </a:ext>
                </a:extLst>
              </p:cNvPr>
              <p:cNvGraphicFramePr>
                <a:graphicFrameLocks noGrp="1"/>
              </p:cNvGraphicFramePr>
              <p:nvPr>
                <p:extLst>
                  <p:ext uri="{D42A27DB-BD31-4B8C-83A1-F6EECF244321}">
                    <p14:modId xmlns:p14="http://schemas.microsoft.com/office/powerpoint/2010/main" val="348564472"/>
                  </p:ext>
                </p:extLst>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title="Web Viewer">
                <a:extLst>
                  <a:ext uri="{FF2B5EF4-FFF2-40B4-BE49-F238E27FC236}">
                    <a16:creationId xmlns:a16="http://schemas.microsoft.com/office/drawing/2014/main" id="{B080BBED-EF0C-9C24-C546-3BFB80F9AF38}"/>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7999"/>
              </a:xfrm>
              <a:prstGeom prst="rect">
                <a:avLst/>
              </a:prstGeom>
            </p:spPr>
          </p:pic>
        </mc:Fallback>
      </mc:AlternateContent>
    </p:spTree>
    <p:extLst>
      <p:ext uri="{BB962C8B-B14F-4D97-AF65-F5344CB8AC3E}">
        <p14:creationId xmlns:p14="http://schemas.microsoft.com/office/powerpoint/2010/main" val="7124170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Web Viewer">
                <a:extLst>
                  <a:ext uri="{FF2B5EF4-FFF2-40B4-BE49-F238E27FC236}">
                    <a16:creationId xmlns:a16="http://schemas.microsoft.com/office/drawing/2014/main" id="{1382E96C-B6B3-AE54-0051-AA9E53713757}"/>
                  </a:ext>
                </a:extLst>
              </p:cNvPr>
              <p:cNvGraphicFramePr>
                <a:graphicFrameLocks noGrp="1"/>
              </p:cNvGraphicFramePr>
              <p:nvPr>
                <p:extLst>
                  <p:ext uri="{D42A27DB-BD31-4B8C-83A1-F6EECF244321}">
                    <p14:modId xmlns:p14="http://schemas.microsoft.com/office/powerpoint/2010/main" val="695375438"/>
                  </p:ext>
                </p:extLst>
              </p:nvPr>
            </p:nvGraphicFramePr>
            <p:xfrm>
              <a:off x="-1" y="0"/>
              <a:ext cx="12192001"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3" title="Web Viewer">
                <a:extLst>
                  <a:ext uri="{FF2B5EF4-FFF2-40B4-BE49-F238E27FC236}">
                    <a16:creationId xmlns:a16="http://schemas.microsoft.com/office/drawing/2014/main" id="{1382E96C-B6B3-AE54-0051-AA9E53713757}"/>
                  </a:ext>
                </a:extLst>
              </p:cNvPr>
              <p:cNvPicPr>
                <a:picLocks noGrp="1" noRot="1" noChangeAspect="1" noMove="1" noResize="1" noEditPoints="1" noAdjustHandles="1" noChangeArrowheads="1" noChangeShapeType="1"/>
              </p:cNvPicPr>
              <p:nvPr/>
            </p:nvPicPr>
            <p:blipFill>
              <a:blip r:embed="rId4"/>
              <a:stretch>
                <a:fillRect/>
              </a:stretch>
            </p:blipFill>
            <p:spPr>
              <a:xfrm>
                <a:off x="-1" y="0"/>
                <a:ext cx="12192001" cy="6858000"/>
              </a:xfrm>
              <a:prstGeom prst="rect">
                <a:avLst/>
              </a:prstGeom>
            </p:spPr>
          </p:pic>
        </mc:Fallback>
      </mc:AlternateContent>
    </p:spTree>
    <p:extLst>
      <p:ext uri="{BB962C8B-B14F-4D97-AF65-F5344CB8AC3E}">
        <p14:creationId xmlns:p14="http://schemas.microsoft.com/office/powerpoint/2010/main" val="22040366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24C9D719-7627-D374-36D5-CF39A6160A7D}"/>
                  </a:ext>
                </a:extLst>
              </p:cNvPr>
              <p:cNvGraphicFramePr>
                <a:graphicFrameLocks noGrp="1"/>
              </p:cNvGraphicFramePr>
              <p:nvPr>
                <p:extLst>
                  <p:ext uri="{D42A27DB-BD31-4B8C-83A1-F6EECF244321}">
                    <p14:modId xmlns:p14="http://schemas.microsoft.com/office/powerpoint/2010/main" val="1799894764"/>
                  </p:ext>
                </p:extLst>
              </p:nvPr>
            </p:nvGraphicFramePr>
            <p:xfrm>
              <a:off x="0" y="0"/>
              <a:ext cx="933347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title="Web Viewer">
                <a:extLst>
                  <a:ext uri="{FF2B5EF4-FFF2-40B4-BE49-F238E27FC236}">
                    <a16:creationId xmlns:a16="http://schemas.microsoft.com/office/drawing/2014/main" id="{24C9D719-7627-D374-36D5-CF39A6160A7D}"/>
                  </a:ext>
                </a:extLst>
              </p:cNvPr>
              <p:cNvPicPr>
                <a:picLocks noGrp="1" noRot="1" noChangeAspect="1" noMove="1" noResize="1" noEditPoints="1" noAdjustHandles="1" noChangeArrowheads="1" noChangeShapeType="1"/>
              </p:cNvPicPr>
              <p:nvPr/>
            </p:nvPicPr>
            <p:blipFill>
              <a:blip r:embed="rId4"/>
              <a:stretch>
                <a:fillRect/>
              </a:stretch>
            </p:blipFill>
            <p:spPr>
              <a:xfrm>
                <a:off x="0" y="0"/>
                <a:ext cx="9333470" cy="6858000"/>
              </a:xfrm>
              <a:prstGeom prst="rect">
                <a:avLst/>
              </a:prstGeom>
            </p:spPr>
          </p:pic>
        </mc:Fallback>
      </mc:AlternateContent>
      <p:grpSp>
        <p:nvGrpSpPr>
          <p:cNvPr id="5" name="Group 4">
            <a:extLst>
              <a:ext uri="{FF2B5EF4-FFF2-40B4-BE49-F238E27FC236}">
                <a16:creationId xmlns:a16="http://schemas.microsoft.com/office/drawing/2014/main" id="{71C93313-D120-A497-C8D4-F428B9FB303F}"/>
              </a:ext>
            </a:extLst>
          </p:cNvPr>
          <p:cNvGrpSpPr/>
          <p:nvPr/>
        </p:nvGrpSpPr>
        <p:grpSpPr>
          <a:xfrm>
            <a:off x="9333470" y="505123"/>
            <a:ext cx="2750546" cy="5847754"/>
            <a:chOff x="9408402" y="752115"/>
            <a:chExt cx="2750546" cy="5847754"/>
          </a:xfrm>
        </p:grpSpPr>
        <p:sp>
          <p:nvSpPr>
            <p:cNvPr id="3" name="TextBox 2">
              <a:extLst>
                <a:ext uri="{FF2B5EF4-FFF2-40B4-BE49-F238E27FC236}">
                  <a16:creationId xmlns:a16="http://schemas.microsoft.com/office/drawing/2014/main" id="{C3C484F5-8EC5-A435-E89B-B3CA248EE26F}"/>
                </a:ext>
              </a:extLst>
            </p:cNvPr>
            <p:cNvSpPr txBox="1"/>
            <p:nvPr/>
          </p:nvSpPr>
          <p:spPr>
            <a:xfrm>
              <a:off x="9408403" y="1090669"/>
              <a:ext cx="2750545" cy="5509200"/>
            </a:xfrm>
            <a:prstGeom prst="rect">
              <a:avLst/>
            </a:prstGeom>
            <a:noFill/>
            <a:ln w="28575">
              <a:solidFill>
                <a:srgbClr val="66C6CC"/>
              </a:solidFill>
            </a:ln>
          </p:spPr>
          <p:txBody>
            <a:bodyPr wrap="square" rtlCol="0">
              <a:spAutoFit/>
            </a:bodyPr>
            <a:lstStyle/>
            <a:p>
              <a:r>
                <a:rPr lang="en-US" sz="1600" b="1" dirty="0">
                  <a:latin typeface="Arial" panose="020B0604020202020204" pitchFamily="34" charset="0"/>
                  <a:cs typeface="Arial" panose="020B0604020202020204" pitchFamily="34" charset="0"/>
                </a:rPr>
                <a:t>Significant Growth: </a:t>
              </a:r>
              <a:r>
                <a:rPr lang="en-US" sz="1600" dirty="0">
                  <a:latin typeface="Arial" panose="020B0604020202020204" pitchFamily="34" charset="0"/>
                  <a:cs typeface="Arial" panose="020B0604020202020204" pitchFamily="34" charset="0"/>
                </a:rPr>
                <a:t>The top 5 counties experienced remarkable population growth from 2000 to 2020, showcasing areas of dynamic demographic change in the U.S.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Economic and Urban Attraction</a:t>
              </a:r>
              <a:r>
                <a:rPr lang="en-US" sz="1600" dirty="0">
                  <a:latin typeface="Arial" panose="020B0604020202020204" pitchFamily="34" charset="0"/>
                  <a:cs typeface="Arial" panose="020B0604020202020204" pitchFamily="34" charset="0"/>
                </a:rPr>
                <a:t>: This growth likely reflects economic prosperity, job opportunities, and urban appeal, drawing people to these regions.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Diverse Impact: </a:t>
              </a:r>
              <a:r>
                <a:rPr lang="en-US" sz="1600" dirty="0">
                  <a:latin typeface="Arial" panose="020B0604020202020204" pitchFamily="34" charset="0"/>
                  <a:cs typeface="Arial" panose="020B0604020202020204" pitchFamily="34" charset="0"/>
                </a:rPr>
                <a:t>The growth patterns in these counties may influence regional economies, housing markets, and social services, requiring adaptive and forward-looking policies</a:t>
              </a:r>
              <a:endParaRPr lang="en-IN"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20A8841-A529-9263-12B7-EA4382A11F3B}"/>
                </a:ext>
              </a:extLst>
            </p:cNvPr>
            <p:cNvSpPr txBox="1"/>
            <p:nvPr/>
          </p:nvSpPr>
          <p:spPr>
            <a:xfrm>
              <a:off x="9408402" y="752115"/>
              <a:ext cx="2750546" cy="338554"/>
            </a:xfrm>
            <a:prstGeom prst="rect">
              <a:avLst/>
            </a:prstGeom>
            <a:noFill/>
            <a:ln w="28575">
              <a:solidFill>
                <a:srgbClr val="66C6CC"/>
              </a:solidFill>
            </a:ln>
          </p:spPr>
          <p:txBody>
            <a:bodyPr wrap="square" rtlCol="0">
              <a:spAutoFit/>
            </a:bodyPr>
            <a:lstStyle/>
            <a:p>
              <a:pPr algn="ctr"/>
              <a:r>
                <a:rPr lang="en-US" sz="1600" b="1" i="1" dirty="0">
                  <a:latin typeface="Arial" panose="020B0604020202020204" pitchFamily="34" charset="0"/>
                  <a:cs typeface="Arial" panose="020B0604020202020204" pitchFamily="34" charset="0"/>
                </a:rPr>
                <a:t>Key Takeaways:</a:t>
              </a:r>
            </a:p>
          </p:txBody>
        </p:sp>
      </p:grpSp>
    </p:spTree>
    <p:extLst>
      <p:ext uri="{BB962C8B-B14F-4D97-AF65-F5344CB8AC3E}">
        <p14:creationId xmlns:p14="http://schemas.microsoft.com/office/powerpoint/2010/main" val="3249569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15760EE1-DE00-4420-8843-C72129AFC2D5}"/>
                  </a:ext>
                </a:extLst>
              </p:cNvPr>
              <p:cNvGraphicFramePr>
                <a:graphicFrameLocks noGrp="1"/>
              </p:cNvGraphicFramePr>
              <p:nvPr>
                <p:extLst>
                  <p:ext uri="{D42A27DB-BD31-4B8C-83A1-F6EECF244321}">
                    <p14:modId xmlns:p14="http://schemas.microsoft.com/office/powerpoint/2010/main" val="2700003614"/>
                  </p:ext>
                </p:extLst>
              </p:nvPr>
            </p:nvGraphicFramePr>
            <p:xfrm>
              <a:off x="0" y="1"/>
              <a:ext cx="9160476" cy="685799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title="Web Viewer">
                <a:extLst>
                  <a:ext uri="{FF2B5EF4-FFF2-40B4-BE49-F238E27FC236}">
                    <a16:creationId xmlns:a16="http://schemas.microsoft.com/office/drawing/2014/main" id="{15760EE1-DE00-4420-8843-C72129AFC2D5}"/>
                  </a:ext>
                </a:extLst>
              </p:cNvPr>
              <p:cNvPicPr>
                <a:picLocks noGrp="1" noRot="1" noChangeAspect="1" noMove="1" noResize="1" noEditPoints="1" noAdjustHandles="1" noChangeArrowheads="1" noChangeShapeType="1"/>
              </p:cNvPicPr>
              <p:nvPr/>
            </p:nvPicPr>
            <p:blipFill>
              <a:blip r:embed="rId4"/>
              <a:stretch>
                <a:fillRect/>
              </a:stretch>
            </p:blipFill>
            <p:spPr>
              <a:xfrm>
                <a:off x="0" y="1"/>
                <a:ext cx="9160476" cy="6857999"/>
              </a:xfrm>
              <a:prstGeom prst="rect">
                <a:avLst/>
              </a:prstGeom>
            </p:spPr>
          </p:pic>
        </mc:Fallback>
      </mc:AlternateContent>
      <p:grpSp>
        <p:nvGrpSpPr>
          <p:cNvPr id="4" name="Group 3">
            <a:extLst>
              <a:ext uri="{FF2B5EF4-FFF2-40B4-BE49-F238E27FC236}">
                <a16:creationId xmlns:a16="http://schemas.microsoft.com/office/drawing/2014/main" id="{FDEB4044-6258-4BBA-4380-36B25C29FD82}"/>
              </a:ext>
            </a:extLst>
          </p:cNvPr>
          <p:cNvGrpSpPr/>
          <p:nvPr/>
        </p:nvGrpSpPr>
        <p:grpSpPr>
          <a:xfrm>
            <a:off x="9160475" y="135791"/>
            <a:ext cx="2861707" cy="6570433"/>
            <a:chOff x="9138440" y="395552"/>
            <a:chExt cx="2861707" cy="6570433"/>
          </a:xfrm>
        </p:grpSpPr>
        <p:sp>
          <p:nvSpPr>
            <p:cNvPr id="6" name="TextBox 5">
              <a:extLst>
                <a:ext uri="{FF2B5EF4-FFF2-40B4-BE49-F238E27FC236}">
                  <a16:creationId xmlns:a16="http://schemas.microsoft.com/office/drawing/2014/main" id="{A11159B6-DB72-3D30-C8EE-39F0F22482B3}"/>
                </a:ext>
              </a:extLst>
            </p:cNvPr>
            <p:cNvSpPr txBox="1"/>
            <p:nvPr/>
          </p:nvSpPr>
          <p:spPr>
            <a:xfrm>
              <a:off x="9138440" y="718121"/>
              <a:ext cx="2861707" cy="6247864"/>
            </a:xfrm>
            <a:prstGeom prst="rect">
              <a:avLst/>
            </a:prstGeom>
            <a:noFill/>
            <a:ln w="28575">
              <a:solidFill>
                <a:srgbClr val="66C6CC"/>
              </a:solidFill>
            </a:ln>
          </p:spPr>
          <p:txBody>
            <a:bodyPr wrap="square" rtlCol="0">
              <a:spAutoFit/>
            </a:bodyPr>
            <a:lstStyle/>
            <a:p>
              <a:r>
                <a:rPr lang="en-US" sz="1600" b="1" dirty="0">
                  <a:latin typeface="Arial" panose="020B0604020202020204" pitchFamily="34" charset="0"/>
                  <a:cs typeface="Arial" panose="020B0604020202020204" pitchFamily="34" charset="0"/>
                </a:rPr>
                <a:t>Marked Decline</a:t>
              </a:r>
              <a:r>
                <a:rPr lang="en-US" sz="1600" dirty="0">
                  <a:latin typeface="Arial" panose="020B0604020202020204" pitchFamily="34" charset="0"/>
                  <a:cs typeface="Arial" panose="020B0604020202020204" pitchFamily="34" charset="0"/>
                </a:rPr>
                <a:t>: The featured counties have witnessed significant population decreases from 2000 to 2020, highlighting areas facing demographic challenges in the U.S.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Underlying Causes</a:t>
              </a:r>
              <a:r>
                <a:rPr lang="en-US" sz="1600" dirty="0">
                  <a:latin typeface="Arial" panose="020B0604020202020204" pitchFamily="34" charset="0"/>
                  <a:cs typeface="Arial" panose="020B0604020202020204" pitchFamily="34" charset="0"/>
                </a:rPr>
                <a:t>: These declines may be attributed to factors like economic downturns, limited job prospects, climate  or environmental issues, which have influenced migration trends.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Policy Considerations</a:t>
              </a:r>
              <a:r>
                <a:rPr lang="en-US" sz="1600" dirty="0">
                  <a:latin typeface="Arial" panose="020B0604020202020204" pitchFamily="34" charset="0"/>
                  <a:cs typeface="Arial" panose="020B0604020202020204" pitchFamily="34" charset="0"/>
                </a:rPr>
                <a:t>: Addressing these declines requires targeted policy interventions, economic revitalization strategies, and community support to reverse or mitigate the negative impacts.</a:t>
              </a:r>
              <a:endParaRPr lang="en-IN" sz="1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F7DD5F-C35C-276D-0068-FAAC688C4009}"/>
                </a:ext>
              </a:extLst>
            </p:cNvPr>
            <p:cNvSpPr txBox="1"/>
            <p:nvPr/>
          </p:nvSpPr>
          <p:spPr>
            <a:xfrm>
              <a:off x="9138441" y="395552"/>
              <a:ext cx="2861706" cy="338554"/>
            </a:xfrm>
            <a:prstGeom prst="rect">
              <a:avLst/>
            </a:prstGeom>
            <a:noFill/>
            <a:ln w="28575">
              <a:solidFill>
                <a:srgbClr val="66C6CC"/>
              </a:solidFill>
            </a:ln>
          </p:spPr>
          <p:txBody>
            <a:bodyPr wrap="square" rtlCol="0">
              <a:spAutoFit/>
            </a:bodyPr>
            <a:lstStyle/>
            <a:p>
              <a:pPr algn="ctr"/>
              <a:r>
                <a:rPr lang="en-US" sz="1600" b="1" i="1" dirty="0">
                  <a:latin typeface="Arial" panose="020B0604020202020204" pitchFamily="34" charset="0"/>
                  <a:cs typeface="Arial" panose="020B0604020202020204" pitchFamily="34" charset="0"/>
                </a:rPr>
                <a:t>Key Takeaways:</a:t>
              </a:r>
            </a:p>
          </p:txBody>
        </p:sp>
      </p:grpSp>
    </p:spTree>
    <p:extLst>
      <p:ext uri="{BB962C8B-B14F-4D97-AF65-F5344CB8AC3E}">
        <p14:creationId xmlns:p14="http://schemas.microsoft.com/office/powerpoint/2010/main" val="39836270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594C-988C-845B-B659-2BF1980877EB}"/>
              </a:ext>
            </a:extLst>
          </p:cNvPr>
          <p:cNvSpPr>
            <a:spLocks noGrp="1"/>
          </p:cNvSpPr>
          <p:nvPr>
            <p:ph type="title"/>
          </p:nvPr>
        </p:nvSpPr>
        <p:spPr>
          <a:xfrm>
            <a:off x="462707" y="222069"/>
            <a:ext cx="11160087" cy="1468619"/>
          </a:xfrm>
        </p:spPr>
        <p:txBody>
          <a:bodyPr>
            <a:normAutofit/>
          </a:bodyPr>
          <a:lstStyle/>
          <a:p>
            <a:pPr algn="ctr"/>
            <a:r>
              <a:rPr lang="en-US" sz="3200" b="1" i="0" dirty="0">
                <a:effectLst/>
                <a:latin typeface="Arial" panose="020B0604020202020204" pitchFamily="34" charset="0"/>
                <a:cs typeface="Arial" panose="020B0604020202020204" pitchFamily="34" charset="0"/>
              </a:rPr>
              <a:t>Final Takeaway: </a:t>
            </a:r>
            <a:br>
              <a:rPr lang="en-US" sz="3200" b="1" i="0" dirty="0">
                <a:effectLst/>
                <a:latin typeface="Arial" panose="020B0604020202020204" pitchFamily="34" charset="0"/>
                <a:cs typeface="Arial" panose="020B0604020202020204" pitchFamily="34" charset="0"/>
              </a:rPr>
            </a:br>
            <a:r>
              <a:rPr lang="en-US" sz="3200" b="1" i="0" dirty="0">
                <a:effectLst/>
                <a:latin typeface="Arial" panose="020B0604020202020204" pitchFamily="34" charset="0"/>
                <a:cs typeface="Arial" panose="020B0604020202020204" pitchFamily="34" charset="0"/>
              </a:rPr>
              <a:t>Understanding U.S. Population Dynamics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68C3720-DC79-1F20-D956-8D90AA6809FD}"/>
              </a:ext>
            </a:extLst>
          </p:cNvPr>
          <p:cNvSpPr>
            <a:spLocks noGrp="1"/>
          </p:cNvSpPr>
          <p:nvPr>
            <p:ph idx="1"/>
          </p:nvPr>
        </p:nvSpPr>
        <p:spPr>
          <a:xfrm>
            <a:off x="462707" y="1602553"/>
            <a:ext cx="11160087" cy="4945243"/>
          </a:xfrm>
          <a:ln w="38100">
            <a:solidFill>
              <a:srgbClr val="66C6CC"/>
            </a:solidFill>
          </a:ln>
        </p:spPr>
        <p:txBody>
          <a:bodyPr>
            <a:normAutofit/>
          </a:bodyPr>
          <a:lstStyle/>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Key Insights:</a:t>
            </a:r>
          </a:p>
          <a:p>
            <a:r>
              <a:rPr lang="en-US" sz="1800" dirty="0">
                <a:latin typeface="Arial" panose="020B0604020202020204" pitchFamily="34" charset="0"/>
                <a:cs typeface="Arial" panose="020B0604020202020204" pitchFamily="34" charset="0"/>
              </a:rPr>
              <a:t>Steady Growth: The U.S. population has consistently grown, emphasizing the need for strategic urban planning and resource allocation.</a:t>
            </a:r>
          </a:p>
          <a:p>
            <a:r>
              <a:rPr lang="en-US" sz="1800" dirty="0">
                <a:latin typeface="Arial" panose="020B0604020202020204" pitchFamily="34" charset="0"/>
                <a:cs typeface="Arial" panose="020B0604020202020204" pitchFamily="34" charset="0"/>
              </a:rPr>
              <a:t>Urban-Rural Contrast: A clear urban-rural divide in population distribution highlights different regional needs and challenges.</a:t>
            </a:r>
          </a:p>
          <a:p>
            <a:r>
              <a:rPr lang="en-US" sz="1800" dirty="0">
                <a:latin typeface="Arial" panose="020B0604020202020204" pitchFamily="34" charset="0"/>
                <a:cs typeface="Arial" panose="020B0604020202020204" pitchFamily="34" charset="0"/>
              </a:rPr>
              <a:t>Regional Diversity: Variations in population changes across counties and states point to diverse economic and social landscapes.</a:t>
            </a:r>
          </a:p>
          <a:p>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Implications:</a:t>
            </a:r>
          </a:p>
          <a:p>
            <a:r>
              <a:rPr lang="en-US" sz="1800" dirty="0">
                <a:latin typeface="Arial" panose="020B0604020202020204" pitchFamily="34" charset="0"/>
                <a:cs typeface="Arial" panose="020B0604020202020204" pitchFamily="34" charset="0"/>
              </a:rPr>
              <a:t>Policy Making: These trends are crucial for informed policymaking, particularly in urban development, economic planning, and infrastructure.</a:t>
            </a:r>
          </a:p>
          <a:p>
            <a:r>
              <a:rPr lang="en-US" sz="1800" dirty="0">
                <a:latin typeface="Arial" panose="020B0604020202020204" pitchFamily="34" charset="0"/>
                <a:cs typeface="Arial" panose="020B0604020202020204" pitchFamily="34" charset="0"/>
              </a:rPr>
              <a:t>Future Outlook: Understanding these patterns helps anticipate future demographic shifts, guiding proactive and adaptive strategies.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324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58877C61-69C6-46EE-B74B-B1BDA9476B5C}">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susheel1101.github.io/Plotlyy/Plot0.html&quot;,&quot;values&quot;:{},&quot;data&quot;:{&quot;uri&quot;:&quot;susheel1101.github.io/Plotlyy/Plot0.html&quot;},&quot;secure&quot;:false}],&quot;name&quot;:&quot;susheel1101.github.io/Plotlyy/Plot0.html&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9AD7A4C-3A5E-4CC5-8DD7-3C328451DF7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susheel1101.github.io/finalplotly/Plot&quot;,&quot;values&quot;:{},&quot;data&quot;:{&quot;uri&quot;:&quot;susheel1101.github.io/finalplotly/Plot&quot;},&quot;secure&quot;:false}],&quot;name&quot;:&quot;susheel1101.github.io/finalplotly/Plot&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5A36126-5009-4537-95A3-8A2B312FBA01}">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susheel1101.github.io/Plotlyy/your_plot.html&quot;,&quot;values&quot;:{},&quot;data&quot;:{&quot;uri&quot;:&quot;susheel1101.github.io/Plotlyy/your_plot.html&quot;},&quot;secure&quot;:false}],&quot;name&quot;:&quot;susheel1101.github.io/Plotlyy/your_plot.html&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1CF2F2B9-F073-4E9A-B62F-B0B50668519C}">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susheel1101.github.io/finalplotly/Plot1.html&quot;,&quot;values&quot;:{},&quot;data&quot;:{&quot;uri&quot;:&quot;susheel1101.github.io/finalplotly/Plot1.html&quot;},&quot;secure&quot;:false}],&quot;name&quot;:&quot;susheel1101.github.io/finalplotly/Plot1.html&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B90F37DB-8BB7-4CDA-9A70-259D8E576E31}">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susheel1101.github.io/finalplotly/Plot2.html&quot;,&quot;values&quot;:{},&quot;data&quot;:{&quot;uri&quot;:&quot;susheel1101.github.io/finalplotly/Plot2.html&quot;},&quot;secure&quot;:false}],&quot;name&quot;:&quot;susheel1101.github.io/finalplotly/Plot2.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{2BD7B10F-E5B9-1C45-9522-64FE75114D86}tf10001122</Template>
  <TotalTime>241</TotalTime>
  <Words>1267</Words>
  <Application>Microsoft Office PowerPoint</Application>
  <PresentationFormat>Widescreen</PresentationFormat>
  <Paragraphs>78</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Demographic Landscapes:  Spatial Analysis of U.S. Population Trends</vt:lpstr>
      <vt:lpstr>Population Patterns: Unveiling Stories Through Data</vt:lpstr>
      <vt:lpstr>Dataset Overview</vt:lpstr>
      <vt:lpstr>PowerPoint Presentation</vt:lpstr>
      <vt:lpstr>PowerPoint Presentation</vt:lpstr>
      <vt:lpstr>PowerPoint Presentation</vt:lpstr>
      <vt:lpstr>PowerPoint Presentation</vt:lpstr>
      <vt:lpstr>PowerPoint Presentation</vt:lpstr>
      <vt:lpstr>Final Takeaway:  Understanding U.S. Population Dynamics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Susheel s</dc:creator>
  <cp:lastModifiedBy>Susheel s</cp:lastModifiedBy>
  <cp:revision>25</cp:revision>
  <dcterms:created xsi:type="dcterms:W3CDTF">2023-10-28T19:36:52Z</dcterms:created>
  <dcterms:modified xsi:type="dcterms:W3CDTF">2023-10-31T03:39:04Z</dcterms:modified>
</cp:coreProperties>
</file>