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2" r:id="rId4"/>
    <p:sldId id="258" r:id="rId5"/>
    <p:sldId id="259" r:id="rId6"/>
    <p:sldId id="260" r:id="rId7"/>
    <p:sldId id="261" r:id="rId8"/>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gs" Target="tags/tag1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png"/><Relationship Id="rId11" Type="http://schemas.openxmlformats.org/officeDocument/2006/relationships/slideLayout" Target="../slideLayouts/slideLayout2.xml"/><Relationship Id="rId10" Type="http://schemas.openxmlformats.org/officeDocument/2006/relationships/image" Target="../media/image2.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r>
              <a:rPr lang="en-US" altLang="zh-CN"/>
              <a:t>Introduction</a:t>
            </a:r>
            <a:endParaRPr lang="en-US" altLang="zh-CN"/>
          </a:p>
        </p:txBody>
      </p:sp>
      <p:sp>
        <p:nvSpPr>
          <p:cNvPr id="5" name="内容占位符 4"/>
          <p:cNvSpPr/>
          <p:nvPr>
            <p:ph idx="1"/>
          </p:nvPr>
        </p:nvSpPr>
        <p:spPr>
          <a:xfrm>
            <a:off x="838200" y="1365885"/>
            <a:ext cx="10515600" cy="4351338"/>
          </a:xfrm>
        </p:spPr>
        <p:txBody>
          <a:bodyPr/>
          <a:p>
            <a:r>
              <a:rPr lang="en-US" altLang="zh-CN"/>
              <a:t>Dataset: CGSS survey, the first comprehensive social survey in China, started in 2005 and release there data every 1 to 2 years(2 years delayed)</a:t>
            </a:r>
            <a:endParaRPr lang="en-US" altLang="zh-CN"/>
          </a:p>
          <a:p>
            <a:r>
              <a:rPr lang="en-US" altLang="zh-CN"/>
              <a:t>Planned to investigate pre-pandamic(2018) and post-pandamic(2021) data to find the income difference, but the 2021 data does not contain HALF of the provinces, so pass</a:t>
            </a:r>
            <a:endParaRPr lang="en-US" altLang="zh-CN"/>
          </a:p>
          <a:p>
            <a:r>
              <a:rPr lang="en-US" altLang="zh-CN"/>
              <a:t>Question: What is the changes of income inequality in different regions of China from 2012 to 2018? </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Data</a:t>
            </a:r>
            <a:endParaRPr lang="en-US" altLang="zh-CN"/>
          </a:p>
        </p:txBody>
      </p:sp>
      <p:sp>
        <p:nvSpPr>
          <p:cNvPr id="3" name="内容占位符 2"/>
          <p:cNvSpPr>
            <a:spLocks noGrp="1"/>
          </p:cNvSpPr>
          <p:nvPr>
            <p:ph idx="1"/>
          </p:nvPr>
        </p:nvSpPr>
        <p:spPr>
          <a:xfrm>
            <a:off x="838200" y="1393190"/>
            <a:ext cx="10515600" cy="4351338"/>
          </a:xfrm>
        </p:spPr>
        <p:txBody>
          <a:bodyPr>
            <a:normAutofit lnSpcReduction="10000"/>
          </a:bodyPr>
          <a:p>
            <a:r>
              <a:rPr lang="en-US" altLang="zh-CN"/>
              <a:t>CGSS2012 dataset: 11766 rows, 688 columns</a:t>
            </a:r>
            <a:endParaRPr lang="en-US" altLang="zh-CN"/>
          </a:p>
          <a:p>
            <a:r>
              <a:rPr lang="en-US" altLang="zh-CN"/>
              <a:t>CGSS2017 dataset: 12788 rows, 1031 columns</a:t>
            </a:r>
            <a:endParaRPr lang="en-US" altLang="zh-CN"/>
          </a:p>
          <a:p>
            <a:r>
              <a:rPr lang="en-US" altLang="zh-CN"/>
              <a:t>Each row represents a respondent, each column represents a question</a:t>
            </a:r>
            <a:endParaRPr lang="en-US" altLang="zh-CN"/>
          </a:p>
          <a:p>
            <a:r>
              <a:rPr lang="en-US" altLang="zh-CN"/>
              <a:t>The column I use in the two datasets are as follow:</a:t>
            </a:r>
            <a:endParaRPr lang="en-US" altLang="zh-CN"/>
          </a:p>
          <a:p>
            <a:pPr marL="0" indent="457200">
              <a:buNone/>
            </a:pPr>
            <a:r>
              <a:rPr lang="en-US" altLang="zh-CN"/>
              <a:t>CGSS2012: “a8a” column for income data, “a271” column for province names of the respondents</a:t>
            </a:r>
            <a:endParaRPr lang="en-US" altLang="zh-CN"/>
          </a:p>
          <a:p>
            <a:pPr marL="0" indent="457200">
              <a:buNone/>
            </a:pPr>
            <a:r>
              <a:rPr lang="en-US" altLang="zh-CN"/>
              <a:t>CGSS2018: “a8a” column for income data, “provinces” column for province names of the respondents</a:t>
            </a:r>
            <a:endParaRPr lang="en-US" altLang="zh-CN"/>
          </a:p>
          <a:p>
            <a:r>
              <a:rPr lang="en-US" altLang="zh-CN"/>
              <a:t>Population data comes from China Statistical Yearbook 2012 and 2018</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内容占位符 7"/>
          <p:cNvPicPr>
            <a:picLocks noChangeAspect="1"/>
          </p:cNvPicPr>
          <p:nvPr>
            <p:ph idx="1"/>
            <p:custDataLst>
              <p:tags r:id="rId1"/>
            </p:custDataLst>
          </p:nvPr>
        </p:nvPicPr>
        <p:blipFill>
          <a:blip r:embed="rId2"/>
          <a:stretch>
            <a:fillRect/>
          </a:stretch>
        </p:blipFill>
        <p:spPr>
          <a:xfrm>
            <a:off x="1358900" y="0"/>
            <a:ext cx="10319385" cy="6862445"/>
          </a:xfrm>
          <a:prstGeom prst="rect">
            <a:avLst/>
          </a:prstGeom>
        </p:spPr>
      </p:pic>
      <p:sp>
        <p:nvSpPr>
          <p:cNvPr id="14" name="文本框 13"/>
          <p:cNvSpPr txBox="1"/>
          <p:nvPr/>
        </p:nvSpPr>
        <p:spPr>
          <a:xfrm>
            <a:off x="6510655" y="4854575"/>
            <a:ext cx="4064000" cy="275590"/>
          </a:xfrm>
          <a:prstGeom prst="rect">
            <a:avLst/>
          </a:prstGeom>
          <a:noFill/>
        </p:spPr>
        <p:txBody>
          <a:bodyPr wrap="square" rtlCol="0">
            <a:spAutoFit/>
          </a:bodyPr>
          <a:p>
            <a:r>
              <a:rPr lang="en-US" altLang="zh-CN" sz="1200">
                <a:ea typeface="微软雅黑" panose="020B0503020204020204" charset="-122"/>
                <a:cs typeface="+mn-lt"/>
              </a:rPr>
              <a:t>Hunan</a:t>
            </a:r>
            <a:endParaRPr lang="en-US" altLang="zh-CN" sz="1200">
              <a:ea typeface="微软雅黑" panose="020B0503020204020204" charset="-122"/>
              <a:cs typeface="+mn-lt"/>
            </a:endParaRPr>
          </a:p>
        </p:txBody>
      </p:sp>
      <p:sp>
        <p:nvSpPr>
          <p:cNvPr id="13" name="文本框 12"/>
          <p:cNvSpPr txBox="1"/>
          <p:nvPr/>
        </p:nvSpPr>
        <p:spPr>
          <a:xfrm>
            <a:off x="6762750" y="5173345"/>
            <a:ext cx="4064000" cy="275590"/>
          </a:xfrm>
          <a:prstGeom prst="rect">
            <a:avLst/>
          </a:prstGeom>
          <a:noFill/>
        </p:spPr>
        <p:txBody>
          <a:bodyPr wrap="square" rtlCol="0">
            <a:spAutoFit/>
          </a:bodyPr>
          <a:p>
            <a:r>
              <a:rPr lang="en-US" altLang="zh-CN" sz="1200">
                <a:cs typeface="+mn-lt"/>
              </a:rPr>
              <a:t>Hebei</a:t>
            </a:r>
            <a:endParaRPr lang="en-US" altLang="zh-CN" sz="1200">
              <a:cs typeface="+mn-lt"/>
            </a:endParaRPr>
          </a:p>
        </p:txBody>
      </p:sp>
      <p:sp>
        <p:nvSpPr>
          <p:cNvPr id="17" name="文本框 16"/>
          <p:cNvSpPr txBox="1"/>
          <p:nvPr>
            <p:custDataLst>
              <p:tags r:id="rId3"/>
            </p:custDataLst>
          </p:nvPr>
        </p:nvSpPr>
        <p:spPr>
          <a:xfrm>
            <a:off x="4207510" y="5739130"/>
            <a:ext cx="4064000" cy="275590"/>
          </a:xfrm>
          <a:prstGeom prst="rect">
            <a:avLst/>
          </a:prstGeom>
          <a:noFill/>
        </p:spPr>
        <p:txBody>
          <a:bodyPr wrap="square" rtlCol="0">
            <a:spAutoFit/>
          </a:bodyPr>
          <a:p>
            <a:r>
              <a:rPr lang="en-US" altLang="zh-CN" sz="1200">
                <a:ea typeface="微软雅黑" panose="020B0503020204020204" charset="-122"/>
                <a:cs typeface="+mn-lt"/>
              </a:rPr>
              <a:t>Shaanxi</a:t>
            </a:r>
            <a:endParaRPr lang="en-US" altLang="zh-CN" sz="1200">
              <a:ea typeface="微软雅黑" panose="020B0503020204020204" charset="-122"/>
              <a:cs typeface="+mn-lt"/>
            </a:endParaRPr>
          </a:p>
        </p:txBody>
      </p:sp>
      <p:sp>
        <p:nvSpPr>
          <p:cNvPr id="18" name="文本框 17"/>
          <p:cNvSpPr txBox="1"/>
          <p:nvPr>
            <p:custDataLst>
              <p:tags r:id="rId4"/>
            </p:custDataLst>
          </p:nvPr>
        </p:nvSpPr>
        <p:spPr>
          <a:xfrm>
            <a:off x="3506470" y="5669280"/>
            <a:ext cx="4064000" cy="275590"/>
          </a:xfrm>
          <a:prstGeom prst="rect">
            <a:avLst/>
          </a:prstGeom>
          <a:noFill/>
        </p:spPr>
        <p:txBody>
          <a:bodyPr wrap="square" rtlCol="0">
            <a:spAutoFit/>
          </a:bodyPr>
          <a:p>
            <a:r>
              <a:rPr lang="en-US" altLang="zh-CN" sz="1200">
                <a:ea typeface="微软雅黑" panose="020B0503020204020204" charset="-122"/>
                <a:cs typeface="+mn-lt"/>
              </a:rPr>
              <a:t>Gansu</a:t>
            </a:r>
            <a:endParaRPr lang="en-US" altLang="zh-CN" sz="1200">
              <a:ea typeface="微软雅黑" panose="020B0503020204020204" charset="-122"/>
              <a:cs typeface="+mn-lt"/>
            </a:endParaRPr>
          </a:p>
        </p:txBody>
      </p:sp>
      <p:sp>
        <p:nvSpPr>
          <p:cNvPr id="19" name="文本框 18"/>
          <p:cNvSpPr txBox="1"/>
          <p:nvPr>
            <p:custDataLst>
              <p:tags r:id="rId5"/>
            </p:custDataLst>
          </p:nvPr>
        </p:nvSpPr>
        <p:spPr>
          <a:xfrm>
            <a:off x="2903220" y="5296535"/>
            <a:ext cx="4064000" cy="275590"/>
          </a:xfrm>
          <a:prstGeom prst="rect">
            <a:avLst/>
          </a:prstGeom>
          <a:noFill/>
        </p:spPr>
        <p:txBody>
          <a:bodyPr wrap="square" rtlCol="0">
            <a:spAutoFit/>
          </a:bodyPr>
          <a:p>
            <a:r>
              <a:rPr lang="en-US" altLang="zh-CN" sz="1200">
                <a:ea typeface="微软雅黑" panose="020B0503020204020204" charset="-122"/>
                <a:cs typeface="+mn-lt"/>
              </a:rPr>
              <a:t>Inner Mongolia</a:t>
            </a:r>
            <a:endParaRPr lang="en-US" altLang="zh-CN" sz="1200">
              <a:ea typeface="微软雅黑" panose="020B0503020204020204" charset="-122"/>
              <a:cs typeface="+mn-lt"/>
            </a:endParaRPr>
          </a:p>
        </p:txBody>
      </p:sp>
      <p:sp>
        <p:nvSpPr>
          <p:cNvPr id="20" name="文本框 19"/>
          <p:cNvSpPr txBox="1"/>
          <p:nvPr>
            <p:custDataLst>
              <p:tags r:id="rId6"/>
            </p:custDataLst>
          </p:nvPr>
        </p:nvSpPr>
        <p:spPr>
          <a:xfrm>
            <a:off x="3706495" y="4810125"/>
            <a:ext cx="4064000" cy="275590"/>
          </a:xfrm>
          <a:prstGeom prst="rect">
            <a:avLst/>
          </a:prstGeom>
          <a:noFill/>
        </p:spPr>
        <p:txBody>
          <a:bodyPr wrap="square" rtlCol="0">
            <a:spAutoFit/>
          </a:bodyPr>
          <a:p>
            <a:r>
              <a:rPr lang="en-US" altLang="zh-CN" sz="1200">
                <a:ea typeface="微软雅黑" panose="020B0503020204020204" charset="-122"/>
                <a:cs typeface="+mn-lt"/>
              </a:rPr>
              <a:t>Jilin</a:t>
            </a:r>
            <a:endParaRPr lang="en-US" altLang="zh-CN" sz="1200">
              <a:ea typeface="微软雅黑" panose="020B0503020204020204" charset="-122"/>
              <a:cs typeface="+mn-lt"/>
            </a:endParaRPr>
          </a:p>
        </p:txBody>
      </p:sp>
      <p:sp>
        <p:nvSpPr>
          <p:cNvPr id="21" name="文本框 20"/>
          <p:cNvSpPr txBox="1"/>
          <p:nvPr>
            <p:custDataLst>
              <p:tags r:id="rId7"/>
            </p:custDataLst>
          </p:nvPr>
        </p:nvSpPr>
        <p:spPr>
          <a:xfrm>
            <a:off x="4486910" y="4447540"/>
            <a:ext cx="4064000" cy="275590"/>
          </a:xfrm>
          <a:prstGeom prst="rect">
            <a:avLst/>
          </a:prstGeom>
          <a:noFill/>
        </p:spPr>
        <p:txBody>
          <a:bodyPr wrap="square" rtlCol="0">
            <a:spAutoFit/>
          </a:bodyPr>
          <a:p>
            <a:r>
              <a:rPr lang="en-US" altLang="zh-CN" sz="1200">
                <a:ea typeface="微软雅黑" panose="020B0503020204020204" charset="-122"/>
                <a:cs typeface="+mn-lt"/>
              </a:rPr>
              <a:t>Fujian</a:t>
            </a:r>
            <a:endParaRPr lang="en-US" altLang="zh-CN" sz="1200">
              <a:ea typeface="微软雅黑" panose="020B0503020204020204" charset="-122"/>
              <a:cs typeface="+mn-lt"/>
            </a:endParaRPr>
          </a:p>
        </p:txBody>
      </p:sp>
      <p:sp>
        <p:nvSpPr>
          <p:cNvPr id="22" name="文本框 21"/>
          <p:cNvSpPr txBox="1"/>
          <p:nvPr>
            <p:custDataLst>
              <p:tags r:id="rId8"/>
            </p:custDataLst>
          </p:nvPr>
        </p:nvSpPr>
        <p:spPr>
          <a:xfrm>
            <a:off x="5257800" y="5144135"/>
            <a:ext cx="4064000" cy="275590"/>
          </a:xfrm>
          <a:prstGeom prst="rect">
            <a:avLst/>
          </a:prstGeom>
          <a:noFill/>
        </p:spPr>
        <p:txBody>
          <a:bodyPr wrap="square" rtlCol="0">
            <a:spAutoFit/>
          </a:bodyPr>
          <a:p>
            <a:r>
              <a:rPr lang="en-US" altLang="zh-CN" sz="1200">
                <a:ea typeface="微软雅黑" panose="020B0503020204020204" charset="-122"/>
                <a:cs typeface="+mn-lt"/>
              </a:rPr>
              <a:t>Guangxi</a:t>
            </a:r>
            <a:endParaRPr lang="en-US" altLang="zh-CN" sz="1200">
              <a:ea typeface="微软雅黑" panose="020B0503020204020204" charset="-122"/>
              <a:cs typeface="+mn-lt"/>
            </a:endParaRPr>
          </a:p>
        </p:txBody>
      </p:sp>
      <p:sp>
        <p:nvSpPr>
          <p:cNvPr id="23" name="文本框 22"/>
          <p:cNvSpPr txBox="1"/>
          <p:nvPr>
            <p:custDataLst>
              <p:tags r:id="rId9"/>
            </p:custDataLst>
          </p:nvPr>
        </p:nvSpPr>
        <p:spPr>
          <a:xfrm>
            <a:off x="5023485" y="4841240"/>
            <a:ext cx="4064000" cy="275590"/>
          </a:xfrm>
          <a:prstGeom prst="rect">
            <a:avLst/>
          </a:prstGeom>
          <a:noFill/>
        </p:spPr>
        <p:txBody>
          <a:bodyPr wrap="square" rtlCol="0">
            <a:spAutoFit/>
          </a:bodyPr>
          <a:p>
            <a:r>
              <a:rPr lang="en-US" altLang="zh-CN" sz="1200">
                <a:ea typeface="微软雅黑" panose="020B0503020204020204" charset="-122"/>
                <a:cs typeface="+mn-lt"/>
              </a:rPr>
              <a:t>Jiangxi</a:t>
            </a:r>
            <a:endParaRPr lang="en-US" altLang="zh-CN" sz="1200">
              <a:ea typeface="微软雅黑" panose="020B0503020204020204" charset="-122"/>
              <a:cs typeface="+mn-lt"/>
            </a:endParaRPr>
          </a:p>
        </p:txBody>
      </p:sp>
      <p:pic>
        <p:nvPicPr>
          <p:cNvPr id="9" name="图片 8"/>
          <p:cNvPicPr>
            <a:picLocks noChangeAspect="1"/>
          </p:cNvPicPr>
          <p:nvPr/>
        </p:nvPicPr>
        <p:blipFill>
          <a:blip r:embed="rId10"/>
          <a:stretch>
            <a:fillRect/>
          </a:stretch>
        </p:blipFill>
        <p:spPr>
          <a:xfrm>
            <a:off x="4968875" y="286385"/>
            <a:ext cx="4766945" cy="1912620"/>
          </a:xfrm>
          <a:prstGeom prst="rect">
            <a:avLst/>
          </a:prstGeom>
        </p:spPr>
      </p:pic>
      <p:cxnSp>
        <p:nvCxnSpPr>
          <p:cNvPr id="10" name="直接箭头连接符 9"/>
          <p:cNvCxnSpPr/>
          <p:nvPr/>
        </p:nvCxnSpPr>
        <p:spPr>
          <a:xfrm flipH="1" flipV="1">
            <a:off x="3724275" y="539750"/>
            <a:ext cx="1244600" cy="370205"/>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sp>
        <p:nvSpPr>
          <p:cNvPr id="12" name="矩形 11"/>
          <p:cNvSpPr/>
          <p:nvPr/>
        </p:nvSpPr>
        <p:spPr>
          <a:xfrm>
            <a:off x="7674610" y="286385"/>
            <a:ext cx="504190" cy="1868805"/>
          </a:xfrm>
          <a:prstGeom prst="rect">
            <a:avLst/>
          </a:prstGeom>
          <a:noFill/>
          <a:ln w="28575" cmpd="sng">
            <a:solidFill>
              <a:srgbClr val="FF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5" name="直接连接符 14"/>
          <p:cNvCxnSpPr>
            <a:endCxn id="24" idx="0"/>
          </p:cNvCxnSpPr>
          <p:nvPr/>
        </p:nvCxnSpPr>
        <p:spPr>
          <a:xfrm flipH="1">
            <a:off x="2818765" y="549910"/>
            <a:ext cx="195580" cy="2438400"/>
          </a:xfrm>
          <a:prstGeom prst="line">
            <a:avLst/>
          </a:prstGeom>
          <a:ln w="12700" cmpd="sng">
            <a:solidFill>
              <a:schemeClr val="bg1">
                <a:lumMod val="50000"/>
              </a:schemeClr>
            </a:solidFill>
            <a:prstDash val="sysDot"/>
          </a:ln>
        </p:spPr>
        <p:style>
          <a:lnRef idx="2">
            <a:schemeClr val="accent1"/>
          </a:lnRef>
          <a:fillRef idx="0">
            <a:srgbClr val="FFFFFF"/>
          </a:fillRef>
          <a:effectRef idx="0">
            <a:srgbClr val="FFFFFF"/>
          </a:effectRef>
          <a:fontRef idx="minor">
            <a:schemeClr val="tx1"/>
          </a:fontRef>
        </p:style>
      </p:cxnSp>
      <p:sp>
        <p:nvSpPr>
          <p:cNvPr id="24" name="椭圆 23"/>
          <p:cNvSpPr/>
          <p:nvPr/>
        </p:nvSpPr>
        <p:spPr>
          <a:xfrm>
            <a:off x="2780665" y="2988310"/>
            <a:ext cx="75565" cy="75565"/>
          </a:xfrm>
          <a:prstGeom prst="ellipse">
            <a:avLst/>
          </a:prstGeom>
          <a:solidFill>
            <a:srgbClr val="C00000"/>
          </a:solidFill>
          <a:ln w="3175"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24" grpId="0" bldLvl="0" animBg="1"/>
      <p:bldP spid="2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6" name="内容占位符 5"/>
          <p:cNvPicPr>
            <a:picLocks noChangeAspect="1"/>
          </p:cNvPicPr>
          <p:nvPr>
            <p:ph idx="1"/>
            <p:custDataLst>
              <p:tags r:id="rId1"/>
            </p:custDataLst>
          </p:nvPr>
        </p:nvPicPr>
        <p:blipFill>
          <a:blip r:embed="rId2"/>
          <a:stretch>
            <a:fillRect/>
          </a:stretch>
        </p:blipFill>
        <p:spPr>
          <a:xfrm>
            <a:off x="69850" y="0"/>
            <a:ext cx="11938000" cy="67913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sz="3555"/>
              <a:t>Table for Median Incomes by Regions for 2012 and 2018</a:t>
            </a:r>
            <a:endParaRPr lang="en-US" altLang="zh-CN" sz="3555"/>
          </a:p>
        </p:txBody>
      </p:sp>
      <p:graphicFrame>
        <p:nvGraphicFramePr>
          <p:cNvPr id="4" name="内容占位符 3"/>
          <p:cNvGraphicFramePr/>
          <p:nvPr>
            <p:ph idx="1"/>
            <p:custDataLst>
              <p:tags r:id="rId1"/>
            </p:custDataLst>
          </p:nvPr>
        </p:nvGraphicFramePr>
        <p:xfrm>
          <a:off x="1559560" y="1873885"/>
          <a:ext cx="8705215" cy="2951480"/>
        </p:xfrm>
        <a:graphic>
          <a:graphicData uri="http://schemas.openxmlformats.org/drawingml/2006/table">
            <a:tbl>
              <a:tblPr firstRow="1" bandRow="1">
                <a:tableStyleId>{5C22544A-7EE6-4342-B048-85BDC9FD1C3A}</a:tableStyleId>
              </a:tblPr>
              <a:tblGrid>
                <a:gridCol w="2450465"/>
                <a:gridCol w="2235200"/>
                <a:gridCol w="2252345"/>
                <a:gridCol w="1767205"/>
              </a:tblGrid>
              <a:tr h="427990">
                <a:tc>
                  <a:txBody>
                    <a:bodyPr/>
                    <a:p>
                      <a:pPr algn="ctr">
                        <a:buNone/>
                      </a:pPr>
                      <a:r>
                        <a:rPr lang="en-US" altLang="zh-CN"/>
                        <a:t>R</a:t>
                      </a:r>
                      <a:r>
                        <a:rPr lang="zh-CN" altLang="en-US"/>
                        <a:t>egion</a:t>
                      </a:r>
                      <a:endParaRPr lang="zh-CN" altLang="en-US"/>
                    </a:p>
                  </a:txBody>
                  <a:tcPr/>
                </a:tc>
                <a:tc>
                  <a:txBody>
                    <a:bodyPr/>
                    <a:p>
                      <a:pPr algn="ctr">
                        <a:buNone/>
                      </a:pPr>
                      <a:r>
                        <a:rPr lang="en-US" altLang="zh-CN"/>
                        <a:t>Median Income(2012)</a:t>
                      </a:r>
                      <a:endParaRPr lang="en-US" altLang="zh-CN"/>
                    </a:p>
                  </a:txBody>
                  <a:tcPr/>
                </a:tc>
                <a:tc>
                  <a:txBody>
                    <a:bodyPr/>
                    <a:p>
                      <a:pPr algn="ctr">
                        <a:buNone/>
                      </a:pPr>
                      <a:r>
                        <a:rPr lang="en-US" altLang="zh-CN"/>
                        <a:t>Median income(2018)</a:t>
                      </a:r>
                      <a:endParaRPr lang="en-US" altLang="zh-CN"/>
                    </a:p>
                  </a:txBody>
                  <a:tcPr/>
                </a:tc>
                <a:tc>
                  <a:txBody>
                    <a:bodyPr/>
                    <a:p>
                      <a:pPr algn="ctr">
                        <a:buNone/>
                      </a:pPr>
                      <a:r>
                        <a:rPr lang="en-US" altLang="zh-CN"/>
                        <a:t>Growth </a:t>
                      </a:r>
                      <a:r>
                        <a:rPr lang="zh-CN" altLang="en-US"/>
                        <a:t>rate</a:t>
                      </a:r>
                      <a:endParaRPr lang="zh-CN" altLang="en-US"/>
                    </a:p>
                  </a:txBody>
                  <a:tcPr/>
                </a:tc>
              </a:tr>
              <a:tr h="427990">
                <a:tc>
                  <a:txBody>
                    <a:bodyPr/>
                    <a:p>
                      <a:pPr algn="ctr">
                        <a:buNone/>
                      </a:pPr>
                      <a:r>
                        <a:rPr lang="zh-CN" altLang="en-US"/>
                        <a:t>North China</a:t>
                      </a:r>
                      <a:endParaRPr lang="zh-CN" altLang="en-US"/>
                    </a:p>
                  </a:txBody>
                  <a:tcPr/>
                </a:tc>
                <a:tc>
                  <a:txBody>
                    <a:bodyPr/>
                    <a:p>
                      <a:pPr algn="ctr">
                        <a:buNone/>
                      </a:pPr>
                      <a:r>
                        <a:rPr lang="zh-CN" altLang="en-US"/>
                        <a:t>21600.0</a:t>
                      </a:r>
                      <a:endParaRPr lang="zh-CN" altLang="en-US"/>
                    </a:p>
                  </a:txBody>
                  <a:tcPr/>
                </a:tc>
                <a:tc>
                  <a:txBody>
                    <a:bodyPr/>
                    <a:p>
                      <a:pPr algn="ctr">
                        <a:buNone/>
                      </a:pPr>
                      <a:r>
                        <a:rPr lang="zh-CN" altLang="en-US"/>
                        <a:t>36000.0</a:t>
                      </a:r>
                      <a:endParaRPr lang="zh-CN" altLang="en-US"/>
                    </a:p>
                  </a:txBody>
                  <a:tcPr/>
                </a:tc>
                <a:tc>
                  <a:txBody>
                    <a:bodyPr/>
                    <a:p>
                      <a:pPr algn="ctr">
                        <a:buNone/>
                      </a:pPr>
                      <a:r>
                        <a:rPr lang="zh-CN" altLang="en-US"/>
                        <a:t>66.666672</a:t>
                      </a:r>
                      <a:endParaRPr lang="zh-CN" altLang="en-US"/>
                    </a:p>
                  </a:txBody>
                  <a:tcPr/>
                </a:tc>
              </a:tr>
              <a:tr h="427990">
                <a:tc>
                  <a:txBody>
                    <a:bodyPr/>
                    <a:p>
                      <a:pPr algn="ctr">
                        <a:buNone/>
                      </a:pPr>
                      <a:r>
                        <a:rPr lang="zh-CN" altLang="en-US"/>
                        <a:t>Southwest China</a:t>
                      </a:r>
                      <a:endParaRPr lang="zh-CN" altLang="en-US"/>
                    </a:p>
                  </a:txBody>
                  <a:tcPr/>
                </a:tc>
                <a:tc>
                  <a:txBody>
                    <a:bodyPr/>
                    <a:p>
                      <a:pPr algn="ctr">
                        <a:buNone/>
                      </a:pPr>
                      <a:r>
                        <a:rPr lang="zh-CN" altLang="en-US"/>
                        <a:t>6000.0</a:t>
                      </a:r>
                      <a:endParaRPr lang="zh-CN" altLang="en-US"/>
                    </a:p>
                  </a:txBody>
                  <a:tcPr/>
                </a:tc>
                <a:tc>
                  <a:txBody>
                    <a:bodyPr/>
                    <a:p>
                      <a:pPr algn="ctr">
                        <a:buNone/>
                      </a:pPr>
                      <a:r>
                        <a:rPr lang="zh-CN" altLang="en-US"/>
                        <a:t>10000.0</a:t>
                      </a:r>
                      <a:endParaRPr lang="zh-CN" altLang="en-US"/>
                    </a:p>
                  </a:txBody>
                  <a:tcPr/>
                </a:tc>
                <a:tc>
                  <a:txBody>
                    <a:bodyPr/>
                    <a:p>
                      <a:pPr algn="ctr">
                        <a:buNone/>
                      </a:pPr>
                      <a:r>
                        <a:rPr lang="zh-CN" altLang="en-US"/>
                        <a:t>66.666672</a:t>
                      </a:r>
                      <a:endParaRPr lang="zh-CN" altLang="en-US"/>
                    </a:p>
                  </a:txBody>
                  <a:tcPr/>
                </a:tc>
              </a:tr>
              <a:tr h="427990">
                <a:tc>
                  <a:txBody>
                    <a:bodyPr/>
                    <a:p>
                      <a:pPr algn="ctr">
                        <a:buNone/>
                      </a:pPr>
                      <a:r>
                        <a:rPr lang="zh-CN" altLang="en-US"/>
                        <a:t>Northeast China</a:t>
                      </a:r>
                      <a:endParaRPr lang="zh-CN" altLang="en-US"/>
                    </a:p>
                  </a:txBody>
                  <a:tcPr/>
                </a:tc>
                <a:tc>
                  <a:txBody>
                    <a:bodyPr/>
                    <a:p>
                      <a:pPr algn="ctr">
                        <a:buNone/>
                      </a:pPr>
                      <a:r>
                        <a:rPr lang="zh-CN" altLang="en-US"/>
                        <a:t>13000.0</a:t>
                      </a:r>
                      <a:endParaRPr lang="zh-CN" altLang="en-US"/>
                    </a:p>
                  </a:txBody>
                  <a:tcPr/>
                </a:tc>
                <a:tc>
                  <a:txBody>
                    <a:bodyPr/>
                    <a:p>
                      <a:pPr algn="ctr">
                        <a:buNone/>
                      </a:pPr>
                      <a:r>
                        <a:rPr lang="zh-CN" altLang="en-US"/>
                        <a:t>20000.0</a:t>
                      </a:r>
                      <a:endParaRPr lang="zh-CN" altLang="en-US"/>
                    </a:p>
                  </a:txBody>
                  <a:tcPr/>
                </a:tc>
                <a:tc>
                  <a:txBody>
                    <a:bodyPr/>
                    <a:p>
                      <a:pPr algn="ctr">
                        <a:buNone/>
                      </a:pPr>
                      <a:r>
                        <a:rPr lang="zh-CN" altLang="en-US"/>
                        <a:t>53.846157</a:t>
                      </a:r>
                      <a:endParaRPr lang="zh-CN" altLang="en-US"/>
                    </a:p>
                  </a:txBody>
                  <a:tcPr/>
                </a:tc>
              </a:tr>
              <a:tr h="383540">
                <a:tc>
                  <a:txBody>
                    <a:bodyPr/>
                    <a:p>
                      <a:pPr algn="ctr">
                        <a:buNone/>
                      </a:pPr>
                      <a:r>
                        <a:rPr lang="zh-CN" altLang="en-US"/>
                        <a:t>Central and South China</a:t>
                      </a:r>
                      <a:endParaRPr lang="zh-CN" altLang="en-US"/>
                    </a:p>
                  </a:txBody>
                  <a:tcPr/>
                </a:tc>
                <a:tc>
                  <a:txBody>
                    <a:bodyPr/>
                    <a:p>
                      <a:pPr algn="ctr">
                        <a:buNone/>
                      </a:pPr>
                      <a:r>
                        <a:rPr lang="zh-CN" altLang="en-US"/>
                        <a:t>10000.0</a:t>
                      </a:r>
                      <a:endParaRPr lang="zh-CN" altLang="en-US"/>
                    </a:p>
                  </a:txBody>
                  <a:tcPr/>
                </a:tc>
                <a:tc>
                  <a:txBody>
                    <a:bodyPr/>
                    <a:p>
                      <a:pPr algn="ctr">
                        <a:buNone/>
                      </a:pPr>
                      <a:r>
                        <a:rPr lang="zh-CN" altLang="en-US"/>
                        <a:t>15000.0</a:t>
                      </a:r>
                      <a:endParaRPr lang="zh-CN" altLang="en-US"/>
                    </a:p>
                  </a:txBody>
                  <a:tcPr/>
                </a:tc>
                <a:tc>
                  <a:txBody>
                    <a:bodyPr/>
                    <a:p>
                      <a:pPr algn="ctr">
                        <a:buNone/>
                      </a:pPr>
                      <a:r>
                        <a:rPr lang="zh-CN" altLang="en-US"/>
                        <a:t>50.000000</a:t>
                      </a:r>
                      <a:endParaRPr lang="zh-CN" altLang="en-US"/>
                    </a:p>
                  </a:txBody>
                  <a:tcPr/>
                </a:tc>
              </a:tr>
              <a:tr h="427990">
                <a:tc>
                  <a:txBody>
                    <a:bodyPr/>
                    <a:p>
                      <a:pPr algn="ctr">
                        <a:buNone/>
                      </a:pPr>
                      <a:r>
                        <a:rPr lang="zh-CN" altLang="en-US"/>
                        <a:t>East China</a:t>
                      </a:r>
                      <a:endParaRPr lang="zh-CN" altLang="en-US"/>
                    </a:p>
                  </a:txBody>
                  <a:tcPr/>
                </a:tc>
                <a:tc>
                  <a:txBody>
                    <a:bodyPr/>
                    <a:p>
                      <a:pPr algn="ctr">
                        <a:buNone/>
                      </a:pPr>
                      <a:r>
                        <a:rPr lang="zh-CN" altLang="en-US"/>
                        <a:t>20000.0</a:t>
                      </a:r>
                      <a:endParaRPr lang="zh-CN" altLang="en-US"/>
                    </a:p>
                  </a:txBody>
                  <a:tcPr/>
                </a:tc>
                <a:tc>
                  <a:txBody>
                    <a:bodyPr/>
                    <a:p>
                      <a:pPr algn="ctr">
                        <a:buNone/>
                      </a:pPr>
                      <a:r>
                        <a:rPr lang="zh-CN" altLang="en-US"/>
                        <a:t>30000.0</a:t>
                      </a:r>
                      <a:endParaRPr lang="zh-CN" altLang="en-US"/>
                    </a:p>
                  </a:txBody>
                  <a:tcPr/>
                </a:tc>
                <a:tc>
                  <a:txBody>
                    <a:bodyPr/>
                    <a:p>
                      <a:pPr algn="ctr">
                        <a:buNone/>
                      </a:pPr>
                      <a:r>
                        <a:rPr lang="zh-CN" altLang="en-US"/>
                        <a:t>50.000000</a:t>
                      </a:r>
                      <a:endParaRPr lang="zh-CN" altLang="en-US"/>
                    </a:p>
                  </a:txBody>
                  <a:tcPr/>
                </a:tc>
              </a:tr>
              <a:tr h="427990">
                <a:tc>
                  <a:txBody>
                    <a:bodyPr/>
                    <a:p>
                      <a:pPr algn="ctr">
                        <a:buNone/>
                      </a:pPr>
                      <a:r>
                        <a:rPr lang="zh-CN" altLang="en-US"/>
                        <a:t>Northwest China</a:t>
                      </a:r>
                      <a:endParaRPr lang="zh-CN" altLang="en-US"/>
                    </a:p>
                  </a:txBody>
                  <a:tcPr/>
                </a:tc>
                <a:tc>
                  <a:txBody>
                    <a:bodyPr/>
                    <a:p>
                      <a:pPr algn="ctr">
                        <a:buNone/>
                      </a:pPr>
                      <a:r>
                        <a:rPr lang="zh-CN" altLang="en-US"/>
                        <a:t>9860.0</a:t>
                      </a:r>
                      <a:endParaRPr lang="zh-CN" altLang="en-US"/>
                    </a:p>
                  </a:txBody>
                  <a:tcPr/>
                </a:tc>
                <a:tc>
                  <a:txBody>
                    <a:bodyPr/>
                    <a:p>
                      <a:pPr algn="ctr">
                        <a:buNone/>
                      </a:pPr>
                      <a:r>
                        <a:rPr lang="zh-CN" altLang="en-US"/>
                        <a:t>10000.0</a:t>
                      </a:r>
                      <a:endParaRPr lang="zh-CN" altLang="en-US"/>
                    </a:p>
                  </a:txBody>
                  <a:tcPr/>
                </a:tc>
                <a:tc>
                  <a:txBody>
                    <a:bodyPr/>
                    <a:p>
                      <a:pPr algn="ctr">
                        <a:buNone/>
                      </a:pPr>
                      <a:r>
                        <a:rPr lang="zh-CN" altLang="en-US"/>
                        <a:t>1.419878</a:t>
                      </a:r>
                      <a:endParaRPr lang="zh-CN" alt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Takeaway</a:t>
            </a:r>
            <a:endParaRPr lang="zh-CN" altLang="en-US"/>
          </a:p>
        </p:txBody>
      </p:sp>
      <p:sp>
        <p:nvSpPr>
          <p:cNvPr id="3" name="内容占位符 2"/>
          <p:cNvSpPr>
            <a:spLocks noGrp="1"/>
          </p:cNvSpPr>
          <p:nvPr>
            <p:ph idx="1"/>
          </p:nvPr>
        </p:nvSpPr>
        <p:spPr>
          <a:xfrm>
            <a:off x="838200" y="1393825"/>
            <a:ext cx="10515600" cy="4351338"/>
          </a:xfrm>
        </p:spPr>
        <p:txBody>
          <a:bodyPr>
            <a:normAutofit lnSpcReduction="10000"/>
          </a:bodyPr>
          <a:p>
            <a:r>
              <a:rPr lang="zh-CN" altLang="en-US"/>
              <a:t>①</a:t>
            </a:r>
            <a:r>
              <a:rPr lang="en-US" altLang="zh-CN"/>
              <a:t>: Central and South China and Southwest China experienced the most extreme rise on Standard Deviation of income from 2012 to 2018, which can be interpreted by the rapid development of places like Chongqing city and Shenzhen city</a:t>
            </a:r>
            <a:endParaRPr lang="en-US" altLang="zh-CN"/>
          </a:p>
          <a:p>
            <a:r>
              <a:rPr lang="zh-CN" altLang="en-US"/>
              <a:t>②</a:t>
            </a:r>
            <a:r>
              <a:rPr lang="en-US" altLang="zh-CN"/>
              <a:t>: Three provinces in Northeast China are the only three that have their population decreased while the growth of income is still decent</a:t>
            </a:r>
            <a:endParaRPr lang="en-US" altLang="zh-CN"/>
          </a:p>
          <a:p>
            <a:r>
              <a:rPr lang="zh-CN" altLang="en-US"/>
              <a:t>③</a:t>
            </a:r>
            <a:r>
              <a:rPr lang="en-US" altLang="zh-CN"/>
              <a:t>: A possible trend is that in the rest 5 regions except Northeast, there are at least 1 province paying the price for the drastic growth of income for another province. Examples are Hebei province in North China, Henan province in </a:t>
            </a:r>
            <a:r>
              <a:rPr lang="en-US" altLang="zh-CN">
                <a:sym typeface="+mn-ea"/>
              </a:rPr>
              <a:t>Central and</a:t>
            </a:r>
            <a:r>
              <a:rPr lang="en-US" altLang="zh-CN"/>
              <a:t> South China and Anhui province in East China. Maybe not a </a:t>
            </a:r>
            <a:r>
              <a:rPr lang="en-US" altLang="zh-CN"/>
              <a:t>coincidence</a:t>
            </a:r>
            <a:endParaRPr lang="en-US" altLang="zh-CN"/>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TABLE_ENDDRAG_ORIGIN_RECT" val="685*258"/>
  <p:tag name="TABLE_ENDDRAG_RECT" val="95*133*685*258"/>
</p:tagLst>
</file>

<file path=ppt/tags/tag11.xml><?xml version="1.0" encoding="utf-8"?>
<p:tagLst xmlns:p="http://schemas.openxmlformats.org/presentationml/2006/main">
  <p:tag name="COMMONDATA" val="eyJoZGlkIjoiZjQzMjFmZTljNmE5M2EzMzU1YWZiYmJhN2NiOGY2NDI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1961</Words>
  <Application>WPS 演示</Application>
  <PresentationFormat>宽屏</PresentationFormat>
  <Paragraphs>98</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Arial</vt:lpstr>
      <vt:lpstr>宋体</vt:lpstr>
      <vt:lpstr>Wingdings</vt:lpstr>
      <vt:lpstr>微软雅黑</vt:lpstr>
      <vt:lpstr>Calibri</vt:lpstr>
      <vt:lpstr>Arial Unicode MS</vt:lpstr>
      <vt:lpstr>WPS</vt:lpstr>
      <vt:lpstr>Introduction</vt:lpstr>
      <vt:lpstr>PowerPoint 演示文稿</vt:lpstr>
      <vt:lpstr>PowerPoint 演示文稿</vt:lpstr>
      <vt:lpstr>PowerPoint 演示文稿</vt:lpstr>
      <vt:lpstr>Table for Median Incomes by Regions for 2012 and 2018</vt:lpstr>
      <vt:lpstr>Takeaway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唐子及</dc:creator>
  <cp:lastModifiedBy>柯西是什么溪</cp:lastModifiedBy>
  <cp:revision>57</cp:revision>
  <dcterms:created xsi:type="dcterms:W3CDTF">2023-10-31T03:41:00Z</dcterms:created>
  <dcterms:modified xsi:type="dcterms:W3CDTF">2023-10-31T16:11:48Z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53987DAB88AE49D293B27B06287A76B1_12</vt:lpwstr>
  </property>
  <property fmtid="{D5CDD505-2E9C-101B-9397-08002B2CF9AE}" pid="3" name="KSOProductBuildVer">
    <vt:lpwstr>2052-12.1.0.15398</vt:lpwstr>
  </property>
</Properties>
</file>