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710"/>
  </p:normalViewPr>
  <p:slideViewPr>
    <p:cSldViewPr snapToGrid="0">
      <p:cViewPr varScale="1">
        <p:scale>
          <a:sx n="144" d="100"/>
          <a:sy n="144" d="100"/>
        </p:scale>
        <p:origin x="21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21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845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87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701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629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11/6/23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17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11/6/23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36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11/6/23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89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11/6/23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00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11/6/23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210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11/6/23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22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11/6/23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6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5" r:id="rId6"/>
    <p:sldLayoutId id="2147483860" r:id="rId7"/>
    <p:sldLayoutId id="2147483861" r:id="rId8"/>
    <p:sldLayoutId id="2147483862" r:id="rId9"/>
    <p:sldLayoutId id="2147483864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2274B4-B001-4088-B01D-E6999509E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92BB41-4678-E16F-5540-7D66752B1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3901736" cy="3130807"/>
          </a:xfrm>
        </p:spPr>
        <p:txBody>
          <a:bodyPr>
            <a:noAutofit/>
          </a:bodyPr>
          <a:lstStyle/>
          <a:p>
            <a:r>
              <a:rPr lang="en-IN" sz="4000" b="0" i="0" dirty="0">
                <a:solidFill>
                  <a:srgbClr val="374151"/>
                </a:solidFill>
                <a:effectLst/>
                <a:latin typeface="Söhne"/>
              </a:rPr>
              <a:t>Analysis of Firearm Background Checks in the United States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2FB4A6-1786-0057-5B3A-54F800F0A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3901736" cy="2240529"/>
          </a:xfrm>
        </p:spPr>
        <p:txBody>
          <a:bodyPr>
            <a:normAutofit/>
          </a:bodyPr>
          <a:lstStyle/>
          <a:p>
            <a:r>
              <a:rPr lang="en-US" dirty="0"/>
              <a:t>By Aryaan Upadhyay </a:t>
            </a:r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C1700E2C-EB40-23BB-717B-4B088DC9D2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29"/>
          <a:stretch/>
        </p:blipFill>
        <p:spPr>
          <a:xfrm>
            <a:off x="4955602" y="10"/>
            <a:ext cx="7236398" cy="6857990"/>
          </a:xfrm>
          <a:custGeom>
            <a:avLst/>
            <a:gdLst/>
            <a:ahLst/>
            <a:cxnLst/>
            <a:rect l="l" t="t" r="r" b="b"/>
            <a:pathLst>
              <a:path w="7726675" h="6858000">
                <a:moveTo>
                  <a:pt x="2975226" y="5978334"/>
                </a:moveTo>
                <a:cubicBezTo>
                  <a:pt x="3002582" y="5978928"/>
                  <a:pt x="3030286" y="5982273"/>
                  <a:pt x="3058007" y="5988576"/>
                </a:cubicBezTo>
                <a:cubicBezTo>
                  <a:pt x="3279778" y="6038998"/>
                  <a:pt x="3418684" y="6259656"/>
                  <a:pt x="3368261" y="6481427"/>
                </a:cubicBezTo>
                <a:cubicBezTo>
                  <a:pt x="3317839" y="6703198"/>
                  <a:pt x="3097182" y="6842104"/>
                  <a:pt x="2875410" y="6791681"/>
                </a:cubicBezTo>
                <a:cubicBezTo>
                  <a:pt x="2653640" y="6741259"/>
                  <a:pt x="2514734" y="6520601"/>
                  <a:pt x="2565157" y="6298830"/>
                </a:cubicBezTo>
                <a:cubicBezTo>
                  <a:pt x="2609276" y="6104780"/>
                  <a:pt x="2783732" y="5974174"/>
                  <a:pt x="2975226" y="5978334"/>
                </a:cubicBezTo>
                <a:close/>
                <a:moveTo>
                  <a:pt x="542891" y="1298362"/>
                </a:moveTo>
                <a:cubicBezTo>
                  <a:pt x="578216" y="1299129"/>
                  <a:pt x="613991" y="1303448"/>
                  <a:pt x="649789" y="1311587"/>
                </a:cubicBezTo>
                <a:cubicBezTo>
                  <a:pt x="936170" y="1376700"/>
                  <a:pt x="1115545" y="1661643"/>
                  <a:pt x="1050432" y="1948025"/>
                </a:cubicBezTo>
                <a:cubicBezTo>
                  <a:pt x="985319" y="2234407"/>
                  <a:pt x="700376" y="2413781"/>
                  <a:pt x="413995" y="2348669"/>
                </a:cubicBezTo>
                <a:cubicBezTo>
                  <a:pt x="127612" y="2283556"/>
                  <a:pt x="-51762" y="1998612"/>
                  <a:pt x="13351" y="1712231"/>
                </a:cubicBezTo>
                <a:cubicBezTo>
                  <a:pt x="70325" y="1461647"/>
                  <a:pt x="295606" y="1292990"/>
                  <a:pt x="542891" y="1298362"/>
                </a:cubicBezTo>
                <a:close/>
                <a:moveTo>
                  <a:pt x="362049" y="446831"/>
                </a:moveTo>
                <a:cubicBezTo>
                  <a:pt x="382746" y="447281"/>
                  <a:pt x="403706" y="449811"/>
                  <a:pt x="424679" y="454579"/>
                </a:cubicBezTo>
                <a:cubicBezTo>
                  <a:pt x="592463" y="492727"/>
                  <a:pt x="697554" y="659668"/>
                  <a:pt x="659405" y="827452"/>
                </a:cubicBezTo>
                <a:cubicBezTo>
                  <a:pt x="621257" y="995236"/>
                  <a:pt x="454318" y="1100327"/>
                  <a:pt x="286534" y="1062179"/>
                </a:cubicBezTo>
                <a:cubicBezTo>
                  <a:pt x="118749" y="1024031"/>
                  <a:pt x="13658" y="857091"/>
                  <a:pt x="51806" y="689306"/>
                </a:cubicBezTo>
                <a:cubicBezTo>
                  <a:pt x="85186" y="542495"/>
                  <a:pt x="217172" y="443684"/>
                  <a:pt x="362049" y="446831"/>
                </a:cubicBezTo>
                <a:close/>
                <a:moveTo>
                  <a:pt x="688320" y="0"/>
                </a:moveTo>
                <a:lnTo>
                  <a:pt x="5442022" y="0"/>
                </a:lnTo>
                <a:lnTo>
                  <a:pt x="7726675" y="0"/>
                </a:lnTo>
                <a:lnTo>
                  <a:pt x="7726675" y="988372"/>
                </a:lnTo>
                <a:lnTo>
                  <a:pt x="7726675" y="6858000"/>
                </a:lnTo>
                <a:lnTo>
                  <a:pt x="4265234" y="6858000"/>
                </a:lnTo>
                <a:lnTo>
                  <a:pt x="4167452" y="6648946"/>
                </a:lnTo>
                <a:cubicBezTo>
                  <a:pt x="4064668" y="6438534"/>
                  <a:pt x="3951418" y="6237194"/>
                  <a:pt x="3802376" y="6067515"/>
                </a:cubicBezTo>
                <a:cubicBezTo>
                  <a:pt x="3433898" y="5648543"/>
                  <a:pt x="2855445" y="5560200"/>
                  <a:pt x="2314714" y="5492960"/>
                </a:cubicBezTo>
                <a:cubicBezTo>
                  <a:pt x="1689319" y="5415368"/>
                  <a:pt x="1105502" y="5269445"/>
                  <a:pt x="626568" y="4822392"/>
                </a:cubicBezTo>
                <a:cubicBezTo>
                  <a:pt x="42544" y="4277286"/>
                  <a:pt x="59772" y="3691233"/>
                  <a:pt x="462831" y="3184007"/>
                </a:cubicBezTo>
                <a:cubicBezTo>
                  <a:pt x="688845" y="2899538"/>
                  <a:pt x="972083" y="2660548"/>
                  <a:pt x="1228189" y="2399566"/>
                </a:cubicBezTo>
                <a:cubicBezTo>
                  <a:pt x="1460698" y="2161897"/>
                  <a:pt x="1522193" y="1866062"/>
                  <a:pt x="1384674" y="1566341"/>
                </a:cubicBezTo>
                <a:cubicBezTo>
                  <a:pt x="1239184" y="1249484"/>
                  <a:pt x="1095206" y="930335"/>
                  <a:pt x="922279" y="628332"/>
                </a:cubicBezTo>
                <a:cubicBezTo>
                  <a:pt x="805583" y="424593"/>
                  <a:pt x="731712" y="225291"/>
                  <a:pt x="693729" y="3334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49163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582EB-BCDC-6203-9EF7-85BDC9E5B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Questions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1ECF4-88D4-72C1-44A2-3AD7A3098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H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ow has the demand for firearms in the United States changed over time?</a:t>
            </a:r>
          </a:p>
          <a:p>
            <a:pPr marL="457200" indent="-457200">
              <a:buAutoNum type="arabicPeriod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Are there any notable trends in firearm background checks across different states?</a:t>
            </a:r>
          </a:p>
          <a:p>
            <a:pPr marL="457200" indent="-457200">
              <a:buAutoNum type="arabicPeriod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What can the data on firearm background checks tell us about the patterns of firearm acquisition in the U.S.?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969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F5A12-E6F5-D50A-7ABF-804CB41CB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E8A25-41B9-A920-8030-7B11344A2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4"/>
            <a:ext cx="3562905" cy="4036534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Dataset is from NICS</a:t>
            </a:r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457200" indent="-457200">
              <a:buAutoNum type="arabicPeriod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Contains data from November 1</a:t>
            </a:r>
            <a:r>
              <a:rPr lang="en-IN" b="0" i="0" baseline="30000" dirty="0">
                <a:solidFill>
                  <a:srgbClr val="374151"/>
                </a:solidFill>
                <a:effectLst/>
                <a:latin typeface="Söhne"/>
              </a:rPr>
              <a:t>st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 1998 to September 1</a:t>
            </a:r>
            <a:r>
              <a:rPr lang="en-IN" b="0" i="0" baseline="30000" dirty="0">
                <a:solidFill>
                  <a:srgbClr val="374151"/>
                </a:solidFill>
                <a:effectLst/>
                <a:latin typeface="Söhne"/>
              </a:rPr>
              <a:t>st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 2023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872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E9F58-66D0-CF2E-50CA-C3EA6B83C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2A08F-D824-7B81-198A-3E7D8AD15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00914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Custom 11">
      <a:dk1>
        <a:srgbClr val="262626"/>
      </a:dk1>
      <a:lt1>
        <a:sysClr val="window" lastClr="FFFFFF"/>
      </a:lt1>
      <a:dk2>
        <a:srgbClr val="2F333D"/>
      </a:dk2>
      <a:lt2>
        <a:srgbClr val="E9F3F3"/>
      </a:lt2>
      <a:accent1>
        <a:srgbClr val="1EBE9B"/>
      </a:accent1>
      <a:accent2>
        <a:srgbClr val="FD8686"/>
      </a:accent2>
      <a:accent3>
        <a:srgbClr val="0AC8AD"/>
      </a:accent3>
      <a:accent4>
        <a:srgbClr val="E69500"/>
      </a:accent4>
      <a:accent5>
        <a:srgbClr val="EC4E70"/>
      </a:accent5>
      <a:accent6>
        <a:srgbClr val="794DFF"/>
      </a:accent6>
      <a:hlink>
        <a:srgbClr val="3E8FF1"/>
      </a:hlink>
      <a:folHlink>
        <a:srgbClr val="939393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{061929FE-2F9F-CA4D-8417-1DA2C882D01F}tf16401369</Template>
  <TotalTime>81</TotalTime>
  <Words>81</Words>
  <Application>Microsoft Macintosh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Avenir Next LT Pro</vt:lpstr>
      <vt:lpstr>Posterama</vt:lpstr>
      <vt:lpstr>Söhne</vt:lpstr>
      <vt:lpstr>SplashVTI</vt:lpstr>
      <vt:lpstr>Analysis of Firearm Background Checks in the United States</vt:lpstr>
      <vt:lpstr>Motivating Questions </vt:lpstr>
      <vt:lpstr>About the Data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Firearm Background Checks in the United States</dc:title>
  <dc:creator>Upadhyay, Aryaan</dc:creator>
  <cp:lastModifiedBy>Upadhyay, Aryaan</cp:lastModifiedBy>
  <cp:revision>5</cp:revision>
  <dcterms:created xsi:type="dcterms:W3CDTF">2023-11-07T05:00:11Z</dcterms:created>
  <dcterms:modified xsi:type="dcterms:W3CDTF">2023-11-07T06:21:43Z</dcterms:modified>
</cp:coreProperties>
</file>