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Nunito ExtraBold"/>
      <p:bold r:id="rId21"/>
      <p:boldItalic r:id="rId22"/>
    </p:embeddedFont>
    <p:embeddedFont>
      <p:font typeface="Nuni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ExtraBold-bold.fntdata"/><Relationship Id="rId13" Type="http://schemas.openxmlformats.org/officeDocument/2006/relationships/font" Target="fonts/Roboto-regular.fntdata"/><Relationship Id="rId24" Type="http://schemas.openxmlformats.org/officeDocument/2006/relationships/font" Target="fonts/Nunito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6b2719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6b2719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6b2719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6b2719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6b27193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6b27193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6b27193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6b27193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6b27193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6b27193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6b27193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6b27193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6b27193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6b27193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222975" y="1181825"/>
            <a:ext cx="85773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111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Technological Landscape: </a:t>
            </a:r>
            <a:endParaRPr sz="3700">
              <a:solidFill>
                <a:srgbClr val="11111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111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Insights from the Stack Overflow </a:t>
            </a:r>
            <a:endParaRPr sz="3700">
              <a:solidFill>
                <a:srgbClr val="11111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111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Tag Network</a:t>
            </a:r>
            <a:endParaRPr sz="3700">
              <a:solidFill>
                <a:srgbClr val="11111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	 </a:t>
            </a:r>
            <a:r>
              <a:rPr lang="en" sz="2200">
                <a:solidFill>
                  <a:srgbClr val="111111"/>
                </a:solidFill>
              </a:rPr>
              <a:t>By Garrett Xue</a:t>
            </a:r>
            <a:endParaRPr sz="22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56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517750"/>
            <a:ext cx="7505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How do technologies relate within the vast ecosystem of software development?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Which technologies serve as linchpins in the developer community?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What can the interconnectivity of technology tags on Stack Overflow reveal about the evolving landscape of programming?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019850" y="540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Data</a:t>
            </a:r>
            <a:endParaRPr b="1" sz="31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95450"/>
            <a:ext cx="75057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 ExtraBold"/>
              <a:buChar char="-"/>
            </a:pP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Data Source: Stack Overflow Developer Stories via Kaggle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 ExtraBold"/>
              <a:buChar char="-"/>
            </a:pP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Structure: Composed of 'stack_network_links' for tag correlations and 'stack_network_nodes' for tag details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 ExtraBold"/>
              <a:buChar char="-"/>
            </a:pP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Significance: Illuminates the collaborative framework of technology use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 ExtraBold"/>
              <a:buChar char="-"/>
            </a:pP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Goal: To decode the trends and core technologies prevalent among data science practitioners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00" y="210225"/>
            <a:ext cx="3105526" cy="22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700" y="210225"/>
            <a:ext cx="5368674" cy="384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>
            <p:ph type="title"/>
          </p:nvPr>
        </p:nvSpPr>
        <p:spPr>
          <a:xfrm>
            <a:off x="2202600" y="960750"/>
            <a:ext cx="28071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Nunito Black"/>
                <a:ea typeface="Nunito Black"/>
                <a:cs typeface="Nunito Black"/>
                <a:sym typeface="Nunito Black"/>
              </a:rPr>
              <a:t>Zooming in →</a:t>
            </a:r>
            <a:endParaRPr>
              <a:solidFill>
                <a:schemeClr val="accent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76375" y="3998825"/>
            <a:ext cx="81597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20"/>
              <a:buFont typeface="Nunito ExtraBold"/>
              <a:buChar char="-"/>
            </a:pPr>
            <a:r>
              <a:rPr lang="en" sz="1320">
                <a:solidFill>
                  <a:srgbClr val="37415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Key nodes such as 'JavaScript' and 'Python' emerge as pivotal hubs, underlining their ubiquitous role across diverse technological domains</a:t>
            </a:r>
            <a:endParaRPr sz="1405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-206700" y="210225"/>
            <a:ext cx="60504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7415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b="1"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terconnected Web: </a:t>
            </a:r>
            <a:endParaRPr b="1"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 Glimpse into the Stack Overflow Tech Ecosystem</a:t>
            </a:r>
            <a:endParaRPr b="1" sz="17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75" y="494575"/>
            <a:ext cx="6510573" cy="44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>
            <p:ph type="title"/>
          </p:nvPr>
        </p:nvSpPr>
        <p:spPr>
          <a:xfrm>
            <a:off x="-444400" y="11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solidFill>
                  <a:srgbClr val="111111"/>
                </a:solidFill>
                <a:highlight>
                  <a:srgbClr val="F3F3F3"/>
                </a:highlight>
              </a:rPr>
              <a:t>Synergy Among Languages: </a:t>
            </a:r>
            <a:endParaRPr b="1" sz="2300">
              <a:solidFill>
                <a:srgbClr val="111111"/>
              </a:solidFill>
              <a:highlight>
                <a:srgbClr val="F3F3F3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solidFill>
                  <a:srgbClr val="111111"/>
                </a:solidFill>
                <a:highlight>
                  <a:srgbClr val="F3F3F3"/>
                </a:highlight>
              </a:rPr>
              <a:t>The Programming Languages Sub-Network</a:t>
            </a:r>
            <a:endParaRPr b="1" sz="2300">
              <a:solidFill>
                <a:srgbClr val="111111"/>
              </a:solidFill>
              <a:highlight>
                <a:srgbClr val="F3F3F3"/>
              </a:highlight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6243550" y="784375"/>
            <a:ext cx="2616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 Black"/>
              <a:buChar char="-"/>
            </a:pPr>
            <a:r>
              <a:rPr lang="en" sz="1200">
                <a:latin typeface="Nunito Black"/>
                <a:ea typeface="Nunito Black"/>
                <a:cs typeface="Nunito Black"/>
                <a:sym typeface="Nunito Black"/>
              </a:rPr>
              <a:t>The tight-knit cluster around 'Java' and 'C#' reveals a significant overlap in developer skill sets, while the adjacency of 'Go' indicates its rising relevance</a:t>
            </a:r>
            <a:endParaRPr sz="1200"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Nunito Black"/>
              <a:buChar char="-"/>
            </a:pPr>
            <a:r>
              <a:rPr lang="en" sz="1200">
                <a:latin typeface="Nunito Black"/>
                <a:ea typeface="Nunito Black"/>
                <a:cs typeface="Nunito Black"/>
                <a:sym typeface="Nunito Black"/>
              </a:rPr>
              <a:t>Offers a perspective on how foundational languages intertwine with emerging ones, shaping the developer's landscape</a:t>
            </a:r>
            <a:endParaRPr sz="1200"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04325" y="206400"/>
            <a:ext cx="74181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111111"/>
                </a:solidFill>
                <a:highlight>
                  <a:srgbClr val="EFEFEF"/>
                </a:highlight>
              </a:rPr>
              <a:t>Influencers of the Tech World: Tags with the Highest Degree Centrality</a:t>
            </a:r>
            <a:endParaRPr b="1" sz="2500">
              <a:solidFill>
                <a:srgbClr val="111111"/>
              </a:solidFill>
              <a:highlight>
                <a:srgbClr val="EFEFEF"/>
              </a:highlight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5" y="1125275"/>
            <a:ext cx="6058327" cy="38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6072600" y="1293300"/>
            <a:ext cx="26091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 Black"/>
              <a:buChar char="-"/>
            </a:pPr>
            <a:r>
              <a:rPr lang="en" sz="1200">
                <a:solidFill>
                  <a:srgbClr val="374151"/>
                </a:solidFill>
                <a:latin typeface="Nunito Black"/>
                <a:ea typeface="Nunito Black"/>
                <a:cs typeface="Nunito Black"/>
                <a:sym typeface="Nunito Black"/>
              </a:rPr>
              <a:t>JavaScript's' and 'HTML's’ high centrality underscores its status as a cornerstone in web development, pivotal for connecting a myriad of other technologies</a:t>
            </a:r>
            <a:endParaRPr sz="1200">
              <a:solidFill>
                <a:srgbClr val="374151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Nunito Black"/>
              <a:buChar char="-"/>
            </a:pPr>
            <a:r>
              <a:rPr lang="en" sz="1200">
                <a:solidFill>
                  <a:srgbClr val="374151"/>
                </a:solidFill>
                <a:latin typeface="Nunito Black"/>
                <a:ea typeface="Nunito Black"/>
                <a:cs typeface="Nunito Black"/>
                <a:sym typeface="Nunito Black"/>
              </a:rPr>
              <a:t>'SQL' and 'CSS' follow closely, reflecting their integral use in database management and web design</a:t>
            </a:r>
            <a:endParaRPr sz="1200">
              <a:solidFill>
                <a:srgbClr val="37415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65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Takeaway</a:t>
            </a:r>
            <a:endParaRPr b="1" sz="31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404800"/>
            <a:ext cx="75057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Key Findings: Central hubs like JavaScript and Python dictate the network's structure.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Trends: There is a harmonious blend of established and emerging technologies.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Implications: Understanding these connections is crucial for strategic learning and professional growth in data science.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Conclusion: The Stack Overflow Tag Network is a reflection of the dynamic, interconnected nature of the technology space in which data scientists operate.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