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4"/>
  </p:notesMasterIdLst>
  <p:sldIdLst>
    <p:sldId id="256" r:id="rId2"/>
    <p:sldId id="257" r:id="rId3"/>
    <p:sldId id="258" r:id="rId4"/>
    <p:sldId id="260" r:id="rId5"/>
    <p:sldId id="261" r:id="rId6"/>
    <p:sldId id="262" r:id="rId7"/>
    <p:sldId id="266" r:id="rId8"/>
    <p:sldId id="270" r:id="rId9"/>
    <p:sldId id="267" r:id="rId10"/>
    <p:sldId id="271"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19" autoAdjust="0"/>
  </p:normalViewPr>
  <p:slideViewPr>
    <p:cSldViewPr snapToGrid="0">
      <p:cViewPr varScale="1">
        <p:scale>
          <a:sx n="60" d="100"/>
          <a:sy n="60" d="100"/>
        </p:scale>
        <p:origin x="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781B1-3FFC-49E6-B820-DE370850EF32}" type="datetimeFigureOut">
              <a:rPr lang="zh-CN" altLang="en-US" smtClean="0"/>
              <a:t>2023/10/28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6F008-2DFB-4379-AFA9-BB5ED267D188}" type="slidenum">
              <a:rPr lang="zh-CN" altLang="en-US" smtClean="0"/>
              <a:t>‹#›</a:t>
            </a:fld>
            <a:endParaRPr lang="zh-CN" altLang="en-US"/>
          </a:p>
        </p:txBody>
      </p:sp>
    </p:spTree>
    <p:extLst>
      <p:ext uri="{BB962C8B-B14F-4D97-AF65-F5344CB8AC3E}">
        <p14:creationId xmlns:p14="http://schemas.microsoft.com/office/powerpoint/2010/main" val="47148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36F008-2DFB-4379-AFA9-BB5ED267D188}" type="slidenum">
              <a:rPr lang="zh-CN" altLang="en-US" smtClean="0"/>
              <a:t>1</a:t>
            </a:fld>
            <a:endParaRPr lang="zh-CN" altLang="en-US"/>
          </a:p>
        </p:txBody>
      </p:sp>
    </p:spTree>
    <p:extLst>
      <p:ext uri="{BB962C8B-B14F-4D97-AF65-F5344CB8AC3E}">
        <p14:creationId xmlns:p14="http://schemas.microsoft.com/office/powerpoint/2010/main" val="416521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36F008-2DFB-4379-AFA9-BB5ED267D188}" type="slidenum">
              <a:rPr lang="zh-CN" altLang="en-US" smtClean="0"/>
              <a:t>2</a:t>
            </a:fld>
            <a:endParaRPr lang="zh-CN" altLang="en-US"/>
          </a:p>
        </p:txBody>
      </p:sp>
    </p:spTree>
    <p:extLst>
      <p:ext uri="{BB962C8B-B14F-4D97-AF65-F5344CB8AC3E}">
        <p14:creationId xmlns:p14="http://schemas.microsoft.com/office/powerpoint/2010/main" val="290802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2791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64170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961100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899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380384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796619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4106891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470964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9587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6026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77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329599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34523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23352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97509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9919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2023/10/28</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70883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8E80614-DE11-4DAC-811E-1D5F4C2D69AC}" type="datetimeFigureOut">
              <a:rPr lang="zh-CN" altLang="en-US" smtClean="0"/>
              <a:t>2023/10/28</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064548255"/>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863F2-EEF9-0A8D-60A4-B967DB296AE7}"/>
              </a:ext>
            </a:extLst>
          </p:cNvPr>
          <p:cNvSpPr>
            <a:spLocks noGrp="1"/>
          </p:cNvSpPr>
          <p:nvPr>
            <p:ph type="ctrTitle"/>
          </p:nvPr>
        </p:nvSpPr>
        <p:spPr/>
        <p:txBody>
          <a:bodyPr>
            <a:normAutofit/>
          </a:bodyPr>
          <a:lstStyle/>
          <a:p>
            <a:r>
              <a:rPr lang="en-US" altLang="zh-CN" sz="6600" b="1" dirty="0">
                <a:latin typeface="Times New Roman" panose="02020603050405020304" pitchFamily="18" charset="0"/>
                <a:cs typeface="Times New Roman" panose="02020603050405020304" pitchFamily="18" charset="0"/>
              </a:rPr>
              <a:t>Working Hours Analysis</a:t>
            </a:r>
            <a:endParaRPr lang="zh-CN" altLang="en-US" sz="6600" b="1"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9264EB75-E492-2DC3-90AA-66FA226BB1C9}"/>
              </a:ext>
            </a:extLst>
          </p:cNvPr>
          <p:cNvSpPr>
            <a:spLocks noGrp="1"/>
          </p:cNvSpPr>
          <p:nvPr>
            <p:ph type="subTitle" idx="1"/>
          </p:nvPr>
        </p:nvSpPr>
        <p:spPr>
          <a:xfrm>
            <a:off x="8961121" y="6057901"/>
            <a:ext cx="3042756" cy="493002"/>
          </a:xfrm>
        </p:spPr>
        <p:txBody>
          <a:bodyPr>
            <a:noAutofit/>
          </a:bodyPr>
          <a:lstStyle/>
          <a:p>
            <a:r>
              <a:rPr lang="en-US" altLang="zh-CN" sz="3200" b="1" dirty="0"/>
              <a:t>Xiaohan Kuang</a:t>
            </a:r>
            <a:endParaRPr lang="zh-CN" altLang="en-US" sz="3200" b="1" dirty="0"/>
          </a:p>
        </p:txBody>
      </p:sp>
    </p:spTree>
    <p:extLst>
      <p:ext uri="{BB962C8B-B14F-4D97-AF65-F5344CB8AC3E}">
        <p14:creationId xmlns:p14="http://schemas.microsoft.com/office/powerpoint/2010/main" val="113401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D41E96-37C7-A1FE-2F0F-B3D791F4CA11}"/>
              </a:ext>
            </a:extLst>
          </p:cNvPr>
          <p:cNvSpPr>
            <a:spLocks noGrp="1"/>
          </p:cNvSpPr>
          <p:nvPr>
            <p:ph type="title"/>
          </p:nvPr>
        </p:nvSpPr>
        <p:spPr>
          <a:xfrm>
            <a:off x="696000" y="180000"/>
            <a:ext cx="10800000" cy="900000"/>
          </a:xfrm>
        </p:spPr>
        <p:txBody>
          <a:bodyPr/>
          <a:lstStyle/>
          <a:p>
            <a:r>
              <a:rPr lang="en-US" altLang="zh-CN" b="1" dirty="0"/>
              <a:t>Comparative Analysis: Region (1950 ~ 2019)</a:t>
            </a:r>
            <a:endParaRPr lang="zh-CN" altLang="en-US" b="1" dirty="0"/>
          </a:p>
        </p:txBody>
      </p:sp>
      <p:sp>
        <p:nvSpPr>
          <p:cNvPr id="8" name="文本框 7">
            <a:extLst>
              <a:ext uri="{FF2B5EF4-FFF2-40B4-BE49-F238E27FC236}">
                <a16:creationId xmlns:a16="http://schemas.microsoft.com/office/drawing/2014/main" id="{D20738CE-9FBA-7E10-FBCC-0550BB63676C}"/>
              </a:ext>
            </a:extLst>
          </p:cNvPr>
          <p:cNvSpPr txBox="1"/>
          <p:nvPr/>
        </p:nvSpPr>
        <p:spPr>
          <a:xfrm>
            <a:off x="551999" y="5220000"/>
            <a:ext cx="11087999" cy="1099596"/>
          </a:xfrm>
          <a:prstGeom prst="rect">
            <a:avLst/>
          </a:prstGeom>
          <a:noFill/>
        </p:spPr>
        <p:txBody>
          <a:bodyPr wrap="square" rtlCol="0">
            <a:spAutoFit/>
          </a:bodyPr>
          <a:lstStyle/>
          <a:p>
            <a:pPr algn="just">
              <a:lnSpc>
                <a:spcPct val="125000"/>
              </a:lnSpc>
            </a:pPr>
            <a:r>
              <a:rPr lang="en-US" altLang="zh-CN" dirty="0"/>
              <a:t>The boxplot illustrates working hours and GDP per capita differences between Asian and Western countries in 2019. Western workers average 1700 hours or less annually and enjoy higher GDP per capita, while Asian workers often exceed 2000 hours without a corresponding GDP per capita surge.</a:t>
            </a:r>
            <a:endParaRPr lang="zh-CN" altLang="en-US" dirty="0"/>
          </a:p>
        </p:txBody>
      </p:sp>
      <p:pic>
        <p:nvPicPr>
          <p:cNvPr id="7" name="图片 6">
            <a:extLst>
              <a:ext uri="{FF2B5EF4-FFF2-40B4-BE49-F238E27FC236}">
                <a16:creationId xmlns:a16="http://schemas.microsoft.com/office/drawing/2014/main" id="{A5D567E4-A3B6-502D-236A-A2B91A1BFE3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595998" y="1014686"/>
            <a:ext cx="9000000" cy="4140000"/>
          </a:xfrm>
          <a:prstGeom prst="rect">
            <a:avLst/>
          </a:prstGeom>
        </p:spPr>
      </p:pic>
    </p:spTree>
    <p:extLst>
      <p:ext uri="{BB962C8B-B14F-4D97-AF65-F5344CB8AC3E}">
        <p14:creationId xmlns:p14="http://schemas.microsoft.com/office/powerpoint/2010/main" val="427515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28185-7BA3-DCB5-F87A-BA7348E030C6}"/>
              </a:ext>
            </a:extLst>
          </p:cNvPr>
          <p:cNvSpPr>
            <a:spLocks noGrp="1"/>
          </p:cNvSpPr>
          <p:nvPr>
            <p:ph type="title"/>
          </p:nvPr>
        </p:nvSpPr>
        <p:spPr>
          <a:xfrm>
            <a:off x="913795" y="180000"/>
            <a:ext cx="10800000" cy="900000"/>
          </a:xfrm>
        </p:spPr>
        <p:txBody>
          <a:bodyPr>
            <a:normAutofit/>
          </a:bodyPr>
          <a:lstStyle/>
          <a:p>
            <a:r>
              <a:rPr lang="en-US" altLang="zh-CN" b="1" dirty="0"/>
              <a:t>Key Insights</a:t>
            </a:r>
            <a:endParaRPr lang="zh-CN" altLang="en-US" b="1" dirty="0"/>
          </a:p>
        </p:txBody>
      </p:sp>
      <p:sp>
        <p:nvSpPr>
          <p:cNvPr id="3" name="内容占位符 2">
            <a:extLst>
              <a:ext uri="{FF2B5EF4-FFF2-40B4-BE49-F238E27FC236}">
                <a16:creationId xmlns:a16="http://schemas.microsoft.com/office/drawing/2014/main" id="{E8AB1FF5-F089-2E95-16C3-365B63DA3AB5}"/>
              </a:ext>
            </a:extLst>
          </p:cNvPr>
          <p:cNvSpPr>
            <a:spLocks noGrp="1"/>
          </p:cNvSpPr>
          <p:nvPr>
            <p:ph idx="1"/>
          </p:nvPr>
        </p:nvSpPr>
        <p:spPr>
          <a:xfrm>
            <a:off x="913795" y="1080000"/>
            <a:ext cx="10353762" cy="5512186"/>
          </a:xfrm>
        </p:spPr>
        <p:txBody>
          <a:bodyPr>
            <a:normAutofit fontScale="85000" lnSpcReduction="20000"/>
          </a:bodyPr>
          <a:lstStyle/>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Declining Working Hours:</a:t>
            </a:r>
          </a:p>
          <a:p>
            <a:pPr marL="36900" indent="0">
              <a:lnSpc>
                <a:spcPct val="135000"/>
              </a:lnSpc>
              <a:buNone/>
            </a:pPr>
            <a:r>
              <a:rPr lang="en-US" altLang="zh-CN" sz="2400" dirty="0">
                <a:latin typeface="Times New Roman" panose="02020603050405020304" pitchFamily="18" charset="0"/>
                <a:cs typeface="Times New Roman" panose="02020603050405020304" pitchFamily="18" charset="0"/>
              </a:rPr>
              <a:t>	Most countries show reduced working hours over the years, indicating the improved life 	quality and work efficiency.</a:t>
            </a:r>
          </a:p>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Working Hours vs GDP per capita:</a:t>
            </a:r>
          </a:p>
          <a:p>
            <a:pPr marL="36900" indent="0">
              <a:lnSpc>
                <a:spcPct val="135000"/>
              </a:lnSpc>
              <a:buNone/>
            </a:pPr>
            <a:r>
              <a:rPr lang="en-US" altLang="zh-CN" sz="2400" dirty="0">
                <a:latin typeface="Times New Roman" panose="02020603050405020304" pitchFamily="18" charset="0"/>
                <a:cs typeface="Times New Roman" panose="02020603050405020304" pitchFamily="18" charset="0"/>
              </a:rPr>
              <a:t>	Most countries show a negative correlation between working hours and GDP per capita, with a 	few exceptions.</a:t>
            </a:r>
          </a:p>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Developing vs. Developed Countries:</a:t>
            </a:r>
          </a:p>
          <a:p>
            <a:pPr marL="36900" indent="0">
              <a:lnSpc>
                <a:spcPct val="135000"/>
              </a:lnSpc>
              <a:buNone/>
            </a:pPr>
            <a:r>
              <a:rPr lang="en-US" altLang="zh-CN" sz="2400" dirty="0">
                <a:latin typeface="Times New Roman" panose="02020603050405020304" pitchFamily="18" charset="0"/>
                <a:cs typeface="Times New Roman" panose="02020603050405020304" pitchFamily="18" charset="0"/>
              </a:rPr>
              <a:t>	Developing countries average 2000 or more working hours annually, while developed 	countries are typically under 1800, highlighting economic and structural contrasts.</a:t>
            </a:r>
          </a:p>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Regional Working Hour Differences:</a:t>
            </a:r>
          </a:p>
          <a:p>
            <a:pPr marL="414000" lvl="1" indent="0">
              <a:lnSpc>
                <a:spcPct val="135000"/>
              </a:lnSpc>
              <a:buNone/>
            </a:pPr>
            <a:r>
              <a:rPr lang="en-US" altLang="zh-CN" sz="2400" dirty="0">
                <a:latin typeface="Times New Roman" panose="02020603050405020304" pitchFamily="18" charset="0"/>
                <a:cs typeface="Times New Roman" panose="02020603050405020304" pitchFamily="18" charset="0"/>
              </a:rPr>
              <a:t>Asian countries consistently report longer working hours compared to Western countries, suggesting cultural influences on work ethics.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88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0B63D-9E92-AA5D-E55C-4CDE8433A12F}"/>
              </a:ext>
            </a:extLst>
          </p:cNvPr>
          <p:cNvSpPr>
            <a:spLocks noGrp="1"/>
          </p:cNvSpPr>
          <p:nvPr>
            <p:ph type="title"/>
          </p:nvPr>
        </p:nvSpPr>
        <p:spPr>
          <a:xfrm>
            <a:off x="919119" y="2943775"/>
            <a:ext cx="10353762" cy="970450"/>
          </a:xfrm>
        </p:spPr>
        <p:txBody>
          <a:bodyPr>
            <a:normAutofit fontScale="90000"/>
          </a:bodyPr>
          <a:lstStyle/>
          <a:p>
            <a:r>
              <a:rPr lang="en-US" altLang="zh-CN" sz="6000" b="1" dirty="0">
                <a:latin typeface="Times New Roman" panose="02020603050405020304" pitchFamily="18" charset="0"/>
                <a:cs typeface="Times New Roman" panose="02020603050405020304" pitchFamily="18" charset="0"/>
              </a:rPr>
              <a:t>Thanks!</a:t>
            </a:r>
            <a:endParaRPr lang="zh-CN" alt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1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140A4-E0C2-35FE-F538-5F4A816851A3}"/>
              </a:ext>
            </a:extLst>
          </p:cNvPr>
          <p:cNvSpPr>
            <a:spLocks noGrp="1"/>
          </p:cNvSpPr>
          <p:nvPr>
            <p:ph type="title"/>
          </p:nvPr>
        </p:nvSpPr>
        <p:spPr>
          <a:xfrm>
            <a:off x="919119" y="180000"/>
            <a:ext cx="10353762" cy="970450"/>
          </a:xfrm>
        </p:spPr>
        <p:txBody>
          <a:bodyPr>
            <a:normAutofit/>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4006740E-87D8-C172-9B88-473E8B73980E}"/>
              </a:ext>
            </a:extLst>
          </p:cNvPr>
          <p:cNvSpPr>
            <a:spLocks noGrp="1"/>
          </p:cNvSpPr>
          <p:nvPr>
            <p:ph idx="1"/>
          </p:nvPr>
        </p:nvSpPr>
        <p:spPr>
          <a:xfrm>
            <a:off x="667605" y="1175084"/>
            <a:ext cx="10856789" cy="5202856"/>
          </a:xfrm>
        </p:spPr>
        <p:txBody>
          <a:bodyPr>
            <a:normAutofit/>
          </a:bodyPr>
          <a:lstStyle/>
          <a:p>
            <a:pPr marL="0" indent="0" algn="just">
              <a:lnSpc>
                <a:spcPct val="150000"/>
              </a:lnSpc>
              <a:buNone/>
            </a:pPr>
            <a:r>
              <a:rPr lang="en-US" altLang="zh-CN" sz="28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GDP per capita </a:t>
            </a:r>
            <a:r>
              <a:rPr lang="en-US" altLang="zh-CN" sz="2800" dirty="0">
                <a:latin typeface="Times New Roman" panose="02020603050405020304" pitchFamily="18" charset="0"/>
                <a:cs typeface="Times New Roman" panose="02020603050405020304" pitchFamily="18" charset="0"/>
              </a:rPr>
              <a:t>reflects the average economic output and living standards in different regions.</a:t>
            </a:r>
          </a:p>
          <a:p>
            <a:pPr marL="0" indent="0" algn="just">
              <a:lnSpc>
                <a:spcPct val="150000"/>
              </a:lnSpc>
              <a:buNone/>
            </a:pPr>
            <a:r>
              <a:rPr lang="en-US" altLang="zh-CN" sz="2800" dirty="0">
                <a:latin typeface="Times New Roman" panose="02020603050405020304" pitchFamily="18" charset="0"/>
                <a:cs typeface="Times New Roman" panose="02020603050405020304" pitchFamily="18" charset="0"/>
              </a:rPr>
              <a:t>	This study analyzes the link between </a:t>
            </a:r>
            <a:r>
              <a:rPr lang="en-US" altLang="zh-CN" sz="2800" b="1" dirty="0">
                <a:latin typeface="Times New Roman" panose="02020603050405020304" pitchFamily="18" charset="0"/>
                <a:cs typeface="Times New Roman" panose="02020603050405020304" pitchFamily="18" charset="0"/>
              </a:rPr>
              <a:t>GDP per capita </a:t>
            </a:r>
            <a:r>
              <a:rPr lang="en-US" altLang="zh-CN" sz="2800" dirty="0">
                <a:latin typeface="Times New Roman" panose="02020603050405020304" pitchFamily="18" charset="0"/>
                <a:cs typeface="Times New Roman" panose="02020603050405020304" pitchFamily="18" charset="0"/>
              </a:rPr>
              <a:t>and </a:t>
            </a:r>
            <a:r>
              <a:rPr lang="en-US" altLang="zh-CN" sz="2800" b="1" dirty="0">
                <a:latin typeface="Times New Roman" panose="02020603050405020304" pitchFamily="18" charset="0"/>
                <a:cs typeface="Times New Roman" panose="02020603050405020304" pitchFamily="18" charset="0"/>
              </a:rPr>
              <a:t>the number of hours people work</a:t>
            </a:r>
            <a:r>
              <a:rPr lang="en-US" altLang="zh-CN" sz="2800" dirty="0">
                <a:latin typeface="Times New Roman" panose="02020603050405020304" pitchFamily="18" charset="0"/>
                <a:cs typeface="Times New Roman" panose="02020603050405020304" pitchFamily="18" charset="0"/>
              </a:rPr>
              <a:t>, trying to find common trends and differences across various countries. The main goal is to find out if working longer hours is connected with higher GDP per capita, and how these patterns change around the world. </a:t>
            </a:r>
          </a:p>
        </p:txBody>
      </p:sp>
    </p:spTree>
    <p:extLst>
      <p:ext uri="{BB962C8B-B14F-4D97-AF65-F5344CB8AC3E}">
        <p14:creationId xmlns:p14="http://schemas.microsoft.com/office/powerpoint/2010/main" val="21525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8FA5-EA4B-D119-CB26-E814DBFCA0EA}"/>
              </a:ext>
            </a:extLst>
          </p:cNvPr>
          <p:cNvSpPr>
            <a:spLocks noGrp="1"/>
          </p:cNvSpPr>
          <p:nvPr>
            <p:ph type="title"/>
          </p:nvPr>
        </p:nvSpPr>
        <p:spPr>
          <a:xfrm>
            <a:off x="913794" y="180000"/>
            <a:ext cx="10353762" cy="970450"/>
          </a:xfrm>
        </p:spPr>
        <p:txBody>
          <a:bodyPr>
            <a:normAutofit/>
          </a:bodyPr>
          <a:lstStyle/>
          <a:p>
            <a:r>
              <a:rPr lang="en-US" altLang="zh-CN" b="1" dirty="0">
                <a:latin typeface="Times New Roman" panose="02020603050405020304" pitchFamily="18" charset="0"/>
                <a:cs typeface="Times New Roman" panose="02020603050405020304" pitchFamily="18" charset="0"/>
              </a:rPr>
              <a:t>Data and Source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FF01607-2B1D-55B7-1E3F-D1B309FF7163}"/>
              </a:ext>
            </a:extLst>
          </p:cNvPr>
          <p:cNvSpPr>
            <a:spLocks noGrp="1"/>
          </p:cNvSpPr>
          <p:nvPr>
            <p:ph idx="1"/>
          </p:nvPr>
        </p:nvSpPr>
        <p:spPr>
          <a:xfrm>
            <a:off x="649994" y="1150450"/>
            <a:ext cx="10881359" cy="5225965"/>
          </a:xfrm>
        </p:spPr>
        <p:txBody>
          <a:bodyPr>
            <a:normAutofit/>
          </a:bodyPr>
          <a:lstStyle/>
          <a:p>
            <a:pPr marL="36900" indent="0" algn="just">
              <a:lnSpc>
                <a:spcPct val="150000"/>
              </a:lnSpc>
              <a:buNone/>
            </a:pPr>
            <a:r>
              <a:rPr lang="en-US" altLang="zh-CN" sz="1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 is sourced from the </a:t>
            </a:r>
            <a:r>
              <a:rPr lang="en-US" altLang="zh-CN" b="1" dirty="0">
                <a:latin typeface="Times New Roman" panose="02020603050405020304" pitchFamily="18" charset="0"/>
                <a:cs typeface="Times New Roman" panose="02020603050405020304" pitchFamily="18" charset="0"/>
              </a:rPr>
              <a:t>World Bank </a:t>
            </a:r>
            <a:r>
              <a:rPr lang="en-US" altLang="zh-CN" dirty="0">
                <a:latin typeface="Times New Roman" panose="02020603050405020304" pitchFamily="18" charset="0"/>
                <a:cs typeface="Times New Roman" panose="02020603050405020304" pitchFamily="18" charset="0"/>
              </a:rPr>
              <a:t>and the </a:t>
            </a:r>
            <a:r>
              <a:rPr lang="en-US" altLang="zh-CN" b="1" dirty="0">
                <a:latin typeface="Times New Roman" panose="02020603050405020304" pitchFamily="18" charset="0"/>
                <a:cs typeface="Times New Roman" panose="02020603050405020304" pitchFamily="18" charset="0"/>
              </a:rPr>
              <a:t>Penn World Table</a:t>
            </a:r>
            <a:r>
              <a:rPr lang="en-US" altLang="zh-CN" dirty="0">
                <a:latin typeface="Times New Roman" panose="02020603050405020304" pitchFamily="18" charset="0"/>
                <a:cs typeface="Times New Roman" panose="02020603050405020304" pitchFamily="18" charset="0"/>
              </a:rPr>
              <a:t>, renowned for their comprehensive economic databases. The datasets include variables such as </a:t>
            </a:r>
            <a:r>
              <a:rPr lang="en-US" altLang="zh-CN" b="1" dirty="0">
                <a:latin typeface="Times New Roman" panose="02020603050405020304" pitchFamily="18" charset="0"/>
                <a:cs typeface="Times New Roman" panose="02020603050405020304" pitchFamily="18" charset="0"/>
              </a:rPr>
              <a:t>GDP growth</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GDP per capita</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and annual working hours</a:t>
            </a:r>
            <a:r>
              <a:rPr lang="en-US" altLang="zh-CN" dirty="0">
                <a:latin typeface="Times New Roman" panose="02020603050405020304" pitchFamily="18" charset="0"/>
                <a:cs typeface="Times New Roman" panose="02020603050405020304" pitchFamily="18" charset="0"/>
              </a:rPr>
              <a:t> across various countries and regions over multiple years. </a:t>
            </a:r>
            <a:endParaRPr lang="en-US" altLang="zh-CN" dirty="0"/>
          </a:p>
          <a:p>
            <a:endParaRPr lang="zh-CN" altLang="en-US" sz="1800" dirty="0"/>
          </a:p>
        </p:txBody>
      </p:sp>
      <p:pic>
        <p:nvPicPr>
          <p:cNvPr id="4" name="图片 3">
            <a:extLst>
              <a:ext uri="{FF2B5EF4-FFF2-40B4-BE49-F238E27FC236}">
                <a16:creationId xmlns:a16="http://schemas.microsoft.com/office/drawing/2014/main" id="{209484F5-6FA9-69B2-F55F-F509614212F5}"/>
              </a:ext>
            </a:extLst>
          </p:cNvPr>
          <p:cNvPicPr>
            <a:picLocks noChangeAspect="1"/>
          </p:cNvPicPr>
          <p:nvPr/>
        </p:nvPicPr>
        <p:blipFill>
          <a:blip r:embed="rId2"/>
          <a:stretch>
            <a:fillRect/>
          </a:stretch>
        </p:blipFill>
        <p:spPr>
          <a:xfrm>
            <a:off x="1547249" y="2786810"/>
            <a:ext cx="9086850" cy="3571875"/>
          </a:xfrm>
          <a:prstGeom prst="rect">
            <a:avLst/>
          </a:prstGeom>
        </p:spPr>
      </p:pic>
    </p:spTree>
    <p:extLst>
      <p:ext uri="{BB962C8B-B14F-4D97-AF65-F5344CB8AC3E}">
        <p14:creationId xmlns:p14="http://schemas.microsoft.com/office/powerpoint/2010/main" val="284475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B535E-0991-221B-7AE2-89D8D19EBB76}"/>
              </a:ext>
            </a:extLst>
          </p:cNvPr>
          <p:cNvSpPr>
            <a:spLocks noGrp="1"/>
          </p:cNvSpPr>
          <p:nvPr>
            <p:ph type="title"/>
          </p:nvPr>
        </p:nvSpPr>
        <p:spPr>
          <a:xfrm>
            <a:off x="696000" y="180000"/>
            <a:ext cx="10800000" cy="900000"/>
          </a:xfrm>
        </p:spPr>
        <p:txBody>
          <a:bodyPr/>
          <a:lstStyle/>
          <a:p>
            <a:r>
              <a:rPr lang="en-US" altLang="zh-CN" b="1" dirty="0"/>
              <a:t>Annual GDP per capita </a:t>
            </a:r>
            <a:endParaRPr lang="zh-CN" altLang="en-US" b="1" dirty="0"/>
          </a:p>
        </p:txBody>
      </p:sp>
      <p:sp>
        <p:nvSpPr>
          <p:cNvPr id="6" name="文本框 5">
            <a:extLst>
              <a:ext uri="{FF2B5EF4-FFF2-40B4-BE49-F238E27FC236}">
                <a16:creationId xmlns:a16="http://schemas.microsoft.com/office/drawing/2014/main" id="{AEA69260-B29C-986C-09FE-8F33F2515EAA}"/>
              </a:ext>
            </a:extLst>
          </p:cNvPr>
          <p:cNvSpPr txBox="1"/>
          <p:nvPr/>
        </p:nvSpPr>
        <p:spPr>
          <a:xfrm>
            <a:off x="8109679" y="1080000"/>
            <a:ext cx="3722321" cy="4197559"/>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This chart presents the annual GDP per capita for various countries (the top 10 countries by GDP in 2021). While most featured countries show a GDP per capita above $30,000, demonstrating a positive trend, China, Brazil, and India are showing a comparatively slower growth, with figures hovering around or below $10,000.</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AE5AC2B-F405-CC29-46A5-158EFACF936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60000" y="1260000"/>
            <a:ext cx="7560000" cy="4680000"/>
          </a:xfrm>
          <a:prstGeom prst="rect">
            <a:avLst/>
          </a:prstGeom>
        </p:spPr>
      </p:pic>
    </p:spTree>
    <p:extLst>
      <p:ext uri="{BB962C8B-B14F-4D97-AF65-F5344CB8AC3E}">
        <p14:creationId xmlns:p14="http://schemas.microsoft.com/office/powerpoint/2010/main" val="367802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1C46C-5DF7-7118-5C22-D8DA97229B70}"/>
              </a:ext>
            </a:extLst>
          </p:cNvPr>
          <p:cNvSpPr>
            <a:spLocks noGrp="1"/>
          </p:cNvSpPr>
          <p:nvPr>
            <p:ph type="title"/>
          </p:nvPr>
        </p:nvSpPr>
        <p:spPr>
          <a:xfrm>
            <a:off x="797680" y="180000"/>
            <a:ext cx="10800000" cy="900000"/>
          </a:xfrm>
        </p:spPr>
        <p:txBody>
          <a:bodyPr/>
          <a:lstStyle/>
          <a:p>
            <a:r>
              <a:rPr lang="en-US" altLang="zh-CN" b="1" dirty="0">
                <a:latin typeface="Times New Roman" panose="02020603050405020304" pitchFamily="18" charset="0"/>
                <a:cs typeface="Times New Roman" panose="02020603050405020304" pitchFamily="18" charset="0"/>
              </a:rPr>
              <a:t>Average Annual Working Hours</a:t>
            </a:r>
            <a:endParaRPr lang="zh-CN" altLang="en-US"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BCDAF0C-6657-5B76-5AD7-3C47A2ABCC4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60000" y="1260000"/>
            <a:ext cx="7560000" cy="4680000"/>
          </a:xfrm>
          <a:prstGeom prst="rect">
            <a:avLst/>
          </a:prstGeom>
        </p:spPr>
      </p:pic>
      <p:sp>
        <p:nvSpPr>
          <p:cNvPr id="6" name="文本框 5">
            <a:extLst>
              <a:ext uri="{FF2B5EF4-FFF2-40B4-BE49-F238E27FC236}">
                <a16:creationId xmlns:a16="http://schemas.microsoft.com/office/drawing/2014/main" id="{9C6C6D9F-B258-A113-DEEB-65B8D4D8584D}"/>
              </a:ext>
            </a:extLst>
          </p:cNvPr>
          <p:cNvSpPr txBox="1"/>
          <p:nvPr/>
        </p:nvSpPr>
        <p:spPr>
          <a:xfrm>
            <a:off x="8109679" y="1080000"/>
            <a:ext cx="3722321" cy="3782061"/>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This chart traces the changes of average annual working hours in different countries. An universal downtrend is evident, with most countries marking a significant decline in yearly labor hours. In contrast, China and India stand out as the sole exceptions, exhibiting a gradual increase in working hours.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06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71823-6A60-F85D-8C39-B77EC87EF5CA}"/>
              </a:ext>
            </a:extLst>
          </p:cNvPr>
          <p:cNvSpPr>
            <a:spLocks noGrp="1"/>
          </p:cNvSpPr>
          <p:nvPr>
            <p:ph type="title"/>
          </p:nvPr>
        </p:nvSpPr>
        <p:spPr>
          <a:xfrm>
            <a:off x="696000" y="180000"/>
            <a:ext cx="10800000" cy="900000"/>
          </a:xfrm>
        </p:spPr>
        <p:txBody>
          <a:bodyPr/>
          <a:lstStyle/>
          <a:p>
            <a:r>
              <a:rPr lang="en-US" altLang="zh-CN" b="1" dirty="0"/>
              <a:t>Annual Working Hours vs GDP per capita</a:t>
            </a:r>
            <a:endParaRPr lang="zh-CN" altLang="en-US" b="1" dirty="0"/>
          </a:p>
        </p:txBody>
      </p:sp>
      <p:sp>
        <p:nvSpPr>
          <p:cNvPr id="8" name="文本框 7">
            <a:extLst>
              <a:ext uri="{FF2B5EF4-FFF2-40B4-BE49-F238E27FC236}">
                <a16:creationId xmlns:a16="http://schemas.microsoft.com/office/drawing/2014/main" id="{7CD9B5DF-268C-8494-B635-302629C7375D}"/>
              </a:ext>
            </a:extLst>
          </p:cNvPr>
          <p:cNvSpPr txBox="1"/>
          <p:nvPr/>
        </p:nvSpPr>
        <p:spPr>
          <a:xfrm>
            <a:off x="7874001" y="1080000"/>
            <a:ext cx="3960000" cy="5028556"/>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The animated line plots show the correlation between annual working hours per worker and GDP per capita for each country, spanning from 1950 to 2019. In the majority of the selected countries, there is a noticeable trend: as working hours decrease, there's a corresponding increase in GDP per capita, which is showed on the x-axis. However, China and India do not exhibit a significant reduction in working hours over the years.</a:t>
            </a:r>
            <a:endParaRPr lang="zh-CN" altLang="en-US" dirty="0">
              <a:latin typeface="Times New Roman" panose="02020603050405020304" pitchFamily="18" charset="0"/>
              <a:cs typeface="Times New Roman" panose="02020603050405020304" pitchFamily="18" charset="0"/>
            </a:endParaRPr>
          </a:p>
        </p:txBody>
      </p:sp>
      <p:pic>
        <p:nvPicPr>
          <p:cNvPr id="9" name="working_hours_vs_gdp_per_capita">
            <a:hlinkClick r:id="" action="ppaction://media"/>
            <a:extLst>
              <a:ext uri="{FF2B5EF4-FFF2-40B4-BE49-F238E27FC236}">
                <a16:creationId xmlns:a16="http://schemas.microsoft.com/office/drawing/2014/main" id="{CB85A4EF-2D01-CEF1-B21C-EFC50B8F22C2}"/>
              </a:ext>
            </a:extLst>
          </p:cNvPr>
          <p:cNvPicPr>
            <a:picLocks/>
          </p:cNvPicPr>
          <p:nvPr>
            <a:videoFile r:link="rId2"/>
            <p:extLst>
              <p:ext uri="{DAA4B4D4-6D71-4841-9C94-3DE7FCFB9230}">
                <p14:media xmlns:p14="http://schemas.microsoft.com/office/powerpoint/2010/main" r:embed="rId1"/>
              </p:ext>
            </p:extLst>
          </p:nvPr>
        </p:nvPicPr>
        <p:blipFill>
          <a:blip r:embed="rId4"/>
          <a:stretch>
            <a:fillRect/>
          </a:stretch>
        </p:blipFill>
        <p:spPr>
          <a:xfrm>
            <a:off x="540000" y="1260000"/>
            <a:ext cx="6840000" cy="5040000"/>
          </a:xfrm>
          <a:prstGeom prst="rect">
            <a:avLst/>
          </a:prstGeom>
        </p:spPr>
      </p:pic>
    </p:spTree>
    <p:extLst>
      <p:ext uri="{BB962C8B-B14F-4D97-AF65-F5344CB8AC3E}">
        <p14:creationId xmlns:p14="http://schemas.microsoft.com/office/powerpoint/2010/main" val="316580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D41E96-37C7-A1FE-2F0F-B3D791F4CA11}"/>
              </a:ext>
            </a:extLst>
          </p:cNvPr>
          <p:cNvSpPr>
            <a:spLocks noGrp="1"/>
          </p:cNvSpPr>
          <p:nvPr>
            <p:ph type="title"/>
          </p:nvPr>
        </p:nvSpPr>
        <p:spPr>
          <a:xfrm>
            <a:off x="696000" y="180000"/>
            <a:ext cx="10800000" cy="900000"/>
          </a:xfrm>
        </p:spPr>
        <p:txBody>
          <a:bodyPr/>
          <a:lstStyle/>
          <a:p>
            <a:r>
              <a:rPr lang="en-US" altLang="zh-CN" b="1" dirty="0"/>
              <a:t>Comparative Analysis: Country (1950 ~ 2019)</a:t>
            </a:r>
            <a:endParaRPr lang="zh-CN" altLang="en-US" b="1" dirty="0"/>
          </a:p>
        </p:txBody>
      </p:sp>
      <p:sp>
        <p:nvSpPr>
          <p:cNvPr id="8" name="文本框 7">
            <a:extLst>
              <a:ext uri="{FF2B5EF4-FFF2-40B4-BE49-F238E27FC236}">
                <a16:creationId xmlns:a16="http://schemas.microsoft.com/office/drawing/2014/main" id="{D20738CE-9FBA-7E10-FBCC-0550BB63676C}"/>
              </a:ext>
            </a:extLst>
          </p:cNvPr>
          <p:cNvSpPr txBox="1"/>
          <p:nvPr/>
        </p:nvSpPr>
        <p:spPr>
          <a:xfrm>
            <a:off x="551999" y="5328000"/>
            <a:ext cx="11087999" cy="753348"/>
          </a:xfrm>
          <a:prstGeom prst="rect">
            <a:avLst/>
          </a:prstGeom>
          <a:noFill/>
        </p:spPr>
        <p:txBody>
          <a:bodyPr wrap="square" rtlCol="0">
            <a:spAutoFit/>
          </a:bodyPr>
          <a:lstStyle/>
          <a:p>
            <a:pPr algn="just">
              <a:lnSpc>
                <a:spcPct val="125000"/>
              </a:lnSpc>
            </a:pPr>
            <a:r>
              <a:rPr lang="en-US" altLang="zh-CN" dirty="0"/>
              <a:t>This figure compares the top 10 economies from developing and developed countries. It highlights a slower GDP per capita growth and a less rapid decline in working hours for developing countries.</a:t>
            </a:r>
            <a:endParaRPr lang="zh-CN" altLang="en-US" dirty="0"/>
          </a:p>
        </p:txBody>
      </p:sp>
      <p:pic>
        <p:nvPicPr>
          <p:cNvPr id="3" name="图片 2">
            <a:extLst>
              <a:ext uri="{FF2B5EF4-FFF2-40B4-BE49-F238E27FC236}">
                <a16:creationId xmlns:a16="http://schemas.microsoft.com/office/drawing/2014/main" id="{FC934A1A-FC41-93F8-52FF-7977EF92E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99" y="1224000"/>
            <a:ext cx="11087999" cy="3960000"/>
          </a:xfrm>
          <a:prstGeom prst="rect">
            <a:avLst/>
          </a:prstGeom>
        </p:spPr>
      </p:pic>
    </p:spTree>
    <p:extLst>
      <p:ext uri="{BB962C8B-B14F-4D97-AF65-F5344CB8AC3E}">
        <p14:creationId xmlns:p14="http://schemas.microsoft.com/office/powerpoint/2010/main" val="183764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D41E96-37C7-A1FE-2F0F-B3D791F4CA11}"/>
              </a:ext>
            </a:extLst>
          </p:cNvPr>
          <p:cNvSpPr>
            <a:spLocks noGrp="1"/>
          </p:cNvSpPr>
          <p:nvPr>
            <p:ph type="title"/>
          </p:nvPr>
        </p:nvSpPr>
        <p:spPr>
          <a:xfrm>
            <a:off x="696000" y="180000"/>
            <a:ext cx="10800000" cy="900000"/>
          </a:xfrm>
        </p:spPr>
        <p:txBody>
          <a:bodyPr/>
          <a:lstStyle/>
          <a:p>
            <a:r>
              <a:rPr lang="en-US" altLang="zh-CN" b="1" dirty="0"/>
              <a:t>Comparative Analysis: Country (1950 ~ 2019)</a:t>
            </a:r>
            <a:endParaRPr lang="zh-CN" altLang="en-US" b="1" dirty="0"/>
          </a:p>
        </p:txBody>
      </p:sp>
      <p:sp>
        <p:nvSpPr>
          <p:cNvPr id="8" name="文本框 7">
            <a:extLst>
              <a:ext uri="{FF2B5EF4-FFF2-40B4-BE49-F238E27FC236}">
                <a16:creationId xmlns:a16="http://schemas.microsoft.com/office/drawing/2014/main" id="{D20738CE-9FBA-7E10-FBCC-0550BB63676C}"/>
              </a:ext>
            </a:extLst>
          </p:cNvPr>
          <p:cNvSpPr txBox="1"/>
          <p:nvPr/>
        </p:nvSpPr>
        <p:spPr>
          <a:xfrm>
            <a:off x="551998" y="5232155"/>
            <a:ext cx="11087999" cy="1445845"/>
          </a:xfrm>
          <a:prstGeom prst="rect">
            <a:avLst/>
          </a:prstGeom>
          <a:noFill/>
        </p:spPr>
        <p:txBody>
          <a:bodyPr wrap="square" rtlCol="0">
            <a:spAutoFit/>
          </a:bodyPr>
          <a:lstStyle/>
          <a:p>
            <a:pPr algn="just">
              <a:lnSpc>
                <a:spcPct val="125000"/>
              </a:lnSpc>
            </a:pPr>
            <a:r>
              <a:rPr lang="en-US" altLang="zh-CN" dirty="0"/>
              <a:t>The boxplot compares the distribution of annual working hours and GDP per capita for developing and developed countries in 2019. Workers in developed countries work around 1700 hours or fewer annually with higher GDP per capita. Conversely, workers in developing countries often meet or exceed 1900 hours without a proportional increase in GDP per capita.</a:t>
            </a:r>
            <a:endParaRPr lang="zh-CN" altLang="en-US" dirty="0"/>
          </a:p>
        </p:txBody>
      </p:sp>
      <p:pic>
        <p:nvPicPr>
          <p:cNvPr id="7" name="图片 6">
            <a:extLst>
              <a:ext uri="{FF2B5EF4-FFF2-40B4-BE49-F238E27FC236}">
                <a16:creationId xmlns:a16="http://schemas.microsoft.com/office/drawing/2014/main" id="{05A930CC-377B-5234-2E6A-437076B5716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596000" y="1029200"/>
            <a:ext cx="9000000" cy="4140000"/>
          </a:xfrm>
          <a:prstGeom prst="rect">
            <a:avLst/>
          </a:prstGeom>
        </p:spPr>
      </p:pic>
    </p:spTree>
    <p:extLst>
      <p:ext uri="{BB962C8B-B14F-4D97-AF65-F5344CB8AC3E}">
        <p14:creationId xmlns:p14="http://schemas.microsoft.com/office/powerpoint/2010/main" val="399162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822F60-543D-8A6D-9FDE-E360FE1E0477}"/>
              </a:ext>
            </a:extLst>
          </p:cNvPr>
          <p:cNvSpPr>
            <a:spLocks noGrp="1"/>
          </p:cNvSpPr>
          <p:nvPr>
            <p:ph type="title"/>
          </p:nvPr>
        </p:nvSpPr>
        <p:spPr>
          <a:xfrm>
            <a:off x="696000" y="180000"/>
            <a:ext cx="10800000" cy="900000"/>
          </a:xfrm>
        </p:spPr>
        <p:txBody>
          <a:bodyPr>
            <a:normAutofit/>
          </a:bodyPr>
          <a:lstStyle/>
          <a:p>
            <a:r>
              <a:rPr lang="en-US" altLang="zh-CN" b="1" dirty="0"/>
              <a:t>Comparative Analysis: Region (1950 ~ 2019)</a:t>
            </a:r>
            <a:endParaRPr lang="zh-CN" altLang="en-US" b="1" dirty="0"/>
          </a:p>
        </p:txBody>
      </p:sp>
      <p:sp>
        <p:nvSpPr>
          <p:cNvPr id="7" name="文本框 6">
            <a:extLst>
              <a:ext uri="{FF2B5EF4-FFF2-40B4-BE49-F238E27FC236}">
                <a16:creationId xmlns:a16="http://schemas.microsoft.com/office/drawing/2014/main" id="{283192CA-CE50-E68E-91A2-9A1C4EB9526E}"/>
              </a:ext>
            </a:extLst>
          </p:cNvPr>
          <p:cNvSpPr txBox="1"/>
          <p:nvPr/>
        </p:nvSpPr>
        <p:spPr>
          <a:xfrm>
            <a:off x="551999" y="5328000"/>
            <a:ext cx="11087999" cy="1099596"/>
          </a:xfrm>
          <a:prstGeom prst="rect">
            <a:avLst/>
          </a:prstGeom>
          <a:noFill/>
        </p:spPr>
        <p:txBody>
          <a:bodyPr wrap="square" rtlCol="0">
            <a:spAutoFit/>
          </a:bodyPr>
          <a:lstStyle/>
          <a:p>
            <a:pPr algn="just">
              <a:lnSpc>
                <a:spcPct val="125000"/>
              </a:lnSpc>
            </a:pPr>
            <a:r>
              <a:rPr lang="en-US" altLang="zh-CN" dirty="0"/>
              <a:t>This figure compares the top 10 Asian and Western economies. Western countries typically work under 1800 hours annually with a faster GDP per capita growth, while Asian countries often hover around 2000 hours with a moderate GDP per capita growth.</a:t>
            </a:r>
            <a:endParaRPr lang="zh-CN" altLang="en-US" dirty="0"/>
          </a:p>
        </p:txBody>
      </p:sp>
      <p:pic>
        <p:nvPicPr>
          <p:cNvPr id="3" name="图片 2">
            <a:extLst>
              <a:ext uri="{FF2B5EF4-FFF2-40B4-BE49-F238E27FC236}">
                <a16:creationId xmlns:a16="http://schemas.microsoft.com/office/drawing/2014/main" id="{DBD90CD5-6C44-BA28-3E66-9FBC5ED58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00" y="1224000"/>
            <a:ext cx="11087999" cy="3960000"/>
          </a:xfrm>
          <a:prstGeom prst="rect">
            <a:avLst/>
          </a:prstGeom>
        </p:spPr>
      </p:pic>
    </p:spTree>
    <p:extLst>
      <p:ext uri="{BB962C8B-B14F-4D97-AF65-F5344CB8AC3E}">
        <p14:creationId xmlns:p14="http://schemas.microsoft.com/office/powerpoint/2010/main" val="2822603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3383</TotalTime>
  <Words>672</Words>
  <Application>Microsoft Office PowerPoint</Application>
  <PresentationFormat>宽屏</PresentationFormat>
  <Paragraphs>33</Paragraphs>
  <Slides>12</Slides>
  <Notes>2</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Arial</vt:lpstr>
      <vt:lpstr>Calisto MT</vt:lpstr>
      <vt:lpstr>Times New Roman</vt:lpstr>
      <vt:lpstr>Wingdings</vt:lpstr>
      <vt:lpstr>Wingdings 2</vt:lpstr>
      <vt:lpstr>石板</vt:lpstr>
      <vt:lpstr>Working Hours Analysis</vt:lpstr>
      <vt:lpstr>Introduction</vt:lpstr>
      <vt:lpstr>Data and Source</vt:lpstr>
      <vt:lpstr>Annual GDP per capita </vt:lpstr>
      <vt:lpstr>Average Annual Working Hours</vt:lpstr>
      <vt:lpstr>Annual Working Hours vs GDP per capita</vt:lpstr>
      <vt:lpstr>Comparative Analysis: Country (1950 ~ 2019)</vt:lpstr>
      <vt:lpstr>Comparative Analysis: Country (1950 ~ 2019)</vt:lpstr>
      <vt:lpstr>Comparative Analysis: Region (1950 ~ 2019)</vt:lpstr>
      <vt:lpstr>Comparative Analysis: Region (1950 ~ 2019)</vt:lpstr>
      <vt:lpstr>Key Insights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晓寒 况</dc:creator>
  <cp:lastModifiedBy>晓寒 况</cp:lastModifiedBy>
  <cp:revision>29</cp:revision>
  <dcterms:created xsi:type="dcterms:W3CDTF">2023-10-21T15:22:34Z</dcterms:created>
  <dcterms:modified xsi:type="dcterms:W3CDTF">2023-10-28T23:27:05Z</dcterms:modified>
</cp:coreProperties>
</file>