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3587C-83AC-6F4A-D18B-5E41A753BD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8AD758-0AB9-FDB4-9E96-431D12EAF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1D583A-9A3B-A0BD-11CA-7DFB88A40D2A}"/>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55401340-16EA-6306-AD60-2065B3E5C8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A79316-EA95-44C7-1A2C-F836B688AF51}"/>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60039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CBE77-6D09-B9FE-EBA0-4F6318AB6A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6A8025-F90F-AF1F-2747-0DA392AA2C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4EA28D-B994-3172-2043-16DCBE778D71}"/>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D56840CC-1A5F-87C6-CEE2-7803C94CA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62031D-5059-F327-F879-CA01CD6D1CD1}"/>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69327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F7191E-B70A-D77F-D296-1733E1CD92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8D372C-A7D3-9B45-BB2C-9D919BDF78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CCCAE2-ABAA-C429-E799-E33C50B2DB57}"/>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F4373D2B-63CB-15C3-3622-EA58E4173F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44B894-3B1B-00FB-6754-EBF254976919}"/>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69627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Ref idx="1001">
        <a:schemeClr val="bg1"/>
      </p:bgRef>
    </p:bg>
    <p:spTree>
      <p:nvGrpSpPr>
        <p:cNvPr id="1" name=""/>
        <p:cNvGrpSpPr/>
        <p:nvPr/>
      </p:nvGrpSpPr>
      <p:grpSpPr>
        <a:xfrm>
          <a:off x="0" y="0"/>
          <a:ext cx="0" cy="0"/>
          <a:chOff x="0" y="0"/>
          <a:chExt cx="0" cy="0"/>
        </a:xfrm>
      </p:grpSpPr>
      <p:pic>
        <p:nvPicPr>
          <p:cNvPr id="14" name="图片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097"/>
            <a:ext cx="12192000" cy="6845807"/>
          </a:xfrm>
          <a:prstGeom prst="rect">
            <a:avLst/>
          </a:prstGeom>
        </p:spPr>
      </p:pic>
      <p:sp>
        <p:nvSpPr>
          <p:cNvPr id="4" name="矩形 3"/>
          <p:cNvSpPr>
            <a:spLocks noChangeArrowheads="1"/>
          </p:cNvSpPr>
          <p:nvPr/>
        </p:nvSpPr>
        <p:spPr bwMode="auto">
          <a:xfrm>
            <a:off x="-4762" y="3428"/>
            <a:ext cx="12192000" cy="6848475"/>
          </a:xfrm>
          <a:prstGeom prst="rect">
            <a:avLst/>
          </a:prstGeom>
          <a:solidFill>
            <a:schemeClr val="accent3">
              <a:alpha val="6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任意多边形: 形状 5"/>
          <p:cNvSpPr>
            <a:spLocks/>
          </p:cNvSpPr>
          <p:nvPr/>
        </p:nvSpPr>
        <p:spPr bwMode="auto">
          <a:xfrm>
            <a:off x="10279063" y="4978400"/>
            <a:ext cx="1914525" cy="1874838"/>
          </a:xfrm>
          <a:custGeom>
            <a:avLst/>
            <a:gdLst>
              <a:gd name="T0" fmla="*/ 0 w 1207"/>
              <a:gd name="T1" fmla="*/ 1183 h 1183"/>
              <a:gd name="T2" fmla="*/ 1207 w 1207"/>
              <a:gd name="T3" fmla="*/ 1183 h 1183"/>
              <a:gd name="T4" fmla="*/ 1207 w 1207"/>
              <a:gd name="T5" fmla="*/ 0 h 1183"/>
              <a:gd name="T6" fmla="*/ 0 w 1207"/>
              <a:gd name="T7" fmla="*/ 1183 h 1183"/>
            </a:gdLst>
            <a:ahLst/>
            <a:cxnLst>
              <a:cxn ang="0">
                <a:pos x="T0" y="T1"/>
              </a:cxn>
              <a:cxn ang="0">
                <a:pos x="T2" y="T3"/>
              </a:cxn>
              <a:cxn ang="0">
                <a:pos x="T4" y="T5"/>
              </a:cxn>
              <a:cxn ang="0">
                <a:pos x="T6" y="T7"/>
              </a:cxn>
            </a:cxnLst>
            <a:rect l="0" t="0" r="r" b="b"/>
            <a:pathLst>
              <a:path w="1207" h="1183">
                <a:moveTo>
                  <a:pt x="0" y="1183"/>
                </a:moveTo>
                <a:cubicBezTo>
                  <a:pt x="1207" y="1183"/>
                  <a:pt x="1207" y="1183"/>
                  <a:pt x="1207" y="1183"/>
                </a:cubicBezTo>
                <a:cubicBezTo>
                  <a:pt x="1207" y="0"/>
                  <a:pt x="1207" y="0"/>
                  <a:pt x="1207" y="0"/>
                </a:cubicBezTo>
                <a:cubicBezTo>
                  <a:pt x="821" y="149"/>
                  <a:pt x="240" y="869"/>
                  <a:pt x="0" y="11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p:cNvSpPr>
            <a:spLocks/>
          </p:cNvSpPr>
          <p:nvPr/>
        </p:nvSpPr>
        <p:spPr bwMode="auto">
          <a:xfrm>
            <a:off x="10791825" y="6145213"/>
            <a:ext cx="1401763" cy="708025"/>
          </a:xfrm>
          <a:custGeom>
            <a:avLst/>
            <a:gdLst>
              <a:gd name="T0" fmla="*/ 0 w 883"/>
              <a:gd name="T1" fmla="*/ 447 h 447"/>
              <a:gd name="T2" fmla="*/ 883 w 883"/>
              <a:gd name="T3" fmla="*/ 447 h 447"/>
              <a:gd name="T4" fmla="*/ 883 w 883"/>
              <a:gd name="T5" fmla="*/ 0 h 447"/>
              <a:gd name="T6" fmla="*/ 0 w 883"/>
              <a:gd name="T7" fmla="*/ 447 h 447"/>
            </a:gdLst>
            <a:ahLst/>
            <a:cxnLst>
              <a:cxn ang="0">
                <a:pos x="T0" y="T1"/>
              </a:cxn>
              <a:cxn ang="0">
                <a:pos x="T2" y="T3"/>
              </a:cxn>
              <a:cxn ang="0">
                <a:pos x="T4" y="T5"/>
              </a:cxn>
              <a:cxn ang="0">
                <a:pos x="T6" y="T7"/>
              </a:cxn>
            </a:cxnLst>
            <a:rect l="0" t="0" r="r" b="b"/>
            <a:pathLst>
              <a:path w="883" h="447">
                <a:moveTo>
                  <a:pt x="0" y="447"/>
                </a:moveTo>
                <a:cubicBezTo>
                  <a:pt x="883" y="447"/>
                  <a:pt x="883" y="447"/>
                  <a:pt x="883" y="447"/>
                </a:cubicBezTo>
                <a:cubicBezTo>
                  <a:pt x="883" y="0"/>
                  <a:pt x="883" y="0"/>
                  <a:pt x="883" y="0"/>
                </a:cubicBezTo>
                <a:cubicBezTo>
                  <a:pt x="453" y="51"/>
                  <a:pt x="150" y="296"/>
                  <a:pt x="0" y="4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p:cNvSpPr>
            <a:spLocks/>
          </p:cNvSpPr>
          <p:nvPr/>
        </p:nvSpPr>
        <p:spPr bwMode="auto">
          <a:xfrm>
            <a:off x="6350" y="4763"/>
            <a:ext cx="4059238" cy="4502150"/>
          </a:xfrm>
          <a:custGeom>
            <a:avLst/>
            <a:gdLst>
              <a:gd name="T0" fmla="*/ 0 w 2558"/>
              <a:gd name="T1" fmla="*/ 0 h 2840"/>
              <a:gd name="T2" fmla="*/ 0 w 2558"/>
              <a:gd name="T3" fmla="*/ 2840 h 2840"/>
              <a:gd name="T4" fmla="*/ 1195 w 2558"/>
              <a:gd name="T5" fmla="*/ 1327 h 2840"/>
              <a:gd name="T6" fmla="*/ 2558 w 2558"/>
              <a:gd name="T7" fmla="*/ 0 h 2840"/>
              <a:gd name="T8" fmla="*/ 0 w 2558"/>
              <a:gd name="T9" fmla="*/ 0 h 2840"/>
            </a:gdLst>
            <a:ahLst/>
            <a:cxnLst>
              <a:cxn ang="0">
                <a:pos x="T0" y="T1"/>
              </a:cxn>
              <a:cxn ang="0">
                <a:pos x="T2" y="T3"/>
              </a:cxn>
              <a:cxn ang="0">
                <a:pos x="T4" y="T5"/>
              </a:cxn>
              <a:cxn ang="0">
                <a:pos x="T6" y="T7"/>
              </a:cxn>
              <a:cxn ang="0">
                <a:pos x="T8" y="T9"/>
              </a:cxn>
            </a:cxnLst>
            <a:rect l="0" t="0" r="r" b="b"/>
            <a:pathLst>
              <a:path w="2558" h="2840">
                <a:moveTo>
                  <a:pt x="0" y="0"/>
                </a:moveTo>
                <a:cubicBezTo>
                  <a:pt x="0" y="2840"/>
                  <a:pt x="0" y="2840"/>
                  <a:pt x="0" y="2840"/>
                </a:cubicBezTo>
                <a:cubicBezTo>
                  <a:pt x="327" y="2376"/>
                  <a:pt x="778" y="1770"/>
                  <a:pt x="1195" y="1327"/>
                </a:cubicBezTo>
                <a:cubicBezTo>
                  <a:pt x="1703" y="789"/>
                  <a:pt x="2291" y="244"/>
                  <a:pt x="2558" y="0"/>
                </a:cubicBezTo>
                <a:lnTo>
                  <a:pt x="0" y="0"/>
                </a:lnTo>
                <a:close/>
              </a:path>
            </a:pathLst>
          </a:custGeom>
          <a:solidFill>
            <a:schemeClr val="accent3">
              <a:alpha val="5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p:cNvSpPr>
            <a:spLocks/>
          </p:cNvSpPr>
          <p:nvPr/>
        </p:nvSpPr>
        <p:spPr bwMode="auto">
          <a:xfrm>
            <a:off x="6350" y="4763"/>
            <a:ext cx="3249613" cy="3244850"/>
          </a:xfrm>
          <a:custGeom>
            <a:avLst/>
            <a:gdLst>
              <a:gd name="T0" fmla="*/ 2047 w 2047"/>
              <a:gd name="T1" fmla="*/ 0 h 2044"/>
              <a:gd name="T2" fmla="*/ 0 w 2047"/>
              <a:gd name="T3" fmla="*/ 0 h 2044"/>
              <a:gd name="T4" fmla="*/ 0 w 2047"/>
              <a:gd name="T5" fmla="*/ 2044 h 2044"/>
              <a:gd name="T6" fmla="*/ 2047 w 2047"/>
              <a:gd name="T7" fmla="*/ 0 h 2044"/>
            </a:gdLst>
            <a:ahLst/>
            <a:cxnLst>
              <a:cxn ang="0">
                <a:pos x="T0" y="T1"/>
              </a:cxn>
              <a:cxn ang="0">
                <a:pos x="T2" y="T3"/>
              </a:cxn>
              <a:cxn ang="0">
                <a:pos x="T4" y="T5"/>
              </a:cxn>
              <a:cxn ang="0">
                <a:pos x="T6" y="T7"/>
              </a:cxn>
            </a:cxnLst>
            <a:rect l="0" t="0" r="r" b="b"/>
            <a:pathLst>
              <a:path w="2047" h="2044">
                <a:moveTo>
                  <a:pt x="2047" y="0"/>
                </a:moveTo>
                <a:lnTo>
                  <a:pt x="0" y="0"/>
                </a:lnTo>
                <a:lnTo>
                  <a:pt x="0" y="2044"/>
                </a:lnTo>
                <a:lnTo>
                  <a:pt x="204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p:cNvSpPr>
            <a:spLocks/>
          </p:cNvSpPr>
          <p:nvPr/>
        </p:nvSpPr>
        <p:spPr bwMode="auto">
          <a:xfrm>
            <a:off x="-20636" y="4762"/>
            <a:ext cx="2811463" cy="998538"/>
          </a:xfrm>
          <a:custGeom>
            <a:avLst/>
            <a:gdLst>
              <a:gd name="T0" fmla="*/ 0 w 1772"/>
              <a:gd name="T1" fmla="*/ 630 h 630"/>
              <a:gd name="T2" fmla="*/ 545 w 1772"/>
              <a:gd name="T3" fmla="*/ 561 h 630"/>
              <a:gd name="T4" fmla="*/ 1772 w 1772"/>
              <a:gd name="T5" fmla="*/ 0 h 630"/>
              <a:gd name="T6" fmla="*/ 0 w 1772"/>
              <a:gd name="T7" fmla="*/ 0 h 630"/>
              <a:gd name="T8" fmla="*/ 0 w 1772"/>
              <a:gd name="T9" fmla="*/ 630 h 630"/>
            </a:gdLst>
            <a:ahLst/>
            <a:cxnLst>
              <a:cxn ang="0">
                <a:pos x="T0" y="T1"/>
              </a:cxn>
              <a:cxn ang="0">
                <a:pos x="T2" y="T3"/>
              </a:cxn>
              <a:cxn ang="0">
                <a:pos x="T4" y="T5"/>
              </a:cxn>
              <a:cxn ang="0">
                <a:pos x="T6" y="T7"/>
              </a:cxn>
              <a:cxn ang="0">
                <a:pos x="T8" y="T9"/>
              </a:cxn>
            </a:cxnLst>
            <a:rect l="0" t="0" r="r" b="b"/>
            <a:pathLst>
              <a:path w="1772" h="630">
                <a:moveTo>
                  <a:pt x="0" y="630"/>
                </a:moveTo>
                <a:cubicBezTo>
                  <a:pt x="173" y="622"/>
                  <a:pt x="357" y="600"/>
                  <a:pt x="545" y="561"/>
                </a:cubicBezTo>
                <a:cubicBezTo>
                  <a:pt x="1078" y="452"/>
                  <a:pt x="1525" y="238"/>
                  <a:pt x="1772" y="0"/>
                </a:cubicBezTo>
                <a:cubicBezTo>
                  <a:pt x="0" y="0"/>
                  <a:pt x="0" y="0"/>
                  <a:pt x="0" y="0"/>
                </a:cubicBezTo>
                <a:lnTo>
                  <a:pt x="0" y="630"/>
                </a:lnTo>
                <a:close/>
              </a:path>
            </a:pathLst>
          </a:custGeom>
          <a:solidFill>
            <a:schemeClr val="accent1">
              <a:lumMod val="20000"/>
              <a:lumOff val="80000"/>
              <a:alpha val="46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ctrTitle" hasCustomPrompt="1"/>
          </p:nvPr>
        </p:nvSpPr>
        <p:spPr>
          <a:xfrm>
            <a:off x="1106715" y="1776983"/>
            <a:ext cx="9965871" cy="2042224"/>
          </a:xfrm>
        </p:spPr>
        <p:txBody>
          <a:bodyPr anchor="b">
            <a:normAutofit/>
          </a:bodyPr>
          <a:lstStyle>
            <a:lvl1pPr algn="ctr">
              <a:defRPr sz="6000"/>
            </a:lvl1pPr>
          </a:lstStyle>
          <a:p>
            <a:pPr lvl="0"/>
            <a:r>
              <a:rPr lang="en-US"/>
              <a:t>Click to add title</a:t>
            </a:r>
          </a:p>
        </p:txBody>
      </p:sp>
      <p:sp>
        <p:nvSpPr>
          <p:cNvPr id="3" name="副标题 2"/>
          <p:cNvSpPr>
            <a:spLocks noGrp="1"/>
          </p:cNvSpPr>
          <p:nvPr>
            <p:ph type="subTitle" idx="1" hasCustomPrompt="1"/>
          </p:nvPr>
        </p:nvSpPr>
        <p:spPr>
          <a:xfrm>
            <a:off x="1106715" y="3819207"/>
            <a:ext cx="9965871" cy="50870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7" name="文本占位符 6"/>
          <p:cNvSpPr>
            <a:spLocks noGrp="1"/>
          </p:cNvSpPr>
          <p:nvPr>
            <p:ph type="body" sz="quarter" idx="13" hasCustomPrompt="1"/>
          </p:nvPr>
        </p:nvSpPr>
        <p:spPr>
          <a:xfrm>
            <a:off x="660402"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t>www.officeplus.cn</a:t>
            </a:r>
          </a:p>
        </p:txBody>
      </p:sp>
    </p:spTree>
    <p:extLst>
      <p:ext uri="{BB962C8B-B14F-4D97-AF65-F5344CB8AC3E}">
        <p14:creationId xmlns:p14="http://schemas.microsoft.com/office/powerpoint/2010/main" val="38848158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EE874AD-823B-7927-B64C-8B5870E613B4}"/>
              </a:ext>
            </a:extLst>
          </p:cNvPr>
          <p:cNvSpPr>
            <a:spLocks noGrp="1"/>
          </p:cNvSpPr>
          <p:nvPr>
            <p:ph type="title" hasCustomPrompt="1"/>
          </p:nvPr>
        </p:nvSpPr>
        <p:spPr>
          <a:xfrm>
            <a:off x="3368675" y="2441601"/>
            <a:ext cx="5435600" cy="987399"/>
          </a:xfrm>
        </p:spPr>
        <p:txBody>
          <a:bodyPr anchor="b">
            <a:normAutofit/>
          </a:bodyPr>
          <a:lstStyle>
            <a:lvl1pPr>
              <a:defRPr sz="2400"/>
            </a:lvl1pPr>
          </a:lstStyle>
          <a:p>
            <a:pPr lvl="0"/>
            <a:r>
              <a:rPr lang="en-US"/>
              <a:t>Click to add title</a:t>
            </a:r>
          </a:p>
        </p:txBody>
      </p:sp>
      <p:sp>
        <p:nvSpPr>
          <p:cNvPr id="7" name="文本占位符 2">
            <a:extLst>
              <a:ext uri="{FF2B5EF4-FFF2-40B4-BE49-F238E27FC236}">
                <a16:creationId xmlns:a16="http://schemas.microsoft.com/office/drawing/2014/main" id="{6DA77551-4C36-74B6-EC8C-F9610FDC0E29}"/>
              </a:ext>
            </a:extLst>
          </p:cNvPr>
          <p:cNvSpPr>
            <a:spLocks noGrp="1"/>
          </p:cNvSpPr>
          <p:nvPr>
            <p:ph type="body" idx="1" hasCustomPrompt="1"/>
          </p:nvPr>
        </p:nvSpPr>
        <p:spPr>
          <a:xfrm>
            <a:off x="3375025" y="3429000"/>
            <a:ext cx="5435600" cy="2705100"/>
          </a:xfrm>
        </p:spPr>
        <p:txBody>
          <a:bodyPr>
            <a:normAutofit/>
          </a:bodyPr>
          <a:lstStyle>
            <a:lvl1pPr marL="0" indent="0">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8" name="日期占位符 3">
            <a:extLst>
              <a:ext uri="{FF2B5EF4-FFF2-40B4-BE49-F238E27FC236}">
                <a16:creationId xmlns:a16="http://schemas.microsoft.com/office/drawing/2014/main" id="{E2FAB69D-0678-7B89-94F6-F162732D1440}"/>
              </a:ext>
            </a:extLst>
          </p:cNvPr>
          <p:cNvSpPr>
            <a:spLocks noGrp="1"/>
          </p:cNvSpPr>
          <p:nvPr>
            <p:ph type="dt" sz="half" idx="10"/>
          </p:nvPr>
        </p:nvSpPr>
        <p:spPr>
          <a:xfrm>
            <a:off x="4718050" y="6409690"/>
            <a:ext cx="2743200" cy="274320"/>
          </a:xfrm>
        </p:spPr>
        <p:txBody>
          <a:bodyPr/>
          <a:lstStyle/>
          <a:p>
            <a:fld id="{43A25592-9C3F-48AB-9A3F-F2A64B129A6F}" type="datetimeFigureOut">
              <a:rPr lang="en-US" smtClean="0"/>
              <a:t>11/2/2023</a:t>
            </a:fld>
            <a:endParaRPr lang="en-US" dirty="0"/>
          </a:p>
        </p:txBody>
      </p:sp>
      <p:sp>
        <p:nvSpPr>
          <p:cNvPr id="9" name="页脚占位符 4">
            <a:extLst>
              <a:ext uri="{FF2B5EF4-FFF2-40B4-BE49-F238E27FC236}">
                <a16:creationId xmlns:a16="http://schemas.microsoft.com/office/drawing/2014/main" id="{473C4F77-0BFB-FA6C-278B-6A6710A773BB}"/>
              </a:ext>
            </a:extLst>
          </p:cNvPr>
          <p:cNvSpPr>
            <a:spLocks noGrp="1"/>
          </p:cNvSpPr>
          <p:nvPr>
            <p:ph type="ftr" sz="quarter" idx="11"/>
          </p:nvPr>
        </p:nvSpPr>
        <p:spPr>
          <a:xfrm>
            <a:off x="660399" y="6409690"/>
            <a:ext cx="3750733" cy="274320"/>
          </a:xfrm>
        </p:spPr>
        <p:txBody>
          <a:bodyPr/>
          <a:lstStyle/>
          <a:p>
            <a:endParaRPr lang="en-US"/>
          </a:p>
        </p:txBody>
      </p:sp>
      <p:sp>
        <p:nvSpPr>
          <p:cNvPr id="10" name="灯片编号占位符 5">
            <a:extLst>
              <a:ext uri="{FF2B5EF4-FFF2-40B4-BE49-F238E27FC236}">
                <a16:creationId xmlns:a16="http://schemas.microsoft.com/office/drawing/2014/main" id="{9CF574D1-159E-A33B-3C91-3E0F3B8FF4DD}"/>
              </a:ext>
            </a:extLst>
          </p:cNvPr>
          <p:cNvSpPr>
            <a:spLocks noGrp="1"/>
          </p:cNvSpPr>
          <p:nvPr>
            <p:ph type="sldNum" sz="quarter" idx="12"/>
          </p:nvPr>
        </p:nvSpPr>
        <p:spPr>
          <a:xfrm>
            <a:off x="7768168" y="6409690"/>
            <a:ext cx="3750732" cy="274320"/>
          </a:xfrm>
        </p:spPr>
        <p:txBody>
          <a:bodyPr/>
          <a:lstStyle/>
          <a:p>
            <a:fld id="{C8BB1146-E542-4D4E-B8E9-6919A11DDD48}" type="slidenum">
              <a:rPr lang="en-US" smtClean="0"/>
              <a:t>‹#›</a:t>
            </a:fld>
            <a:endParaRPr lang="en-US"/>
          </a:p>
        </p:txBody>
      </p:sp>
      <p:grpSp>
        <p:nvGrpSpPr>
          <p:cNvPr id="11" name="组合 10">
            <a:extLst>
              <a:ext uri="{FF2B5EF4-FFF2-40B4-BE49-F238E27FC236}">
                <a16:creationId xmlns:a16="http://schemas.microsoft.com/office/drawing/2014/main" id="{8C93B9C4-70B7-0424-63B5-4A339F0A3A40}"/>
              </a:ext>
            </a:extLst>
          </p:cNvPr>
          <p:cNvGrpSpPr/>
          <p:nvPr userDrawn="1"/>
        </p:nvGrpSpPr>
        <p:grpSpPr>
          <a:xfrm>
            <a:off x="6350" y="4763"/>
            <a:ext cx="12187238" cy="6848475"/>
            <a:chOff x="6350" y="4763"/>
            <a:chExt cx="12187238" cy="6848475"/>
          </a:xfrm>
        </p:grpSpPr>
        <p:sp>
          <p:nvSpPr>
            <p:cNvPr id="12" name="任意多边形: 形状 11">
              <a:extLst>
                <a:ext uri="{FF2B5EF4-FFF2-40B4-BE49-F238E27FC236}">
                  <a16:creationId xmlns:a16="http://schemas.microsoft.com/office/drawing/2014/main" id="{7B022826-0096-5C01-114B-39C5448BCC20}"/>
                </a:ext>
              </a:extLst>
            </p:cNvPr>
            <p:cNvSpPr>
              <a:spLocks/>
            </p:cNvSpPr>
            <p:nvPr/>
          </p:nvSpPr>
          <p:spPr bwMode="auto">
            <a:xfrm>
              <a:off x="6350" y="4763"/>
              <a:ext cx="4059238" cy="4502150"/>
            </a:xfrm>
            <a:custGeom>
              <a:avLst/>
              <a:gdLst>
                <a:gd name="T0" fmla="*/ 0 w 2558"/>
                <a:gd name="T1" fmla="*/ 0 h 2840"/>
                <a:gd name="T2" fmla="*/ 0 w 2558"/>
                <a:gd name="T3" fmla="*/ 2840 h 2840"/>
                <a:gd name="T4" fmla="*/ 1195 w 2558"/>
                <a:gd name="T5" fmla="*/ 1327 h 2840"/>
                <a:gd name="T6" fmla="*/ 2558 w 2558"/>
                <a:gd name="T7" fmla="*/ 0 h 2840"/>
                <a:gd name="T8" fmla="*/ 0 w 2558"/>
                <a:gd name="T9" fmla="*/ 0 h 2840"/>
              </a:gdLst>
              <a:ahLst/>
              <a:cxnLst>
                <a:cxn ang="0">
                  <a:pos x="T0" y="T1"/>
                </a:cxn>
                <a:cxn ang="0">
                  <a:pos x="T2" y="T3"/>
                </a:cxn>
                <a:cxn ang="0">
                  <a:pos x="T4" y="T5"/>
                </a:cxn>
                <a:cxn ang="0">
                  <a:pos x="T6" y="T7"/>
                </a:cxn>
                <a:cxn ang="0">
                  <a:pos x="T8" y="T9"/>
                </a:cxn>
              </a:cxnLst>
              <a:rect l="0" t="0" r="r" b="b"/>
              <a:pathLst>
                <a:path w="2558" h="2840">
                  <a:moveTo>
                    <a:pt x="0" y="0"/>
                  </a:moveTo>
                  <a:cubicBezTo>
                    <a:pt x="0" y="2840"/>
                    <a:pt x="0" y="2840"/>
                    <a:pt x="0" y="2840"/>
                  </a:cubicBezTo>
                  <a:cubicBezTo>
                    <a:pt x="327" y="2376"/>
                    <a:pt x="778" y="1770"/>
                    <a:pt x="1195" y="1327"/>
                  </a:cubicBezTo>
                  <a:cubicBezTo>
                    <a:pt x="1703" y="789"/>
                    <a:pt x="2291" y="244"/>
                    <a:pt x="2558" y="0"/>
                  </a:cubicBez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a:extLst>
                <a:ext uri="{FF2B5EF4-FFF2-40B4-BE49-F238E27FC236}">
                  <a16:creationId xmlns:a16="http://schemas.microsoft.com/office/drawing/2014/main" id="{412CCEB3-13BA-F829-11D2-BA6D938B8A3D}"/>
                </a:ext>
              </a:extLst>
            </p:cNvPr>
            <p:cNvSpPr>
              <a:spLocks/>
            </p:cNvSpPr>
            <p:nvPr/>
          </p:nvSpPr>
          <p:spPr bwMode="auto">
            <a:xfrm>
              <a:off x="6350" y="4763"/>
              <a:ext cx="3249613" cy="3244850"/>
            </a:xfrm>
            <a:custGeom>
              <a:avLst/>
              <a:gdLst>
                <a:gd name="T0" fmla="*/ 2047 w 2047"/>
                <a:gd name="T1" fmla="*/ 0 h 2044"/>
                <a:gd name="T2" fmla="*/ 0 w 2047"/>
                <a:gd name="T3" fmla="*/ 0 h 2044"/>
                <a:gd name="T4" fmla="*/ 0 w 2047"/>
                <a:gd name="T5" fmla="*/ 2044 h 2044"/>
                <a:gd name="T6" fmla="*/ 2047 w 2047"/>
                <a:gd name="T7" fmla="*/ 0 h 2044"/>
              </a:gdLst>
              <a:ahLst/>
              <a:cxnLst>
                <a:cxn ang="0">
                  <a:pos x="T0" y="T1"/>
                </a:cxn>
                <a:cxn ang="0">
                  <a:pos x="T2" y="T3"/>
                </a:cxn>
                <a:cxn ang="0">
                  <a:pos x="T4" y="T5"/>
                </a:cxn>
                <a:cxn ang="0">
                  <a:pos x="T6" y="T7"/>
                </a:cxn>
              </a:cxnLst>
              <a:rect l="0" t="0" r="r" b="b"/>
              <a:pathLst>
                <a:path w="2047" h="2044">
                  <a:moveTo>
                    <a:pt x="2047" y="0"/>
                  </a:moveTo>
                  <a:lnTo>
                    <a:pt x="0" y="0"/>
                  </a:lnTo>
                  <a:lnTo>
                    <a:pt x="0" y="2044"/>
                  </a:lnTo>
                  <a:lnTo>
                    <a:pt x="204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37A1217A-E564-A938-7DEE-833F850FDCC7}"/>
                </a:ext>
              </a:extLst>
            </p:cNvPr>
            <p:cNvSpPr>
              <a:spLocks/>
            </p:cNvSpPr>
            <p:nvPr/>
          </p:nvSpPr>
          <p:spPr bwMode="auto">
            <a:xfrm>
              <a:off x="6350" y="4763"/>
              <a:ext cx="2811463" cy="998538"/>
            </a:xfrm>
            <a:custGeom>
              <a:avLst/>
              <a:gdLst>
                <a:gd name="T0" fmla="*/ 0 w 1772"/>
                <a:gd name="T1" fmla="*/ 630 h 630"/>
                <a:gd name="T2" fmla="*/ 545 w 1772"/>
                <a:gd name="T3" fmla="*/ 561 h 630"/>
                <a:gd name="T4" fmla="*/ 1772 w 1772"/>
                <a:gd name="T5" fmla="*/ 0 h 630"/>
                <a:gd name="T6" fmla="*/ 0 w 1772"/>
                <a:gd name="T7" fmla="*/ 0 h 630"/>
                <a:gd name="T8" fmla="*/ 0 w 1772"/>
                <a:gd name="T9" fmla="*/ 630 h 630"/>
              </a:gdLst>
              <a:ahLst/>
              <a:cxnLst>
                <a:cxn ang="0">
                  <a:pos x="T0" y="T1"/>
                </a:cxn>
                <a:cxn ang="0">
                  <a:pos x="T2" y="T3"/>
                </a:cxn>
                <a:cxn ang="0">
                  <a:pos x="T4" y="T5"/>
                </a:cxn>
                <a:cxn ang="0">
                  <a:pos x="T6" y="T7"/>
                </a:cxn>
                <a:cxn ang="0">
                  <a:pos x="T8" y="T9"/>
                </a:cxn>
              </a:cxnLst>
              <a:rect l="0" t="0" r="r" b="b"/>
              <a:pathLst>
                <a:path w="1772" h="630">
                  <a:moveTo>
                    <a:pt x="0" y="630"/>
                  </a:moveTo>
                  <a:cubicBezTo>
                    <a:pt x="173" y="622"/>
                    <a:pt x="357" y="600"/>
                    <a:pt x="545" y="561"/>
                  </a:cubicBezTo>
                  <a:cubicBezTo>
                    <a:pt x="1078" y="452"/>
                    <a:pt x="1525" y="238"/>
                    <a:pt x="1772" y="0"/>
                  </a:cubicBezTo>
                  <a:cubicBezTo>
                    <a:pt x="0" y="0"/>
                    <a:pt x="0" y="0"/>
                    <a:pt x="0" y="0"/>
                  </a:cubicBezTo>
                  <a:lnTo>
                    <a:pt x="0" y="63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a:extLst>
                <a:ext uri="{FF2B5EF4-FFF2-40B4-BE49-F238E27FC236}">
                  <a16:creationId xmlns:a16="http://schemas.microsoft.com/office/drawing/2014/main" id="{E0BF511D-5BEF-5BFB-8A56-907A910A07B8}"/>
                </a:ext>
              </a:extLst>
            </p:cNvPr>
            <p:cNvSpPr>
              <a:spLocks/>
            </p:cNvSpPr>
            <p:nvPr/>
          </p:nvSpPr>
          <p:spPr bwMode="auto">
            <a:xfrm>
              <a:off x="10279063" y="4978400"/>
              <a:ext cx="1914525" cy="1874838"/>
            </a:xfrm>
            <a:custGeom>
              <a:avLst/>
              <a:gdLst>
                <a:gd name="T0" fmla="*/ 0 w 1207"/>
                <a:gd name="T1" fmla="*/ 1183 h 1183"/>
                <a:gd name="T2" fmla="*/ 1207 w 1207"/>
                <a:gd name="T3" fmla="*/ 1183 h 1183"/>
                <a:gd name="T4" fmla="*/ 1207 w 1207"/>
                <a:gd name="T5" fmla="*/ 0 h 1183"/>
                <a:gd name="T6" fmla="*/ 0 w 1207"/>
                <a:gd name="T7" fmla="*/ 1183 h 1183"/>
              </a:gdLst>
              <a:ahLst/>
              <a:cxnLst>
                <a:cxn ang="0">
                  <a:pos x="T0" y="T1"/>
                </a:cxn>
                <a:cxn ang="0">
                  <a:pos x="T2" y="T3"/>
                </a:cxn>
                <a:cxn ang="0">
                  <a:pos x="T4" y="T5"/>
                </a:cxn>
                <a:cxn ang="0">
                  <a:pos x="T6" y="T7"/>
                </a:cxn>
              </a:cxnLst>
              <a:rect l="0" t="0" r="r" b="b"/>
              <a:pathLst>
                <a:path w="1207" h="1183">
                  <a:moveTo>
                    <a:pt x="0" y="1183"/>
                  </a:moveTo>
                  <a:cubicBezTo>
                    <a:pt x="1207" y="1183"/>
                    <a:pt x="1207" y="1183"/>
                    <a:pt x="1207" y="1183"/>
                  </a:cubicBezTo>
                  <a:cubicBezTo>
                    <a:pt x="1207" y="0"/>
                    <a:pt x="1207" y="0"/>
                    <a:pt x="1207" y="0"/>
                  </a:cubicBezTo>
                  <a:cubicBezTo>
                    <a:pt x="821" y="149"/>
                    <a:pt x="240" y="869"/>
                    <a:pt x="0" y="11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C4B22AFA-8DFF-45E7-0D7B-B9D546549DDF}"/>
                </a:ext>
              </a:extLst>
            </p:cNvPr>
            <p:cNvSpPr>
              <a:spLocks/>
            </p:cNvSpPr>
            <p:nvPr/>
          </p:nvSpPr>
          <p:spPr bwMode="auto">
            <a:xfrm>
              <a:off x="10791825" y="6145213"/>
              <a:ext cx="1401763" cy="708025"/>
            </a:xfrm>
            <a:custGeom>
              <a:avLst/>
              <a:gdLst>
                <a:gd name="T0" fmla="*/ 0 w 883"/>
                <a:gd name="T1" fmla="*/ 447 h 447"/>
                <a:gd name="T2" fmla="*/ 883 w 883"/>
                <a:gd name="T3" fmla="*/ 447 h 447"/>
                <a:gd name="T4" fmla="*/ 883 w 883"/>
                <a:gd name="T5" fmla="*/ 0 h 447"/>
                <a:gd name="T6" fmla="*/ 0 w 883"/>
                <a:gd name="T7" fmla="*/ 447 h 447"/>
              </a:gdLst>
              <a:ahLst/>
              <a:cxnLst>
                <a:cxn ang="0">
                  <a:pos x="T0" y="T1"/>
                </a:cxn>
                <a:cxn ang="0">
                  <a:pos x="T2" y="T3"/>
                </a:cxn>
                <a:cxn ang="0">
                  <a:pos x="T4" y="T5"/>
                </a:cxn>
                <a:cxn ang="0">
                  <a:pos x="T6" y="T7"/>
                </a:cxn>
              </a:cxnLst>
              <a:rect l="0" t="0" r="r" b="b"/>
              <a:pathLst>
                <a:path w="883" h="447">
                  <a:moveTo>
                    <a:pt x="0" y="447"/>
                  </a:moveTo>
                  <a:cubicBezTo>
                    <a:pt x="883" y="447"/>
                    <a:pt x="883" y="447"/>
                    <a:pt x="883" y="447"/>
                  </a:cubicBezTo>
                  <a:cubicBezTo>
                    <a:pt x="883" y="0"/>
                    <a:pt x="883" y="0"/>
                    <a:pt x="883" y="0"/>
                  </a:cubicBezTo>
                  <a:cubicBezTo>
                    <a:pt x="453" y="51"/>
                    <a:pt x="150" y="296"/>
                    <a:pt x="0" y="4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60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5CBC1-B560-5976-8D9B-C92F82A173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C780A8-8121-44BC-E1C9-297D4EA280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A5BDB-16FC-064B-B36B-BE5447FFB4D4}"/>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A0B0E9AF-A4B0-5122-825A-19137DF405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98802-FA2C-1578-8CEC-D71BAB0F8A1A}"/>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69923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EE83A-4A8E-A14E-FEA1-636AD93A8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7C5EAE-D7E7-30A6-FB97-839378E7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BAD0D6-19F3-2531-46F6-BE9F63CBE5B1}"/>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4D86BD50-E606-87EA-7704-C94E23F6A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29822B-6230-A3C9-3439-AD0437781FA0}"/>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0802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A9986-F122-3C76-32DD-A04A214D96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FCD992-EBDA-7979-3A9A-702106485B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A180CB-8698-582E-11B9-D7D34EE64CD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ED858-0291-217F-635D-394DBD890C92}"/>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DD954FDC-A8DD-5B0C-067B-99D56518CA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450403-FEE7-BED2-3C77-A695AE1F2E78}"/>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8689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A0B97-6DAD-13E8-57EF-04AA2D4ED3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E904C5-26EB-2FCF-386E-E48B26AA4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C36D38-9F43-6F8A-0754-9C094630FB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E458E8-7C68-B8BC-BFAF-EBA9A616F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86AD1A-1BFC-5B9A-346F-97059C5352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F1F6BB-50B6-EBB5-AA9D-3399F9C5D865}"/>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8" name="页脚占位符 7">
            <a:extLst>
              <a:ext uri="{FF2B5EF4-FFF2-40B4-BE49-F238E27FC236}">
                <a16:creationId xmlns:a16="http://schemas.microsoft.com/office/drawing/2014/main" id="{1F023FC3-F4F0-00EB-846C-758C3FCD4F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224944-572D-F97C-B2A4-5A74E22E4982}"/>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43908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9AF49-E263-2F54-ECD3-DA5A6C2F98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BBD7FD-D682-55D4-A964-9CF873657CD9}"/>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4" name="页脚占位符 3">
            <a:extLst>
              <a:ext uri="{FF2B5EF4-FFF2-40B4-BE49-F238E27FC236}">
                <a16:creationId xmlns:a16="http://schemas.microsoft.com/office/drawing/2014/main" id="{B54DE366-7191-F53D-F68F-FB9CF61791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CB6D81-8C82-A87D-E1DE-338121CAE6D7}"/>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78579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73CF2E-517A-D9F1-3B4B-C9F2C3A13ECA}"/>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3" name="页脚占位符 2">
            <a:extLst>
              <a:ext uri="{FF2B5EF4-FFF2-40B4-BE49-F238E27FC236}">
                <a16:creationId xmlns:a16="http://schemas.microsoft.com/office/drawing/2014/main" id="{A43758B5-CC42-C156-7275-B5C56BD198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CBF6CF-E971-F9BC-20EC-B7AFD04EB290}"/>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56360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00876-EFD8-A177-5194-7BCC51E38E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E94417-C018-F9A3-34DE-F3C1B48F5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1317EC-2592-C3A3-27C1-176F5C3F4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253571-C584-9C25-06DD-7EFC3A8FCA46}"/>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3A65DCAC-778A-1713-2422-2D0CA3E731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AE8B08-DAEE-6BB6-9E74-9F8EB119FA04}"/>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8309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94C6A-377A-4412-570F-D35C9ADF30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EF0C34-8A7B-684D-580C-20A86DD86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912641-3BDD-03E0-459B-FD39FB494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8DDABE-07AB-DB15-40F1-A0A17DC9DAF0}"/>
              </a:ext>
            </a:extLst>
          </p:cNvPr>
          <p:cNvSpPr>
            <a:spLocks noGrp="1"/>
          </p:cNvSpPr>
          <p:nvPr>
            <p:ph type="dt" sz="half" idx="10"/>
          </p:nvPr>
        </p:nvSpPr>
        <p:spPr/>
        <p:txBody>
          <a:bodyPr/>
          <a:lstStyle/>
          <a:p>
            <a:fld id="{C788A926-FE9F-40B3-B742-4D7ACD59263A}"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C5BEDBA7-82B8-EBC4-5EFA-4D29333691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86601-BFC5-1257-AA07-5EB0E03A00DF}"/>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80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96E737-7E75-4635-15D2-65DE6B6B2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F8C497-07F4-6F18-0F71-EFDC4B369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C41B1C-FE53-22C5-8063-91B8FC065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8A926-FE9F-40B3-B742-4D7ACD59263A}"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C210D077-36A4-EB8F-EFA7-3B6BB3645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F27F61-E8E0-51FC-8E60-281CA68FD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59038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C29581-8E49-3187-0831-CA722CECBF42}"/>
              </a:ext>
            </a:extLst>
          </p:cNvPr>
          <p:cNvSpPr>
            <a:spLocks noGrp="1"/>
          </p:cNvSpPr>
          <p:nvPr>
            <p:ph type="ctrTitle"/>
          </p:nvPr>
        </p:nvSpPr>
        <p:spPr/>
        <p:txBody>
          <a:bodyPr>
            <a:normAutofit fontScale="90000"/>
          </a:bodyPr>
          <a:lstStyle/>
          <a:p>
            <a:pPr lvl="0"/>
            <a:r>
              <a:rPr lang="en-US" dirty="0">
                <a:latin typeface="Times New Roman" panose="02020603050405020304" pitchFamily="18" charset="0"/>
                <a:ea typeface="等线 Light" panose="02010600030101010101" pitchFamily="2" charset="-122"/>
                <a:cs typeface="Times New Roman" panose="02020603050405020304" pitchFamily="18" charset="0"/>
              </a:rPr>
              <a:t>The impact of COVID-19 on the unemployment rate in the US</a:t>
            </a:r>
          </a:p>
        </p:txBody>
      </p:sp>
      <p:sp>
        <p:nvSpPr>
          <p:cNvPr id="5" name="副标题 4">
            <a:extLst>
              <a:ext uri="{FF2B5EF4-FFF2-40B4-BE49-F238E27FC236}">
                <a16:creationId xmlns:a16="http://schemas.microsoft.com/office/drawing/2014/main" id="{FEC47266-BDC5-AE9B-BF2E-B62F6C53A466}"/>
              </a:ext>
            </a:extLst>
          </p:cNvPr>
          <p:cNvSpPr>
            <a:spLocks noGrp="1"/>
          </p:cNvSpPr>
          <p:nvPr>
            <p:ph type="subTitle" idx="1"/>
          </p:nvPr>
        </p:nvSpPr>
        <p:spPr>
          <a:xfrm>
            <a:off x="1106714" y="3984903"/>
            <a:ext cx="9965871" cy="508703"/>
          </a:xfrm>
        </p:spPr>
        <p:txBody>
          <a:bodyPr>
            <a:normAutofit/>
          </a:bodyPr>
          <a:lstStyle/>
          <a:p>
            <a:pPr lvl="0"/>
            <a:r>
              <a:rPr lang="en-US" sz="2800" dirty="0" err="1">
                <a:latin typeface="Times New Roman" panose="02020603050405020304" pitchFamily="18" charset="0"/>
                <a:ea typeface="等线" panose="02010600030101010101" pitchFamily="2" charset="-122"/>
                <a:cs typeface="Times New Roman" panose="02020603050405020304" pitchFamily="18" charset="0"/>
              </a:rPr>
              <a:t>Yuhao</a:t>
            </a:r>
            <a:r>
              <a:rPr lang="en-US" sz="2800" dirty="0">
                <a:latin typeface="Times New Roman" panose="02020603050405020304" pitchFamily="18" charset="0"/>
                <a:ea typeface="等线" panose="02010600030101010101" pitchFamily="2" charset="-122"/>
                <a:cs typeface="Times New Roman" panose="02020603050405020304" pitchFamily="18" charset="0"/>
              </a:rPr>
              <a:t> Zhang</a:t>
            </a:r>
          </a:p>
        </p:txBody>
      </p:sp>
    </p:spTree>
    <p:extLst>
      <p:ext uri="{BB962C8B-B14F-4D97-AF65-F5344CB8AC3E}">
        <p14:creationId xmlns:p14="http://schemas.microsoft.com/office/powerpoint/2010/main" val="41376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13EB1A-5702-7C5D-6184-F9571370D227}"/>
              </a:ext>
            </a:extLst>
          </p:cNvPr>
          <p:cNvSpPr>
            <a:spLocks noGrp="1"/>
          </p:cNvSpPr>
          <p:nvPr>
            <p:ph type="title"/>
          </p:nvPr>
        </p:nvSpPr>
        <p:spPr>
          <a:xfrm>
            <a:off x="2117234" y="3251030"/>
            <a:ext cx="8534400" cy="1632310"/>
          </a:xfrm>
        </p:spPr>
        <p:txBody>
          <a:bodyPr>
            <a:normAutofit fontScale="90000"/>
          </a:bodyPr>
          <a:lstStyle/>
          <a:p>
            <a:r>
              <a:rPr lang="en-US" altLang="zh-CN" sz="3600" b="1" i="0" dirty="0">
                <a:solidFill>
                  <a:srgbClr val="343541"/>
                </a:solidFill>
                <a:effectLst/>
                <a:latin typeface="Times New Roman" panose="02020603050405020304" pitchFamily="18" charset="0"/>
                <a:ea typeface="+mn-ea"/>
                <a:cs typeface="Times New Roman" panose="02020603050405020304" pitchFamily="18" charset="0"/>
              </a:rPr>
              <a:t>Motivation</a:t>
            </a:r>
            <a:r>
              <a:rPr lang="en-US" altLang="zh-CN" sz="3600" b="1" dirty="0">
                <a:solidFill>
                  <a:srgbClr val="343541"/>
                </a:solidFill>
                <a:latin typeface="Times New Roman" panose="02020603050405020304" pitchFamily="18" charset="0"/>
                <a:ea typeface="等线 Light" panose="02010600030101010101" pitchFamily="2" charset="-122"/>
                <a:cs typeface="Times New Roman" panose="02020603050405020304" pitchFamily="18" charset="0"/>
              </a:rPr>
              <a:t>:</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Does COVID-19 have a significant impact on the unemployment rate in the US?  </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Do you know what the unemployment rate in the US reached during the COVID-19 pandemic?   </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Is the unemployment rate for young people more affected in the US?  </a:t>
            </a:r>
            <a:r>
              <a:rPr lang="en-US" altLang="zh-CN" dirty="0">
                <a:solidFill>
                  <a:srgbClr val="374151"/>
                </a:solidFill>
                <a:latin typeface="Times New Roman" panose="02020603050405020304" pitchFamily="18" charset="0"/>
                <a:ea typeface="等线 Light" panose="02010600030101010101" pitchFamily="2" charset="-122"/>
                <a:cs typeface="Times New Roman" panose="02020603050405020304" pitchFamily="18" charset="0"/>
              </a:rPr>
              <a:t>(</a:t>
            </a: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Is age an important factor in the unemployment rate?)</a:t>
            </a:r>
            <a:endParaRPr lang="zh-CN" altLang="en-US" dirty="0">
              <a:latin typeface="Times New Roman" panose="02020603050405020304" pitchFamily="18" charset="0"/>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56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F0F03-F636-C313-F393-12FC4C2DE33E}"/>
              </a:ext>
            </a:extLst>
          </p:cNvPr>
          <p:cNvSpPr>
            <a:spLocks noGrp="1"/>
          </p:cNvSpPr>
          <p:nvPr>
            <p:ph type="title"/>
          </p:nvPr>
        </p:nvSpPr>
        <p:spPr>
          <a:xfrm>
            <a:off x="4623651" y="519118"/>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Data</a:t>
            </a:r>
            <a:endParaRPr lang="zh-CN" altLang="en-US" sz="3200" b="1"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625A61C0-03EA-09E7-3530-EFDE3E3A508C}"/>
              </a:ext>
            </a:extLst>
          </p:cNvPr>
          <p:cNvSpPr>
            <a:spLocks noGrp="1"/>
          </p:cNvSpPr>
          <p:nvPr>
            <p:ph type="body" idx="1"/>
          </p:nvPr>
        </p:nvSpPr>
        <p:spPr>
          <a:xfrm>
            <a:off x="2927741" y="1190050"/>
            <a:ext cx="8570351" cy="2459879"/>
          </a:xfrm>
        </p:spPr>
        <p:txBody>
          <a:bodyPr>
            <a:normAutofit/>
          </a:bodyPr>
          <a:lstStyle/>
          <a:p>
            <a:pPr>
              <a:spcBef>
                <a:spcPts val="0"/>
              </a:spcBef>
              <a:spcAft>
                <a:spcPts val="0"/>
              </a:spcAft>
            </a:pPr>
            <a:r>
              <a:rPr lang="en-US" altLang="zh-CN" sz="2400" dirty="0">
                <a:solidFill>
                  <a:srgbClr val="0E101A"/>
                </a:solidFill>
                <a:effectLst/>
                <a:latin typeface="Times New Roman" panose="02020603050405020304" pitchFamily="18" charset="0"/>
                <a:cs typeface="Times New Roman" panose="02020603050405020304" pitchFamily="18" charset="0"/>
              </a:rPr>
              <a:t>This is a data table describing the unemployment rate from January 1948 to May 2023 in the US. </a:t>
            </a:r>
          </a:p>
          <a:p>
            <a:pPr>
              <a:spcBef>
                <a:spcPts val="0"/>
              </a:spcBef>
              <a:spcAft>
                <a:spcPts val="0"/>
              </a:spcAft>
            </a:pPr>
            <a:r>
              <a:rPr lang="en-US" altLang="zh-CN" sz="2400" dirty="0">
                <a:solidFill>
                  <a:srgbClr val="0E101A"/>
                </a:solidFill>
                <a:effectLst/>
                <a:latin typeface="Times New Roman" panose="02020603050405020304" pitchFamily="18" charset="0"/>
                <a:cs typeface="Times New Roman" panose="02020603050405020304" pitchFamily="18" charset="0"/>
              </a:rPr>
              <a:t>The variables include:</a:t>
            </a:r>
          </a:p>
          <a:p>
            <a:pPr>
              <a:spcBef>
                <a:spcPts val="0"/>
              </a:spcBef>
              <a:spcAft>
                <a:spcPts val="0"/>
              </a:spcAft>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Date. </a:t>
            </a:r>
          </a:p>
          <a:p>
            <a:pPr>
              <a:spcBef>
                <a:spcPts val="0"/>
              </a:spcBef>
              <a:spcAft>
                <a:spcPts val="0"/>
              </a:spcAft>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Overall unemployment rates.</a:t>
            </a:r>
            <a:r>
              <a:rPr lang="zh-CN" altLang="en-US" sz="2400" dirty="0">
                <a:solidFill>
                  <a:srgbClr val="0E101A"/>
                </a:solidFill>
                <a:effectLst/>
                <a:latin typeface="Times New Roman" panose="02020603050405020304" pitchFamily="18" charset="0"/>
                <a:cs typeface="Times New Roman" panose="02020603050405020304" pitchFamily="18" charset="0"/>
              </a:rPr>
              <a:t> </a:t>
            </a:r>
            <a:endParaRPr lang="en-US" altLang="zh-CN"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Male and female unemployment rates.</a:t>
            </a:r>
          </a:p>
          <a:p>
            <a:pPr>
              <a:spcBef>
                <a:spcPts val="0"/>
              </a:spcBef>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Unemployment rates for specific age groups. </a:t>
            </a:r>
            <a:endParaRPr lang="en-US" altLang="zh-CN" sz="2400" dirty="0">
              <a:solidFill>
                <a:srgbClr val="0E101A"/>
              </a:solidFill>
              <a:effectLst/>
            </a:endParaRPr>
          </a:p>
        </p:txBody>
      </p:sp>
      <p:pic>
        <p:nvPicPr>
          <p:cNvPr id="9" name="图片 8">
            <a:extLst>
              <a:ext uri="{FF2B5EF4-FFF2-40B4-BE49-F238E27FC236}">
                <a16:creationId xmlns:a16="http://schemas.microsoft.com/office/drawing/2014/main" id="{A3300D90-8552-1D3A-933B-F8477D815F6D}"/>
              </a:ext>
            </a:extLst>
          </p:cNvPr>
          <p:cNvPicPr>
            <a:picLocks noChangeAspect="1"/>
          </p:cNvPicPr>
          <p:nvPr/>
        </p:nvPicPr>
        <p:blipFill>
          <a:blip r:embed="rId2"/>
          <a:stretch>
            <a:fillRect/>
          </a:stretch>
        </p:blipFill>
        <p:spPr>
          <a:xfrm>
            <a:off x="0" y="3741982"/>
            <a:ext cx="12192000" cy="2800677"/>
          </a:xfrm>
          <a:prstGeom prst="rect">
            <a:avLst/>
          </a:prstGeom>
        </p:spPr>
      </p:pic>
    </p:spTree>
    <p:extLst>
      <p:ext uri="{BB962C8B-B14F-4D97-AF65-F5344CB8AC3E}">
        <p14:creationId xmlns:p14="http://schemas.microsoft.com/office/powerpoint/2010/main" val="315188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EC99F49-9908-AE96-8B4B-948028916F10}"/>
              </a:ext>
            </a:extLst>
          </p:cNvPr>
          <p:cNvSpPr>
            <a:spLocks noGrp="1"/>
          </p:cNvSpPr>
          <p:nvPr>
            <p:ph type="body" idx="1"/>
          </p:nvPr>
        </p:nvSpPr>
        <p:spPr>
          <a:xfrm>
            <a:off x="7074867" y="1138129"/>
            <a:ext cx="4811054" cy="2961330"/>
          </a:xfrm>
        </p:spPr>
        <p:txBody>
          <a:bodyPr>
            <a:normAutofit/>
          </a:bodyPr>
          <a:lstStyle/>
          <a:p>
            <a:r>
              <a:rPr lang="en-US" altLang="zh-CN" sz="2800" dirty="0">
                <a:latin typeface="Times New Roman" panose="02020603050405020304" pitchFamily="18" charset="0"/>
                <a:cs typeface="Times New Roman" panose="02020603050405020304" pitchFamily="18" charset="0"/>
              </a:rPr>
              <a:t>The unemployment rate gradually decreased before 2020. During the epidemic, there is a sharp increase to a peak, and then rates fall significantly. After the epidemic, rates tend to stabilize.</a:t>
            </a:r>
            <a:endParaRPr lang="zh-CN" altLang="en-US" sz="28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DA078B72-5B78-A4B9-D407-1A0B1A7357CF}"/>
              </a:ext>
            </a:extLst>
          </p:cNvPr>
          <p:cNvSpPr>
            <a:spLocks noGrp="1"/>
          </p:cNvSpPr>
          <p:nvPr>
            <p:ph type="title"/>
          </p:nvPr>
        </p:nvSpPr>
        <p:spPr>
          <a:xfrm>
            <a:off x="2856220" y="1225118"/>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5C7BA92-3C8B-4B29-CD5A-C3DA6720BCDC}"/>
              </a:ext>
            </a:extLst>
          </p:cNvPr>
          <p:cNvPicPr>
            <a:picLocks noChangeAspect="1"/>
          </p:cNvPicPr>
          <p:nvPr/>
        </p:nvPicPr>
        <p:blipFill>
          <a:blip r:embed="rId2"/>
          <a:stretch>
            <a:fillRect/>
          </a:stretch>
        </p:blipFill>
        <p:spPr>
          <a:xfrm>
            <a:off x="1483692" y="2492833"/>
            <a:ext cx="5591175" cy="4314825"/>
          </a:xfrm>
          <a:prstGeom prst="rect">
            <a:avLst/>
          </a:prstGeom>
        </p:spPr>
      </p:pic>
    </p:spTree>
    <p:extLst>
      <p:ext uri="{BB962C8B-B14F-4D97-AF65-F5344CB8AC3E}">
        <p14:creationId xmlns:p14="http://schemas.microsoft.com/office/powerpoint/2010/main" val="129193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EC99F49-9908-AE96-8B4B-948028916F10}"/>
              </a:ext>
            </a:extLst>
          </p:cNvPr>
          <p:cNvSpPr>
            <a:spLocks noGrp="1"/>
          </p:cNvSpPr>
          <p:nvPr>
            <p:ph type="body" idx="1"/>
          </p:nvPr>
        </p:nvSpPr>
        <p:spPr>
          <a:xfrm>
            <a:off x="7074867" y="1124646"/>
            <a:ext cx="4811054" cy="2837058"/>
          </a:xfrm>
        </p:spPr>
        <p:txBody>
          <a:bodyPr>
            <a:normAutofit lnSpcReduction="10000"/>
          </a:bodyPr>
          <a:lstStyle/>
          <a:p>
            <a:r>
              <a:rPr lang="en-US" altLang="zh-CN" sz="2800" dirty="0">
                <a:latin typeface="Times New Roman" panose="02020603050405020304" pitchFamily="18" charset="0"/>
                <a:cs typeface="Times New Roman" panose="02020603050405020304" pitchFamily="18" charset="0"/>
              </a:rPr>
              <a:t>Before the epidemic, the unemployment rate dropped from 5.7 to 3.5. But, during the epidemic, the rates are high. The peak was 14.7. After the epidemic, the unemployment rate remained stable at around 3.6.</a:t>
            </a:r>
            <a:endParaRPr lang="zh-CN" altLang="en-US" sz="28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61F73205-B998-CC47-00F1-27C7DB809F1F}"/>
              </a:ext>
            </a:extLst>
          </p:cNvPr>
          <p:cNvSpPr>
            <a:spLocks noGrp="1"/>
          </p:cNvSpPr>
          <p:nvPr>
            <p:ph type="title"/>
          </p:nvPr>
        </p:nvSpPr>
        <p:spPr>
          <a:xfrm>
            <a:off x="2837810" y="1231255"/>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06DEA79-08E8-F482-E84C-A5013EC37F67}"/>
              </a:ext>
            </a:extLst>
          </p:cNvPr>
          <p:cNvPicPr>
            <a:picLocks noChangeAspect="1"/>
          </p:cNvPicPr>
          <p:nvPr/>
        </p:nvPicPr>
        <p:blipFill>
          <a:blip r:embed="rId2"/>
          <a:stretch>
            <a:fillRect/>
          </a:stretch>
        </p:blipFill>
        <p:spPr>
          <a:xfrm>
            <a:off x="902667" y="2543175"/>
            <a:ext cx="6172200" cy="4314825"/>
          </a:xfrm>
          <a:prstGeom prst="rect">
            <a:avLst/>
          </a:prstGeom>
        </p:spPr>
      </p:pic>
    </p:spTree>
    <p:extLst>
      <p:ext uri="{BB962C8B-B14F-4D97-AF65-F5344CB8AC3E}">
        <p14:creationId xmlns:p14="http://schemas.microsoft.com/office/powerpoint/2010/main" val="18539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0A08807-9C29-69C0-C869-D6708955DD3A}"/>
              </a:ext>
            </a:extLst>
          </p:cNvPr>
          <p:cNvSpPr>
            <a:spLocks noGrp="1"/>
          </p:cNvSpPr>
          <p:nvPr>
            <p:ph type="body" idx="1"/>
          </p:nvPr>
        </p:nvSpPr>
        <p:spPr>
          <a:xfrm>
            <a:off x="3389535" y="712292"/>
            <a:ext cx="7957617" cy="1830883"/>
          </a:xfrm>
        </p:spPr>
        <p:txBody>
          <a:bodyPr>
            <a:noAutofit/>
          </a:bodyPr>
          <a:lstStyle/>
          <a:p>
            <a:r>
              <a:rPr lang="en-US" altLang="zh-CN" sz="2800" dirty="0">
                <a:latin typeface="Times New Roman" panose="02020603050405020304" pitchFamily="18" charset="0"/>
                <a:cs typeface="Times New Roman" panose="02020603050405020304" pitchFamily="18" charset="0"/>
              </a:rPr>
              <a:t>The rate changes are consistent across different ages. </a:t>
            </a:r>
          </a:p>
          <a:p>
            <a:r>
              <a:rPr lang="en-US" altLang="zh-CN" sz="2800" dirty="0">
                <a:latin typeface="Times New Roman" panose="02020603050405020304" pitchFamily="18" charset="0"/>
                <a:cs typeface="Times New Roman" panose="02020603050405020304" pitchFamily="18" charset="0"/>
              </a:rPr>
              <a:t>But the unemployment rate among young people is relatively high. The unemployment rate of older people is relatively low.</a:t>
            </a:r>
            <a:endParaRPr lang="zh-CN" altLang="en-US" sz="28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1A37D6CC-5614-E1E5-E9BA-2E550406AB12}"/>
              </a:ext>
            </a:extLst>
          </p:cNvPr>
          <p:cNvSpPr>
            <a:spLocks noGrp="1"/>
          </p:cNvSpPr>
          <p:nvPr>
            <p:ph type="title"/>
          </p:nvPr>
        </p:nvSpPr>
        <p:spPr>
          <a:xfrm>
            <a:off x="3858363" y="41360"/>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185FF2F-C405-F053-1CC8-D1EA4CF84DC0}"/>
              </a:ext>
            </a:extLst>
          </p:cNvPr>
          <p:cNvPicPr>
            <a:picLocks noChangeAspect="1"/>
          </p:cNvPicPr>
          <p:nvPr/>
        </p:nvPicPr>
        <p:blipFill>
          <a:blip r:embed="rId2"/>
          <a:stretch>
            <a:fillRect/>
          </a:stretch>
        </p:blipFill>
        <p:spPr>
          <a:xfrm>
            <a:off x="0" y="2543174"/>
            <a:ext cx="5965788" cy="4314825"/>
          </a:xfrm>
          <a:prstGeom prst="rect">
            <a:avLst/>
          </a:prstGeom>
        </p:spPr>
      </p:pic>
      <p:pic>
        <p:nvPicPr>
          <p:cNvPr id="9" name="图片 8">
            <a:extLst>
              <a:ext uri="{FF2B5EF4-FFF2-40B4-BE49-F238E27FC236}">
                <a16:creationId xmlns:a16="http://schemas.microsoft.com/office/drawing/2014/main" id="{027D1EEC-1935-3E2B-FF8D-2D5B8567DD72}"/>
              </a:ext>
            </a:extLst>
          </p:cNvPr>
          <p:cNvPicPr>
            <a:picLocks noChangeAspect="1"/>
          </p:cNvPicPr>
          <p:nvPr/>
        </p:nvPicPr>
        <p:blipFill>
          <a:blip r:embed="rId3"/>
          <a:stretch>
            <a:fillRect/>
          </a:stretch>
        </p:blipFill>
        <p:spPr>
          <a:xfrm>
            <a:off x="5965788" y="2543173"/>
            <a:ext cx="6226212" cy="4314825"/>
          </a:xfrm>
          <a:prstGeom prst="rect">
            <a:avLst/>
          </a:prstGeom>
        </p:spPr>
      </p:pic>
    </p:spTree>
    <p:extLst>
      <p:ext uri="{BB962C8B-B14F-4D97-AF65-F5344CB8AC3E}">
        <p14:creationId xmlns:p14="http://schemas.microsoft.com/office/powerpoint/2010/main" val="249010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E70BC-E64D-0031-D734-E5049148DA2E}"/>
              </a:ext>
            </a:extLst>
          </p:cNvPr>
          <p:cNvSpPr>
            <a:spLocks noGrp="1"/>
          </p:cNvSpPr>
          <p:nvPr>
            <p:ph type="title"/>
          </p:nvPr>
        </p:nvSpPr>
        <p:spPr>
          <a:xfrm>
            <a:off x="3375024" y="1164974"/>
            <a:ext cx="5435600" cy="987399"/>
          </a:xfrm>
        </p:spPr>
        <p:txBody>
          <a:bodyPr>
            <a:normAutofit/>
          </a:bodyPr>
          <a:lstStyle/>
          <a:p>
            <a:r>
              <a:rPr lang="en-US" altLang="zh-CN" sz="3200" b="1" i="0" dirty="0">
                <a:solidFill>
                  <a:srgbClr val="343541"/>
                </a:solidFill>
                <a:effectLst/>
                <a:latin typeface="Times New Roman" panose="02020603050405020304" pitchFamily="18" charset="0"/>
                <a:ea typeface="+mn-ea"/>
                <a:cs typeface="Times New Roman" panose="02020603050405020304" pitchFamily="18" charset="0"/>
              </a:rPr>
              <a:t>Takeaway</a:t>
            </a:r>
            <a:endParaRPr lang="zh-CN" altLang="en-US" sz="3200" b="1" dirty="0">
              <a:latin typeface="Times New Roman" panose="02020603050405020304" pitchFamily="18" charset="0"/>
              <a:ea typeface="+mn-ea"/>
              <a:cs typeface="Times New Roman" panose="02020603050405020304" pitchFamily="18" charset="0"/>
            </a:endParaRPr>
          </a:p>
        </p:txBody>
      </p:sp>
      <p:sp>
        <p:nvSpPr>
          <p:cNvPr id="3" name="文本占位符 2">
            <a:extLst>
              <a:ext uri="{FF2B5EF4-FFF2-40B4-BE49-F238E27FC236}">
                <a16:creationId xmlns:a16="http://schemas.microsoft.com/office/drawing/2014/main" id="{DE5936F3-EE18-5111-2C86-759A30CE2895}"/>
              </a:ext>
            </a:extLst>
          </p:cNvPr>
          <p:cNvSpPr>
            <a:spLocks noGrp="1"/>
          </p:cNvSpPr>
          <p:nvPr>
            <p:ph type="body" idx="1"/>
          </p:nvPr>
        </p:nvSpPr>
        <p:spPr>
          <a:xfrm>
            <a:off x="2739482" y="2450801"/>
            <a:ext cx="6713035" cy="2869902"/>
          </a:xfrm>
        </p:spPr>
        <p:txBody>
          <a:bodyPr>
            <a:normAutofit/>
          </a:bodyPr>
          <a:lstStyle/>
          <a:p>
            <a:r>
              <a:rPr lang="en-US" altLang="zh-CN" sz="1800" dirty="0">
                <a:latin typeface="Times New Roman" panose="02020603050405020304" pitchFamily="18" charset="0"/>
                <a:cs typeface="Times New Roman" panose="02020603050405020304" pitchFamily="18" charset="0"/>
              </a:rPr>
              <a:t>We can see that the epidemic has a significant impact on the unemployment rate, reaching a peak of 14.7. But with the disappearance of the epidemic, the unemployment rate has returned to normal. This event allows us to develop strategies to prevent future economic shocks.</a:t>
            </a:r>
          </a:p>
          <a:p>
            <a:r>
              <a:rPr lang="en-US" altLang="zh-CN" sz="1800" dirty="0">
                <a:latin typeface="Times New Roman" panose="02020603050405020304" pitchFamily="18" charset="0"/>
                <a:cs typeface="Times New Roman" panose="02020603050405020304" pitchFamily="18" charset="0"/>
              </a:rPr>
              <a:t>And we know that the unemployment rate among young people is relatively high. There are many reasons. </a:t>
            </a:r>
          </a:p>
          <a:p>
            <a:pPr marL="342900" indent="-342900">
              <a:buAutoNum type="arabicPeriod"/>
            </a:pPr>
            <a:r>
              <a:rPr lang="en-US" altLang="zh-CN" sz="1800" dirty="0">
                <a:latin typeface="Times New Roman" panose="02020603050405020304" pitchFamily="18" charset="0"/>
                <a:cs typeface="Times New Roman" panose="02020603050405020304" pitchFamily="18" charset="0"/>
              </a:rPr>
              <a:t>Young people have relatively little work experience. </a:t>
            </a:r>
          </a:p>
          <a:p>
            <a:pPr marL="342900" indent="-342900">
              <a:buAutoNum type="arabicPeriod"/>
            </a:pPr>
            <a:r>
              <a:rPr lang="en-US" altLang="zh-CN" sz="1800" dirty="0">
                <a:latin typeface="Times New Roman" panose="02020603050405020304" pitchFamily="18" charset="0"/>
                <a:cs typeface="Times New Roman" panose="02020603050405020304" pitchFamily="18" charset="0"/>
              </a:rPr>
              <a:t>Young people's jobs are unstable.</a:t>
            </a:r>
          </a:p>
        </p:txBody>
      </p:sp>
    </p:spTree>
    <p:extLst>
      <p:ext uri="{BB962C8B-B14F-4D97-AF65-F5344CB8AC3E}">
        <p14:creationId xmlns:p14="http://schemas.microsoft.com/office/powerpoint/2010/main" val="273046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16DB1-D7E9-3826-386B-B6D7B6451389}"/>
              </a:ext>
            </a:extLst>
          </p:cNvPr>
          <p:cNvSpPr>
            <a:spLocks noGrp="1"/>
          </p:cNvSpPr>
          <p:nvPr>
            <p:ph type="title"/>
          </p:nvPr>
        </p:nvSpPr>
        <p:spPr>
          <a:xfrm>
            <a:off x="4223098" y="2935300"/>
            <a:ext cx="3745803" cy="987399"/>
          </a:xfrm>
        </p:spPr>
        <p:txBody>
          <a:bodyPr>
            <a:normAutofit/>
          </a:bodyPr>
          <a:lstStyle/>
          <a:p>
            <a:r>
              <a:rPr lang="en-US" altLang="zh-CN" sz="6000" dirty="0">
                <a:latin typeface="Times New Roman" panose="02020603050405020304" pitchFamily="18" charset="0"/>
                <a:ea typeface="+mn-ea"/>
                <a:cs typeface="Times New Roman" panose="02020603050405020304" pitchFamily="18" charset="0"/>
              </a:rPr>
              <a:t>Thank you!</a:t>
            </a:r>
            <a:endParaRPr lang="zh-CN" altLang="en-US" sz="6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448535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316</Words>
  <Application>Microsoft Office PowerPoint</Application>
  <PresentationFormat>宽屏</PresentationFormat>
  <Paragraphs>23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The impact of COVID-19 on the unemployment rate in the US</vt:lpstr>
      <vt:lpstr>Motivation:  Does COVID-19 have a significant impact on the unemployment rate in the US?    Do you know what the unemployment rate in the US reached during the COVID-19 pandemic?     Is the unemployment rate for young people more affected in the US?  (Is age an important factor in the unemployment rate?)</vt:lpstr>
      <vt:lpstr>Data</vt:lpstr>
      <vt:lpstr>Analysis</vt:lpstr>
      <vt:lpstr>Analysis</vt:lpstr>
      <vt:lpstr>Analysis</vt:lpstr>
      <vt:lpstr>Takeaway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Yuhao Zhang</dc:creator>
  <cp:lastModifiedBy>Yuhao Zhang</cp:lastModifiedBy>
  <cp:revision>35</cp:revision>
  <dcterms:created xsi:type="dcterms:W3CDTF">2023-10-28T22:49:44Z</dcterms:created>
  <dcterms:modified xsi:type="dcterms:W3CDTF">2023-11-02T19:16:15Z</dcterms:modified>
</cp:coreProperties>
</file>