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4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6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3587C-83AC-6F4A-D18B-5E41A753B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8AD758-0AB9-FDB4-9E96-431D12EAF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1D583A-9A3B-A0BD-11CA-7DFB88A40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A926-FE9F-40B3-B742-4D7ACD59263A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401340-16EA-6306-AD60-2065B3E5C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A79316-EA95-44C7-1A2C-F836B688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A769-A991-4EFD-A7C3-FF7BF74CB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39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CBE77-6D09-B9FE-EBA0-4F6318AB6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6A8025-F90F-AF1F-2747-0DA392AA2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4EA28D-B994-3172-2043-16DCBE778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A926-FE9F-40B3-B742-4D7ACD59263A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6840CC-1A5F-87C6-CEE2-7803C94CA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62031D-5059-F327-F879-CA01CD6D1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A769-A991-4EFD-A7C3-FF7BF74CB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27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F7191E-B70A-D77F-D296-1733E1CD92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8D372C-A7D3-9B45-BB2C-9D919BDF7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CCCAE2-ABAA-C429-E799-E33C50B2D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A926-FE9F-40B3-B742-4D7ACD59263A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373D2B-63CB-15C3-3622-EA58E4173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44B894-3B1B-00FB-6754-EBF254976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A769-A991-4EFD-A7C3-FF7BF74CB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276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97"/>
            <a:ext cx="12192000" cy="6845807"/>
          </a:xfrm>
          <a:prstGeom prst="rect">
            <a:avLst/>
          </a:prstGeom>
        </p:spPr>
      </p:pic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-4762" y="3428"/>
            <a:ext cx="12192000" cy="6848475"/>
          </a:xfrm>
          <a:prstGeom prst="rect">
            <a:avLst/>
          </a:prstGeom>
          <a:solidFill>
            <a:schemeClr val="accent3">
              <a:alpha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任意多边形: 形状 5"/>
          <p:cNvSpPr>
            <a:spLocks/>
          </p:cNvSpPr>
          <p:nvPr/>
        </p:nvSpPr>
        <p:spPr bwMode="auto">
          <a:xfrm>
            <a:off x="10279063" y="4978400"/>
            <a:ext cx="1914525" cy="1874838"/>
          </a:xfrm>
          <a:custGeom>
            <a:avLst/>
            <a:gdLst>
              <a:gd name="T0" fmla="*/ 0 w 1207"/>
              <a:gd name="T1" fmla="*/ 1183 h 1183"/>
              <a:gd name="T2" fmla="*/ 1207 w 1207"/>
              <a:gd name="T3" fmla="*/ 1183 h 1183"/>
              <a:gd name="T4" fmla="*/ 1207 w 1207"/>
              <a:gd name="T5" fmla="*/ 0 h 1183"/>
              <a:gd name="T6" fmla="*/ 0 w 1207"/>
              <a:gd name="T7" fmla="*/ 1183 h 1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7" h="1183">
                <a:moveTo>
                  <a:pt x="0" y="1183"/>
                </a:moveTo>
                <a:cubicBezTo>
                  <a:pt x="1207" y="1183"/>
                  <a:pt x="1207" y="1183"/>
                  <a:pt x="1207" y="1183"/>
                </a:cubicBezTo>
                <a:cubicBezTo>
                  <a:pt x="1207" y="0"/>
                  <a:pt x="1207" y="0"/>
                  <a:pt x="1207" y="0"/>
                </a:cubicBezTo>
                <a:cubicBezTo>
                  <a:pt x="821" y="149"/>
                  <a:pt x="240" y="869"/>
                  <a:pt x="0" y="11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任意多边形: 形状 9"/>
          <p:cNvSpPr>
            <a:spLocks/>
          </p:cNvSpPr>
          <p:nvPr/>
        </p:nvSpPr>
        <p:spPr bwMode="auto">
          <a:xfrm>
            <a:off x="10791825" y="6145213"/>
            <a:ext cx="1401763" cy="708025"/>
          </a:xfrm>
          <a:custGeom>
            <a:avLst/>
            <a:gdLst>
              <a:gd name="T0" fmla="*/ 0 w 883"/>
              <a:gd name="T1" fmla="*/ 447 h 447"/>
              <a:gd name="T2" fmla="*/ 883 w 883"/>
              <a:gd name="T3" fmla="*/ 447 h 447"/>
              <a:gd name="T4" fmla="*/ 883 w 883"/>
              <a:gd name="T5" fmla="*/ 0 h 447"/>
              <a:gd name="T6" fmla="*/ 0 w 883"/>
              <a:gd name="T7" fmla="*/ 447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3" h="447">
                <a:moveTo>
                  <a:pt x="0" y="447"/>
                </a:moveTo>
                <a:cubicBezTo>
                  <a:pt x="883" y="447"/>
                  <a:pt x="883" y="447"/>
                  <a:pt x="883" y="447"/>
                </a:cubicBezTo>
                <a:cubicBezTo>
                  <a:pt x="883" y="0"/>
                  <a:pt x="883" y="0"/>
                  <a:pt x="883" y="0"/>
                </a:cubicBezTo>
                <a:cubicBezTo>
                  <a:pt x="453" y="51"/>
                  <a:pt x="150" y="296"/>
                  <a:pt x="0" y="4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任意多边形: 形状 10"/>
          <p:cNvSpPr>
            <a:spLocks/>
          </p:cNvSpPr>
          <p:nvPr/>
        </p:nvSpPr>
        <p:spPr bwMode="auto">
          <a:xfrm>
            <a:off x="6350" y="4763"/>
            <a:ext cx="4059238" cy="4502150"/>
          </a:xfrm>
          <a:custGeom>
            <a:avLst/>
            <a:gdLst>
              <a:gd name="T0" fmla="*/ 0 w 2558"/>
              <a:gd name="T1" fmla="*/ 0 h 2840"/>
              <a:gd name="T2" fmla="*/ 0 w 2558"/>
              <a:gd name="T3" fmla="*/ 2840 h 2840"/>
              <a:gd name="T4" fmla="*/ 1195 w 2558"/>
              <a:gd name="T5" fmla="*/ 1327 h 2840"/>
              <a:gd name="T6" fmla="*/ 2558 w 2558"/>
              <a:gd name="T7" fmla="*/ 0 h 2840"/>
              <a:gd name="T8" fmla="*/ 0 w 2558"/>
              <a:gd name="T9" fmla="*/ 0 h 2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58" h="2840">
                <a:moveTo>
                  <a:pt x="0" y="0"/>
                </a:moveTo>
                <a:cubicBezTo>
                  <a:pt x="0" y="2840"/>
                  <a:pt x="0" y="2840"/>
                  <a:pt x="0" y="2840"/>
                </a:cubicBezTo>
                <a:cubicBezTo>
                  <a:pt x="327" y="2376"/>
                  <a:pt x="778" y="1770"/>
                  <a:pt x="1195" y="1327"/>
                </a:cubicBezTo>
                <a:cubicBezTo>
                  <a:pt x="1703" y="789"/>
                  <a:pt x="2291" y="244"/>
                  <a:pt x="2558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5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任意多边形: 形状 11"/>
          <p:cNvSpPr>
            <a:spLocks/>
          </p:cNvSpPr>
          <p:nvPr/>
        </p:nvSpPr>
        <p:spPr bwMode="auto">
          <a:xfrm>
            <a:off x="6350" y="4763"/>
            <a:ext cx="3249613" cy="3244850"/>
          </a:xfrm>
          <a:custGeom>
            <a:avLst/>
            <a:gdLst>
              <a:gd name="T0" fmla="*/ 2047 w 2047"/>
              <a:gd name="T1" fmla="*/ 0 h 2044"/>
              <a:gd name="T2" fmla="*/ 0 w 2047"/>
              <a:gd name="T3" fmla="*/ 0 h 2044"/>
              <a:gd name="T4" fmla="*/ 0 w 2047"/>
              <a:gd name="T5" fmla="*/ 2044 h 2044"/>
              <a:gd name="T6" fmla="*/ 2047 w 2047"/>
              <a:gd name="T7" fmla="*/ 0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7" h="2044">
                <a:moveTo>
                  <a:pt x="2047" y="0"/>
                </a:moveTo>
                <a:lnTo>
                  <a:pt x="0" y="0"/>
                </a:lnTo>
                <a:lnTo>
                  <a:pt x="0" y="2044"/>
                </a:lnTo>
                <a:lnTo>
                  <a:pt x="204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任意多边形: 形状 12"/>
          <p:cNvSpPr>
            <a:spLocks/>
          </p:cNvSpPr>
          <p:nvPr/>
        </p:nvSpPr>
        <p:spPr bwMode="auto">
          <a:xfrm>
            <a:off x="-20636" y="4762"/>
            <a:ext cx="2811463" cy="998538"/>
          </a:xfrm>
          <a:custGeom>
            <a:avLst/>
            <a:gdLst>
              <a:gd name="T0" fmla="*/ 0 w 1772"/>
              <a:gd name="T1" fmla="*/ 630 h 630"/>
              <a:gd name="T2" fmla="*/ 545 w 1772"/>
              <a:gd name="T3" fmla="*/ 561 h 630"/>
              <a:gd name="T4" fmla="*/ 1772 w 1772"/>
              <a:gd name="T5" fmla="*/ 0 h 630"/>
              <a:gd name="T6" fmla="*/ 0 w 1772"/>
              <a:gd name="T7" fmla="*/ 0 h 630"/>
              <a:gd name="T8" fmla="*/ 0 w 1772"/>
              <a:gd name="T9" fmla="*/ 630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2" h="630">
                <a:moveTo>
                  <a:pt x="0" y="630"/>
                </a:moveTo>
                <a:cubicBezTo>
                  <a:pt x="173" y="622"/>
                  <a:pt x="357" y="600"/>
                  <a:pt x="545" y="561"/>
                </a:cubicBezTo>
                <a:cubicBezTo>
                  <a:pt x="1078" y="452"/>
                  <a:pt x="1525" y="238"/>
                  <a:pt x="1772" y="0"/>
                </a:cubicBezTo>
                <a:cubicBezTo>
                  <a:pt x="0" y="0"/>
                  <a:pt x="0" y="0"/>
                  <a:pt x="0" y="0"/>
                </a:cubicBezTo>
                <a:lnTo>
                  <a:pt x="0" y="63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46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06715" y="1776983"/>
            <a:ext cx="9965871" cy="2042224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06715" y="3819207"/>
            <a:ext cx="9965871" cy="508703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660402" y="5586374"/>
            <a:ext cx="4517887" cy="27432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5859780"/>
            <a:ext cx="4517887" cy="27432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www.officeplus.cn</a:t>
            </a:r>
          </a:p>
        </p:txBody>
      </p:sp>
    </p:spTree>
    <p:extLst>
      <p:ext uri="{BB962C8B-B14F-4D97-AF65-F5344CB8AC3E}">
        <p14:creationId xmlns:p14="http://schemas.microsoft.com/office/powerpoint/2010/main" val="3884815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2EE874AD-823B-7927-B64C-8B5870E613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8675" y="2441601"/>
            <a:ext cx="5435600" cy="987399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6DA77551-4C36-74B6-EC8C-F9610FDC0E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75025" y="3429000"/>
            <a:ext cx="5435600" cy="27051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E2FAB69D-0678-7B89-94F6-F162732D14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8050" y="6409690"/>
            <a:ext cx="2743200" cy="274320"/>
          </a:xfrm>
        </p:spPr>
        <p:txBody>
          <a:bodyPr/>
          <a:lstStyle/>
          <a:p>
            <a:fld id="{43A25592-9C3F-48AB-9A3F-F2A64B129A6F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473C4F77-0BFB-FA6C-278B-6A6710A77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0399" y="6409690"/>
            <a:ext cx="3750733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9CF574D1-159E-A33B-3C91-3E0F3B8F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8168" y="6409690"/>
            <a:ext cx="3750732" cy="274320"/>
          </a:xfrm>
        </p:spPr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C93B9C4-70B7-0424-63B5-4A339F0A3A40}"/>
              </a:ext>
            </a:extLst>
          </p:cNvPr>
          <p:cNvGrpSpPr/>
          <p:nvPr userDrawn="1"/>
        </p:nvGrpSpPr>
        <p:grpSpPr>
          <a:xfrm>
            <a:off x="6350" y="4763"/>
            <a:ext cx="12187238" cy="6848475"/>
            <a:chOff x="6350" y="4763"/>
            <a:chExt cx="12187238" cy="6848475"/>
          </a:xfrm>
        </p:grpSpPr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7B022826-0096-5C01-114B-39C5448BC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" y="4763"/>
              <a:ext cx="4059238" cy="4502150"/>
            </a:xfrm>
            <a:custGeom>
              <a:avLst/>
              <a:gdLst>
                <a:gd name="T0" fmla="*/ 0 w 2558"/>
                <a:gd name="T1" fmla="*/ 0 h 2840"/>
                <a:gd name="T2" fmla="*/ 0 w 2558"/>
                <a:gd name="T3" fmla="*/ 2840 h 2840"/>
                <a:gd name="T4" fmla="*/ 1195 w 2558"/>
                <a:gd name="T5" fmla="*/ 1327 h 2840"/>
                <a:gd name="T6" fmla="*/ 2558 w 2558"/>
                <a:gd name="T7" fmla="*/ 0 h 2840"/>
                <a:gd name="T8" fmla="*/ 0 w 2558"/>
                <a:gd name="T9" fmla="*/ 0 h 2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8" h="2840">
                  <a:moveTo>
                    <a:pt x="0" y="0"/>
                  </a:moveTo>
                  <a:cubicBezTo>
                    <a:pt x="0" y="2840"/>
                    <a:pt x="0" y="2840"/>
                    <a:pt x="0" y="2840"/>
                  </a:cubicBezTo>
                  <a:cubicBezTo>
                    <a:pt x="327" y="2376"/>
                    <a:pt x="778" y="1770"/>
                    <a:pt x="1195" y="1327"/>
                  </a:cubicBezTo>
                  <a:cubicBezTo>
                    <a:pt x="1703" y="789"/>
                    <a:pt x="2291" y="244"/>
                    <a:pt x="255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412CCEB3-13BA-F829-11D2-BA6D938B8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" y="4763"/>
              <a:ext cx="3249613" cy="3244850"/>
            </a:xfrm>
            <a:custGeom>
              <a:avLst/>
              <a:gdLst>
                <a:gd name="T0" fmla="*/ 2047 w 2047"/>
                <a:gd name="T1" fmla="*/ 0 h 2044"/>
                <a:gd name="T2" fmla="*/ 0 w 2047"/>
                <a:gd name="T3" fmla="*/ 0 h 2044"/>
                <a:gd name="T4" fmla="*/ 0 w 2047"/>
                <a:gd name="T5" fmla="*/ 2044 h 2044"/>
                <a:gd name="T6" fmla="*/ 2047 w 2047"/>
                <a:gd name="T7" fmla="*/ 0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47" h="2044">
                  <a:moveTo>
                    <a:pt x="2047" y="0"/>
                  </a:moveTo>
                  <a:lnTo>
                    <a:pt x="0" y="0"/>
                  </a:lnTo>
                  <a:lnTo>
                    <a:pt x="0" y="2044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37A1217A-E564-A938-7DEE-833F850FD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" y="4763"/>
              <a:ext cx="2811463" cy="998538"/>
            </a:xfrm>
            <a:custGeom>
              <a:avLst/>
              <a:gdLst>
                <a:gd name="T0" fmla="*/ 0 w 1772"/>
                <a:gd name="T1" fmla="*/ 630 h 630"/>
                <a:gd name="T2" fmla="*/ 545 w 1772"/>
                <a:gd name="T3" fmla="*/ 561 h 630"/>
                <a:gd name="T4" fmla="*/ 1772 w 1772"/>
                <a:gd name="T5" fmla="*/ 0 h 630"/>
                <a:gd name="T6" fmla="*/ 0 w 1772"/>
                <a:gd name="T7" fmla="*/ 0 h 630"/>
                <a:gd name="T8" fmla="*/ 0 w 1772"/>
                <a:gd name="T9" fmla="*/ 6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2" h="630">
                  <a:moveTo>
                    <a:pt x="0" y="630"/>
                  </a:moveTo>
                  <a:cubicBezTo>
                    <a:pt x="173" y="622"/>
                    <a:pt x="357" y="600"/>
                    <a:pt x="545" y="561"/>
                  </a:cubicBezTo>
                  <a:cubicBezTo>
                    <a:pt x="1078" y="452"/>
                    <a:pt x="1525" y="238"/>
                    <a:pt x="177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E0BF511D-5BEF-5BFB-8A56-907A910A0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9063" y="4978400"/>
              <a:ext cx="1914525" cy="1874838"/>
            </a:xfrm>
            <a:custGeom>
              <a:avLst/>
              <a:gdLst>
                <a:gd name="T0" fmla="*/ 0 w 1207"/>
                <a:gd name="T1" fmla="*/ 1183 h 1183"/>
                <a:gd name="T2" fmla="*/ 1207 w 1207"/>
                <a:gd name="T3" fmla="*/ 1183 h 1183"/>
                <a:gd name="T4" fmla="*/ 1207 w 1207"/>
                <a:gd name="T5" fmla="*/ 0 h 1183"/>
                <a:gd name="T6" fmla="*/ 0 w 1207"/>
                <a:gd name="T7" fmla="*/ 1183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7" h="1183">
                  <a:moveTo>
                    <a:pt x="0" y="1183"/>
                  </a:moveTo>
                  <a:cubicBezTo>
                    <a:pt x="1207" y="1183"/>
                    <a:pt x="1207" y="1183"/>
                    <a:pt x="1207" y="1183"/>
                  </a:cubicBezTo>
                  <a:cubicBezTo>
                    <a:pt x="1207" y="0"/>
                    <a:pt x="1207" y="0"/>
                    <a:pt x="1207" y="0"/>
                  </a:cubicBezTo>
                  <a:cubicBezTo>
                    <a:pt x="821" y="149"/>
                    <a:pt x="240" y="869"/>
                    <a:pt x="0" y="118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C4B22AFA-8DFF-45E7-0D7B-B9D546549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1825" y="6145213"/>
              <a:ext cx="1401763" cy="708025"/>
            </a:xfrm>
            <a:custGeom>
              <a:avLst/>
              <a:gdLst>
                <a:gd name="T0" fmla="*/ 0 w 883"/>
                <a:gd name="T1" fmla="*/ 447 h 447"/>
                <a:gd name="T2" fmla="*/ 883 w 883"/>
                <a:gd name="T3" fmla="*/ 447 h 447"/>
                <a:gd name="T4" fmla="*/ 883 w 883"/>
                <a:gd name="T5" fmla="*/ 0 h 447"/>
                <a:gd name="T6" fmla="*/ 0 w 883"/>
                <a:gd name="T7" fmla="*/ 447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3" h="447">
                  <a:moveTo>
                    <a:pt x="0" y="447"/>
                  </a:moveTo>
                  <a:cubicBezTo>
                    <a:pt x="883" y="447"/>
                    <a:pt x="883" y="447"/>
                    <a:pt x="883" y="447"/>
                  </a:cubicBezTo>
                  <a:cubicBezTo>
                    <a:pt x="883" y="0"/>
                    <a:pt x="883" y="0"/>
                    <a:pt x="883" y="0"/>
                  </a:cubicBezTo>
                  <a:cubicBezTo>
                    <a:pt x="453" y="51"/>
                    <a:pt x="150" y="296"/>
                    <a:pt x="0" y="4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600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5CBC1-B560-5976-8D9B-C92F82A17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C780A8-8121-44BC-E1C9-297D4EA28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DA5BDB-16FC-064B-B36B-BE5447FFB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A926-FE9F-40B3-B742-4D7ACD59263A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B0E9AF-A4B0-5122-825A-19137DF40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198802-FA2C-1578-8CEC-D71BAB0F8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A769-A991-4EFD-A7C3-FF7BF74CB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23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EE83A-4A8E-A14E-FEA1-636AD93A8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7C5EAE-D7E7-30A6-FB97-839378E73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BAD0D6-19F3-2531-46F6-BE9F63CBE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A926-FE9F-40B3-B742-4D7ACD59263A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86BD50-E606-87EA-7704-C94E23F6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29822B-6230-A3C9-3439-AD0437781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A769-A991-4EFD-A7C3-FF7BF74CB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21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A9986-F122-3C76-32DD-A04A214D9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FCD992-EBDA-7979-3A9A-702106485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A180CB-8698-582E-11B9-D7D34EE64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2ED858-0291-217F-635D-394DBD89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A926-FE9F-40B3-B742-4D7ACD59263A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954FDC-A8DD-5B0C-067B-99D56518C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450403-FEE7-BED2-3C77-A695AE1F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A769-A991-4EFD-A7C3-FF7BF74CB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98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A0B97-6DAD-13E8-57EF-04AA2D4E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E904C5-26EB-2FCF-386E-E48B26AA4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C36D38-9F43-6F8A-0754-9C094630F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E458E8-7C68-B8BC-BFAF-EBA9A616F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86AD1A-1BFC-5B9A-346F-97059C535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F1F6BB-50B6-EBB5-AA9D-3399F9C5D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A926-FE9F-40B3-B742-4D7ACD59263A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023FC3-F4F0-00EB-846C-758C3FCD4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224944-572D-F97C-B2A4-5A74E22E4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A769-A991-4EFD-A7C3-FF7BF74CB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085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9AF49-E263-2F54-ECD3-DA5A6C2F9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BBD7FD-D682-55D4-A964-9CF873657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A926-FE9F-40B3-B742-4D7ACD59263A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4DE366-7191-F53D-F68F-FB9CF6179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CB6D81-8C82-A87D-E1DE-338121CAE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A769-A991-4EFD-A7C3-FF7BF74CB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799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73CF2E-517A-D9F1-3B4B-C9F2C3A13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A926-FE9F-40B3-B742-4D7ACD59263A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3758B5-CC42-C156-7275-B5C56BD19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CBF6CF-E971-F9BC-20EC-B7AFD04E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A769-A991-4EFD-A7C3-FF7BF74CB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60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E00876-EFD8-A177-5194-7BCC51E38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E94417-C018-F9A3-34DE-F3C1B48F5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1317EC-2592-C3A3-27C1-176F5C3F4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253571-C584-9C25-06DD-7EFC3A8FC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A926-FE9F-40B3-B742-4D7ACD59263A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65DCAC-778A-1713-2422-2D0CA3E7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AE8B08-DAEE-6BB6-9E74-9F8EB119F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A769-A991-4EFD-A7C3-FF7BF74CB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9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94C6A-377A-4412-570F-D35C9ADF3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EF0C34-8A7B-684D-580C-20A86DD869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912641-3BDD-03E0-459B-FD39FB494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8DDABE-07AB-DB15-40F1-A0A17DC9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A926-FE9F-40B3-B742-4D7ACD59263A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BEDBA7-82B8-EBC4-5EFA-4D293336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F86601-BFC5-1257-AA07-5EB0E03A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A769-A991-4EFD-A7C3-FF7BF74CB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96E737-7E75-4635-15D2-65DE6B6B2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F8C497-07F4-6F18-0F71-EFDC4B369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C41B1C-FE53-22C5-8063-91B8FC065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8A926-FE9F-40B3-B742-4D7ACD59263A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10D077-36A4-EB8F-EFA7-3B6BB3645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27F61-E8E0-51FC-8E60-281CA68FD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4A769-A991-4EFD-A7C3-FF7BF74CB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38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C29581-8E49-3187-0831-CA722CECBF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U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nemployment rate</a:t>
            </a:r>
            <a:endParaRPr lang="en-US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FEC47266-BDC5-AE9B-BF2E-B62F6C53A4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dirty="0" err="1">
                <a:latin typeface="等线" panose="02010600030101010101" pitchFamily="2" charset="-122"/>
                <a:ea typeface="等线" panose="02010600030101010101" pitchFamily="2" charset="-122"/>
              </a:rPr>
              <a:t>Yuhao</a:t>
            </a:r>
            <a:r>
              <a:rPr lang="en-US" dirty="0">
                <a:latin typeface="等线" panose="02010600030101010101" pitchFamily="2" charset="-122"/>
                <a:ea typeface="等线" panose="02010600030101010101" pitchFamily="2" charset="-122"/>
              </a:rPr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41376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813EB1A-5702-7C5D-6184-F9571370D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234163"/>
            <a:ext cx="8534400" cy="1632310"/>
          </a:xfrm>
        </p:spPr>
        <p:txBody>
          <a:bodyPr>
            <a:normAutofit fontScale="90000"/>
          </a:bodyPr>
          <a:lstStyle/>
          <a:p>
            <a:r>
              <a:rPr lang="en-US" altLang="zh-CN" b="0" i="0" dirty="0">
                <a:solidFill>
                  <a:srgbClr val="343541"/>
                </a:solidFill>
                <a:effectLst/>
                <a:latin typeface="+mn-ea"/>
                <a:ea typeface="+mn-ea"/>
              </a:rPr>
              <a:t>Motivation</a:t>
            </a:r>
            <a:r>
              <a:rPr lang="en-US" altLang="zh-CN" dirty="0">
                <a:solidFill>
                  <a:srgbClr val="343541"/>
                </a:solidFill>
                <a:latin typeface="+mn-lt"/>
                <a:ea typeface="等线 Light" panose="02010600030101010101" pitchFamily="2" charset="-122"/>
              </a:rPr>
              <a:t>:</a:t>
            </a:r>
            <a:br>
              <a:rPr lang="en-US" altLang="zh-CN" b="0" i="0" dirty="0">
                <a:solidFill>
                  <a:srgbClr val="374151"/>
                </a:solidFill>
                <a:effectLst/>
                <a:latin typeface="+mn-lt"/>
                <a:ea typeface="等线 Light" panose="02010600030101010101" pitchFamily="2" charset="-122"/>
              </a:rPr>
            </a:br>
            <a:br>
              <a:rPr lang="en-US" altLang="zh-CN" b="0" i="0" dirty="0">
                <a:solidFill>
                  <a:srgbClr val="374151"/>
                </a:solidFill>
                <a:effectLst/>
                <a:latin typeface="+mn-lt"/>
                <a:ea typeface="等线 Light" panose="02010600030101010101" pitchFamily="2" charset="-122"/>
              </a:rPr>
            </a:br>
            <a:r>
              <a:rPr lang="en-US" altLang="zh-CN" b="0" i="0" dirty="0">
                <a:solidFill>
                  <a:srgbClr val="374151"/>
                </a:solidFill>
                <a:effectLst/>
                <a:latin typeface="+mn-lt"/>
                <a:ea typeface="等线 Light" panose="02010600030101010101" pitchFamily="2" charset="-122"/>
              </a:rPr>
              <a:t>Does COVID-19 have a big impact on the unemployment rate?</a:t>
            </a:r>
            <a:br>
              <a:rPr lang="en-US" altLang="zh-CN" b="0" i="0" dirty="0">
                <a:solidFill>
                  <a:srgbClr val="374151"/>
                </a:solidFill>
                <a:effectLst/>
                <a:latin typeface="+mn-lt"/>
                <a:ea typeface="等线 Light" panose="02010600030101010101" pitchFamily="2" charset="-122"/>
              </a:rPr>
            </a:br>
            <a:br>
              <a:rPr lang="en-US" altLang="zh-CN" b="0" i="0" dirty="0">
                <a:solidFill>
                  <a:srgbClr val="374151"/>
                </a:solidFill>
                <a:effectLst/>
                <a:latin typeface="+mn-lt"/>
                <a:ea typeface="等线 Light" panose="02010600030101010101" pitchFamily="2" charset="-122"/>
              </a:rPr>
            </a:br>
            <a:r>
              <a:rPr lang="en-US" altLang="zh-CN" b="0" i="0" dirty="0">
                <a:solidFill>
                  <a:srgbClr val="374151"/>
                </a:solidFill>
                <a:effectLst/>
                <a:latin typeface="+mn-lt"/>
                <a:ea typeface="等线 Light" panose="02010600030101010101" pitchFamily="2" charset="-122"/>
              </a:rPr>
              <a:t>Do you know what the unemployment rate in the US reached during the COVID-19 pandemic? </a:t>
            </a:r>
            <a:br>
              <a:rPr lang="en-US" altLang="zh-CN" b="0" i="0" dirty="0">
                <a:solidFill>
                  <a:srgbClr val="374151"/>
                </a:solidFill>
                <a:effectLst/>
                <a:latin typeface="+mn-lt"/>
                <a:ea typeface="等线 Light" panose="02010600030101010101" pitchFamily="2" charset="-122"/>
              </a:rPr>
            </a:br>
            <a:br>
              <a:rPr lang="en-US" altLang="zh-CN" b="0" i="0" dirty="0">
                <a:solidFill>
                  <a:srgbClr val="374151"/>
                </a:solidFill>
                <a:effectLst/>
                <a:latin typeface="+mn-lt"/>
                <a:ea typeface="等线 Light" panose="02010600030101010101" pitchFamily="2" charset="-122"/>
              </a:rPr>
            </a:br>
            <a:r>
              <a:rPr lang="en-US" altLang="zh-CN" b="0" i="0" dirty="0">
                <a:solidFill>
                  <a:srgbClr val="374151"/>
                </a:solidFill>
                <a:effectLst/>
                <a:latin typeface="+mn-lt"/>
                <a:ea typeface="等线 Light" panose="02010600030101010101" pitchFamily="2" charset="-122"/>
              </a:rPr>
              <a:t>Is age an important factor in the unemployment rate?</a:t>
            </a:r>
            <a:endParaRPr lang="zh-CN" altLang="en-US" dirty="0">
              <a:latin typeface="+mn-lt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5681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F0F03-F636-C313-F393-12FC4C2D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2429" y="609600"/>
            <a:ext cx="4847141" cy="670932"/>
          </a:xfrm>
        </p:spPr>
        <p:txBody>
          <a:bodyPr/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5A61C0-03EA-09E7-3530-EFDE3E3A5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31326" y="1511455"/>
            <a:ext cx="7129346" cy="2705100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This is a data table describing the unemployment rate from January 1948 to May 2023. </a:t>
            </a:r>
          </a:p>
          <a:p>
            <a:r>
              <a:rPr lang="en-US" altLang="zh-CN" sz="1600" dirty="0"/>
              <a:t>The variables include date, overall unemployment rates, male and female unemployment rates, and unemployment rates for specific age groups.</a:t>
            </a:r>
            <a:endParaRPr lang="zh-CN" altLang="en-US" sz="16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3300D90-8552-1D3A-933B-F8477D815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7861"/>
            <a:ext cx="12192000" cy="28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88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C99F49-9908-AE96-8B4B-948028916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74867" y="591942"/>
            <a:ext cx="4811054" cy="325894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The unemployment rate gradually decreased before 2020. During the epidemic, there is a sharp increase to a peak, then rates fall significantly. After the epidemic, rates tends to stabilize.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4C23B5-779B-CECA-2EF8-E9ACF5B9F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292" y="2441601"/>
            <a:ext cx="53625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38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D0DE44D-FBE5-BD09-2BB8-8BB280B81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167" y="2543175"/>
            <a:ext cx="5600700" cy="4314825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C99F49-9908-AE96-8B4B-948028916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74867" y="591942"/>
            <a:ext cx="4811054" cy="325894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Before the epidemic, the unemployment rate dropped from 5.7 to 3.5. During the epidemic, the peak was 14.7. After the epidemic, the unemployment rate remained stable at around 3.6.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53960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A08807-9C29-69C0-C869-D6708955D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2982" y="366132"/>
            <a:ext cx="7263895" cy="2177043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The rate changes are consistent across different ages. </a:t>
            </a:r>
          </a:p>
          <a:p>
            <a:r>
              <a:rPr lang="en-US" altLang="zh-CN" sz="2800" dirty="0"/>
              <a:t>But the unemployment rate among young people is relatively high. The unemployment rate of the elderly is relatively low.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C3E317-D928-7AAB-4859-E76FD7480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8" y="2543175"/>
            <a:ext cx="5943600" cy="43148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39CEF53-923E-4CB8-1A28-FEE41F4DF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788" y="2543175"/>
            <a:ext cx="61626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08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E70BC-E64D-0031-D734-E5049148D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5024" y="1164974"/>
            <a:ext cx="5435600" cy="987399"/>
          </a:xfrm>
        </p:spPr>
        <p:txBody>
          <a:bodyPr/>
          <a:lstStyle/>
          <a:p>
            <a:r>
              <a:rPr lang="en-US" altLang="zh-CN" b="0" i="0" dirty="0">
                <a:solidFill>
                  <a:srgbClr val="343541"/>
                </a:solidFill>
                <a:effectLst/>
                <a:latin typeface="+mn-lt"/>
                <a:ea typeface="+mn-ea"/>
              </a:rPr>
              <a:t>Takeaway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5936F3-EE18-5111-2C86-759A30CE2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39482" y="2450801"/>
            <a:ext cx="6713035" cy="2869902"/>
          </a:xfrm>
        </p:spPr>
        <p:txBody>
          <a:bodyPr>
            <a:normAutofit lnSpcReduction="10000"/>
          </a:bodyPr>
          <a:lstStyle/>
          <a:p>
            <a:r>
              <a:rPr lang="en-US" altLang="zh-CN" sz="1800" dirty="0"/>
              <a:t>We can see that the epidemic has a significant impact on the unemployment rate, reaching a peak of 14.7. But with the disappearance of the epidemic, the unemployment rate has returned to normal levels. This event allows us to develop strategies to prevent future economic shocks.</a:t>
            </a:r>
          </a:p>
          <a:p>
            <a:r>
              <a:rPr lang="en-US" altLang="zh-CN" sz="1800" dirty="0"/>
              <a:t>And we know that the unemployment rate among young people is relatively high. There are many reasons. </a:t>
            </a:r>
          </a:p>
          <a:p>
            <a:pPr marL="342900" indent="-342900">
              <a:buAutoNum type="arabicPeriod"/>
            </a:pPr>
            <a:r>
              <a:rPr lang="en-US" altLang="zh-CN" sz="1800" dirty="0"/>
              <a:t>Young people have relatively little work experience. So we are more likely to be fired.</a:t>
            </a:r>
          </a:p>
          <a:p>
            <a:pPr marL="342900" indent="-342900">
              <a:buAutoNum type="arabicPeriod"/>
            </a:pPr>
            <a:r>
              <a:rPr lang="en-US" altLang="zh-CN" sz="1800" dirty="0"/>
              <a:t>Young people's jobs are unstable.</a:t>
            </a:r>
          </a:p>
        </p:txBody>
      </p:sp>
    </p:spTree>
    <p:extLst>
      <p:ext uri="{BB962C8B-B14F-4D97-AF65-F5344CB8AC3E}">
        <p14:creationId xmlns:p14="http://schemas.microsoft.com/office/powerpoint/2010/main" val="2730466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C16DB1-D7E9-3826-386B-B6D7B645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3098" y="2935300"/>
            <a:ext cx="3745803" cy="987399"/>
          </a:xfrm>
        </p:spPr>
        <p:txBody>
          <a:bodyPr>
            <a:normAutofit/>
          </a:bodyPr>
          <a:lstStyle/>
          <a:p>
            <a:r>
              <a:rPr lang="en-US" altLang="zh-CN" sz="6000" dirty="0">
                <a:latin typeface="+mn-ea"/>
                <a:ea typeface="+mn-ea"/>
              </a:rPr>
              <a:t>Thank you!</a:t>
            </a:r>
            <a:endParaRPr lang="zh-CN" altLang="en-US" sz="6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4853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">
      <a:majorFont>
        <a:latin typeface="等线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286</Words>
  <Application>Microsoft Office PowerPoint</Application>
  <PresentationFormat>宽屏</PresentationFormat>
  <Paragraphs>16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Unemployment rate</vt:lpstr>
      <vt:lpstr>Motivation:  Does COVID-19 have a big impact on the unemployment rate?  Do you know what the unemployment rate in the US reached during the COVID-19 pandemic?   Is age an important factor in the unemployment rate?</vt:lpstr>
      <vt:lpstr>Data</vt:lpstr>
      <vt:lpstr>PowerPoint 演示文稿</vt:lpstr>
      <vt:lpstr>PowerPoint 演示文稿</vt:lpstr>
      <vt:lpstr>PowerPoint 演示文稿</vt:lpstr>
      <vt:lpstr>Takeaway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Yuhao Zhang</dc:creator>
  <cp:lastModifiedBy>Yuhao Zhang</cp:lastModifiedBy>
  <cp:revision>13</cp:revision>
  <dcterms:created xsi:type="dcterms:W3CDTF">2023-10-28T22:49:44Z</dcterms:created>
  <dcterms:modified xsi:type="dcterms:W3CDTF">2023-10-29T20:37:01Z</dcterms:modified>
</cp:coreProperties>
</file>