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1" r:id="rId3"/>
    <p:sldId id="260" r:id="rId4"/>
    <p:sldId id="262" r:id="rId5"/>
    <p:sldId id="269" r:id="rId6"/>
    <p:sldId id="257" r:id="rId7"/>
    <p:sldId id="263" r:id="rId8"/>
    <p:sldId id="258" r:id="rId9"/>
    <p:sldId id="259" r:id="rId10"/>
    <p:sldId id="264" r:id="rId11"/>
    <p:sldId id="265" r:id="rId12"/>
    <p:sldId id="266" r:id="rId13"/>
    <p:sldId id="267"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0" autoAdjust="0"/>
    <p:restoredTop sz="74605" autoAdjust="0"/>
  </p:normalViewPr>
  <p:slideViewPr>
    <p:cSldViewPr>
      <p:cViewPr varScale="1">
        <p:scale>
          <a:sx n="81" d="100"/>
          <a:sy n="81" d="100"/>
        </p:scale>
        <p:origin x="-67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ED7DF-3769-4736-A8DF-CB2058CCE951}" type="doc">
      <dgm:prSet loTypeId="urn:microsoft.com/office/officeart/2005/8/layout/pyramid3" loCatId="pyramid" qsTypeId="urn:microsoft.com/office/officeart/2005/8/quickstyle/3d2" qsCatId="3D" csTypeId="urn:microsoft.com/office/officeart/2005/8/colors/accent1_2" csCatId="accent1" phldr="1"/>
      <dgm:spPr/>
    </dgm:pt>
    <dgm:pt modelId="{92F7179F-480A-4263-AC88-5D1EB5721663}">
      <dgm:prSet phldrT="[Text]"/>
      <dgm:spPr/>
      <dgm:t>
        <a:bodyPr/>
        <a:lstStyle/>
        <a:p>
          <a:r>
            <a:rPr lang="en-US" dirty="0" smtClean="0"/>
            <a:t>cc by</a:t>
          </a:r>
          <a:endParaRPr lang="en-US" dirty="0"/>
        </a:p>
      </dgm:t>
    </dgm:pt>
    <dgm:pt modelId="{7EF3BD41-DDEE-402B-B7B5-AFBB36277B07}" type="parTrans" cxnId="{3C865263-39C7-4F57-AF02-1AEE27232BFD}">
      <dgm:prSet/>
      <dgm:spPr/>
      <dgm:t>
        <a:bodyPr/>
        <a:lstStyle/>
        <a:p>
          <a:endParaRPr lang="en-US"/>
        </a:p>
      </dgm:t>
    </dgm:pt>
    <dgm:pt modelId="{825EA751-E49B-42E5-838C-710933FA34E7}" type="sibTrans" cxnId="{3C865263-39C7-4F57-AF02-1AEE27232BFD}">
      <dgm:prSet/>
      <dgm:spPr/>
      <dgm:t>
        <a:bodyPr/>
        <a:lstStyle/>
        <a:p>
          <a:endParaRPr lang="en-US"/>
        </a:p>
      </dgm:t>
    </dgm:pt>
    <dgm:pt modelId="{EB434EA3-B07E-4B81-A80F-BE4A9F6C5AD6}">
      <dgm:prSet phldrT="[Text]"/>
      <dgm:spPr/>
      <dgm:t>
        <a:bodyPr/>
        <a:lstStyle/>
        <a:p>
          <a:r>
            <a:rPr lang="en-US" dirty="0" smtClean="0"/>
            <a:t>cc by-</a:t>
          </a:r>
          <a:r>
            <a:rPr lang="en-US" dirty="0" err="1" smtClean="0"/>
            <a:t>nc</a:t>
          </a:r>
          <a:r>
            <a:rPr lang="en-US" dirty="0" smtClean="0"/>
            <a:t>-</a:t>
          </a:r>
          <a:r>
            <a:rPr lang="en-US" dirty="0" err="1" smtClean="0"/>
            <a:t>sa</a:t>
          </a:r>
          <a:endParaRPr lang="en-US" dirty="0"/>
        </a:p>
      </dgm:t>
    </dgm:pt>
    <dgm:pt modelId="{88B3163D-44A5-4090-8EE9-66CDF5B26FE9}" type="parTrans" cxnId="{EF88E772-E4B9-4B84-B8AF-3C0D254A0795}">
      <dgm:prSet/>
      <dgm:spPr/>
      <dgm:t>
        <a:bodyPr/>
        <a:lstStyle/>
        <a:p>
          <a:endParaRPr lang="en-US"/>
        </a:p>
      </dgm:t>
    </dgm:pt>
    <dgm:pt modelId="{6BBA2FA9-38EA-4CD0-9F94-6CF4C14B5B94}" type="sibTrans" cxnId="{EF88E772-E4B9-4B84-B8AF-3C0D254A0795}">
      <dgm:prSet/>
      <dgm:spPr/>
      <dgm:t>
        <a:bodyPr/>
        <a:lstStyle/>
        <a:p>
          <a:endParaRPr lang="en-US"/>
        </a:p>
      </dgm:t>
    </dgm:pt>
    <dgm:pt modelId="{FF32AF06-47AB-45B2-B785-4E0CDBEDF4F5}">
      <dgm:prSet phldrT="[Text]"/>
      <dgm:spPr/>
      <dgm:t>
        <a:bodyPr/>
        <a:lstStyle/>
        <a:p>
          <a:r>
            <a:rPr lang="en-US" dirty="0" smtClean="0"/>
            <a:t>cc by-</a:t>
          </a:r>
          <a:r>
            <a:rPr lang="en-US" dirty="0" err="1" smtClean="0"/>
            <a:t>nc</a:t>
          </a:r>
          <a:r>
            <a:rPr lang="en-US" dirty="0" smtClean="0"/>
            <a:t>-</a:t>
          </a:r>
          <a:r>
            <a:rPr lang="en-US" dirty="0" err="1" smtClean="0"/>
            <a:t>nd</a:t>
          </a:r>
          <a:endParaRPr lang="en-US" dirty="0"/>
        </a:p>
      </dgm:t>
    </dgm:pt>
    <dgm:pt modelId="{3AFF79DB-3B65-4B57-BB4A-5EBAED0701C5}" type="parTrans" cxnId="{CAEDB1AF-3006-4A8A-BF5E-D41AD0348F68}">
      <dgm:prSet/>
      <dgm:spPr/>
      <dgm:t>
        <a:bodyPr/>
        <a:lstStyle/>
        <a:p>
          <a:endParaRPr lang="en-US"/>
        </a:p>
      </dgm:t>
    </dgm:pt>
    <dgm:pt modelId="{25685670-9677-4537-AF8A-5D25D4B6ACF4}" type="sibTrans" cxnId="{CAEDB1AF-3006-4A8A-BF5E-D41AD0348F68}">
      <dgm:prSet/>
      <dgm:spPr/>
      <dgm:t>
        <a:bodyPr/>
        <a:lstStyle/>
        <a:p>
          <a:endParaRPr lang="en-US"/>
        </a:p>
      </dgm:t>
    </dgm:pt>
    <dgm:pt modelId="{6789EFA3-0273-449A-9AAA-3668780CA8FC}">
      <dgm:prSet phldrT="[Text]"/>
      <dgm:spPr/>
      <dgm:t>
        <a:bodyPr/>
        <a:lstStyle/>
        <a:p>
          <a:r>
            <a:rPr lang="en-US" dirty="0" smtClean="0"/>
            <a:t>cc by-</a:t>
          </a:r>
          <a:r>
            <a:rPr lang="en-US" dirty="0" err="1" smtClean="0"/>
            <a:t>nc</a:t>
          </a:r>
          <a:endParaRPr lang="en-US" dirty="0"/>
        </a:p>
      </dgm:t>
    </dgm:pt>
    <dgm:pt modelId="{359F7724-3356-43C0-ABFB-D09EBF695846}" type="parTrans" cxnId="{22486951-EB28-462B-8BAC-DC19ACE9BCF9}">
      <dgm:prSet/>
      <dgm:spPr/>
      <dgm:t>
        <a:bodyPr/>
        <a:lstStyle/>
        <a:p>
          <a:endParaRPr lang="en-US"/>
        </a:p>
      </dgm:t>
    </dgm:pt>
    <dgm:pt modelId="{73C14B6B-3AA1-4913-B82A-AE39D06F37C3}" type="sibTrans" cxnId="{22486951-EB28-462B-8BAC-DC19ACE9BCF9}">
      <dgm:prSet/>
      <dgm:spPr/>
      <dgm:t>
        <a:bodyPr/>
        <a:lstStyle/>
        <a:p>
          <a:endParaRPr lang="en-US"/>
        </a:p>
      </dgm:t>
    </dgm:pt>
    <dgm:pt modelId="{CA8CC75F-9D73-43CD-883C-F7528FE1E1F0}">
      <dgm:prSet phldrT="[Text]"/>
      <dgm:spPr/>
      <dgm:t>
        <a:bodyPr/>
        <a:lstStyle/>
        <a:p>
          <a:r>
            <a:rPr lang="en-US" dirty="0" smtClean="0"/>
            <a:t>cc by-</a:t>
          </a:r>
          <a:r>
            <a:rPr lang="en-US" dirty="0" err="1" smtClean="0"/>
            <a:t>sa</a:t>
          </a:r>
          <a:endParaRPr lang="en-US" dirty="0"/>
        </a:p>
      </dgm:t>
    </dgm:pt>
    <dgm:pt modelId="{7750148C-EE40-4CF9-832E-B2A24A8DF920}" type="parTrans" cxnId="{D0D29944-E88A-4D7D-8E22-CB5843A4E45D}">
      <dgm:prSet/>
      <dgm:spPr/>
      <dgm:t>
        <a:bodyPr/>
        <a:lstStyle/>
        <a:p>
          <a:endParaRPr lang="en-US"/>
        </a:p>
      </dgm:t>
    </dgm:pt>
    <dgm:pt modelId="{82602ADF-667C-43E5-981A-253C78FE48F6}" type="sibTrans" cxnId="{D0D29944-E88A-4D7D-8E22-CB5843A4E45D}">
      <dgm:prSet/>
      <dgm:spPr/>
      <dgm:t>
        <a:bodyPr/>
        <a:lstStyle/>
        <a:p>
          <a:endParaRPr lang="en-US"/>
        </a:p>
      </dgm:t>
    </dgm:pt>
    <dgm:pt modelId="{285B52DF-3C7B-426D-B901-021D47A3CEE4}">
      <dgm:prSet phldrT="[Text]"/>
      <dgm:spPr/>
      <dgm:t>
        <a:bodyPr/>
        <a:lstStyle/>
        <a:p>
          <a:r>
            <a:rPr lang="en-US" dirty="0" smtClean="0"/>
            <a:t>cc by-</a:t>
          </a:r>
          <a:r>
            <a:rPr lang="en-US" dirty="0" err="1" smtClean="0"/>
            <a:t>nd</a:t>
          </a:r>
          <a:endParaRPr lang="en-US" dirty="0"/>
        </a:p>
      </dgm:t>
    </dgm:pt>
    <dgm:pt modelId="{7C26B7C7-B053-4DC5-BC11-2EEBCF8D33E6}" type="parTrans" cxnId="{A6BA4EA9-503D-453C-9978-CC4E81A6D355}">
      <dgm:prSet/>
      <dgm:spPr/>
      <dgm:t>
        <a:bodyPr/>
        <a:lstStyle/>
        <a:p>
          <a:endParaRPr lang="en-US"/>
        </a:p>
      </dgm:t>
    </dgm:pt>
    <dgm:pt modelId="{9239C6CF-E430-4312-BD9B-36F33133D700}" type="sibTrans" cxnId="{A6BA4EA9-503D-453C-9978-CC4E81A6D355}">
      <dgm:prSet/>
      <dgm:spPr/>
      <dgm:t>
        <a:bodyPr/>
        <a:lstStyle/>
        <a:p>
          <a:endParaRPr lang="en-US"/>
        </a:p>
      </dgm:t>
    </dgm:pt>
    <dgm:pt modelId="{C9924064-AB27-4207-B7C4-34E18AA9FA52}" type="pres">
      <dgm:prSet presAssocID="{2F1ED7DF-3769-4736-A8DF-CB2058CCE951}" presName="Name0" presStyleCnt="0">
        <dgm:presLayoutVars>
          <dgm:dir/>
          <dgm:animLvl val="lvl"/>
          <dgm:resizeHandles val="exact"/>
        </dgm:presLayoutVars>
      </dgm:prSet>
      <dgm:spPr/>
    </dgm:pt>
    <dgm:pt modelId="{2FF6B6EE-B2CF-46FC-A0EE-05712BA5F4BE}" type="pres">
      <dgm:prSet presAssocID="{92F7179F-480A-4263-AC88-5D1EB5721663}" presName="Name8" presStyleCnt="0"/>
      <dgm:spPr/>
    </dgm:pt>
    <dgm:pt modelId="{143DD340-D9BC-4F0B-89C0-0E1EDAD919E8}" type="pres">
      <dgm:prSet presAssocID="{92F7179F-480A-4263-AC88-5D1EB5721663}" presName="level" presStyleLbl="node1" presStyleIdx="0" presStyleCnt="6">
        <dgm:presLayoutVars>
          <dgm:chMax val="1"/>
          <dgm:bulletEnabled val="1"/>
        </dgm:presLayoutVars>
      </dgm:prSet>
      <dgm:spPr/>
      <dgm:t>
        <a:bodyPr/>
        <a:lstStyle/>
        <a:p>
          <a:endParaRPr lang="en-US"/>
        </a:p>
      </dgm:t>
    </dgm:pt>
    <dgm:pt modelId="{DFC85111-1154-455F-857D-DD29451F65D0}" type="pres">
      <dgm:prSet presAssocID="{92F7179F-480A-4263-AC88-5D1EB5721663}" presName="levelTx" presStyleLbl="revTx" presStyleIdx="0" presStyleCnt="0">
        <dgm:presLayoutVars>
          <dgm:chMax val="1"/>
          <dgm:bulletEnabled val="1"/>
        </dgm:presLayoutVars>
      </dgm:prSet>
      <dgm:spPr/>
      <dgm:t>
        <a:bodyPr/>
        <a:lstStyle/>
        <a:p>
          <a:endParaRPr lang="en-US"/>
        </a:p>
      </dgm:t>
    </dgm:pt>
    <dgm:pt modelId="{D883FC9C-6B91-429A-90C7-5F5F1BB06B17}" type="pres">
      <dgm:prSet presAssocID="{CA8CC75F-9D73-43CD-883C-F7528FE1E1F0}" presName="Name8" presStyleCnt="0"/>
      <dgm:spPr/>
    </dgm:pt>
    <dgm:pt modelId="{DCEA236E-2FC0-4F40-9984-620817AB7C0A}" type="pres">
      <dgm:prSet presAssocID="{CA8CC75F-9D73-43CD-883C-F7528FE1E1F0}" presName="level" presStyleLbl="node1" presStyleIdx="1" presStyleCnt="6">
        <dgm:presLayoutVars>
          <dgm:chMax val="1"/>
          <dgm:bulletEnabled val="1"/>
        </dgm:presLayoutVars>
      </dgm:prSet>
      <dgm:spPr/>
      <dgm:t>
        <a:bodyPr/>
        <a:lstStyle/>
        <a:p>
          <a:endParaRPr lang="en-US"/>
        </a:p>
      </dgm:t>
    </dgm:pt>
    <dgm:pt modelId="{D382E440-85D3-4D10-83C7-A955EB6643CD}" type="pres">
      <dgm:prSet presAssocID="{CA8CC75F-9D73-43CD-883C-F7528FE1E1F0}" presName="levelTx" presStyleLbl="revTx" presStyleIdx="0" presStyleCnt="0">
        <dgm:presLayoutVars>
          <dgm:chMax val="1"/>
          <dgm:bulletEnabled val="1"/>
        </dgm:presLayoutVars>
      </dgm:prSet>
      <dgm:spPr/>
      <dgm:t>
        <a:bodyPr/>
        <a:lstStyle/>
        <a:p>
          <a:endParaRPr lang="en-US"/>
        </a:p>
      </dgm:t>
    </dgm:pt>
    <dgm:pt modelId="{0EC02F7F-24B7-438D-81BE-FD013094ED49}" type="pres">
      <dgm:prSet presAssocID="{285B52DF-3C7B-426D-B901-021D47A3CEE4}" presName="Name8" presStyleCnt="0"/>
      <dgm:spPr/>
    </dgm:pt>
    <dgm:pt modelId="{62083FEC-0216-4017-9DC2-FF2D1D8DFEE8}" type="pres">
      <dgm:prSet presAssocID="{285B52DF-3C7B-426D-B901-021D47A3CEE4}" presName="level" presStyleLbl="node1" presStyleIdx="2" presStyleCnt="6">
        <dgm:presLayoutVars>
          <dgm:chMax val="1"/>
          <dgm:bulletEnabled val="1"/>
        </dgm:presLayoutVars>
      </dgm:prSet>
      <dgm:spPr/>
      <dgm:t>
        <a:bodyPr/>
        <a:lstStyle/>
        <a:p>
          <a:endParaRPr lang="en-US"/>
        </a:p>
      </dgm:t>
    </dgm:pt>
    <dgm:pt modelId="{46FECA1E-65CE-4F37-AFBC-8F5E7E09849A}" type="pres">
      <dgm:prSet presAssocID="{285B52DF-3C7B-426D-B901-021D47A3CEE4}" presName="levelTx" presStyleLbl="revTx" presStyleIdx="0" presStyleCnt="0">
        <dgm:presLayoutVars>
          <dgm:chMax val="1"/>
          <dgm:bulletEnabled val="1"/>
        </dgm:presLayoutVars>
      </dgm:prSet>
      <dgm:spPr/>
      <dgm:t>
        <a:bodyPr/>
        <a:lstStyle/>
        <a:p>
          <a:endParaRPr lang="en-US"/>
        </a:p>
      </dgm:t>
    </dgm:pt>
    <dgm:pt modelId="{3AA0E23E-22C7-4F1B-AA1D-CEE13DAE1AD5}" type="pres">
      <dgm:prSet presAssocID="{6789EFA3-0273-449A-9AAA-3668780CA8FC}" presName="Name8" presStyleCnt="0"/>
      <dgm:spPr/>
    </dgm:pt>
    <dgm:pt modelId="{41FB0652-8C6B-4FDE-9615-A2F09773C417}" type="pres">
      <dgm:prSet presAssocID="{6789EFA3-0273-449A-9AAA-3668780CA8FC}" presName="level" presStyleLbl="node1" presStyleIdx="3" presStyleCnt="6">
        <dgm:presLayoutVars>
          <dgm:chMax val="1"/>
          <dgm:bulletEnabled val="1"/>
        </dgm:presLayoutVars>
      </dgm:prSet>
      <dgm:spPr/>
      <dgm:t>
        <a:bodyPr/>
        <a:lstStyle/>
        <a:p>
          <a:endParaRPr lang="en-US"/>
        </a:p>
      </dgm:t>
    </dgm:pt>
    <dgm:pt modelId="{36663CF5-910F-4B1A-81F5-3B31D3666453}" type="pres">
      <dgm:prSet presAssocID="{6789EFA3-0273-449A-9AAA-3668780CA8FC}" presName="levelTx" presStyleLbl="revTx" presStyleIdx="0" presStyleCnt="0">
        <dgm:presLayoutVars>
          <dgm:chMax val="1"/>
          <dgm:bulletEnabled val="1"/>
        </dgm:presLayoutVars>
      </dgm:prSet>
      <dgm:spPr/>
      <dgm:t>
        <a:bodyPr/>
        <a:lstStyle/>
        <a:p>
          <a:endParaRPr lang="en-US"/>
        </a:p>
      </dgm:t>
    </dgm:pt>
    <dgm:pt modelId="{30364B60-7D63-4F4E-8DE6-DCF4AE566222}" type="pres">
      <dgm:prSet presAssocID="{EB434EA3-B07E-4B81-A80F-BE4A9F6C5AD6}" presName="Name8" presStyleCnt="0"/>
      <dgm:spPr/>
    </dgm:pt>
    <dgm:pt modelId="{4D1E950E-543D-46D7-BB73-3A8D0547BF52}" type="pres">
      <dgm:prSet presAssocID="{EB434EA3-B07E-4B81-A80F-BE4A9F6C5AD6}" presName="level" presStyleLbl="node1" presStyleIdx="4" presStyleCnt="6">
        <dgm:presLayoutVars>
          <dgm:chMax val="1"/>
          <dgm:bulletEnabled val="1"/>
        </dgm:presLayoutVars>
      </dgm:prSet>
      <dgm:spPr/>
      <dgm:t>
        <a:bodyPr/>
        <a:lstStyle/>
        <a:p>
          <a:endParaRPr lang="en-US"/>
        </a:p>
      </dgm:t>
    </dgm:pt>
    <dgm:pt modelId="{B54E8D63-1E22-444D-B007-C8AB5D802432}" type="pres">
      <dgm:prSet presAssocID="{EB434EA3-B07E-4B81-A80F-BE4A9F6C5AD6}" presName="levelTx" presStyleLbl="revTx" presStyleIdx="0" presStyleCnt="0">
        <dgm:presLayoutVars>
          <dgm:chMax val="1"/>
          <dgm:bulletEnabled val="1"/>
        </dgm:presLayoutVars>
      </dgm:prSet>
      <dgm:spPr/>
      <dgm:t>
        <a:bodyPr/>
        <a:lstStyle/>
        <a:p>
          <a:endParaRPr lang="en-US"/>
        </a:p>
      </dgm:t>
    </dgm:pt>
    <dgm:pt modelId="{CBB4FCDA-3995-4215-9C64-098C0D9F648A}" type="pres">
      <dgm:prSet presAssocID="{FF32AF06-47AB-45B2-B785-4E0CDBEDF4F5}" presName="Name8" presStyleCnt="0"/>
      <dgm:spPr/>
    </dgm:pt>
    <dgm:pt modelId="{F1CD4319-03EE-4D84-930D-6335FE0AFAFA}" type="pres">
      <dgm:prSet presAssocID="{FF32AF06-47AB-45B2-B785-4E0CDBEDF4F5}" presName="level" presStyleLbl="node1" presStyleIdx="5" presStyleCnt="6" custAng="0">
        <dgm:presLayoutVars>
          <dgm:chMax val="1"/>
          <dgm:bulletEnabled val="1"/>
        </dgm:presLayoutVars>
      </dgm:prSet>
      <dgm:spPr/>
      <dgm:t>
        <a:bodyPr/>
        <a:lstStyle/>
        <a:p>
          <a:endParaRPr lang="en-US"/>
        </a:p>
      </dgm:t>
    </dgm:pt>
    <dgm:pt modelId="{4186D2EA-103B-4BB1-A843-E41156481BB5}" type="pres">
      <dgm:prSet presAssocID="{FF32AF06-47AB-45B2-B785-4E0CDBEDF4F5}" presName="levelTx" presStyleLbl="revTx" presStyleIdx="0" presStyleCnt="0">
        <dgm:presLayoutVars>
          <dgm:chMax val="1"/>
          <dgm:bulletEnabled val="1"/>
        </dgm:presLayoutVars>
      </dgm:prSet>
      <dgm:spPr/>
      <dgm:t>
        <a:bodyPr/>
        <a:lstStyle/>
        <a:p>
          <a:endParaRPr lang="en-US"/>
        </a:p>
      </dgm:t>
    </dgm:pt>
  </dgm:ptLst>
  <dgm:cxnLst>
    <dgm:cxn modelId="{0188A99A-E673-483F-BF06-335DE13D92FE}" type="presOf" srcId="{EB434EA3-B07E-4B81-A80F-BE4A9F6C5AD6}" destId="{4D1E950E-543D-46D7-BB73-3A8D0547BF52}" srcOrd="0" destOrd="0" presId="urn:microsoft.com/office/officeart/2005/8/layout/pyramid3"/>
    <dgm:cxn modelId="{A1995D62-5ED3-4DE3-9D84-2B3AE9F2643C}" type="presOf" srcId="{6789EFA3-0273-449A-9AAA-3668780CA8FC}" destId="{36663CF5-910F-4B1A-81F5-3B31D3666453}" srcOrd="1" destOrd="0" presId="urn:microsoft.com/office/officeart/2005/8/layout/pyramid3"/>
    <dgm:cxn modelId="{6DE971C0-8288-4654-B299-58E93EC0B9FA}" type="presOf" srcId="{285B52DF-3C7B-426D-B901-021D47A3CEE4}" destId="{62083FEC-0216-4017-9DC2-FF2D1D8DFEE8}" srcOrd="0" destOrd="0" presId="urn:microsoft.com/office/officeart/2005/8/layout/pyramid3"/>
    <dgm:cxn modelId="{EF88E772-E4B9-4B84-B8AF-3C0D254A0795}" srcId="{2F1ED7DF-3769-4736-A8DF-CB2058CCE951}" destId="{EB434EA3-B07E-4B81-A80F-BE4A9F6C5AD6}" srcOrd="4" destOrd="0" parTransId="{88B3163D-44A5-4090-8EE9-66CDF5B26FE9}" sibTransId="{6BBA2FA9-38EA-4CD0-9F94-6CF4C14B5B94}"/>
    <dgm:cxn modelId="{3BA18BB9-03C5-47D7-A48C-672ED3EC1BE2}" type="presOf" srcId="{92F7179F-480A-4263-AC88-5D1EB5721663}" destId="{143DD340-D9BC-4F0B-89C0-0E1EDAD919E8}" srcOrd="0" destOrd="0" presId="urn:microsoft.com/office/officeart/2005/8/layout/pyramid3"/>
    <dgm:cxn modelId="{67D41360-ABA9-4319-8480-B98913C50D9B}" type="presOf" srcId="{FF32AF06-47AB-45B2-B785-4E0CDBEDF4F5}" destId="{F1CD4319-03EE-4D84-930D-6335FE0AFAFA}" srcOrd="0" destOrd="0" presId="urn:microsoft.com/office/officeart/2005/8/layout/pyramid3"/>
    <dgm:cxn modelId="{CAEDB1AF-3006-4A8A-BF5E-D41AD0348F68}" srcId="{2F1ED7DF-3769-4736-A8DF-CB2058CCE951}" destId="{FF32AF06-47AB-45B2-B785-4E0CDBEDF4F5}" srcOrd="5" destOrd="0" parTransId="{3AFF79DB-3B65-4B57-BB4A-5EBAED0701C5}" sibTransId="{25685670-9677-4537-AF8A-5D25D4B6ACF4}"/>
    <dgm:cxn modelId="{D0D29944-E88A-4D7D-8E22-CB5843A4E45D}" srcId="{2F1ED7DF-3769-4736-A8DF-CB2058CCE951}" destId="{CA8CC75F-9D73-43CD-883C-F7528FE1E1F0}" srcOrd="1" destOrd="0" parTransId="{7750148C-EE40-4CF9-832E-B2A24A8DF920}" sibTransId="{82602ADF-667C-43E5-981A-253C78FE48F6}"/>
    <dgm:cxn modelId="{AC3893F1-A61E-4459-A790-CF2FBB30EB61}" type="presOf" srcId="{6789EFA3-0273-449A-9AAA-3668780CA8FC}" destId="{41FB0652-8C6B-4FDE-9615-A2F09773C417}" srcOrd="0" destOrd="0" presId="urn:microsoft.com/office/officeart/2005/8/layout/pyramid3"/>
    <dgm:cxn modelId="{22486951-EB28-462B-8BAC-DC19ACE9BCF9}" srcId="{2F1ED7DF-3769-4736-A8DF-CB2058CCE951}" destId="{6789EFA3-0273-449A-9AAA-3668780CA8FC}" srcOrd="3" destOrd="0" parTransId="{359F7724-3356-43C0-ABFB-D09EBF695846}" sibTransId="{73C14B6B-3AA1-4913-B82A-AE39D06F37C3}"/>
    <dgm:cxn modelId="{102A5B94-18BC-475D-83E8-740083385FBF}" type="presOf" srcId="{CA8CC75F-9D73-43CD-883C-F7528FE1E1F0}" destId="{DCEA236E-2FC0-4F40-9984-620817AB7C0A}" srcOrd="0" destOrd="0" presId="urn:microsoft.com/office/officeart/2005/8/layout/pyramid3"/>
    <dgm:cxn modelId="{3FE042E0-79EB-4F49-8C2D-D4D8B6EFA787}" type="presOf" srcId="{FF32AF06-47AB-45B2-B785-4E0CDBEDF4F5}" destId="{4186D2EA-103B-4BB1-A843-E41156481BB5}" srcOrd="1" destOrd="0" presId="urn:microsoft.com/office/officeart/2005/8/layout/pyramid3"/>
    <dgm:cxn modelId="{A44469D1-4BF4-4AF7-8B37-3BC68FBCC77A}" type="presOf" srcId="{285B52DF-3C7B-426D-B901-021D47A3CEE4}" destId="{46FECA1E-65CE-4F37-AFBC-8F5E7E09849A}" srcOrd="1" destOrd="0" presId="urn:microsoft.com/office/officeart/2005/8/layout/pyramid3"/>
    <dgm:cxn modelId="{A6BA4EA9-503D-453C-9978-CC4E81A6D355}" srcId="{2F1ED7DF-3769-4736-A8DF-CB2058CCE951}" destId="{285B52DF-3C7B-426D-B901-021D47A3CEE4}" srcOrd="2" destOrd="0" parTransId="{7C26B7C7-B053-4DC5-BC11-2EEBCF8D33E6}" sibTransId="{9239C6CF-E430-4312-BD9B-36F33133D700}"/>
    <dgm:cxn modelId="{9BD7B32D-F6BC-41A0-AABE-6D07E0AAC3CE}" type="presOf" srcId="{92F7179F-480A-4263-AC88-5D1EB5721663}" destId="{DFC85111-1154-455F-857D-DD29451F65D0}" srcOrd="1" destOrd="0" presId="urn:microsoft.com/office/officeart/2005/8/layout/pyramid3"/>
    <dgm:cxn modelId="{3C865263-39C7-4F57-AF02-1AEE27232BFD}" srcId="{2F1ED7DF-3769-4736-A8DF-CB2058CCE951}" destId="{92F7179F-480A-4263-AC88-5D1EB5721663}" srcOrd="0" destOrd="0" parTransId="{7EF3BD41-DDEE-402B-B7B5-AFBB36277B07}" sibTransId="{825EA751-E49B-42E5-838C-710933FA34E7}"/>
    <dgm:cxn modelId="{F67D82FA-C0B8-4159-B1F4-73FA8C8EF631}" type="presOf" srcId="{2F1ED7DF-3769-4736-A8DF-CB2058CCE951}" destId="{C9924064-AB27-4207-B7C4-34E18AA9FA52}" srcOrd="0" destOrd="0" presId="urn:microsoft.com/office/officeart/2005/8/layout/pyramid3"/>
    <dgm:cxn modelId="{1212A09B-A0EC-4393-8ADF-B68F0DB57C0E}" type="presOf" srcId="{EB434EA3-B07E-4B81-A80F-BE4A9F6C5AD6}" destId="{B54E8D63-1E22-444D-B007-C8AB5D802432}" srcOrd="1" destOrd="0" presId="urn:microsoft.com/office/officeart/2005/8/layout/pyramid3"/>
    <dgm:cxn modelId="{F053D94A-C20B-45E7-BEE0-6F9A2D15FE34}" type="presOf" srcId="{CA8CC75F-9D73-43CD-883C-F7528FE1E1F0}" destId="{D382E440-85D3-4D10-83C7-A955EB6643CD}" srcOrd="1" destOrd="0" presId="urn:microsoft.com/office/officeart/2005/8/layout/pyramid3"/>
    <dgm:cxn modelId="{842DE38D-6AD5-4D6F-A86B-ADEDF70C6B1E}" type="presParOf" srcId="{C9924064-AB27-4207-B7C4-34E18AA9FA52}" destId="{2FF6B6EE-B2CF-46FC-A0EE-05712BA5F4BE}" srcOrd="0" destOrd="0" presId="urn:microsoft.com/office/officeart/2005/8/layout/pyramid3"/>
    <dgm:cxn modelId="{74A420A3-E833-4F9D-872A-A1FD2EE7F563}" type="presParOf" srcId="{2FF6B6EE-B2CF-46FC-A0EE-05712BA5F4BE}" destId="{143DD340-D9BC-4F0B-89C0-0E1EDAD919E8}" srcOrd="0" destOrd="0" presId="urn:microsoft.com/office/officeart/2005/8/layout/pyramid3"/>
    <dgm:cxn modelId="{7D2D9E1F-1DBB-4109-9C8E-2C3E8F8452E7}" type="presParOf" srcId="{2FF6B6EE-B2CF-46FC-A0EE-05712BA5F4BE}" destId="{DFC85111-1154-455F-857D-DD29451F65D0}" srcOrd="1" destOrd="0" presId="urn:microsoft.com/office/officeart/2005/8/layout/pyramid3"/>
    <dgm:cxn modelId="{2C364FDC-7D3A-4ED6-BC78-7D9EC94A89FF}" type="presParOf" srcId="{C9924064-AB27-4207-B7C4-34E18AA9FA52}" destId="{D883FC9C-6B91-429A-90C7-5F5F1BB06B17}" srcOrd="1" destOrd="0" presId="urn:microsoft.com/office/officeart/2005/8/layout/pyramid3"/>
    <dgm:cxn modelId="{42C3DAEC-E2A0-4A05-AC88-03865591FDCC}" type="presParOf" srcId="{D883FC9C-6B91-429A-90C7-5F5F1BB06B17}" destId="{DCEA236E-2FC0-4F40-9984-620817AB7C0A}" srcOrd="0" destOrd="0" presId="urn:microsoft.com/office/officeart/2005/8/layout/pyramid3"/>
    <dgm:cxn modelId="{6DB092E0-F8E0-44B0-AA13-D39AFE65446F}" type="presParOf" srcId="{D883FC9C-6B91-429A-90C7-5F5F1BB06B17}" destId="{D382E440-85D3-4D10-83C7-A955EB6643CD}" srcOrd="1" destOrd="0" presId="urn:microsoft.com/office/officeart/2005/8/layout/pyramid3"/>
    <dgm:cxn modelId="{96B39A31-EADD-4EB7-A15B-61DF50412C2B}" type="presParOf" srcId="{C9924064-AB27-4207-B7C4-34E18AA9FA52}" destId="{0EC02F7F-24B7-438D-81BE-FD013094ED49}" srcOrd="2" destOrd="0" presId="urn:microsoft.com/office/officeart/2005/8/layout/pyramid3"/>
    <dgm:cxn modelId="{4AD9A7F9-05B9-4016-957E-DF375585DFA2}" type="presParOf" srcId="{0EC02F7F-24B7-438D-81BE-FD013094ED49}" destId="{62083FEC-0216-4017-9DC2-FF2D1D8DFEE8}" srcOrd="0" destOrd="0" presId="urn:microsoft.com/office/officeart/2005/8/layout/pyramid3"/>
    <dgm:cxn modelId="{3EE80E97-B222-4A04-BEC8-8C3874EE4F8A}" type="presParOf" srcId="{0EC02F7F-24B7-438D-81BE-FD013094ED49}" destId="{46FECA1E-65CE-4F37-AFBC-8F5E7E09849A}" srcOrd="1" destOrd="0" presId="urn:microsoft.com/office/officeart/2005/8/layout/pyramid3"/>
    <dgm:cxn modelId="{5F321B07-59AF-486D-9CB3-A9C72DCB3408}" type="presParOf" srcId="{C9924064-AB27-4207-B7C4-34E18AA9FA52}" destId="{3AA0E23E-22C7-4F1B-AA1D-CEE13DAE1AD5}" srcOrd="3" destOrd="0" presId="urn:microsoft.com/office/officeart/2005/8/layout/pyramid3"/>
    <dgm:cxn modelId="{B503BD75-661E-4895-8468-1BB87C8E0453}" type="presParOf" srcId="{3AA0E23E-22C7-4F1B-AA1D-CEE13DAE1AD5}" destId="{41FB0652-8C6B-4FDE-9615-A2F09773C417}" srcOrd="0" destOrd="0" presId="urn:microsoft.com/office/officeart/2005/8/layout/pyramid3"/>
    <dgm:cxn modelId="{B1167D60-C335-4CA8-8E8B-AF204BD87713}" type="presParOf" srcId="{3AA0E23E-22C7-4F1B-AA1D-CEE13DAE1AD5}" destId="{36663CF5-910F-4B1A-81F5-3B31D3666453}" srcOrd="1" destOrd="0" presId="urn:microsoft.com/office/officeart/2005/8/layout/pyramid3"/>
    <dgm:cxn modelId="{514221F8-E31D-4EC1-B9BB-F4139723586D}" type="presParOf" srcId="{C9924064-AB27-4207-B7C4-34E18AA9FA52}" destId="{30364B60-7D63-4F4E-8DE6-DCF4AE566222}" srcOrd="4" destOrd="0" presId="urn:microsoft.com/office/officeart/2005/8/layout/pyramid3"/>
    <dgm:cxn modelId="{2964D9B4-D297-4938-9AD6-E2874C20E0C2}" type="presParOf" srcId="{30364B60-7D63-4F4E-8DE6-DCF4AE566222}" destId="{4D1E950E-543D-46D7-BB73-3A8D0547BF52}" srcOrd="0" destOrd="0" presId="urn:microsoft.com/office/officeart/2005/8/layout/pyramid3"/>
    <dgm:cxn modelId="{A711A787-D914-42B7-A3C5-F7CBA333A397}" type="presParOf" srcId="{30364B60-7D63-4F4E-8DE6-DCF4AE566222}" destId="{B54E8D63-1E22-444D-B007-C8AB5D802432}" srcOrd="1" destOrd="0" presId="urn:microsoft.com/office/officeart/2005/8/layout/pyramid3"/>
    <dgm:cxn modelId="{637EC1F2-4312-4E24-A688-1C9721BD3207}" type="presParOf" srcId="{C9924064-AB27-4207-B7C4-34E18AA9FA52}" destId="{CBB4FCDA-3995-4215-9C64-098C0D9F648A}" srcOrd="5" destOrd="0" presId="urn:microsoft.com/office/officeart/2005/8/layout/pyramid3"/>
    <dgm:cxn modelId="{A98A9CB3-14A8-44ED-B1D8-301C4BF8D0F3}" type="presParOf" srcId="{CBB4FCDA-3995-4215-9C64-098C0D9F648A}" destId="{F1CD4319-03EE-4D84-930D-6335FE0AFAFA}" srcOrd="0" destOrd="0" presId="urn:microsoft.com/office/officeart/2005/8/layout/pyramid3"/>
    <dgm:cxn modelId="{7444CBF2-1239-43EC-B49F-0138CD800548}" type="presParOf" srcId="{CBB4FCDA-3995-4215-9C64-098C0D9F648A}" destId="{4186D2EA-103B-4BB1-A843-E41156481BB5}" srcOrd="1" destOrd="0" presId="urn:microsoft.com/office/officeart/2005/8/layout/pyramid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3DD340-D9BC-4F0B-89C0-0E1EDAD919E8}">
      <dsp:nvSpPr>
        <dsp:cNvPr id="0" name=""/>
        <dsp:cNvSpPr/>
      </dsp:nvSpPr>
      <dsp:spPr>
        <a:xfrm rot="10800000">
          <a:off x="0" y="0"/>
          <a:ext cx="51816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endParaRPr lang="en-US" sz="2500" kern="1200" dirty="0"/>
        </a:p>
      </dsp:txBody>
      <dsp:txXfrm>
        <a:off x="906779" y="0"/>
        <a:ext cx="3368040" cy="787399"/>
      </dsp:txXfrm>
    </dsp:sp>
    <dsp:sp modelId="{DCEA236E-2FC0-4F40-9984-620817AB7C0A}">
      <dsp:nvSpPr>
        <dsp:cNvPr id="0" name=""/>
        <dsp:cNvSpPr/>
      </dsp:nvSpPr>
      <dsp:spPr>
        <a:xfrm rot="10800000">
          <a:off x="431800" y="787400"/>
          <a:ext cx="43180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r>
            <a:rPr lang="en-US" sz="2500" kern="1200" dirty="0" err="1" smtClean="0"/>
            <a:t>sa</a:t>
          </a:r>
          <a:endParaRPr lang="en-US" sz="2500" kern="1200" dirty="0"/>
        </a:p>
      </dsp:txBody>
      <dsp:txXfrm>
        <a:off x="1187449" y="787400"/>
        <a:ext cx="2806700" cy="787399"/>
      </dsp:txXfrm>
    </dsp:sp>
    <dsp:sp modelId="{62083FEC-0216-4017-9DC2-FF2D1D8DFEE8}">
      <dsp:nvSpPr>
        <dsp:cNvPr id="0" name=""/>
        <dsp:cNvSpPr/>
      </dsp:nvSpPr>
      <dsp:spPr>
        <a:xfrm rot="10800000">
          <a:off x="863600" y="1574799"/>
          <a:ext cx="34544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r>
            <a:rPr lang="en-US" sz="2500" kern="1200" dirty="0" err="1" smtClean="0"/>
            <a:t>nd</a:t>
          </a:r>
          <a:endParaRPr lang="en-US" sz="2500" kern="1200" dirty="0"/>
        </a:p>
      </dsp:txBody>
      <dsp:txXfrm>
        <a:off x="1468119" y="1574799"/>
        <a:ext cx="2245360" cy="787399"/>
      </dsp:txXfrm>
    </dsp:sp>
    <dsp:sp modelId="{41FB0652-8C6B-4FDE-9615-A2F09773C417}">
      <dsp:nvSpPr>
        <dsp:cNvPr id="0" name=""/>
        <dsp:cNvSpPr/>
      </dsp:nvSpPr>
      <dsp:spPr>
        <a:xfrm rot="10800000">
          <a:off x="1295400" y="2362200"/>
          <a:ext cx="25908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r>
            <a:rPr lang="en-US" sz="2500" kern="1200" dirty="0" err="1" smtClean="0"/>
            <a:t>nc</a:t>
          </a:r>
          <a:endParaRPr lang="en-US" sz="2500" kern="1200" dirty="0"/>
        </a:p>
      </dsp:txBody>
      <dsp:txXfrm>
        <a:off x="1748790" y="2362200"/>
        <a:ext cx="1684020" cy="787399"/>
      </dsp:txXfrm>
    </dsp:sp>
    <dsp:sp modelId="{4D1E950E-543D-46D7-BB73-3A8D0547BF52}">
      <dsp:nvSpPr>
        <dsp:cNvPr id="0" name=""/>
        <dsp:cNvSpPr/>
      </dsp:nvSpPr>
      <dsp:spPr>
        <a:xfrm rot="10800000">
          <a:off x="1727200" y="3149599"/>
          <a:ext cx="17272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r>
            <a:rPr lang="en-US" sz="2500" kern="1200" dirty="0" err="1" smtClean="0"/>
            <a:t>nc</a:t>
          </a:r>
          <a:r>
            <a:rPr lang="en-US" sz="2500" kern="1200" dirty="0" smtClean="0"/>
            <a:t>-</a:t>
          </a:r>
          <a:r>
            <a:rPr lang="en-US" sz="2500" kern="1200" dirty="0" err="1" smtClean="0"/>
            <a:t>sa</a:t>
          </a:r>
          <a:endParaRPr lang="en-US" sz="2500" kern="1200" dirty="0"/>
        </a:p>
      </dsp:txBody>
      <dsp:txXfrm>
        <a:off x="2029460" y="3149599"/>
        <a:ext cx="1122680" cy="787399"/>
      </dsp:txXfrm>
    </dsp:sp>
    <dsp:sp modelId="{F1CD4319-03EE-4D84-930D-6335FE0AFAFA}">
      <dsp:nvSpPr>
        <dsp:cNvPr id="0" name=""/>
        <dsp:cNvSpPr/>
      </dsp:nvSpPr>
      <dsp:spPr>
        <a:xfrm rot="10800000">
          <a:off x="2159000" y="3937000"/>
          <a:ext cx="863600" cy="787399"/>
        </a:xfrm>
        <a:prstGeom prst="trapezoid">
          <a:avLst>
            <a:gd name="adj" fmla="val 54839"/>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cc by-</a:t>
          </a:r>
          <a:r>
            <a:rPr lang="en-US" sz="2500" kern="1200" dirty="0" err="1" smtClean="0"/>
            <a:t>nc</a:t>
          </a:r>
          <a:r>
            <a:rPr lang="en-US" sz="2500" kern="1200" dirty="0" smtClean="0"/>
            <a:t>-</a:t>
          </a:r>
          <a:r>
            <a:rPr lang="en-US" sz="2500" kern="1200" dirty="0" err="1" smtClean="0"/>
            <a:t>nd</a:t>
          </a:r>
          <a:endParaRPr lang="en-US" sz="2500" kern="1200" dirty="0"/>
        </a:p>
      </dsp:txBody>
      <dsp:txXfrm>
        <a:off x="2159000" y="3937000"/>
        <a:ext cx="863600" cy="7873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9AAB1F-659E-44E8-A732-D584F9C26DC9}" type="datetimeFigureOut">
              <a:rPr lang="en-US" smtClean="0"/>
              <a:pPr/>
              <a:t>9/13/2010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D7168-ADED-4D73-A56B-028F44DC8B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  All familiar with copyright restrictions – the default is All Rights Reserved</a:t>
            </a:r>
          </a:p>
          <a:p>
            <a:pPr>
              <a:buFont typeface="Arial" pitchFamily="34" charset="0"/>
              <a:buChar char="•"/>
            </a:pPr>
            <a:r>
              <a:rPr lang="en-US" baseline="0" dirty="0" smtClean="0"/>
              <a:t>  We all create content in digital form, easily shared with others, easily remixed</a:t>
            </a:r>
          </a:p>
          <a:p>
            <a:pPr>
              <a:buFont typeface="Arial" pitchFamily="34" charset="0"/>
              <a:buChar char="•"/>
            </a:pPr>
            <a:r>
              <a:rPr lang="en-US" baseline="0" dirty="0" smtClean="0"/>
              <a:t>  What if the creator of the content wants to share his or her stuff, adding to the cultural, scientific, and educational content available to everyone for free?</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a:t>
            </a:r>
            <a:r>
              <a:rPr lang="en-US" baseline="0" dirty="0" smtClean="0"/>
              <a:t> creators of educational content, we have a tendency to lean towards the </a:t>
            </a:r>
            <a:r>
              <a:rPr lang="en-US" baseline="0" dirty="0" err="1" smtClean="0"/>
              <a:t>nc</a:t>
            </a:r>
            <a:r>
              <a:rPr lang="en-US" baseline="0" dirty="0" smtClean="0"/>
              <a:t> condition for our licenses.</a:t>
            </a:r>
          </a:p>
          <a:p>
            <a:pPr>
              <a:buFont typeface="Arial" pitchFamily="34" charset="0"/>
              <a:buChar char="•"/>
            </a:pPr>
            <a:r>
              <a:rPr lang="en-US" baseline="0" dirty="0" smtClean="0"/>
              <a:t>There are probably some good reasons you may want to select that condition, but be sure that you know what you are choosing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Because it’s just about impossible to go back and change your license after you’ve released your work into the wild, select carefully</a:t>
            </a:r>
          </a:p>
          <a:p>
            <a:pPr>
              <a:buFont typeface="Arial" pitchFamily="34" charset="0"/>
              <a:buChar char="•"/>
            </a:pPr>
            <a:r>
              <a:rPr lang="en-US" baseline="0" dirty="0" smtClean="0"/>
              <a:t>Here are some ideas to think about from a group that supports broad licenses.  They are not saying don’t ever choose –</a:t>
            </a:r>
            <a:r>
              <a:rPr lang="en-US" baseline="0" dirty="0" err="1" smtClean="0"/>
              <a:t>nc</a:t>
            </a:r>
            <a:r>
              <a:rPr lang="en-US" baseline="0" dirty="0" smtClean="0"/>
              <a:t>…just be aware</a:t>
            </a:r>
          </a:p>
          <a:p>
            <a:pPr lvl="1">
              <a:buFont typeface="Arial" pitchFamily="34" charset="0"/>
              <a:buChar char="•"/>
            </a:pPr>
            <a:endParaRPr lang="en-US" baseline="0" dirty="0" smtClean="0"/>
          </a:p>
          <a:p>
            <a:pPr lvl="0">
              <a:buFont typeface="Arial" pitchFamily="34" charset="0"/>
              <a:buChar char="•"/>
            </a:pPr>
            <a:r>
              <a:rPr lang="en-US" baseline="0" dirty="0" smtClean="0"/>
              <a:t>incompatible  </a:t>
            </a:r>
          </a:p>
          <a:p>
            <a:pPr lvl="1">
              <a:buFont typeface="Arial" pitchFamily="34" charset="0"/>
              <a:buChar char="•"/>
            </a:pPr>
            <a:r>
              <a:rPr lang="en-US" baseline="0" dirty="0" smtClean="0"/>
              <a:t>  Millions use open content every day</a:t>
            </a:r>
          </a:p>
          <a:p>
            <a:pPr lvl="1">
              <a:buFont typeface="Arial" pitchFamily="34" charset="0"/>
              <a:buChar char="•"/>
            </a:pPr>
            <a:r>
              <a:rPr lang="en-US" baseline="0" dirty="0" smtClean="0"/>
              <a:t>  Wikimedia Commons doesn’t even allow contributions that have an NC condition</a:t>
            </a:r>
          </a:p>
          <a:p>
            <a:pPr lvl="0">
              <a:buFont typeface="Arial" pitchFamily="34" charset="0"/>
              <a:buChar char="•"/>
            </a:pPr>
            <a:r>
              <a:rPr lang="en-US" baseline="0" dirty="0" smtClean="0"/>
              <a:t>Basic uses</a:t>
            </a:r>
          </a:p>
          <a:p>
            <a:pPr lvl="1">
              <a:buFont typeface="Arial" pitchFamily="34" charset="0"/>
              <a:buChar char="•"/>
            </a:pPr>
            <a:r>
              <a:rPr lang="en-US" baseline="0" dirty="0" smtClean="0"/>
              <a:t>  posting work on sites that have advertising or serve up Google Ads</a:t>
            </a:r>
          </a:p>
          <a:p>
            <a:pPr lvl="1">
              <a:buFont typeface="Arial" pitchFamily="34" charset="0"/>
              <a:buChar char="•"/>
            </a:pPr>
            <a:r>
              <a:rPr lang="en-US" baseline="0" dirty="0" smtClean="0"/>
              <a:t>  CC says that’s okay, depending on how the advertising is done</a:t>
            </a:r>
          </a:p>
          <a:p>
            <a:pPr lvl="1">
              <a:buFont typeface="Arial" pitchFamily="34" charset="0"/>
              <a:buChar char="•"/>
            </a:pPr>
            <a:r>
              <a:rPr lang="en-US" baseline="0" dirty="0" smtClean="0"/>
              <a:t>  what about the small site owner that uses a subscription model for additional content</a:t>
            </a:r>
          </a:p>
          <a:p>
            <a:pPr lvl="0">
              <a:buFont typeface="Arial" pitchFamily="34" charset="0"/>
              <a:buChar char="•"/>
            </a:pPr>
            <a:r>
              <a:rPr lang="en-US" baseline="0" dirty="0" smtClean="0"/>
              <a:t>Copyright terms</a:t>
            </a:r>
          </a:p>
          <a:p>
            <a:pPr lvl="1">
              <a:buFont typeface="Arial" pitchFamily="34" charset="0"/>
              <a:buChar char="•"/>
            </a:pPr>
            <a:r>
              <a:rPr lang="en-US" baseline="0" dirty="0" smtClean="0"/>
              <a:t>  do you want your work restricted for well past your death?  If you choose –</a:t>
            </a:r>
            <a:r>
              <a:rPr lang="en-US" baseline="0" dirty="0" err="1" smtClean="0"/>
              <a:t>nc</a:t>
            </a:r>
            <a:r>
              <a:rPr lang="en-US" baseline="0" dirty="0" smtClean="0"/>
              <a:t>, you stipulate the time</a:t>
            </a:r>
          </a:p>
          <a:p>
            <a:pPr lvl="0">
              <a:buFont typeface="Arial" pitchFamily="34" charset="0"/>
              <a:buChar char="•"/>
            </a:pPr>
            <a:endParaRPr lang="en-US" baseline="0" dirty="0" smtClean="0"/>
          </a:p>
          <a:p>
            <a:pPr lvl="1">
              <a:buFont typeface="Arial" pitchFamily="34" charset="0"/>
              <a:buChar char="•"/>
            </a:pP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8ED7168-ADED-4D73-A56B-028F44DC8BD6}"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CC makes it easy to share and to use content that the copyright</a:t>
            </a:r>
            <a:r>
              <a:rPr lang="en-US" baseline="0" dirty="0" smtClean="0"/>
              <a:t> owner allows in advance</a:t>
            </a:r>
          </a:p>
          <a:p>
            <a:pPr>
              <a:buFont typeface="Arial" pitchFamily="34" charset="0"/>
              <a:buChar char="•"/>
            </a:pPr>
            <a:r>
              <a:rPr lang="en-US" baseline="0" dirty="0" smtClean="0"/>
              <a:t>  The content creator has the ability to state in advance the use conditions that he or she will allow</a:t>
            </a:r>
          </a:p>
          <a:p>
            <a:pPr>
              <a:buFont typeface="Arial" pitchFamily="34" charset="0"/>
              <a:buChar char="•"/>
            </a:pPr>
            <a:r>
              <a:rPr lang="en-US" baseline="0" dirty="0" smtClean="0"/>
              <a:t>  Very simply put, the creator says I’m reserving some rights – not all rights</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 link or image to play video (the</a:t>
            </a:r>
            <a:r>
              <a:rPr lang="en-US" baseline="0" dirty="0" smtClean="0"/>
              <a:t> 2</a:t>
            </a:r>
            <a:r>
              <a:rPr lang="en-US" baseline="30000" dirty="0" smtClean="0"/>
              <a:t>nd</a:t>
            </a:r>
            <a:r>
              <a:rPr lang="en-US" baseline="0" dirty="0" smtClean="0"/>
              <a:t> one on the page)</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Four basic conditions</a:t>
            </a:r>
            <a:r>
              <a:rPr lang="en-US" baseline="0" dirty="0" smtClean="0"/>
              <a:t> that you can apply to the use of your work</a:t>
            </a:r>
          </a:p>
          <a:p>
            <a:pPr lvl="1">
              <a:buFont typeface="Arial" pitchFamily="34" charset="0"/>
              <a:buChar char="•"/>
            </a:pPr>
            <a:r>
              <a:rPr lang="en-US" baseline="0" dirty="0" smtClean="0"/>
              <a:t>  by - Attribution or give credit; the major cc licenses are all attribution licenses, meaning you can set conditions for use but credit must always be given</a:t>
            </a:r>
          </a:p>
          <a:p>
            <a:pPr lvl="1">
              <a:buFont typeface="Arial" pitchFamily="34" charset="0"/>
              <a:buChar char="•"/>
            </a:pPr>
            <a:r>
              <a:rPr lang="en-US" baseline="0" dirty="0" smtClean="0"/>
              <a:t>  </a:t>
            </a:r>
            <a:r>
              <a:rPr lang="en-US" baseline="0" dirty="0" err="1" smtClean="0"/>
              <a:t>sa</a:t>
            </a:r>
            <a:r>
              <a:rPr lang="en-US" baseline="0" dirty="0" smtClean="0"/>
              <a:t> – the product of any use of your work must be shared with the same license applied</a:t>
            </a:r>
          </a:p>
          <a:p>
            <a:pPr lvl="1">
              <a:buFont typeface="Arial" pitchFamily="34" charset="0"/>
              <a:buChar char="•"/>
            </a:pPr>
            <a:r>
              <a:rPr lang="en-US" baseline="0" dirty="0" smtClean="0"/>
              <a:t>  </a:t>
            </a:r>
            <a:r>
              <a:rPr lang="en-US" baseline="0" dirty="0" err="1" smtClean="0"/>
              <a:t>nc</a:t>
            </a:r>
            <a:r>
              <a:rPr lang="en-US" baseline="0" dirty="0" smtClean="0"/>
              <a:t> – use is grant for “non-commercial” purposes; more on non-commercial later</a:t>
            </a:r>
          </a:p>
          <a:p>
            <a:pPr lvl="1">
              <a:buFont typeface="Arial" pitchFamily="34" charset="0"/>
              <a:buChar char="•"/>
            </a:pPr>
            <a:r>
              <a:rPr lang="en-US" baseline="0" dirty="0" smtClean="0"/>
              <a:t>  </a:t>
            </a:r>
            <a:r>
              <a:rPr lang="en-US" baseline="0" dirty="0" err="1" smtClean="0"/>
              <a:t>nd</a:t>
            </a:r>
            <a:r>
              <a:rPr lang="en-US" baseline="0" dirty="0" smtClean="0"/>
              <a:t> – no modification of the work allowed</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together, you</a:t>
            </a:r>
            <a:r>
              <a:rPr lang="en-US" baseline="0" dirty="0" smtClean="0"/>
              <a:t> can apply these conditions to create licenses</a:t>
            </a:r>
          </a:p>
          <a:p>
            <a:pPr>
              <a:buFont typeface="Arial" pitchFamily="34" charset="0"/>
              <a:buChar char="•"/>
            </a:pPr>
            <a:r>
              <a:rPr lang="en-US" baseline="0" dirty="0" smtClean="0"/>
              <a:t>  more uses accommodated with cc by license, down to most restrictive uses at the bottom with cc by-</a:t>
            </a:r>
            <a:r>
              <a:rPr lang="en-US" baseline="0" dirty="0" err="1" smtClean="0"/>
              <a:t>nc</a:t>
            </a:r>
            <a:r>
              <a:rPr lang="en-US" baseline="0" dirty="0" smtClean="0"/>
              <a:t>-</a:t>
            </a:r>
            <a:r>
              <a:rPr lang="en-US" baseline="0" dirty="0" err="1" smtClean="0"/>
              <a:t>nd</a:t>
            </a:r>
            <a:endParaRPr lang="en-US" baseline="0" dirty="0" smtClean="0"/>
          </a:p>
          <a:p>
            <a:pPr>
              <a:buFont typeface="Arial" pitchFamily="34" charset="0"/>
              <a:buChar char="•"/>
            </a:pPr>
            <a:r>
              <a:rPr lang="en-US" baseline="0" dirty="0" smtClean="0"/>
              <a:t>  ask participants to state what the licenses are</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(Distribute</a:t>
            </a:r>
            <a:r>
              <a:rPr lang="en-US" baseline="0" dirty="0" smtClean="0"/>
              <a:t> blue and green cards.)</a:t>
            </a:r>
          </a:p>
          <a:p>
            <a:endParaRPr lang="en-US" baseline="0" dirty="0" smtClean="0"/>
          </a:p>
          <a:p>
            <a:r>
              <a:rPr lang="en-US" baseline="0" dirty="0" smtClean="0"/>
              <a:t>On the green cards are the 6 main CC licenses we just reviewed.  On the blue cards are what those licenses mean.</a:t>
            </a:r>
          </a:p>
          <a:p>
            <a:endParaRPr lang="en-US" baseline="0" dirty="0" smtClean="0"/>
          </a:p>
          <a:p>
            <a:r>
              <a:rPr lang="en-US" baseline="0" dirty="0" smtClean="0"/>
              <a:t>At my signal, you all have 2 minutes to find the person with the card that matches what you have in your hand, logo to meaning or vice versa.  Only two people per match.</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to webpage after discussion of this slide.</a:t>
            </a:r>
          </a:p>
          <a:p>
            <a:endParaRPr lang="en-US" dirty="0" smtClean="0"/>
          </a:p>
          <a:p>
            <a:r>
              <a:rPr lang="en-US" dirty="0" smtClean="0"/>
              <a:t>Show</a:t>
            </a:r>
            <a:r>
              <a:rPr lang="en-US" baseline="0" dirty="0" smtClean="0"/>
              <a:t> that each license has both a “license deed” and the legal code</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 a license is easy!</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some questions, click</a:t>
            </a:r>
            <a:r>
              <a:rPr lang="en-US" baseline="0" dirty="0" smtClean="0"/>
              <a:t> on “select a license” and there you go</a:t>
            </a:r>
            <a:endParaRPr lang="en-US" dirty="0"/>
          </a:p>
        </p:txBody>
      </p:sp>
      <p:sp>
        <p:nvSpPr>
          <p:cNvPr id="4" name="Slide Number Placeholder 3"/>
          <p:cNvSpPr>
            <a:spLocks noGrp="1"/>
          </p:cNvSpPr>
          <p:nvPr>
            <p:ph type="sldNum" sz="quarter" idx="10"/>
          </p:nvPr>
        </p:nvSpPr>
        <p:spPr/>
        <p:txBody>
          <a:bodyPr/>
          <a:lstStyle/>
          <a:p>
            <a:fld id="{58ED7168-ADED-4D73-A56B-028F44DC8BD6}"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7A37FD7-0AE3-4357-82FF-93B0F49E7828}"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7E54-62C4-464D-9C99-B16FB77AA26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A37FD7-0AE3-4357-82FF-93B0F49E7828}"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A37FD7-0AE3-4357-82FF-93B0F49E7828}" type="datetimeFigureOut">
              <a:rPr lang="en-US" smtClean="0"/>
              <a:pPr/>
              <a:t>9/13/2010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A37FD7-0AE3-4357-82FF-93B0F49E7828}"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A37FD7-0AE3-4357-82FF-93B0F49E7828}"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97E54-62C4-464D-9C99-B16FB77AA2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A37FD7-0AE3-4357-82FF-93B0F49E7828}"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A37FD7-0AE3-4357-82FF-93B0F49E7828}" type="datetimeFigureOut">
              <a:rPr lang="en-US" smtClean="0"/>
              <a:pPr/>
              <a:t>9/13/2010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A37FD7-0AE3-4357-82FF-93B0F49E7828}" type="datetimeFigureOut">
              <a:rPr lang="en-US" smtClean="0"/>
              <a:pPr/>
              <a:t>9/13/2010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37FD7-0AE3-4357-82FF-93B0F49E7828}" type="datetimeFigureOut">
              <a:rPr lang="en-US" smtClean="0"/>
              <a:pPr/>
              <a:t>9/13/2010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97E54-62C4-464D-9C99-B16FB77AA2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A37FD7-0AE3-4357-82FF-93B0F49E7828}"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97E54-62C4-464D-9C99-B16FB77AA26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7A37FD7-0AE3-4357-82FF-93B0F49E7828}" type="datetimeFigureOut">
              <a:rPr lang="en-US" smtClean="0"/>
              <a:pPr/>
              <a:t>9/13/2010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197E54-62C4-464D-9C99-B16FB77AA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7A37FD7-0AE3-4357-82FF-93B0F49E7828}" type="datetimeFigureOut">
              <a:rPr lang="en-US" smtClean="0"/>
              <a:pPr/>
              <a:t>9/13/2010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9197E54-62C4-464D-9C99-B16FB77AA2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reativecommons.org/about/licens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reativecommon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creativecommons.org/"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about/what-is-c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reativecommons.org/about/licenses/" TargetMode="Externa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png"/><Relationship Id="rId3" Type="http://schemas.openxmlformats.org/officeDocument/2006/relationships/hyperlink" Target="http://creativecommons.org/about/licenses/" TargetMode="External"/><Relationship Id="rId7" Type="http://schemas.openxmlformats.org/officeDocument/2006/relationships/diagramColors" Target="../diagrams/colors1.xml"/><Relationship Id="rId12"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6.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Creative Commons</a:t>
            </a:r>
            <a:endParaRPr lang="en-US" dirty="0"/>
          </a:p>
        </p:txBody>
      </p:sp>
      <p:sp>
        <p:nvSpPr>
          <p:cNvPr id="3" name="Subtitle 2"/>
          <p:cNvSpPr>
            <a:spLocks noGrp="1"/>
          </p:cNvSpPr>
          <p:nvPr>
            <p:ph type="subTitle" idx="1"/>
          </p:nvPr>
        </p:nvSpPr>
        <p:spPr/>
        <p:txBody>
          <a:bodyPr/>
          <a:lstStyle/>
          <a:p>
            <a:r>
              <a:rPr lang="en-US" dirty="0" smtClean="0"/>
              <a:t>License Basics</a:t>
            </a:r>
            <a:endParaRPr lang="en-US" dirty="0"/>
          </a:p>
        </p:txBody>
      </p:sp>
      <p:sp>
        <p:nvSpPr>
          <p:cNvPr id="4" name="TextBox 3"/>
          <p:cNvSpPr txBox="1"/>
          <p:nvPr/>
        </p:nvSpPr>
        <p:spPr>
          <a:xfrm>
            <a:off x="4572000" y="5257800"/>
            <a:ext cx="4572000" cy="923330"/>
          </a:xfrm>
          <a:prstGeom prst="rect">
            <a:avLst/>
          </a:prstGeom>
          <a:noFill/>
        </p:spPr>
        <p:txBody>
          <a:bodyPr wrap="square" rtlCol="0">
            <a:spAutoFit/>
          </a:bodyPr>
          <a:lstStyle/>
          <a:p>
            <a:pPr algn="r"/>
            <a:r>
              <a:rPr lang="en-US" dirty="0" smtClean="0"/>
              <a:t>April 20, 2010</a:t>
            </a:r>
          </a:p>
          <a:p>
            <a:pPr algn="r"/>
            <a:r>
              <a:rPr lang="en-US" dirty="0" smtClean="0"/>
              <a:t>Sue </a:t>
            </a:r>
            <a:r>
              <a:rPr lang="en-US" dirty="0" err="1" smtClean="0"/>
              <a:t>Gallaway</a:t>
            </a:r>
            <a:r>
              <a:rPr lang="en-US" dirty="0" smtClean="0"/>
              <a:t>, Centralia College</a:t>
            </a:r>
          </a:p>
          <a:p>
            <a:pPr algn="r"/>
            <a:r>
              <a:rPr lang="en-US" dirty="0" smtClean="0"/>
              <a:t>Seattle Open Textbook Adoption Workshop</a:t>
            </a:r>
            <a:endParaRPr lang="en-US" dirty="0"/>
          </a:p>
        </p:txBody>
      </p:sp>
      <p:pic>
        <p:nvPicPr>
          <p:cNvPr id="5" name="Picture 9"/>
          <p:cNvPicPr>
            <a:picLocks noChangeAspect="1" noChangeArrowheads="1"/>
          </p:cNvPicPr>
          <p:nvPr/>
        </p:nvPicPr>
        <p:blipFill>
          <a:blip r:embed="rId2" cstate="print"/>
          <a:srcRect/>
          <a:stretch>
            <a:fillRect/>
          </a:stretch>
        </p:blipFill>
        <p:spPr bwMode="auto">
          <a:xfrm>
            <a:off x="7826983" y="6397207"/>
            <a:ext cx="1317017" cy="460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p:cNvPicPr>
            <a:picLocks noChangeAspect="1" noChangeArrowheads="1"/>
          </p:cNvPicPr>
          <p:nvPr/>
        </p:nvPicPr>
        <p:blipFill>
          <a:blip r:embed="rId2" cstate="print"/>
          <a:srcRect/>
          <a:stretch>
            <a:fillRect/>
          </a:stretch>
        </p:blipFill>
        <p:spPr bwMode="auto">
          <a:xfrm>
            <a:off x="533401" y="2286001"/>
            <a:ext cx="3733799" cy="130636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did you do?</a:t>
            </a:r>
            <a:endParaRPr lang="en-US" dirty="0"/>
          </a:p>
        </p:txBody>
      </p:sp>
      <p:sp>
        <p:nvSpPr>
          <p:cNvPr id="5" name="TextBox 4"/>
          <p:cNvSpPr txBox="1"/>
          <p:nvPr/>
        </p:nvSpPr>
        <p:spPr>
          <a:xfrm>
            <a:off x="4343400" y="2209800"/>
            <a:ext cx="4495800" cy="1077218"/>
          </a:xfrm>
          <a:prstGeom prst="rect">
            <a:avLst/>
          </a:prstGeom>
          <a:noFill/>
        </p:spPr>
        <p:txBody>
          <a:bodyPr wrap="square" rtlCol="0">
            <a:spAutoFit/>
          </a:bodyPr>
          <a:lstStyle/>
          <a:p>
            <a:pPr algn="ctr"/>
            <a:r>
              <a:rPr lang="en-US" sz="3200" dirty="0" smtClean="0"/>
              <a:t>Attribution</a:t>
            </a:r>
          </a:p>
          <a:p>
            <a:pPr algn="ctr"/>
            <a:r>
              <a:rPr lang="en-US" sz="3200" dirty="0" smtClean="0"/>
              <a:t>Apply the same license</a:t>
            </a:r>
            <a:endParaRPr lang="en-US" sz="16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2308324"/>
          </a:xfrm>
          <a:prstGeom prst="rect">
            <a:avLst/>
          </a:prstGeom>
          <a:noFill/>
        </p:spPr>
        <p:txBody>
          <a:bodyPr wrap="square" rtlCol="0">
            <a:spAutoFit/>
          </a:bodyPr>
          <a:lstStyle/>
          <a:p>
            <a:r>
              <a:rPr lang="en-US" dirty="0" smtClean="0"/>
              <a:t>Attribution Share Alike</a:t>
            </a:r>
          </a:p>
          <a:p>
            <a:r>
              <a:rPr lang="en-US" dirty="0" smtClean="0"/>
              <a:t>cc  by-</a:t>
            </a:r>
            <a:r>
              <a:rPr lang="en-US" dirty="0" err="1" smtClean="0"/>
              <a:t>sa</a:t>
            </a:r>
            <a:endParaRPr lang="en-US" dirty="0" smtClean="0"/>
          </a:p>
          <a:p>
            <a:endParaRPr lang="en-US" dirty="0"/>
          </a:p>
          <a:p>
            <a:r>
              <a:rPr lang="en-US" dirty="0" smtClean="0"/>
              <a:t>This license lets others remix, tweak, and build upon your work even for commercial reasons, as long as they credit you and license their new creations under the identical terms. This license is often compared to open source software licenses. All new works based on yours will carry the same license, so any derivatives will also allow commercial use.</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2" cstate="print"/>
          <a:srcRect/>
          <a:stretch>
            <a:fillRect/>
          </a:stretch>
        </p:blipFill>
        <p:spPr bwMode="auto">
          <a:xfrm>
            <a:off x="533400" y="2286000"/>
            <a:ext cx="3733800" cy="130636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did you do?</a:t>
            </a:r>
            <a:endParaRPr lang="en-US" dirty="0"/>
          </a:p>
        </p:txBody>
      </p:sp>
      <p:sp>
        <p:nvSpPr>
          <p:cNvPr id="5" name="TextBox 4"/>
          <p:cNvSpPr txBox="1"/>
          <p:nvPr/>
        </p:nvSpPr>
        <p:spPr>
          <a:xfrm>
            <a:off x="4343400" y="2209800"/>
            <a:ext cx="4495800" cy="1077218"/>
          </a:xfrm>
          <a:prstGeom prst="rect">
            <a:avLst/>
          </a:prstGeom>
          <a:noFill/>
        </p:spPr>
        <p:txBody>
          <a:bodyPr wrap="square" rtlCol="0">
            <a:spAutoFit/>
          </a:bodyPr>
          <a:lstStyle/>
          <a:p>
            <a:pPr algn="ctr"/>
            <a:r>
              <a:rPr lang="en-US" sz="3200" dirty="0" smtClean="0"/>
              <a:t>Attribution</a:t>
            </a:r>
          </a:p>
          <a:p>
            <a:pPr algn="ctr"/>
            <a:r>
              <a:rPr lang="en-US" sz="3200" dirty="0" smtClean="0"/>
              <a:t>No modification</a:t>
            </a:r>
            <a:endParaRPr lang="en-US" sz="16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1477328"/>
          </a:xfrm>
          <a:prstGeom prst="rect">
            <a:avLst/>
          </a:prstGeom>
          <a:noFill/>
        </p:spPr>
        <p:txBody>
          <a:bodyPr wrap="square" rtlCol="0">
            <a:spAutoFit/>
          </a:bodyPr>
          <a:lstStyle/>
          <a:p>
            <a:r>
              <a:rPr lang="en-US" dirty="0" smtClean="0"/>
              <a:t>Attribution No Derivatives</a:t>
            </a:r>
          </a:p>
          <a:p>
            <a:r>
              <a:rPr lang="en-US" dirty="0" smtClean="0"/>
              <a:t>cc  by-</a:t>
            </a:r>
            <a:r>
              <a:rPr lang="en-US" dirty="0" err="1" smtClean="0"/>
              <a:t>nd</a:t>
            </a:r>
            <a:endParaRPr lang="en-US" dirty="0" smtClean="0"/>
          </a:p>
          <a:p>
            <a:endParaRPr lang="en-US" dirty="0"/>
          </a:p>
          <a:p>
            <a:r>
              <a:rPr lang="en-US" dirty="0" smtClean="0"/>
              <a:t>This license allows for redistribution, commercial and non-commercial, as long as it is passed along unchanged and in whole, with credit to you.</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p:cNvPicPr>
            <a:picLocks noChangeAspect="1" noChangeArrowheads="1"/>
          </p:cNvPicPr>
          <p:nvPr/>
        </p:nvPicPr>
        <p:blipFill>
          <a:blip r:embed="rId2" cstate="print"/>
          <a:srcRect/>
          <a:stretch>
            <a:fillRect/>
          </a:stretch>
        </p:blipFill>
        <p:spPr bwMode="auto">
          <a:xfrm>
            <a:off x="533400" y="2286000"/>
            <a:ext cx="3733800" cy="130636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did you do?</a:t>
            </a:r>
            <a:endParaRPr lang="en-US" dirty="0"/>
          </a:p>
        </p:txBody>
      </p:sp>
      <p:sp>
        <p:nvSpPr>
          <p:cNvPr id="5" name="TextBox 4"/>
          <p:cNvSpPr txBox="1"/>
          <p:nvPr/>
        </p:nvSpPr>
        <p:spPr>
          <a:xfrm>
            <a:off x="4343400" y="2209800"/>
            <a:ext cx="4495800" cy="1077218"/>
          </a:xfrm>
          <a:prstGeom prst="rect">
            <a:avLst/>
          </a:prstGeom>
          <a:noFill/>
        </p:spPr>
        <p:txBody>
          <a:bodyPr wrap="square" rtlCol="0">
            <a:spAutoFit/>
          </a:bodyPr>
          <a:lstStyle/>
          <a:p>
            <a:pPr algn="ctr"/>
            <a:r>
              <a:rPr lang="en-US" sz="3200" dirty="0" smtClean="0"/>
              <a:t>Attribution</a:t>
            </a:r>
          </a:p>
          <a:p>
            <a:pPr algn="ctr"/>
            <a:r>
              <a:rPr lang="en-US" sz="3200" dirty="0" smtClean="0"/>
              <a:t>Non-commercial use</a:t>
            </a:r>
            <a:endParaRPr lang="en-US" sz="16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1754326"/>
          </a:xfrm>
          <a:prstGeom prst="rect">
            <a:avLst/>
          </a:prstGeom>
          <a:noFill/>
        </p:spPr>
        <p:txBody>
          <a:bodyPr wrap="square" rtlCol="0">
            <a:spAutoFit/>
          </a:bodyPr>
          <a:lstStyle/>
          <a:p>
            <a:r>
              <a:rPr lang="en-US" dirty="0" smtClean="0"/>
              <a:t>Attribution Non-Commercial</a:t>
            </a:r>
          </a:p>
          <a:p>
            <a:r>
              <a:rPr lang="en-US" dirty="0" smtClean="0"/>
              <a:t>cc  by-</a:t>
            </a:r>
            <a:r>
              <a:rPr lang="en-US" dirty="0" err="1" smtClean="0"/>
              <a:t>nc</a:t>
            </a:r>
            <a:endParaRPr lang="en-US" dirty="0" smtClean="0"/>
          </a:p>
          <a:p>
            <a:endParaRPr lang="en-US" dirty="0"/>
          </a:p>
          <a:p>
            <a:r>
              <a:rPr lang="en-US" dirty="0" smtClean="0"/>
              <a:t>This license lets others remix, tweak, and build upon your work non-commercially, and although their new works must also acknowledge you and be non-commercial, they don’t have to license their derivative works on the same terms.</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1"/>
          <p:cNvPicPr>
            <a:picLocks noChangeAspect="1" noChangeArrowheads="1"/>
          </p:cNvPicPr>
          <p:nvPr/>
        </p:nvPicPr>
        <p:blipFill>
          <a:blip r:embed="rId2" cstate="print"/>
          <a:srcRect/>
          <a:stretch>
            <a:fillRect/>
          </a:stretch>
        </p:blipFill>
        <p:spPr bwMode="auto">
          <a:xfrm>
            <a:off x="533399" y="2286000"/>
            <a:ext cx="3733801" cy="130636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did you do?</a:t>
            </a:r>
            <a:endParaRPr lang="en-US" dirty="0"/>
          </a:p>
        </p:txBody>
      </p:sp>
      <p:sp>
        <p:nvSpPr>
          <p:cNvPr id="5" name="TextBox 4"/>
          <p:cNvSpPr txBox="1"/>
          <p:nvPr/>
        </p:nvSpPr>
        <p:spPr>
          <a:xfrm>
            <a:off x="4343400" y="2209800"/>
            <a:ext cx="4495800" cy="1569660"/>
          </a:xfrm>
          <a:prstGeom prst="rect">
            <a:avLst/>
          </a:prstGeom>
          <a:noFill/>
        </p:spPr>
        <p:txBody>
          <a:bodyPr wrap="square" rtlCol="0">
            <a:spAutoFit/>
          </a:bodyPr>
          <a:lstStyle/>
          <a:p>
            <a:pPr algn="ctr"/>
            <a:r>
              <a:rPr lang="en-US" sz="3200" dirty="0" smtClean="0"/>
              <a:t>Attribution</a:t>
            </a:r>
          </a:p>
          <a:p>
            <a:pPr algn="ctr"/>
            <a:r>
              <a:rPr lang="en-US" sz="3200" dirty="0" smtClean="0"/>
              <a:t>Non-commercial use</a:t>
            </a:r>
          </a:p>
          <a:p>
            <a:pPr algn="ctr"/>
            <a:r>
              <a:rPr lang="en-US" sz="3200" dirty="0" smtClean="0"/>
              <a:t>Apply the same license</a:t>
            </a:r>
            <a:endParaRPr lang="en-US" sz="16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2585323"/>
          </a:xfrm>
          <a:prstGeom prst="rect">
            <a:avLst/>
          </a:prstGeom>
          <a:noFill/>
        </p:spPr>
        <p:txBody>
          <a:bodyPr wrap="square" rtlCol="0">
            <a:spAutoFit/>
          </a:bodyPr>
          <a:lstStyle/>
          <a:p>
            <a:r>
              <a:rPr lang="en-US" dirty="0" smtClean="0"/>
              <a:t>Attribution Non-Commercial  Share Alike</a:t>
            </a:r>
          </a:p>
          <a:p>
            <a:r>
              <a:rPr lang="en-US" dirty="0" smtClean="0"/>
              <a:t>cc  by-</a:t>
            </a:r>
            <a:r>
              <a:rPr lang="en-US" dirty="0" err="1" smtClean="0"/>
              <a:t>nc</a:t>
            </a:r>
            <a:r>
              <a:rPr lang="en-US" dirty="0" smtClean="0"/>
              <a:t>-</a:t>
            </a:r>
            <a:r>
              <a:rPr lang="en-US" dirty="0" err="1" smtClean="0"/>
              <a:t>sa</a:t>
            </a:r>
            <a:endParaRPr lang="en-US" dirty="0" smtClean="0"/>
          </a:p>
          <a:p>
            <a:endParaRPr lang="en-US" dirty="0"/>
          </a:p>
          <a:p>
            <a:r>
              <a:rPr lang="en-US" dirty="0" smtClean="0"/>
              <a:t>This license lets others remix, tweak, and build upon your work non-commercially, as long as they credit you and license their new creations under the identical terms. Others can download and redistribute your work just like the by-</a:t>
            </a:r>
            <a:r>
              <a:rPr lang="en-US" dirty="0" err="1" smtClean="0"/>
              <a:t>nc</a:t>
            </a:r>
            <a:r>
              <a:rPr lang="en-US" dirty="0" smtClean="0"/>
              <a:t>-</a:t>
            </a:r>
            <a:r>
              <a:rPr lang="en-US" dirty="0" err="1" smtClean="0"/>
              <a:t>nd</a:t>
            </a:r>
            <a:r>
              <a:rPr lang="en-US" dirty="0" smtClean="0"/>
              <a:t> license, but they can also translate, make remixes, and produce new stories based on your work. All new work based on yours will carry the same license, so any derivatives will also be non-commercial in nature.</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cstate="print"/>
          <a:srcRect/>
          <a:stretch>
            <a:fillRect/>
          </a:stretch>
        </p:blipFill>
        <p:spPr bwMode="auto">
          <a:xfrm>
            <a:off x="533400" y="2285999"/>
            <a:ext cx="3733800" cy="130636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did you do?</a:t>
            </a:r>
            <a:endParaRPr lang="en-US" dirty="0"/>
          </a:p>
        </p:txBody>
      </p:sp>
      <p:sp>
        <p:nvSpPr>
          <p:cNvPr id="5" name="TextBox 4"/>
          <p:cNvSpPr txBox="1"/>
          <p:nvPr/>
        </p:nvSpPr>
        <p:spPr>
          <a:xfrm>
            <a:off x="4343400" y="2209800"/>
            <a:ext cx="4495800" cy="1569660"/>
          </a:xfrm>
          <a:prstGeom prst="rect">
            <a:avLst/>
          </a:prstGeom>
          <a:noFill/>
        </p:spPr>
        <p:txBody>
          <a:bodyPr wrap="square" rtlCol="0">
            <a:spAutoFit/>
          </a:bodyPr>
          <a:lstStyle/>
          <a:p>
            <a:pPr algn="ctr"/>
            <a:r>
              <a:rPr lang="en-US" sz="3200" dirty="0" smtClean="0"/>
              <a:t>Attribution</a:t>
            </a:r>
          </a:p>
          <a:p>
            <a:pPr algn="ctr"/>
            <a:r>
              <a:rPr lang="en-US" sz="3200" dirty="0" smtClean="0"/>
              <a:t>Non-commercial use</a:t>
            </a:r>
          </a:p>
          <a:p>
            <a:pPr algn="ctr"/>
            <a:r>
              <a:rPr lang="en-US" sz="3200" dirty="0" smtClean="0"/>
              <a:t>No modification</a:t>
            </a:r>
            <a:endParaRPr lang="en-US" sz="16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2031325"/>
          </a:xfrm>
          <a:prstGeom prst="rect">
            <a:avLst/>
          </a:prstGeom>
          <a:noFill/>
        </p:spPr>
        <p:txBody>
          <a:bodyPr wrap="square" rtlCol="0">
            <a:spAutoFit/>
          </a:bodyPr>
          <a:lstStyle/>
          <a:p>
            <a:r>
              <a:rPr lang="en-US" dirty="0" smtClean="0"/>
              <a:t>Attribution Non-Commercial  No Derivatives</a:t>
            </a:r>
          </a:p>
          <a:p>
            <a:r>
              <a:rPr lang="en-US" dirty="0" smtClean="0"/>
              <a:t>cc  by-</a:t>
            </a:r>
            <a:r>
              <a:rPr lang="en-US" dirty="0" err="1" smtClean="0"/>
              <a:t>nc</a:t>
            </a:r>
            <a:r>
              <a:rPr lang="en-US" dirty="0" smtClean="0"/>
              <a:t>-</a:t>
            </a:r>
            <a:r>
              <a:rPr lang="en-US" dirty="0" err="1" smtClean="0"/>
              <a:t>sa</a:t>
            </a:r>
            <a:endParaRPr lang="en-US" dirty="0" smtClean="0"/>
          </a:p>
          <a:p>
            <a:endParaRPr lang="en-US" dirty="0"/>
          </a:p>
          <a:p>
            <a:r>
              <a:rPr lang="en-US" dirty="0" smtClean="0"/>
              <a:t>This license is the most restrictive of the six main licenses, allowing redistribution. This license is often called the “free advertising” license because it allows others to download your works and share them with others as long as they mention you and link back to you, but they can’t change them in any way or use them commercially.</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4"/>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 your work</a:t>
            </a:r>
            <a:endParaRPr lang="en-US" dirty="0"/>
          </a:p>
        </p:txBody>
      </p:sp>
      <p:pic>
        <p:nvPicPr>
          <p:cNvPr id="4098" name="Picture 2"/>
          <p:cNvPicPr>
            <a:picLocks noChangeAspect="1" noChangeArrowheads="1"/>
          </p:cNvPicPr>
          <p:nvPr/>
        </p:nvPicPr>
        <p:blipFill>
          <a:blip r:embed="rId3" cstate="print"/>
          <a:srcRect l="51016" t="14844" r="1250" b="2344"/>
          <a:stretch>
            <a:fillRect/>
          </a:stretch>
        </p:blipFill>
        <p:spPr bwMode="auto">
          <a:xfrm>
            <a:off x="1219200" y="1752600"/>
            <a:ext cx="6705600" cy="4653314"/>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5334000" y="4038600"/>
            <a:ext cx="1905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75496" y="6400800"/>
            <a:ext cx="4368504" cy="923330"/>
          </a:xfrm>
          <a:prstGeom prst="rect">
            <a:avLst/>
          </a:prstGeom>
        </p:spPr>
        <p:txBody>
          <a:bodyPr wrap="square">
            <a:spAutoFit/>
          </a:bodyPr>
          <a:lstStyle/>
          <a:p>
            <a:pPr algn="r"/>
            <a:r>
              <a:rPr lang="en-US" dirty="0" smtClean="0">
                <a:hlinkClick r:id="rId4"/>
              </a:rPr>
              <a:t>http://creativecommons.org</a:t>
            </a:r>
            <a:endParaRPr lang="en-US" dirty="0" smtClean="0"/>
          </a:p>
          <a:p>
            <a:pPr algn="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 your work</a:t>
            </a:r>
            <a:endParaRPr lang="en-US" dirty="0"/>
          </a:p>
        </p:txBody>
      </p:sp>
      <p:pic>
        <p:nvPicPr>
          <p:cNvPr id="5122" name="Picture 2"/>
          <p:cNvPicPr>
            <a:picLocks noChangeAspect="1" noChangeArrowheads="1"/>
          </p:cNvPicPr>
          <p:nvPr/>
        </p:nvPicPr>
        <p:blipFill>
          <a:blip r:embed="rId3" cstate="print"/>
          <a:srcRect l="56562" t="21094" r="20313" b="9375"/>
          <a:stretch>
            <a:fillRect/>
          </a:stretch>
        </p:blipFill>
        <p:spPr bwMode="auto">
          <a:xfrm>
            <a:off x="457200" y="1981200"/>
            <a:ext cx="3581400" cy="430736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4" cstate="print"/>
          <a:srcRect l="56562" t="23438" r="20313" b="14844"/>
          <a:stretch>
            <a:fillRect/>
          </a:stretch>
        </p:blipFill>
        <p:spPr bwMode="auto">
          <a:xfrm>
            <a:off x="5029200" y="2133600"/>
            <a:ext cx="3640238" cy="3886200"/>
          </a:xfrm>
          <a:prstGeom prst="rect">
            <a:avLst/>
          </a:prstGeom>
          <a:ln>
            <a:noFill/>
          </a:ln>
          <a:effectLst>
            <a:outerShdw blurRad="292100" dist="139700" dir="2700000" algn="tl" rotWithShape="0">
              <a:srgbClr val="333333">
                <a:alpha val="65000"/>
              </a:srgbClr>
            </a:outerShdw>
          </a:effectLst>
        </p:spPr>
      </p:pic>
      <p:sp>
        <p:nvSpPr>
          <p:cNvPr id="6" name="Right Arrow 5"/>
          <p:cNvSpPr/>
          <p:nvPr/>
        </p:nvSpPr>
        <p:spPr>
          <a:xfrm>
            <a:off x="4191000" y="34290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75496" y="6400800"/>
            <a:ext cx="4368504" cy="923330"/>
          </a:xfrm>
          <a:prstGeom prst="rect">
            <a:avLst/>
          </a:prstGeom>
        </p:spPr>
        <p:txBody>
          <a:bodyPr wrap="square">
            <a:spAutoFit/>
          </a:bodyPr>
          <a:lstStyle/>
          <a:p>
            <a:pPr algn="r"/>
            <a:r>
              <a:rPr lang="en-US" dirty="0" smtClean="0">
                <a:hlinkClick r:id="rId5"/>
              </a:rPr>
              <a:t>http://creativecommons.org</a:t>
            </a:r>
            <a:endParaRPr lang="en-US" dirty="0" smtClean="0"/>
          </a:p>
          <a:p>
            <a:pPr algn="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non-commercial use</a:t>
            </a:r>
            <a:endParaRPr lang="en-US" dirty="0"/>
          </a:p>
        </p:txBody>
      </p:sp>
      <p:sp>
        <p:nvSpPr>
          <p:cNvPr id="3" name="Content Placeholder 2"/>
          <p:cNvSpPr>
            <a:spLocks noGrp="1"/>
          </p:cNvSpPr>
          <p:nvPr>
            <p:ph idx="1"/>
          </p:nvPr>
        </p:nvSpPr>
        <p:spPr>
          <a:xfrm>
            <a:off x="457200" y="1775191"/>
            <a:ext cx="8229600" cy="4244609"/>
          </a:xfrm>
        </p:spPr>
        <p:txBody>
          <a:bodyPr>
            <a:normAutofit lnSpcReduction="10000"/>
          </a:bodyPr>
          <a:lstStyle/>
          <a:p>
            <a:r>
              <a:rPr lang="en-US" dirty="0" smtClean="0"/>
              <a:t>-</a:t>
            </a:r>
            <a:r>
              <a:rPr lang="en-US" dirty="0" err="1" smtClean="0"/>
              <a:t>nc</a:t>
            </a:r>
            <a:r>
              <a:rPr lang="en-US" dirty="0" smtClean="0"/>
              <a:t> is incompatible with growing body of free content</a:t>
            </a:r>
          </a:p>
          <a:p>
            <a:r>
              <a:rPr lang="en-US" dirty="0" smtClean="0"/>
              <a:t>-</a:t>
            </a:r>
            <a:r>
              <a:rPr lang="en-US" dirty="0" err="1" smtClean="0"/>
              <a:t>nc</a:t>
            </a:r>
            <a:r>
              <a:rPr lang="en-US" dirty="0" smtClean="0"/>
              <a:t> may rule out basic and beneficial uses</a:t>
            </a:r>
          </a:p>
          <a:p>
            <a:r>
              <a:rPr lang="en-US" dirty="0" smtClean="0"/>
              <a:t>-</a:t>
            </a:r>
            <a:r>
              <a:rPr lang="en-US" dirty="0" err="1" smtClean="0"/>
              <a:t>nc</a:t>
            </a:r>
            <a:r>
              <a:rPr lang="en-US" dirty="0" smtClean="0"/>
              <a:t> supports current copyright terms</a:t>
            </a:r>
          </a:p>
          <a:p>
            <a:r>
              <a:rPr lang="en-US" dirty="0" smtClean="0"/>
              <a:t>-</a:t>
            </a:r>
            <a:r>
              <a:rPr lang="en-US" dirty="0" err="1" smtClean="0"/>
              <a:t>nc</a:t>
            </a:r>
            <a:r>
              <a:rPr lang="en-US" dirty="0" smtClean="0"/>
              <a:t> will not likely increase your chance to profit</a:t>
            </a:r>
          </a:p>
          <a:p>
            <a:pPr algn="ctr"/>
            <a:endParaRPr lang="en-US" i="1" dirty="0" smtClean="0"/>
          </a:p>
          <a:p>
            <a:pPr algn="ctr">
              <a:buNone/>
            </a:pPr>
            <a:r>
              <a:rPr lang="en-US" i="1" dirty="0" smtClean="0"/>
              <a:t>If you want widespread use then apply the broadest license possible</a:t>
            </a:r>
            <a:endParaRPr lang="en-US" i="1" dirty="0"/>
          </a:p>
        </p:txBody>
      </p:sp>
      <p:sp>
        <p:nvSpPr>
          <p:cNvPr id="4" name="Rectangle 3"/>
          <p:cNvSpPr/>
          <p:nvPr/>
        </p:nvSpPr>
        <p:spPr>
          <a:xfrm>
            <a:off x="1683496" y="6211669"/>
            <a:ext cx="7460504" cy="646331"/>
          </a:xfrm>
          <a:prstGeom prst="rect">
            <a:avLst/>
          </a:prstGeom>
        </p:spPr>
        <p:txBody>
          <a:bodyPr wrap="none">
            <a:spAutoFit/>
          </a:bodyPr>
          <a:lstStyle/>
          <a:p>
            <a:pPr algn="r"/>
            <a:r>
              <a:rPr lang="en-US" dirty="0" smtClean="0"/>
              <a:t>The Case for Free Use: Reasons Not to Use a Creative Commons –</a:t>
            </a:r>
            <a:r>
              <a:rPr lang="en-US" dirty="0" err="1" smtClean="0"/>
              <a:t>nc</a:t>
            </a:r>
            <a:r>
              <a:rPr lang="en-US" dirty="0" smtClean="0"/>
              <a:t> License</a:t>
            </a:r>
          </a:p>
          <a:p>
            <a:pPr algn="r"/>
            <a:r>
              <a:rPr lang="en-US" dirty="0" smtClean="0"/>
              <a:t>http://freedomdefined.org/Licenses/NC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Rights Reserved</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2667000" y="1905000"/>
            <a:ext cx="3699989" cy="3702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Rights Reserved</a:t>
            </a:r>
            <a:endParaRPr lang="en-US" dirty="0"/>
          </a:p>
        </p:txBody>
      </p:sp>
      <p:pic>
        <p:nvPicPr>
          <p:cNvPr id="1031" name="Picture 7"/>
          <p:cNvPicPr>
            <a:picLocks noChangeAspect="1" noChangeArrowheads="1"/>
          </p:cNvPicPr>
          <p:nvPr/>
        </p:nvPicPr>
        <p:blipFill>
          <a:blip r:embed="rId3" cstate="print"/>
          <a:srcRect/>
          <a:stretch>
            <a:fillRect/>
          </a:stretch>
        </p:blipFill>
        <p:spPr bwMode="auto">
          <a:xfrm>
            <a:off x="2514600" y="1828800"/>
            <a:ext cx="4038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Creative Commons?</a:t>
            </a:r>
            <a:endParaRPr lang="en-US" dirty="0"/>
          </a:p>
        </p:txBody>
      </p:sp>
      <p:pic>
        <p:nvPicPr>
          <p:cNvPr id="1031" name="Picture 7">
            <a:hlinkClick r:id="rId3"/>
          </p:cNvPr>
          <p:cNvPicPr>
            <a:picLocks noChangeAspect="1" noChangeArrowheads="1"/>
          </p:cNvPicPr>
          <p:nvPr/>
        </p:nvPicPr>
        <p:blipFill>
          <a:blip r:embed="rId4" cstate="print"/>
          <a:srcRect/>
          <a:stretch>
            <a:fillRect/>
          </a:stretch>
        </p:blipFill>
        <p:spPr bwMode="auto">
          <a:xfrm>
            <a:off x="2514600" y="1828800"/>
            <a:ext cx="4038600" cy="3962400"/>
          </a:xfrm>
          <a:prstGeom prst="rect">
            <a:avLst/>
          </a:prstGeom>
          <a:noFill/>
          <a:ln w="9525">
            <a:noFill/>
            <a:miter lim="800000"/>
            <a:headEnd/>
            <a:tailEnd/>
          </a:ln>
        </p:spPr>
      </p:pic>
      <p:sp>
        <p:nvSpPr>
          <p:cNvPr id="10" name="Rectangle 9"/>
          <p:cNvSpPr/>
          <p:nvPr/>
        </p:nvSpPr>
        <p:spPr>
          <a:xfrm>
            <a:off x="6171711" y="6027003"/>
            <a:ext cx="2972289" cy="830997"/>
          </a:xfrm>
          <a:prstGeom prst="rect">
            <a:avLst/>
          </a:prstGeom>
        </p:spPr>
        <p:txBody>
          <a:bodyPr wrap="none">
            <a:spAutoFit/>
          </a:bodyPr>
          <a:lstStyle/>
          <a:p>
            <a:r>
              <a:rPr lang="en-US" sz="2400" dirty="0" smtClean="0">
                <a:hlinkClick r:id="rId3"/>
              </a:rPr>
              <a:t>creativecommons.org</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 License Conditions</a:t>
            </a:r>
            <a:endParaRPr lang="en-US" dirty="0"/>
          </a:p>
        </p:txBody>
      </p:sp>
      <p:pic>
        <p:nvPicPr>
          <p:cNvPr id="3075" name="Picture 3"/>
          <p:cNvPicPr>
            <a:picLocks noChangeAspect="1" noChangeArrowheads="1"/>
          </p:cNvPicPr>
          <p:nvPr/>
        </p:nvPicPr>
        <p:blipFill>
          <a:blip r:embed="rId3" cstate="print"/>
          <a:srcRect l="56562" t="50781" r="13438" b="28125"/>
          <a:stretch>
            <a:fillRect/>
          </a:stretch>
        </p:blipFill>
        <p:spPr bwMode="auto">
          <a:xfrm>
            <a:off x="381000" y="2743200"/>
            <a:ext cx="8382000" cy="2357438"/>
          </a:xfrm>
          <a:prstGeom prst="rect">
            <a:avLst/>
          </a:prstGeom>
          <a:noFill/>
          <a:ln w="9525">
            <a:noFill/>
            <a:miter lim="800000"/>
            <a:headEnd/>
            <a:tailEnd/>
          </a:ln>
        </p:spPr>
      </p:pic>
      <p:sp>
        <p:nvSpPr>
          <p:cNvPr id="6" name="Rectangle 5"/>
          <p:cNvSpPr/>
          <p:nvPr/>
        </p:nvSpPr>
        <p:spPr>
          <a:xfrm>
            <a:off x="4775496" y="6400800"/>
            <a:ext cx="4368504" cy="646331"/>
          </a:xfrm>
          <a:prstGeom prst="rect">
            <a:avLst/>
          </a:prstGeom>
        </p:spPr>
        <p:txBody>
          <a:bodyPr wrap="square">
            <a:spAutoFit/>
          </a:bodyPr>
          <a:lstStyle/>
          <a:p>
            <a:r>
              <a:rPr lang="en-US" dirty="0" smtClean="0">
                <a:hlinkClick r:id="rId4"/>
              </a:rPr>
              <a:t>http://creativecommons.org/about/licenses/</a:t>
            </a:r>
            <a:endParaRPr lang="en-US" dirty="0" smtClean="0"/>
          </a:p>
          <a:p>
            <a:endParaRPr lang="en-US" dirty="0"/>
          </a:p>
        </p:txBody>
      </p:sp>
      <p:sp>
        <p:nvSpPr>
          <p:cNvPr id="7" name="TextBox 6"/>
          <p:cNvSpPr txBox="1"/>
          <p:nvPr/>
        </p:nvSpPr>
        <p:spPr>
          <a:xfrm>
            <a:off x="2362200" y="1981200"/>
            <a:ext cx="4495800" cy="400110"/>
          </a:xfrm>
          <a:prstGeom prst="rect">
            <a:avLst/>
          </a:prstGeom>
          <a:noFill/>
        </p:spPr>
        <p:txBody>
          <a:bodyPr wrap="square" rtlCol="0">
            <a:spAutoFit/>
          </a:bodyPr>
          <a:lstStyle/>
          <a:p>
            <a:pPr algn="ctr"/>
            <a:r>
              <a:rPr lang="en-US" sz="2000" i="1" dirty="0" smtClean="0"/>
              <a:t>“Saving the world from failed sharing”</a:t>
            </a:r>
            <a:endParaRPr lang="en-US" sz="20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Six Main   CC   Licenses</a:t>
            </a:r>
            <a:endParaRPr lang="en-US" dirty="0"/>
          </a:p>
        </p:txBody>
      </p:sp>
      <p:sp>
        <p:nvSpPr>
          <p:cNvPr id="6" name="Rectangle 5"/>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graphicFrame>
        <p:nvGraphicFramePr>
          <p:cNvPr id="8" name="Diagram 7"/>
          <p:cNvGraphicFramePr/>
          <p:nvPr/>
        </p:nvGraphicFramePr>
        <p:xfrm>
          <a:off x="304800" y="1600200"/>
          <a:ext cx="51816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2" name="Picture 4"/>
          <p:cNvPicPr>
            <a:picLocks noChangeAspect="1" noChangeArrowheads="1"/>
          </p:cNvPicPr>
          <p:nvPr/>
        </p:nvPicPr>
        <p:blipFill>
          <a:blip r:embed="rId9" cstate="print"/>
          <a:srcRect/>
          <a:stretch>
            <a:fillRect/>
          </a:stretch>
        </p:blipFill>
        <p:spPr bwMode="auto">
          <a:xfrm>
            <a:off x="2028825" y="5638800"/>
            <a:ext cx="1742332" cy="609600"/>
          </a:xfrm>
          <a:prstGeom prst="rect">
            <a:avLst/>
          </a:prstGeom>
          <a:noFill/>
          <a:ln w="9525">
            <a:noFill/>
            <a:miter lim="800000"/>
            <a:headEnd/>
            <a:tailEnd/>
          </a:ln>
        </p:spPr>
      </p:pic>
      <p:pic>
        <p:nvPicPr>
          <p:cNvPr id="2055" name="Picture 7"/>
          <p:cNvPicPr>
            <a:picLocks noChangeAspect="1" noChangeArrowheads="1"/>
          </p:cNvPicPr>
          <p:nvPr/>
        </p:nvPicPr>
        <p:blipFill>
          <a:blip r:embed="rId10" cstate="print"/>
          <a:srcRect/>
          <a:stretch>
            <a:fillRect/>
          </a:stretch>
        </p:blipFill>
        <p:spPr bwMode="auto">
          <a:xfrm>
            <a:off x="2028825" y="3263010"/>
            <a:ext cx="1781175" cy="623190"/>
          </a:xfrm>
          <a:prstGeom prst="rect">
            <a:avLst/>
          </a:prstGeom>
          <a:noFill/>
          <a:ln w="9525">
            <a:noFill/>
            <a:miter lim="800000"/>
            <a:headEnd/>
            <a:tailEnd/>
          </a:ln>
        </p:spPr>
      </p:pic>
      <p:pic>
        <p:nvPicPr>
          <p:cNvPr id="2056" name="Picture 8"/>
          <p:cNvPicPr>
            <a:picLocks noChangeAspect="1" noChangeArrowheads="1"/>
          </p:cNvPicPr>
          <p:nvPr/>
        </p:nvPicPr>
        <p:blipFill>
          <a:blip r:embed="rId11" cstate="print"/>
          <a:srcRect/>
          <a:stretch>
            <a:fillRect/>
          </a:stretch>
        </p:blipFill>
        <p:spPr bwMode="auto">
          <a:xfrm>
            <a:off x="2028825" y="2501010"/>
            <a:ext cx="1781175" cy="623190"/>
          </a:xfrm>
          <a:prstGeom prst="rect">
            <a:avLst/>
          </a:prstGeom>
          <a:noFill/>
          <a:ln w="9525">
            <a:noFill/>
            <a:miter lim="800000"/>
            <a:headEnd/>
            <a:tailEnd/>
          </a:ln>
        </p:spPr>
      </p:pic>
      <p:pic>
        <p:nvPicPr>
          <p:cNvPr id="2057" name="Picture 9"/>
          <p:cNvPicPr>
            <a:picLocks noChangeAspect="1" noChangeArrowheads="1"/>
          </p:cNvPicPr>
          <p:nvPr/>
        </p:nvPicPr>
        <p:blipFill>
          <a:blip r:embed="rId12" cstate="print"/>
          <a:srcRect/>
          <a:stretch>
            <a:fillRect/>
          </a:stretch>
        </p:blipFill>
        <p:spPr bwMode="auto">
          <a:xfrm>
            <a:off x="2028825" y="1676400"/>
            <a:ext cx="1752600" cy="613193"/>
          </a:xfrm>
          <a:prstGeom prst="rect">
            <a:avLst/>
          </a:prstGeom>
          <a:noFill/>
          <a:ln w="9525">
            <a:noFill/>
            <a:miter lim="800000"/>
            <a:headEnd/>
            <a:tailEnd/>
          </a:ln>
        </p:spPr>
      </p:pic>
      <p:sp>
        <p:nvSpPr>
          <p:cNvPr id="18" name="Donut 17"/>
          <p:cNvSpPr/>
          <p:nvPr/>
        </p:nvSpPr>
        <p:spPr>
          <a:xfrm>
            <a:off x="3886200" y="304800"/>
            <a:ext cx="914400" cy="914400"/>
          </a:xfrm>
          <a:prstGeom prst="donut">
            <a:avLst>
              <a:gd name="adj" fmla="val 3750"/>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8" name="Picture 10"/>
          <p:cNvPicPr>
            <a:picLocks noChangeAspect="1" noChangeArrowheads="1"/>
          </p:cNvPicPr>
          <p:nvPr/>
        </p:nvPicPr>
        <p:blipFill>
          <a:blip r:embed="rId13" cstate="print"/>
          <a:srcRect/>
          <a:stretch>
            <a:fillRect/>
          </a:stretch>
        </p:blipFill>
        <p:spPr bwMode="auto">
          <a:xfrm>
            <a:off x="2028826" y="4038600"/>
            <a:ext cx="1752599" cy="613192"/>
          </a:xfrm>
          <a:prstGeom prst="rect">
            <a:avLst/>
          </a:prstGeom>
          <a:noFill/>
          <a:ln w="9525">
            <a:noFill/>
            <a:miter lim="800000"/>
            <a:headEnd/>
            <a:tailEnd/>
          </a:ln>
        </p:spPr>
      </p:pic>
      <p:pic>
        <p:nvPicPr>
          <p:cNvPr id="2059" name="Picture 11"/>
          <p:cNvPicPr>
            <a:picLocks noChangeAspect="1" noChangeArrowheads="1"/>
          </p:cNvPicPr>
          <p:nvPr/>
        </p:nvPicPr>
        <p:blipFill>
          <a:blip r:embed="rId14" cstate="print"/>
          <a:srcRect/>
          <a:stretch>
            <a:fillRect/>
          </a:stretch>
        </p:blipFill>
        <p:spPr bwMode="auto">
          <a:xfrm>
            <a:off x="2028825" y="4876800"/>
            <a:ext cx="1752600" cy="613193"/>
          </a:xfrm>
          <a:prstGeom prst="rect">
            <a:avLst/>
          </a:prstGeom>
          <a:noFill/>
          <a:ln w="9525">
            <a:noFill/>
            <a:miter lim="800000"/>
            <a:headEnd/>
            <a:tailEnd/>
          </a:ln>
        </p:spPr>
      </p:pic>
      <p:cxnSp>
        <p:nvCxnSpPr>
          <p:cNvPr id="24" name="Straight Arrow Connector 23"/>
          <p:cNvCxnSpPr/>
          <p:nvPr/>
        </p:nvCxnSpPr>
        <p:spPr>
          <a:xfrm rot="5400000">
            <a:off x="3505200" y="3962400"/>
            <a:ext cx="426720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867400" y="1905000"/>
            <a:ext cx="2514600" cy="369332"/>
          </a:xfrm>
          <a:prstGeom prst="rect">
            <a:avLst/>
          </a:prstGeom>
          <a:noFill/>
        </p:spPr>
        <p:txBody>
          <a:bodyPr wrap="square" rtlCol="0">
            <a:spAutoFit/>
          </a:bodyPr>
          <a:lstStyle/>
          <a:p>
            <a:r>
              <a:rPr lang="en-US" dirty="0" smtClean="0"/>
              <a:t>More accommodating</a:t>
            </a:r>
            <a:endParaRPr lang="en-US" dirty="0"/>
          </a:p>
        </p:txBody>
      </p:sp>
      <p:sp>
        <p:nvSpPr>
          <p:cNvPr id="26" name="TextBox 25"/>
          <p:cNvSpPr txBox="1"/>
          <p:nvPr/>
        </p:nvSpPr>
        <p:spPr>
          <a:xfrm>
            <a:off x="5943600" y="5715000"/>
            <a:ext cx="2514600" cy="369332"/>
          </a:xfrm>
          <a:prstGeom prst="rect">
            <a:avLst/>
          </a:prstGeom>
          <a:noFill/>
        </p:spPr>
        <p:txBody>
          <a:bodyPr wrap="square" rtlCol="0">
            <a:spAutoFit/>
          </a:bodyPr>
          <a:lstStyle/>
          <a:p>
            <a:r>
              <a:rPr lang="en-US" dirty="0" smtClean="0"/>
              <a:t>More restrictive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Find your match!</a:t>
            </a:r>
            <a:endParaRPr lang="en-US" dirty="0"/>
          </a:p>
        </p:txBody>
      </p:sp>
      <p:sp>
        <p:nvSpPr>
          <p:cNvPr id="21" name="Rounded Rectangle 20"/>
          <p:cNvSpPr/>
          <p:nvPr/>
        </p:nvSpPr>
        <p:spPr>
          <a:xfrm>
            <a:off x="762000" y="1981200"/>
            <a:ext cx="2743200" cy="3962400"/>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800" dirty="0" smtClean="0">
                <a:solidFill>
                  <a:schemeClr val="bg2">
                    <a:lumMod val="10000"/>
                  </a:schemeClr>
                </a:solidFill>
              </a:rPr>
              <a:t>CC </a:t>
            </a:r>
          </a:p>
          <a:p>
            <a:pPr algn="ctr"/>
            <a:r>
              <a:rPr lang="en-US" sz="4800" dirty="0" smtClean="0">
                <a:solidFill>
                  <a:schemeClr val="bg2">
                    <a:lumMod val="10000"/>
                  </a:schemeClr>
                </a:solidFill>
              </a:rPr>
              <a:t>License </a:t>
            </a:r>
          </a:p>
          <a:p>
            <a:pPr algn="ctr"/>
            <a:r>
              <a:rPr lang="en-US" sz="4800" dirty="0" smtClean="0">
                <a:solidFill>
                  <a:schemeClr val="bg2">
                    <a:lumMod val="10000"/>
                  </a:schemeClr>
                </a:solidFill>
              </a:rPr>
              <a:t>Logo</a:t>
            </a:r>
            <a:endParaRPr lang="en-US" sz="4800" dirty="0">
              <a:solidFill>
                <a:schemeClr val="bg2">
                  <a:lumMod val="10000"/>
                </a:schemeClr>
              </a:solidFill>
            </a:endParaRPr>
          </a:p>
        </p:txBody>
      </p:sp>
      <p:sp>
        <p:nvSpPr>
          <p:cNvPr id="22" name="Rounded Rectangle 21"/>
          <p:cNvSpPr/>
          <p:nvPr/>
        </p:nvSpPr>
        <p:spPr>
          <a:xfrm>
            <a:off x="5486400" y="1981200"/>
            <a:ext cx="2743200" cy="3962400"/>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800" dirty="0" smtClean="0">
                <a:solidFill>
                  <a:schemeClr val="bg2">
                    <a:lumMod val="10000"/>
                  </a:schemeClr>
                </a:solidFill>
              </a:rPr>
              <a:t>CC License</a:t>
            </a:r>
          </a:p>
          <a:p>
            <a:pPr algn="ctr"/>
            <a:r>
              <a:rPr lang="en-US" sz="4800" dirty="0" smtClean="0">
                <a:solidFill>
                  <a:schemeClr val="bg2">
                    <a:lumMod val="10000"/>
                  </a:schemeClr>
                </a:solidFill>
              </a:rPr>
              <a:t>Meaning</a:t>
            </a:r>
            <a:endParaRPr lang="en-US" sz="4800" dirty="0">
              <a:solidFill>
                <a:schemeClr val="bg2">
                  <a:lumMod val="10000"/>
                </a:schemeClr>
              </a:solidFill>
            </a:endParaRPr>
          </a:p>
        </p:txBody>
      </p:sp>
      <p:sp>
        <p:nvSpPr>
          <p:cNvPr id="23" name="Left-Right Arrow 22"/>
          <p:cNvSpPr/>
          <p:nvPr/>
        </p:nvSpPr>
        <p:spPr>
          <a:xfrm>
            <a:off x="3733800" y="3581400"/>
            <a:ext cx="16002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Time Remaining</a:t>
            </a:r>
            <a:endParaRPr lang="en-US" dirty="0"/>
          </a:p>
        </p:txBody>
      </p:sp>
      <p:sp>
        <p:nvSpPr>
          <p:cNvPr id="8" name="TextBox 7"/>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2:00</a:t>
            </a:r>
            <a:endParaRPr lang="en-US" dirty="0"/>
          </a:p>
        </p:txBody>
      </p:sp>
      <p:sp>
        <p:nvSpPr>
          <p:cNvPr id="9" name="TextBox 8"/>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1:50</a:t>
            </a:r>
            <a:endParaRPr lang="en-US" dirty="0"/>
          </a:p>
        </p:txBody>
      </p:sp>
      <p:sp>
        <p:nvSpPr>
          <p:cNvPr id="10" name="TextBox 9"/>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1:40</a:t>
            </a:r>
            <a:endParaRPr lang="en-US" dirty="0"/>
          </a:p>
        </p:txBody>
      </p:sp>
      <p:sp>
        <p:nvSpPr>
          <p:cNvPr id="11" name="TextBox 10"/>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1:30</a:t>
            </a:r>
            <a:endParaRPr lang="en-US" dirty="0"/>
          </a:p>
        </p:txBody>
      </p:sp>
      <p:sp>
        <p:nvSpPr>
          <p:cNvPr id="12" name="TextBox 11"/>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1:20</a:t>
            </a:r>
            <a:endParaRPr lang="en-US" dirty="0"/>
          </a:p>
        </p:txBody>
      </p:sp>
      <p:sp>
        <p:nvSpPr>
          <p:cNvPr id="13" name="TextBox 12"/>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1:10</a:t>
            </a:r>
            <a:endParaRPr lang="en-US" dirty="0"/>
          </a:p>
        </p:txBody>
      </p:sp>
      <p:sp>
        <p:nvSpPr>
          <p:cNvPr id="14" name="TextBox 13"/>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1:00</a:t>
            </a:r>
            <a:endParaRPr lang="en-US" dirty="0"/>
          </a:p>
        </p:txBody>
      </p:sp>
      <p:sp>
        <p:nvSpPr>
          <p:cNvPr id="15" name="TextBox 14"/>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:50</a:t>
            </a:r>
            <a:endParaRPr lang="en-US" dirty="0"/>
          </a:p>
        </p:txBody>
      </p:sp>
      <p:sp>
        <p:nvSpPr>
          <p:cNvPr id="16" name="TextBox 15"/>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:40</a:t>
            </a:r>
            <a:endParaRPr lang="en-US" dirty="0"/>
          </a:p>
        </p:txBody>
      </p:sp>
      <p:sp>
        <p:nvSpPr>
          <p:cNvPr id="17" name="TextBox 16"/>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:30</a:t>
            </a:r>
            <a:endParaRPr lang="en-US" dirty="0"/>
          </a:p>
        </p:txBody>
      </p:sp>
      <p:sp>
        <p:nvSpPr>
          <p:cNvPr id="20" name="TextBox 19"/>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:20</a:t>
            </a:r>
            <a:endParaRPr lang="en-US" dirty="0"/>
          </a:p>
        </p:txBody>
      </p:sp>
      <p:sp>
        <p:nvSpPr>
          <p:cNvPr id="18" name="TextBox 17"/>
          <p:cNvSpPr txBox="1"/>
          <p:nvPr/>
        </p:nvSpPr>
        <p:spPr>
          <a:xfrm>
            <a:off x="2819400" y="2819400"/>
            <a:ext cx="3886200" cy="221599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3800" dirty="0" smtClean="0"/>
              <a:t>:10</a:t>
            </a:r>
            <a:endParaRPr lang="en-US" dirty="0"/>
          </a:p>
        </p:txBody>
      </p:sp>
      <p:sp>
        <p:nvSpPr>
          <p:cNvPr id="19" name="TextBox 18"/>
          <p:cNvSpPr txBox="1"/>
          <p:nvPr/>
        </p:nvSpPr>
        <p:spPr>
          <a:xfrm>
            <a:off x="2819400" y="2819400"/>
            <a:ext cx="3886200" cy="230832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7200" dirty="0" smtClean="0"/>
              <a:t>Time’s Up</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10000"/>
                            </p:stCondLst>
                            <p:childTnLst>
                              <p:par>
                                <p:cTn id="8" presetID="1" presetClass="entr" presetSubtype="0" fill="hold" grpId="0" nodeType="afterEffect">
                                  <p:stCondLst>
                                    <p:cond delay="10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20000"/>
                            </p:stCondLst>
                            <p:childTnLst>
                              <p:par>
                                <p:cTn id="11" presetID="1" presetClass="entr" presetSubtype="0" fill="hold" grpId="0" nodeType="afterEffect">
                                  <p:stCondLst>
                                    <p:cond delay="1000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30000"/>
                            </p:stCondLst>
                            <p:childTnLst>
                              <p:par>
                                <p:cTn id="14" presetID="1" presetClass="entr" presetSubtype="0" fill="hold" grpId="0" nodeType="afterEffect">
                                  <p:stCondLst>
                                    <p:cond delay="100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40000"/>
                            </p:stCondLst>
                            <p:childTnLst>
                              <p:par>
                                <p:cTn id="17" presetID="1" presetClass="entr" presetSubtype="0" fill="hold" grpId="0" nodeType="afterEffect">
                                  <p:stCondLst>
                                    <p:cond delay="100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50000"/>
                            </p:stCondLst>
                            <p:childTnLst>
                              <p:par>
                                <p:cTn id="20" presetID="1" presetClass="entr" presetSubtype="0" fill="hold" grpId="0" nodeType="afterEffect">
                                  <p:stCondLst>
                                    <p:cond delay="1000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60000"/>
                            </p:stCondLst>
                            <p:childTnLst>
                              <p:par>
                                <p:cTn id="23" presetID="1" presetClass="entr" presetSubtype="0" fill="hold" grpId="0" nodeType="afterEffect">
                                  <p:stCondLst>
                                    <p:cond delay="100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70000"/>
                            </p:stCondLst>
                            <p:childTnLst>
                              <p:par>
                                <p:cTn id="26" presetID="1" presetClass="entr" presetSubtype="0" fill="hold" grpId="0" nodeType="afterEffect">
                                  <p:stCondLst>
                                    <p:cond delay="100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80000"/>
                            </p:stCondLst>
                            <p:childTnLst>
                              <p:par>
                                <p:cTn id="29" presetID="1" presetClass="entr" presetSubtype="0" fill="hold" grpId="0" nodeType="afterEffect">
                                  <p:stCondLst>
                                    <p:cond delay="100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90000"/>
                            </p:stCondLst>
                            <p:childTnLst>
                              <p:par>
                                <p:cTn id="32" presetID="1" presetClass="entr" presetSubtype="0" fill="hold" grpId="0" nodeType="afterEffect">
                                  <p:stCondLst>
                                    <p:cond delay="1000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100000"/>
                            </p:stCondLst>
                            <p:childTnLst>
                              <p:par>
                                <p:cTn id="35" presetID="1" presetClass="entr" presetSubtype="0" fill="hold" grpId="0" nodeType="afterEffect">
                                  <p:stCondLst>
                                    <p:cond delay="100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110000"/>
                            </p:stCondLst>
                            <p:childTnLst>
                              <p:par>
                                <p:cTn id="38" presetID="1" presetClass="entr" presetSubtype="0" fill="hold" grpId="0" nodeType="afterEffect">
                                  <p:stCondLst>
                                    <p:cond delay="1000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20"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you do?</a:t>
            </a:r>
            <a:endParaRPr lang="en-US" dirty="0"/>
          </a:p>
        </p:txBody>
      </p:sp>
      <p:pic>
        <p:nvPicPr>
          <p:cNvPr id="4" name="Picture 9"/>
          <p:cNvPicPr>
            <a:picLocks noChangeAspect="1" noChangeArrowheads="1"/>
          </p:cNvPicPr>
          <p:nvPr/>
        </p:nvPicPr>
        <p:blipFill>
          <a:blip r:embed="rId2" cstate="print"/>
          <a:srcRect/>
          <a:stretch>
            <a:fillRect/>
          </a:stretch>
        </p:blipFill>
        <p:spPr bwMode="auto">
          <a:xfrm>
            <a:off x="533400" y="2286000"/>
            <a:ext cx="3733800" cy="1306368"/>
          </a:xfrm>
          <a:prstGeom prst="rect">
            <a:avLst/>
          </a:prstGeom>
          <a:noFill/>
          <a:ln w="9525">
            <a:noFill/>
            <a:miter lim="800000"/>
            <a:headEnd/>
            <a:tailEnd/>
          </a:ln>
        </p:spPr>
      </p:pic>
      <p:sp>
        <p:nvSpPr>
          <p:cNvPr id="5" name="TextBox 4"/>
          <p:cNvSpPr txBox="1"/>
          <p:nvPr/>
        </p:nvSpPr>
        <p:spPr>
          <a:xfrm>
            <a:off x="4724400" y="2209800"/>
            <a:ext cx="3962400" cy="584775"/>
          </a:xfrm>
          <a:prstGeom prst="rect">
            <a:avLst/>
          </a:prstGeom>
          <a:noFill/>
        </p:spPr>
        <p:txBody>
          <a:bodyPr wrap="square" rtlCol="0">
            <a:spAutoFit/>
          </a:bodyPr>
          <a:lstStyle/>
          <a:p>
            <a:pPr algn="ctr"/>
            <a:r>
              <a:rPr lang="en-US" sz="3200" dirty="0" smtClean="0"/>
              <a:t>Attribution only</a:t>
            </a:r>
            <a:endParaRPr lang="en-US" sz="3200" dirty="0"/>
          </a:p>
        </p:txBody>
      </p:sp>
      <p:cxnSp>
        <p:nvCxnSpPr>
          <p:cNvPr id="7" name="Straight Connector 6"/>
          <p:cNvCxnSpPr/>
          <p:nvPr/>
        </p:nvCxnSpPr>
        <p:spPr>
          <a:xfrm>
            <a:off x="457200" y="38862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4191000"/>
            <a:ext cx="8001000" cy="2031325"/>
          </a:xfrm>
          <a:prstGeom prst="rect">
            <a:avLst/>
          </a:prstGeom>
          <a:noFill/>
        </p:spPr>
        <p:txBody>
          <a:bodyPr wrap="square" rtlCol="0">
            <a:spAutoFit/>
          </a:bodyPr>
          <a:lstStyle/>
          <a:p>
            <a:r>
              <a:rPr lang="en-US" dirty="0" smtClean="0"/>
              <a:t>Attribution</a:t>
            </a:r>
          </a:p>
          <a:p>
            <a:r>
              <a:rPr lang="en-US" dirty="0" smtClean="0"/>
              <a:t>cc  by</a:t>
            </a:r>
          </a:p>
          <a:p>
            <a:endParaRPr lang="en-US" dirty="0"/>
          </a:p>
          <a:p>
            <a:r>
              <a:rPr lang="en-US" dirty="0" smtClean="0"/>
              <a:t>This license lets others distribute, remix, tweak, and build upon your work, even commercially, as long as they credit you for the original creation. This is the most accommodating of licenses offered, in terms of what others can do with your works licensed under Attribution.</a:t>
            </a:r>
            <a:endParaRPr lang="en-US" dirty="0"/>
          </a:p>
        </p:txBody>
      </p:sp>
      <p:sp>
        <p:nvSpPr>
          <p:cNvPr id="9" name="Rectangle 8"/>
          <p:cNvSpPr/>
          <p:nvPr/>
        </p:nvSpPr>
        <p:spPr>
          <a:xfrm>
            <a:off x="4775496" y="6400800"/>
            <a:ext cx="4368504" cy="646331"/>
          </a:xfrm>
          <a:prstGeom prst="rect">
            <a:avLst/>
          </a:prstGeom>
        </p:spPr>
        <p:txBody>
          <a:bodyPr wrap="square">
            <a:spAutoFit/>
          </a:bodyPr>
          <a:lstStyle/>
          <a:p>
            <a:r>
              <a:rPr lang="en-US" dirty="0" smtClean="0">
                <a:hlinkClick r:id="rId3"/>
              </a:rPr>
              <a:t>http://creativecommons.org/about/licenses/</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564</TotalTime>
  <Words>1192</Words>
  <Application>Microsoft Office PowerPoint</Application>
  <PresentationFormat>On-screen Show (4:3)</PresentationFormat>
  <Paragraphs>155</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Creative Commons</vt:lpstr>
      <vt:lpstr>All Rights Reserved</vt:lpstr>
      <vt:lpstr>Some Rights Reserved</vt:lpstr>
      <vt:lpstr>What is Creative Commons?</vt:lpstr>
      <vt:lpstr>CC License Conditions</vt:lpstr>
      <vt:lpstr>The Six Main   CC   Licenses</vt:lpstr>
      <vt:lpstr>Activity:  Find your match!</vt:lpstr>
      <vt:lpstr>Activity:  Time Remaining</vt:lpstr>
      <vt:lpstr>How did you do?</vt:lpstr>
      <vt:lpstr>How did you do?</vt:lpstr>
      <vt:lpstr>How did you do?</vt:lpstr>
      <vt:lpstr>How did you do?</vt:lpstr>
      <vt:lpstr>How did you do?</vt:lpstr>
      <vt:lpstr>How did you do?</vt:lpstr>
      <vt:lpstr>Licensing your work</vt:lpstr>
      <vt:lpstr>Licensing your work</vt:lpstr>
      <vt:lpstr>About non-commercial use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Commons</dc:title>
  <dc:creator>Sue Gallaway</dc:creator>
  <cp:lastModifiedBy>boldham</cp:lastModifiedBy>
  <cp:revision>58</cp:revision>
  <dcterms:created xsi:type="dcterms:W3CDTF">2010-04-19T15:33:27Z</dcterms:created>
  <dcterms:modified xsi:type="dcterms:W3CDTF">2010-09-13T21:54:42Z</dcterms:modified>
</cp:coreProperties>
</file>