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6" r:id="rId3"/>
    <p:sldId id="258" r:id="rId4"/>
    <p:sldId id="259" r:id="rId5"/>
    <p:sldId id="260" r:id="rId6"/>
    <p:sldId id="261" r:id="rId7"/>
    <p:sldId id="263" r:id="rId8"/>
    <p:sldId id="264" r:id="rId9"/>
    <p:sldId id="262"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2/20/2023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UGANEZAPATRICE/ihuzoAssignment" TargetMode="External"/><Relationship Id="rId2" Type="http://schemas.openxmlformats.org/officeDocument/2006/relationships/hyperlink" Target="https://drive.google.com/drive/folders/1NZ9KaZ9OXx5NEz_wl2p9m5ek5tpujIQQ?usp=share_lin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Link to project (power bi files)</a:t>
            </a:r>
            <a:endParaRPr lang="en-US" dirty="0"/>
          </a:p>
        </p:txBody>
      </p:sp>
      <p:sp>
        <p:nvSpPr>
          <p:cNvPr id="3" name="Subtitle 2"/>
          <p:cNvSpPr>
            <a:spLocks noGrp="1"/>
          </p:cNvSpPr>
          <p:nvPr>
            <p:ph type="subTitle" idx="1"/>
          </p:nvPr>
        </p:nvSpPr>
        <p:spPr/>
        <p:txBody>
          <a:bodyPr>
            <a:normAutofit/>
          </a:bodyPr>
          <a:lstStyle/>
          <a:p>
            <a:r>
              <a:rPr lang="en-US" sz="1200" cap="none" dirty="0">
                <a:latin typeface="Times New Roman" panose="02020603050405020304" pitchFamily="18" charset="0"/>
                <a:cs typeface="Times New Roman" panose="02020603050405020304" pitchFamily="18" charset="0"/>
                <a:hlinkClick r:id="rId2"/>
              </a:rPr>
              <a:t>https://</a:t>
            </a:r>
            <a:r>
              <a:rPr lang="en-US" sz="1200" cap="none" dirty="0" smtClean="0">
                <a:latin typeface="Times New Roman" panose="02020603050405020304" pitchFamily="18" charset="0"/>
                <a:cs typeface="Times New Roman" panose="02020603050405020304" pitchFamily="18" charset="0"/>
                <a:hlinkClick r:id="rId2"/>
              </a:rPr>
              <a:t>drive.google.com/drive/folders/1NZ9KaZ9OXx5NEz_wl2p9m5ek5tpujIQQ?usp=share_link</a:t>
            </a:r>
            <a:endParaRPr lang="en-US" sz="1200" cap="none" dirty="0" smtClean="0">
              <a:latin typeface="Times New Roman" panose="02020603050405020304" pitchFamily="18" charset="0"/>
              <a:cs typeface="Times New Roman" panose="02020603050405020304" pitchFamily="18" charset="0"/>
            </a:endParaRPr>
          </a:p>
          <a:p>
            <a:endParaRPr lang="en-US" sz="1200" cap="none" dirty="0">
              <a:latin typeface="Times New Roman" panose="02020603050405020304" pitchFamily="18" charset="0"/>
              <a:cs typeface="Times New Roman" panose="02020603050405020304" pitchFamily="18" charset="0"/>
            </a:endParaRPr>
          </a:p>
          <a:p>
            <a:r>
              <a:rPr lang="en-US" sz="1200" cap="none">
                <a:latin typeface="Times New Roman" panose="02020603050405020304" pitchFamily="18" charset="0"/>
                <a:cs typeface="Times New Roman" panose="02020603050405020304" pitchFamily="18" charset="0"/>
                <a:hlinkClick r:id="rId3"/>
              </a:rPr>
              <a:t>https</a:t>
            </a:r>
            <a:r>
              <a:rPr lang="en-US" sz="1200" cap="none">
                <a:latin typeface="Times New Roman" panose="02020603050405020304" pitchFamily="18" charset="0"/>
                <a:cs typeface="Times New Roman" panose="02020603050405020304" pitchFamily="18" charset="0"/>
                <a:hlinkClick r:id="rId3"/>
              </a:rPr>
              <a:t>://</a:t>
            </a:r>
            <a:r>
              <a:rPr lang="en-US" sz="1200" cap="none" smtClean="0">
                <a:latin typeface="Times New Roman" panose="02020603050405020304" pitchFamily="18" charset="0"/>
                <a:cs typeface="Times New Roman" panose="02020603050405020304" pitchFamily="18" charset="0"/>
                <a:hlinkClick r:id="rId3"/>
              </a:rPr>
              <a:t>github.com/VUGANEZAPATRICE/ihuzoAssignment</a:t>
            </a:r>
            <a:endParaRPr lang="en-US" sz="1200" cap="none" smtClean="0">
              <a:latin typeface="Times New Roman" panose="02020603050405020304" pitchFamily="18" charset="0"/>
              <a:cs typeface="Times New Roman" panose="02020603050405020304" pitchFamily="18" charset="0"/>
            </a:endParaRPr>
          </a:p>
          <a:p>
            <a:endParaRPr lang="en-US" sz="1200" cap="none">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99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31987"/>
          </a:xfrm>
        </p:spPr>
        <p:txBody>
          <a:bodyPr/>
          <a:lstStyle/>
          <a:p>
            <a:r>
              <a:rPr lang="en-US" dirty="0" smtClean="0"/>
              <a:t> </a:t>
            </a:r>
            <a:r>
              <a:rPr lang="en-US" dirty="0"/>
              <a:t>major challenges</a:t>
            </a:r>
          </a:p>
        </p:txBody>
      </p:sp>
      <p:sp>
        <p:nvSpPr>
          <p:cNvPr id="3" name="Content Placeholder 2"/>
          <p:cNvSpPr>
            <a:spLocks noGrp="1"/>
          </p:cNvSpPr>
          <p:nvPr>
            <p:ph sz="quarter" idx="13"/>
          </p:nvPr>
        </p:nvSpPr>
        <p:spPr>
          <a:xfrm>
            <a:off x="913774" y="1789044"/>
            <a:ext cx="10363826" cy="4002156"/>
          </a:xfrm>
        </p:spPr>
        <p:txBody>
          <a:bodyPr/>
          <a:lstStyle/>
          <a:p>
            <a:r>
              <a:rPr lang="en-US" dirty="0" smtClean="0"/>
              <a:t>There  no more challenges that this company is facing but small interest . This is found by considering total revenue compared to total expenses there is a little difference.</a:t>
            </a:r>
          </a:p>
          <a:p>
            <a:endParaRPr lang="en-US" dirty="0"/>
          </a:p>
          <a:p>
            <a:r>
              <a:rPr lang="en-US" dirty="0" smtClean="0"/>
              <a:t>T</a:t>
            </a:r>
          </a:p>
          <a:p>
            <a:endParaRPr lang="en-US" dirty="0"/>
          </a:p>
          <a:p>
            <a:r>
              <a:rPr lang="en-US" dirty="0" smtClean="0"/>
              <a:t>The company is growing as it is shown on the graph of total operating revenue per year below </a:t>
            </a:r>
            <a:endParaRPr lang="en-US" dirty="0"/>
          </a:p>
        </p:txBody>
      </p:sp>
      <p:pic>
        <p:nvPicPr>
          <p:cNvPr id="4" name="Picture 3"/>
          <p:cNvPicPr>
            <a:picLocks noChangeAspect="1"/>
          </p:cNvPicPr>
          <p:nvPr/>
        </p:nvPicPr>
        <p:blipFill>
          <a:blip r:embed="rId2"/>
          <a:stretch>
            <a:fillRect/>
          </a:stretch>
        </p:blipFill>
        <p:spPr>
          <a:xfrm>
            <a:off x="1107591" y="3031436"/>
            <a:ext cx="3933825" cy="1219200"/>
          </a:xfrm>
          <a:prstGeom prst="rect">
            <a:avLst/>
          </a:prstGeom>
        </p:spPr>
      </p:pic>
    </p:spTree>
    <p:extLst>
      <p:ext uri="{BB962C8B-B14F-4D97-AF65-F5344CB8AC3E}">
        <p14:creationId xmlns:p14="http://schemas.microsoft.com/office/powerpoint/2010/main" val="92723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87431"/>
          </a:xfrm>
        </p:spPr>
        <p:txBody>
          <a:bodyPr/>
          <a:lstStyle/>
          <a:p>
            <a:r>
              <a:rPr lang="en-US" dirty="0" smtClean="0"/>
              <a:t>Cont’d</a:t>
            </a:r>
            <a:endParaRPr lang="en-US" dirty="0"/>
          </a:p>
        </p:txBody>
      </p:sp>
      <p:sp>
        <p:nvSpPr>
          <p:cNvPr id="5" name="Content Placeholder 4"/>
          <p:cNvSpPr>
            <a:spLocks noGrp="1"/>
          </p:cNvSpPr>
          <p:nvPr>
            <p:ph sz="quarter" idx="13"/>
          </p:nvPr>
        </p:nvSpPr>
        <p:spPr>
          <a:xfrm>
            <a:off x="914400" y="1205948"/>
            <a:ext cx="10363826" cy="4412973"/>
          </a:xfrm>
        </p:spPr>
        <p:txBody>
          <a:bodyPr/>
          <a:lstStyle/>
          <a:p>
            <a:endParaRPr lang="en-US" dirty="0" smtClean="0"/>
          </a:p>
          <a:p>
            <a:endParaRPr lang="en-US" dirty="0" smtClean="0"/>
          </a:p>
          <a:p>
            <a:endParaRPr lang="en-US" dirty="0"/>
          </a:p>
          <a:p>
            <a:pPr marL="0" indent="0">
              <a:buNone/>
            </a:pPr>
            <a:r>
              <a:rPr lang="en-US" dirty="0" smtClean="0"/>
              <a:t>In Year 2017, the company has had more revenue comparing to other years and 2018 some decreasing has occurred. </a:t>
            </a:r>
          </a:p>
          <a:p>
            <a:pPr marL="0" indent="0">
              <a:buNone/>
            </a:pPr>
            <a:r>
              <a:rPr lang="en-US" dirty="0" smtClean="0"/>
              <a:t>In 1995 the company was starting and this year corresponds low revenue</a:t>
            </a:r>
          </a:p>
          <a:p>
            <a:pPr marL="0" indent="0">
              <a:buNone/>
            </a:pPr>
            <a:r>
              <a:rPr lang="en-US" dirty="0" smtClean="0"/>
              <a:t>The company Revenue has grown along with years at it is shown by these graphs. </a:t>
            </a:r>
            <a:endParaRPr lang="en-US" dirty="0"/>
          </a:p>
          <a:p>
            <a:endParaRPr lang="en-US" dirty="0" smtClean="0"/>
          </a:p>
          <a:p>
            <a:endParaRPr lang="en-US" dirty="0"/>
          </a:p>
          <a:p>
            <a:endParaRPr lang="en-US" dirty="0"/>
          </a:p>
        </p:txBody>
      </p:sp>
      <p:pic>
        <p:nvPicPr>
          <p:cNvPr id="6" name="Content Placeholder 3"/>
          <p:cNvPicPr>
            <a:picLocks noChangeAspect="1"/>
          </p:cNvPicPr>
          <p:nvPr/>
        </p:nvPicPr>
        <p:blipFill>
          <a:blip r:embed="rId2"/>
          <a:stretch>
            <a:fillRect/>
          </a:stretch>
        </p:blipFill>
        <p:spPr>
          <a:xfrm>
            <a:off x="2346152" y="1205948"/>
            <a:ext cx="3219450" cy="1257300"/>
          </a:xfrm>
          <a:prstGeom prst="rect">
            <a:avLst/>
          </a:prstGeom>
        </p:spPr>
      </p:pic>
    </p:spTree>
    <p:extLst>
      <p:ext uri="{BB962C8B-B14F-4D97-AF65-F5344CB8AC3E}">
        <p14:creationId xmlns:p14="http://schemas.microsoft.com/office/powerpoint/2010/main" val="6186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12718"/>
          </a:xfrm>
        </p:spPr>
        <p:txBody>
          <a:bodyPr/>
          <a:lstStyle/>
          <a:p>
            <a:r>
              <a:rPr lang="en-US" dirty="0" smtClean="0"/>
              <a:t>Building Dashboard</a:t>
            </a:r>
            <a:endParaRPr lang="en-US" dirty="0"/>
          </a:p>
        </p:txBody>
      </p:sp>
      <p:sp>
        <p:nvSpPr>
          <p:cNvPr id="3" name="Content Placeholder 2"/>
          <p:cNvSpPr>
            <a:spLocks noGrp="1"/>
          </p:cNvSpPr>
          <p:nvPr>
            <p:ph sz="quarter" idx="13"/>
          </p:nvPr>
        </p:nvSpPr>
        <p:spPr>
          <a:xfrm>
            <a:off x="926837" y="1590262"/>
            <a:ext cx="10363826" cy="4200938"/>
          </a:xfrm>
        </p:spPr>
        <p:txBody>
          <a:bodyPr/>
          <a:lstStyle/>
          <a:p>
            <a:r>
              <a:rPr lang="en-US" dirty="0" smtClean="0"/>
              <a:t>The following dashboard finally compares the total operating revenue vs total operating expenses</a:t>
            </a:r>
          </a:p>
          <a:p>
            <a:endParaRPr lang="en-US" dirty="0"/>
          </a:p>
        </p:txBody>
      </p:sp>
      <p:pic>
        <p:nvPicPr>
          <p:cNvPr id="4" name="Picture 3"/>
          <p:cNvPicPr>
            <a:picLocks noChangeAspect="1"/>
          </p:cNvPicPr>
          <p:nvPr/>
        </p:nvPicPr>
        <p:blipFill>
          <a:blip r:embed="rId2"/>
          <a:stretch>
            <a:fillRect/>
          </a:stretch>
        </p:blipFill>
        <p:spPr>
          <a:xfrm>
            <a:off x="423862" y="2385390"/>
            <a:ext cx="7861709" cy="4015409"/>
          </a:xfrm>
          <a:prstGeom prst="rect">
            <a:avLst/>
          </a:prstGeom>
        </p:spPr>
      </p:pic>
    </p:spTree>
    <p:extLst>
      <p:ext uri="{BB962C8B-B14F-4D97-AF65-F5344CB8AC3E}">
        <p14:creationId xmlns:p14="http://schemas.microsoft.com/office/powerpoint/2010/main" val="2410914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34422"/>
          </a:xfrm>
        </p:spPr>
        <p:txBody>
          <a:bodyPr>
            <a:normAutofit fontScale="90000"/>
          </a:bodyPr>
          <a:lstStyle/>
          <a:p>
            <a:r>
              <a:rPr lang="en-US" dirty="0" smtClean="0"/>
              <a:t>Cont’d</a:t>
            </a:r>
            <a:endParaRPr lang="en-US" dirty="0"/>
          </a:p>
        </p:txBody>
      </p:sp>
      <p:sp>
        <p:nvSpPr>
          <p:cNvPr id="3" name="Content Placeholder 2"/>
          <p:cNvSpPr>
            <a:spLocks noGrp="1"/>
          </p:cNvSpPr>
          <p:nvPr>
            <p:ph sz="quarter" idx="13"/>
          </p:nvPr>
        </p:nvSpPr>
        <p:spPr>
          <a:xfrm>
            <a:off x="913774" y="1152940"/>
            <a:ext cx="10363826" cy="4638259"/>
          </a:xfrm>
        </p:spPr>
        <p:txBody>
          <a:bodyPr/>
          <a:lstStyle/>
          <a:p>
            <a:r>
              <a:rPr lang="en-US" dirty="0" smtClean="0"/>
              <a:t>Some years has shown the </a:t>
            </a:r>
            <a:r>
              <a:rPr lang="en-US" dirty="0" err="1" smtClean="0"/>
              <a:t>increadible</a:t>
            </a:r>
            <a:r>
              <a:rPr lang="en-US" dirty="0" smtClean="0"/>
              <a:t> decrease of revenue and high </a:t>
            </a:r>
            <a:r>
              <a:rPr lang="en-US" dirty="0" err="1" smtClean="0"/>
              <a:t>incease</a:t>
            </a:r>
            <a:r>
              <a:rPr lang="en-US" dirty="0" smtClean="0"/>
              <a:t> of expenses (ex: 2007) this might be due to many reasons. But because of time I couldn’t make analysis by considering each variable or field to address the cause.</a:t>
            </a:r>
            <a:endParaRPr lang="en-US" dirty="0"/>
          </a:p>
        </p:txBody>
      </p:sp>
    </p:spTree>
    <p:extLst>
      <p:ext uri="{BB962C8B-B14F-4D97-AF65-F5344CB8AC3E}">
        <p14:creationId xmlns:p14="http://schemas.microsoft.com/office/powerpoint/2010/main" val="40494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Revitalizing Rwanda's National Airline: The Case of </a:t>
            </a:r>
            <a:r>
              <a:rPr lang="en-US" dirty="0" err="1" smtClean="0"/>
              <a:t>RwandAir</a:t>
            </a:r>
            <a:r>
              <a:rPr lang="en-US" dirty="0" smtClean="0"/>
              <a:t>  By VUGANEZA Patrice</a:t>
            </a:r>
            <a:endParaRPr lang="en-US" dirty="0"/>
          </a:p>
        </p:txBody>
      </p:sp>
    </p:spTree>
    <p:extLst>
      <p:ext uri="{BB962C8B-B14F-4D97-AF65-F5344CB8AC3E}">
        <p14:creationId xmlns:p14="http://schemas.microsoft.com/office/powerpoint/2010/main" val="385205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sz="quarter" idx="13"/>
          </p:nvPr>
        </p:nvSpPr>
        <p:spPr/>
        <p:txBody>
          <a:bodyPr/>
          <a:lstStyle/>
          <a:p>
            <a:r>
              <a:rPr lang="en-US" dirty="0" smtClean="0"/>
              <a:t>Exploring data (ABOUT </a:t>
            </a:r>
            <a:r>
              <a:rPr lang="en-US" dirty="0" err="1" smtClean="0"/>
              <a:t>DATAset</a:t>
            </a:r>
            <a:r>
              <a:rPr lang="en-US" dirty="0" smtClean="0"/>
              <a:t>)</a:t>
            </a:r>
          </a:p>
          <a:p>
            <a:r>
              <a:rPr lang="en-US" dirty="0" smtClean="0"/>
              <a:t>Loading data and Cleaning</a:t>
            </a:r>
          </a:p>
          <a:p>
            <a:r>
              <a:rPr lang="en-US" dirty="0" smtClean="0"/>
              <a:t>Building Report and modelling</a:t>
            </a:r>
          </a:p>
          <a:p>
            <a:r>
              <a:rPr lang="en-US" dirty="0" smtClean="0"/>
              <a:t>Building dashboard</a:t>
            </a:r>
          </a:p>
          <a:p>
            <a:r>
              <a:rPr lang="en-US" dirty="0" smtClean="0"/>
              <a:t>Recommendation</a:t>
            </a:r>
            <a:endParaRPr lang="en-US" dirty="0"/>
          </a:p>
        </p:txBody>
      </p:sp>
    </p:spTree>
    <p:extLst>
      <p:ext uri="{BB962C8B-B14F-4D97-AF65-F5344CB8AC3E}">
        <p14:creationId xmlns:p14="http://schemas.microsoft.com/office/powerpoint/2010/main" val="203850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DATASET</a:t>
            </a:r>
            <a:endParaRPr lang="en-US" dirty="0"/>
          </a:p>
        </p:txBody>
      </p:sp>
      <p:sp>
        <p:nvSpPr>
          <p:cNvPr id="3" name="Content Placeholder 2"/>
          <p:cNvSpPr>
            <a:spLocks noGrp="1"/>
          </p:cNvSpPr>
          <p:nvPr>
            <p:ph sz="quarter" idx="13"/>
          </p:nvPr>
        </p:nvSpPr>
        <p:spPr/>
        <p:txBody>
          <a:bodyPr/>
          <a:lstStyle/>
          <a:p>
            <a:r>
              <a:rPr lang="en-US" dirty="0"/>
              <a:t>It describes financial metrics for Individual airlines, airline sectors and the industry as a whole </a:t>
            </a:r>
            <a:r>
              <a:rPr lang="en-US" dirty="0" smtClean="0"/>
              <a:t>. The </a:t>
            </a:r>
            <a:r>
              <a:rPr lang="en-US" dirty="0"/>
              <a:t>data </a:t>
            </a:r>
            <a:r>
              <a:rPr lang="en-US" dirty="0" smtClean="0"/>
              <a:t>is relating </a:t>
            </a:r>
            <a:r>
              <a:rPr lang="en-US" dirty="0"/>
              <a:t>to Airline finances and the main industry </a:t>
            </a:r>
            <a:r>
              <a:rPr lang="en-US" dirty="0" smtClean="0"/>
              <a:t>metrics.</a:t>
            </a:r>
          </a:p>
          <a:p>
            <a:endParaRPr lang="en-US" dirty="0"/>
          </a:p>
          <a:p>
            <a:endParaRPr lang="en-US" dirty="0" smtClean="0"/>
          </a:p>
          <a:p>
            <a:endParaRPr lang="en-US" dirty="0"/>
          </a:p>
        </p:txBody>
      </p:sp>
    </p:spTree>
    <p:extLst>
      <p:ext uri="{BB962C8B-B14F-4D97-AF65-F5344CB8AC3E}">
        <p14:creationId xmlns:p14="http://schemas.microsoft.com/office/powerpoint/2010/main" val="216855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70649"/>
          </a:xfrm>
        </p:spPr>
        <p:txBody>
          <a:bodyPr/>
          <a:lstStyle/>
          <a:p>
            <a:r>
              <a:rPr lang="en-US" dirty="0" smtClean="0"/>
              <a:t>Column descriptions</a:t>
            </a:r>
            <a:endParaRPr lang="en-US" dirty="0"/>
          </a:p>
        </p:txBody>
      </p:sp>
      <p:sp>
        <p:nvSpPr>
          <p:cNvPr id="3" name="Content Placeholder 2"/>
          <p:cNvSpPr>
            <a:spLocks noGrp="1"/>
          </p:cNvSpPr>
          <p:nvPr>
            <p:ph sz="quarter" idx="13"/>
          </p:nvPr>
        </p:nvSpPr>
        <p:spPr>
          <a:xfrm>
            <a:off x="913774" y="1489166"/>
            <a:ext cx="10363826" cy="4302033"/>
          </a:xfrm>
        </p:spPr>
        <p:txBody>
          <a:bodyPr>
            <a:normAutofit lnSpcReduction="10000"/>
          </a:bodyPr>
          <a:lstStyle/>
          <a:p>
            <a:r>
              <a:rPr lang="en-US" sz="2400" b="1" cap="none" dirty="0">
                <a:latin typeface="Times New Roman" panose="02020603050405020304" pitchFamily="18" charset="0"/>
                <a:cs typeface="Times New Roman" panose="02020603050405020304" pitchFamily="18" charset="0"/>
              </a:rPr>
              <a:t>Available Seat Miles (ASMs): </a:t>
            </a:r>
            <a:r>
              <a:rPr lang="en-US" sz="1600" cap="none" dirty="0" smtClean="0">
                <a:latin typeface="Times New Roman" panose="02020603050405020304" pitchFamily="18" charset="0"/>
                <a:cs typeface="Times New Roman" panose="02020603050405020304" pitchFamily="18" charset="0"/>
              </a:rPr>
              <a:t>a common industry measurement of airline output that refers to one aircraft seat flown one mile, whether occupied or not. an aircraft with 100 passenger seats, flown a distance of 100 miles, generates 10,000 available seat miles.</a:t>
            </a:r>
            <a:endParaRPr lang="en-US" sz="1200" b="1" cap="none" dirty="0" smtClean="0">
              <a:latin typeface="Times New Roman" panose="02020603050405020304" pitchFamily="18" charset="0"/>
              <a:cs typeface="Times New Roman" panose="02020603050405020304" pitchFamily="18" charset="0"/>
            </a:endParaRPr>
          </a:p>
          <a:p>
            <a:r>
              <a:rPr lang="en-US" b="1" cap="none" dirty="0">
                <a:latin typeface="Times New Roman" panose="02020603050405020304" pitchFamily="18" charset="0"/>
                <a:cs typeface="Times New Roman" panose="02020603050405020304" pitchFamily="18" charset="0"/>
              </a:rPr>
              <a:t>Average Aircraft </a:t>
            </a:r>
            <a:r>
              <a:rPr lang="en-US" b="1" cap="none" dirty="0" smtClean="0">
                <a:latin typeface="Times New Roman" panose="02020603050405020304" pitchFamily="18" charset="0"/>
                <a:cs typeface="Times New Roman" panose="02020603050405020304" pitchFamily="18" charset="0"/>
              </a:rPr>
              <a:t>Capacity: </a:t>
            </a:r>
            <a:r>
              <a:rPr lang="en-US" sz="1600" cap="none" dirty="0" smtClean="0">
                <a:latin typeface="Times New Roman" panose="02020603050405020304" pitchFamily="18" charset="0"/>
                <a:cs typeface="Times New Roman" panose="02020603050405020304" pitchFamily="18" charset="0"/>
              </a:rPr>
              <a:t>Average </a:t>
            </a:r>
            <a:r>
              <a:rPr lang="en-US" sz="1600" cap="none" dirty="0">
                <a:latin typeface="Times New Roman" panose="02020603050405020304" pitchFamily="18" charset="0"/>
                <a:cs typeface="Times New Roman" panose="02020603050405020304" pitchFamily="18" charset="0"/>
              </a:rPr>
              <a:t>seating configuration of an airline’s operating fleet. The measure is derived by dividing total available seat miles flown by the number of aircraft miles flown. It is important to understand the average aircraft size as it is </a:t>
            </a:r>
            <a:r>
              <a:rPr lang="en-US" sz="1600" cap="none" dirty="0" smtClean="0">
                <a:latin typeface="Times New Roman" panose="02020603050405020304" pitchFamily="18" charset="0"/>
                <a:cs typeface="Times New Roman" panose="02020603050405020304" pitchFamily="18" charset="0"/>
              </a:rPr>
              <a:t>an </a:t>
            </a:r>
            <a:r>
              <a:rPr lang="en-US" sz="1600" cap="none" dirty="0">
                <a:latin typeface="Times New Roman" panose="02020603050405020304" pitchFamily="18" charset="0"/>
                <a:cs typeface="Times New Roman" panose="02020603050405020304" pitchFamily="18" charset="0"/>
              </a:rPr>
              <a:t>important determinant of employees needed to service the operation of a particular airline</a:t>
            </a:r>
            <a:r>
              <a:rPr lang="en-US" sz="1600" b="1" cap="none" dirty="0" smtClean="0">
                <a:latin typeface="Times New Roman" panose="02020603050405020304" pitchFamily="18" charset="0"/>
                <a:cs typeface="Times New Roman" panose="02020603050405020304" pitchFamily="18" charset="0"/>
              </a:rPr>
              <a:t>.</a:t>
            </a:r>
            <a:endParaRPr lang="en-US" sz="1600" b="1" cap="none" dirty="0">
              <a:latin typeface="Times New Roman" panose="02020603050405020304" pitchFamily="18" charset="0"/>
              <a:cs typeface="Times New Roman" panose="02020603050405020304" pitchFamily="18" charset="0"/>
            </a:endParaRPr>
          </a:p>
          <a:p>
            <a:r>
              <a:rPr lang="en-US" b="1" cap="none" dirty="0">
                <a:latin typeface="Times New Roman" panose="02020603050405020304" pitchFamily="18" charset="0"/>
                <a:cs typeface="Times New Roman" panose="02020603050405020304" pitchFamily="18" charset="0"/>
              </a:rPr>
              <a:t>Block </a:t>
            </a:r>
            <a:r>
              <a:rPr lang="en-US" b="1" cap="none" dirty="0" err="1" smtClean="0">
                <a:latin typeface="Times New Roman" panose="02020603050405020304" pitchFamily="18" charset="0"/>
                <a:cs typeface="Times New Roman" panose="02020603050405020304" pitchFamily="18" charset="0"/>
              </a:rPr>
              <a:t>Hour:</a:t>
            </a:r>
            <a:r>
              <a:rPr lang="en-US" sz="1600" cap="none" dirty="0" err="1" smtClean="0">
                <a:latin typeface="Times New Roman" panose="02020603050405020304" pitchFamily="18" charset="0"/>
                <a:cs typeface="Times New Roman" panose="02020603050405020304" pitchFamily="18" charset="0"/>
              </a:rPr>
              <a:t>Time</a:t>
            </a:r>
            <a:r>
              <a:rPr lang="en-US" sz="1600" cap="none" dirty="0" smtClean="0">
                <a:latin typeface="Times New Roman" panose="02020603050405020304" pitchFamily="18" charset="0"/>
                <a:cs typeface="Times New Roman" panose="02020603050405020304" pitchFamily="18" charset="0"/>
              </a:rPr>
              <a:t> </a:t>
            </a:r>
            <a:r>
              <a:rPr lang="en-US" sz="1600" cap="none" dirty="0">
                <a:latin typeface="Times New Roman" panose="02020603050405020304" pitchFamily="18" charset="0"/>
                <a:cs typeface="Times New Roman" panose="02020603050405020304" pitchFamily="18" charset="0"/>
              </a:rPr>
              <a:t>from the moment the aircraft door closes at departure of a revenue flight until the moment the aircraft door opens at the arrival gate following its landing. Block hours are the industry standard measure of aircraft utilization (see above</a:t>
            </a:r>
            <a:r>
              <a:rPr lang="en-US" sz="1600" cap="none" dirty="0" smtClean="0">
                <a:latin typeface="Times New Roman" panose="02020603050405020304" pitchFamily="18" charset="0"/>
                <a:cs typeface="Times New Roman" panose="02020603050405020304" pitchFamily="18" charset="0"/>
              </a:rPr>
              <a:t>).</a:t>
            </a:r>
          </a:p>
          <a:p>
            <a:r>
              <a:rPr lang="en-US" b="1" cap="none" dirty="0">
                <a:latin typeface="Times New Roman" panose="02020603050405020304" pitchFamily="18" charset="0"/>
                <a:cs typeface="Times New Roman" panose="02020603050405020304" pitchFamily="18" charset="0"/>
              </a:rPr>
              <a:t>Cost per Available Seat Mile (</a:t>
            </a:r>
            <a:r>
              <a:rPr lang="en-US" b="1" cap="none" dirty="0" smtClean="0">
                <a:latin typeface="Times New Roman" panose="02020603050405020304" pitchFamily="18" charset="0"/>
                <a:cs typeface="Times New Roman" panose="02020603050405020304" pitchFamily="18" charset="0"/>
              </a:rPr>
              <a:t>CASM):</a:t>
            </a:r>
            <a:r>
              <a:rPr lang="en-US" sz="1600" cap="none" dirty="0" smtClean="0">
                <a:latin typeface="Times New Roman" panose="02020603050405020304" pitchFamily="18" charset="0"/>
                <a:cs typeface="Times New Roman" panose="02020603050405020304" pitchFamily="18" charset="0"/>
              </a:rPr>
              <a:t>Measure </a:t>
            </a:r>
            <a:r>
              <a:rPr lang="en-US" sz="1600" cap="none" dirty="0">
                <a:latin typeface="Times New Roman" panose="02020603050405020304" pitchFamily="18" charset="0"/>
                <a:cs typeface="Times New Roman" panose="02020603050405020304" pitchFamily="18" charset="0"/>
              </a:rPr>
              <a:t>of unit cost in the airline industry. CASM is calculated by taking all of an airline’s operating expenses and dividing it by the total number of available seat miles produced. Sometimes, fuel or transport-related expenses are withheld from CASM calculations to better isolate and directly compare operating expenses.</a:t>
            </a:r>
          </a:p>
          <a:p>
            <a:endParaRPr lang="en-US"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88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70649"/>
          </a:xfrm>
        </p:spPr>
        <p:txBody>
          <a:bodyPr/>
          <a:lstStyle/>
          <a:p>
            <a:r>
              <a:rPr lang="en-US" dirty="0"/>
              <a:t>Column descriptions</a:t>
            </a:r>
          </a:p>
        </p:txBody>
      </p:sp>
      <p:sp>
        <p:nvSpPr>
          <p:cNvPr id="3" name="Content Placeholder 2"/>
          <p:cNvSpPr>
            <a:spLocks noGrp="1"/>
          </p:cNvSpPr>
          <p:nvPr>
            <p:ph sz="quarter" idx="13"/>
          </p:nvPr>
        </p:nvSpPr>
        <p:spPr>
          <a:xfrm>
            <a:off x="913774" y="1489166"/>
            <a:ext cx="10363826" cy="5460274"/>
          </a:xfrm>
        </p:spPr>
        <p:txBody>
          <a:bodyPr>
            <a:normAutofit/>
          </a:bodyPr>
          <a:lstStyle/>
          <a:p>
            <a:r>
              <a:rPr lang="en-US" b="1" dirty="0">
                <a:latin typeface="Times New Roman" panose="02020603050405020304" pitchFamily="18" charset="0"/>
                <a:cs typeface="Times New Roman" panose="02020603050405020304" pitchFamily="18" charset="0"/>
              </a:rPr>
              <a:t>Unit Cost per Unit of </a:t>
            </a:r>
            <a:r>
              <a:rPr lang="en-US" b="1" dirty="0" smtClean="0">
                <a:latin typeface="Times New Roman" panose="02020603050405020304" pitchFamily="18" charset="0"/>
                <a:cs typeface="Times New Roman" panose="02020603050405020304" pitchFamily="18" charset="0"/>
              </a:rPr>
              <a:t>Output: </a:t>
            </a:r>
            <a:r>
              <a:rPr lang="en-US" sz="1800" cap="none" dirty="0" smtClean="0">
                <a:latin typeface="Times New Roman" panose="02020603050405020304" pitchFamily="18" charset="0"/>
                <a:cs typeface="Times New Roman" panose="02020603050405020304" pitchFamily="18" charset="0"/>
              </a:rPr>
              <a:t>a measurement that gauges total operating costs in relation to output.</a:t>
            </a:r>
            <a:endParaRPr lang="en-US" sz="18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Form 41 </a:t>
            </a:r>
            <a:r>
              <a:rPr lang="en-US" b="1" dirty="0" smtClean="0">
                <a:latin typeface="Times New Roman" panose="02020603050405020304" pitchFamily="18" charset="0"/>
                <a:cs typeface="Times New Roman" panose="02020603050405020304" pitchFamily="18" charset="0"/>
              </a:rPr>
              <a:t>Data: </a:t>
            </a:r>
            <a:r>
              <a:rPr lang="en-US" cap="none" dirty="0" smtClean="0">
                <a:latin typeface="Times New Roman" panose="02020603050405020304" pitchFamily="18" charset="0"/>
                <a:cs typeface="Times New Roman" panose="02020603050405020304" pitchFamily="18" charset="0"/>
              </a:rPr>
              <a:t>information derived from airline filings with the bureau of transportation statistics. airline financial data is filed with the </a:t>
            </a:r>
            <a:r>
              <a:rPr lang="en-US" cap="none" dirty="0" err="1" smtClean="0">
                <a:latin typeface="Times New Roman" panose="02020603050405020304" pitchFamily="18" charset="0"/>
                <a:cs typeface="Times New Roman" panose="02020603050405020304" pitchFamily="18" charset="0"/>
              </a:rPr>
              <a:t>bts</a:t>
            </a:r>
            <a:r>
              <a:rPr lang="en-US" cap="none" dirty="0" smtClean="0">
                <a:latin typeface="Times New Roman" panose="02020603050405020304" pitchFamily="18" charset="0"/>
                <a:cs typeface="Times New Roman" panose="02020603050405020304" pitchFamily="18" charset="0"/>
              </a:rPr>
              <a:t> quarterly; traffic and employment numbers are filed monthly</a:t>
            </a:r>
            <a:r>
              <a:rPr lang="en-US" dirty="0" smtClean="0"/>
              <a:t>.</a:t>
            </a:r>
            <a:endParaRPr lang="en-US" dirty="0"/>
          </a:p>
          <a:p>
            <a:r>
              <a:rPr lang="en-US" b="1" dirty="0">
                <a:latin typeface="Times New Roman" panose="02020603050405020304" pitchFamily="18" charset="0"/>
                <a:cs typeface="Times New Roman" panose="02020603050405020304" pitchFamily="18" charset="0"/>
              </a:rPr>
              <a:t>Load </a:t>
            </a:r>
            <a:r>
              <a:rPr lang="en-US" b="1" dirty="0" err="1" smtClean="0">
                <a:latin typeface="Times New Roman" panose="02020603050405020304" pitchFamily="18" charset="0"/>
                <a:cs typeface="Times New Roman" panose="02020603050405020304" pitchFamily="18" charset="0"/>
              </a:rPr>
              <a:t>Factor:</a:t>
            </a:r>
            <a:r>
              <a:rPr lang="en-US" cap="none" dirty="0" err="1" smtClean="0">
                <a:latin typeface="Times New Roman" panose="02020603050405020304" pitchFamily="18" charset="0"/>
                <a:cs typeface="Times New Roman" panose="02020603050405020304" pitchFamily="18" charset="0"/>
              </a:rPr>
              <a:t>the</a:t>
            </a:r>
            <a:r>
              <a:rPr lang="en-US" cap="none" dirty="0" smtClean="0">
                <a:latin typeface="Times New Roman" panose="02020603050405020304" pitchFamily="18" charset="0"/>
                <a:cs typeface="Times New Roman" panose="02020603050405020304" pitchFamily="18" charset="0"/>
              </a:rPr>
              <a:t> number of revenue passenger miles (rpms) expressed as a percentage of </a:t>
            </a:r>
            <a:r>
              <a:rPr lang="en-US" cap="none" dirty="0" err="1" smtClean="0">
                <a:latin typeface="Times New Roman" panose="02020603050405020304" pitchFamily="18" charset="0"/>
                <a:cs typeface="Times New Roman" panose="02020603050405020304" pitchFamily="18" charset="0"/>
              </a:rPr>
              <a:t>asms</a:t>
            </a:r>
            <a:r>
              <a:rPr lang="en-US" cap="none" dirty="0" smtClean="0">
                <a:latin typeface="Times New Roman" panose="02020603050405020304" pitchFamily="18" charset="0"/>
                <a:cs typeface="Times New Roman" panose="02020603050405020304" pitchFamily="18" charset="0"/>
              </a:rPr>
              <a:t>, either on a particular flight or for the entire system. load factor represents the proportion of airline output that is actually consumed. to calculate this figure, divide rpms by </a:t>
            </a:r>
            <a:r>
              <a:rPr lang="en-US" cap="none" dirty="0" err="1" smtClean="0">
                <a:latin typeface="Times New Roman" panose="02020603050405020304" pitchFamily="18" charset="0"/>
                <a:cs typeface="Times New Roman" panose="02020603050405020304" pitchFamily="18" charset="0"/>
              </a:rPr>
              <a:t>asms</a:t>
            </a:r>
            <a:r>
              <a:rPr lang="en-US" cap="none" dirty="0" smtClean="0">
                <a:latin typeface="Times New Roman" panose="02020603050405020304" pitchFamily="18" charset="0"/>
                <a:cs typeface="Times New Roman" panose="02020603050405020304" pitchFamily="18" charset="0"/>
              </a:rPr>
              <a:t>. load factor for a single flight can also be calculated by dividing the number of passengers by the number of seats.</a:t>
            </a:r>
          </a:p>
          <a:p>
            <a:r>
              <a:rPr lang="en-US" b="1" cap="none" dirty="0" smtClean="0">
                <a:latin typeface="Times New Roman" panose="02020603050405020304" pitchFamily="18" charset="0"/>
                <a:cs typeface="Times New Roman" panose="02020603050405020304" pitchFamily="18" charset="0"/>
              </a:rPr>
              <a:t>OPERATING REVENUE: </a:t>
            </a:r>
            <a:r>
              <a:rPr lang="en-US" cap="none" dirty="0" smtClean="0">
                <a:latin typeface="Times New Roman" panose="02020603050405020304" pitchFamily="18" charset="0"/>
                <a:cs typeface="Times New Roman" panose="02020603050405020304" pitchFamily="18" charset="0"/>
              </a:rPr>
              <a:t>Revenues </a:t>
            </a:r>
            <a:r>
              <a:rPr lang="en-US" cap="none" dirty="0">
                <a:latin typeface="Times New Roman" panose="02020603050405020304" pitchFamily="18" charset="0"/>
                <a:cs typeface="Times New Roman" panose="02020603050405020304" pitchFamily="18" charset="0"/>
              </a:rPr>
              <a:t>received from total airline operations including scheduled and non-scheduled service. Sources of revenue include passenger, cargo, excess baggage and certain other transport-related revenue.</a:t>
            </a:r>
          </a:p>
          <a:p>
            <a:endParaRPr lang="en-US" cap="none"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87053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26957"/>
          </a:xfrm>
        </p:spPr>
        <p:txBody>
          <a:bodyPr/>
          <a:lstStyle/>
          <a:p>
            <a:r>
              <a:rPr lang="en-US" dirty="0"/>
              <a:t>Column descriptions</a:t>
            </a:r>
          </a:p>
        </p:txBody>
      </p:sp>
      <p:sp>
        <p:nvSpPr>
          <p:cNvPr id="3" name="Content Placeholder 2"/>
          <p:cNvSpPr>
            <a:spLocks noGrp="1"/>
          </p:cNvSpPr>
          <p:nvPr>
            <p:ph sz="quarter" idx="13"/>
          </p:nvPr>
        </p:nvSpPr>
        <p:spPr>
          <a:xfrm>
            <a:off x="913774" y="1515292"/>
            <a:ext cx="10363826" cy="5342708"/>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Passenger </a:t>
            </a:r>
            <a:r>
              <a:rPr lang="en-US" b="1" dirty="0" smtClean="0">
                <a:latin typeface="Times New Roman" panose="02020603050405020304" pitchFamily="18" charset="0"/>
                <a:cs typeface="Times New Roman" panose="02020603050405020304" pitchFamily="18" charset="0"/>
              </a:rPr>
              <a:t>Revenue: </a:t>
            </a:r>
            <a:r>
              <a:rPr lang="en-US" cap="none" dirty="0" smtClean="0">
                <a:latin typeface="Times New Roman" panose="02020603050405020304" pitchFamily="18" charset="0"/>
                <a:cs typeface="Times New Roman" panose="02020603050405020304" pitchFamily="18" charset="0"/>
              </a:rPr>
              <a:t>revenue received by the airline from the carriage of passengers in scheduled operations.</a:t>
            </a:r>
            <a:endParaRPr lang="en-US" dirty="0" smtClean="0"/>
          </a:p>
          <a:p>
            <a:r>
              <a:rPr lang="en-US" b="1" dirty="0" smtClean="0">
                <a:latin typeface="Times New Roman" panose="02020603050405020304" pitchFamily="18" charset="0"/>
                <a:cs typeface="Times New Roman" panose="02020603050405020304" pitchFamily="18" charset="0"/>
              </a:rPr>
              <a:t>Passenger </a:t>
            </a:r>
            <a:r>
              <a:rPr lang="en-US" b="1" dirty="0">
                <a:latin typeface="Times New Roman" panose="02020603050405020304" pitchFamily="18" charset="0"/>
                <a:cs typeface="Times New Roman" panose="02020603050405020304" pitchFamily="18" charset="0"/>
              </a:rPr>
              <a:t>Revenue per Available Seat Mile (</a:t>
            </a:r>
            <a:r>
              <a:rPr lang="en-US" b="1" dirty="0" smtClean="0">
                <a:latin typeface="Times New Roman" panose="02020603050405020304" pitchFamily="18" charset="0"/>
                <a:cs typeface="Times New Roman" panose="02020603050405020304" pitchFamily="18" charset="0"/>
              </a:rPr>
              <a:t>PRASM): </a:t>
            </a:r>
            <a:r>
              <a:rPr lang="en-US" sz="2600" cap="none" dirty="0" smtClean="0">
                <a:latin typeface="Times New Roman" panose="02020603050405020304" pitchFamily="18" charset="0"/>
                <a:cs typeface="Times New Roman" panose="02020603050405020304" pitchFamily="18" charset="0"/>
              </a:rPr>
              <a:t>often referred to as a measure of passenger “unit revenue.” it is calculated by dividing passenger revenue by available seat miles. typically the measure is presented in terms of cents per mile. this measure is equivalent to the product of load factor and passenger yield (see below).</a:t>
            </a:r>
            <a:endParaRPr lang="en-US" dirty="0"/>
          </a:p>
          <a:p>
            <a:r>
              <a:rPr lang="en-US" sz="1900" b="1" dirty="0">
                <a:latin typeface="Times New Roman" panose="02020603050405020304" pitchFamily="18" charset="0"/>
                <a:cs typeface="Times New Roman" panose="02020603050405020304" pitchFamily="18" charset="0"/>
              </a:rPr>
              <a:t>Passenger </a:t>
            </a:r>
            <a:r>
              <a:rPr lang="en-US" sz="1900" b="1" dirty="0" smtClean="0">
                <a:latin typeface="Times New Roman" panose="02020603050405020304" pitchFamily="18" charset="0"/>
                <a:cs typeface="Times New Roman" panose="02020603050405020304" pitchFamily="18" charset="0"/>
              </a:rPr>
              <a:t>Yield: </a:t>
            </a:r>
            <a:r>
              <a:rPr lang="en-US" sz="2900" cap="none" dirty="0" smtClean="0">
                <a:latin typeface="Times New Roman" panose="02020603050405020304" pitchFamily="18" charset="0"/>
                <a:cs typeface="Times New Roman" panose="02020603050405020304" pitchFamily="18" charset="0"/>
              </a:rPr>
              <a:t>measure of average fare paid per mile, per passenger, calculated by dividing passenger revenue by revenue passenger miles (rpms). typically the measure is presented in cents per mile and is useful measure in assessing changes in fares over time. yield is not useful for comparisons across markets and/or airlines, as it varies dramatically by stage length and does not incorporate load factor (unlike </a:t>
            </a:r>
            <a:r>
              <a:rPr lang="en-US" sz="2900" cap="none" dirty="0" err="1" smtClean="0">
                <a:latin typeface="Times New Roman" panose="02020603050405020304" pitchFamily="18" charset="0"/>
                <a:cs typeface="Times New Roman" panose="02020603050405020304" pitchFamily="18" charset="0"/>
              </a:rPr>
              <a:t>prasm</a:t>
            </a:r>
            <a:r>
              <a:rPr lang="en-US" sz="2900" cap="none" dirty="0" smtClean="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03360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40020"/>
          </a:xfrm>
        </p:spPr>
        <p:txBody>
          <a:bodyPr/>
          <a:lstStyle/>
          <a:p>
            <a:r>
              <a:rPr lang="en-US" dirty="0"/>
              <a:t>Column descriptions</a:t>
            </a:r>
          </a:p>
        </p:txBody>
      </p:sp>
      <p:sp>
        <p:nvSpPr>
          <p:cNvPr id="3" name="Content Placeholder 2"/>
          <p:cNvSpPr>
            <a:spLocks noGrp="1"/>
          </p:cNvSpPr>
          <p:nvPr>
            <p:ph sz="quarter" idx="13"/>
          </p:nvPr>
        </p:nvSpPr>
        <p:spPr>
          <a:xfrm>
            <a:off x="913774" y="1502229"/>
            <a:ext cx="10363826" cy="5086829"/>
          </a:xfrm>
        </p:spPr>
        <p:txBody>
          <a:bodyPr>
            <a:normAutofit lnSpcReduction="10000"/>
          </a:bodyPr>
          <a:lstStyle/>
          <a:p>
            <a:pPr marL="0" indent="0">
              <a:buNone/>
            </a:pPr>
            <a:endParaRPr lang="en-US" dirty="0"/>
          </a:p>
          <a:p>
            <a:r>
              <a:rPr lang="en-US" b="1" cap="none" dirty="0" smtClean="0">
                <a:latin typeface="Times New Roman" panose="02020603050405020304" pitchFamily="18" charset="0"/>
                <a:cs typeface="Times New Roman" panose="02020603050405020304" pitchFamily="18" charset="0"/>
              </a:rPr>
              <a:t>REVENUE PER AVAILABLE SEAT MILE (RASM</a:t>
            </a:r>
            <a:r>
              <a:rPr lang="en-US" sz="2300" b="1" cap="none" dirty="0" smtClean="0">
                <a:latin typeface="Times New Roman" panose="02020603050405020304" pitchFamily="18" charset="0"/>
                <a:cs typeface="Times New Roman" panose="02020603050405020304" pitchFamily="18" charset="0"/>
              </a:rPr>
              <a:t>): </a:t>
            </a:r>
            <a:r>
              <a:rPr lang="en-US" sz="2300" cap="none" dirty="0" smtClean="0">
                <a:latin typeface="Times New Roman" panose="02020603050405020304" pitchFamily="18" charset="0"/>
                <a:cs typeface="Times New Roman" panose="02020603050405020304" pitchFamily="18" charset="0"/>
              </a:rPr>
              <a:t>also called "unit revenue," this figure is calculated by dividing the airline’s total revenue by its total the available seat miles.</a:t>
            </a:r>
            <a:endParaRPr lang="en-US" dirty="0"/>
          </a:p>
          <a:p>
            <a:r>
              <a:rPr lang="en-US" b="1" dirty="0">
                <a:latin typeface="Times New Roman" panose="02020603050405020304" pitchFamily="18" charset="0"/>
                <a:cs typeface="Times New Roman" panose="02020603050405020304" pitchFamily="18" charset="0"/>
              </a:rPr>
              <a:t>Revenue Passenger Miles (</a:t>
            </a:r>
            <a:r>
              <a:rPr lang="en-US" b="1" dirty="0" smtClean="0">
                <a:latin typeface="Times New Roman" panose="02020603050405020304" pitchFamily="18" charset="0"/>
                <a:cs typeface="Times New Roman" panose="02020603050405020304" pitchFamily="18" charset="0"/>
              </a:rPr>
              <a:t>RPMs): </a:t>
            </a:r>
            <a:r>
              <a:rPr lang="en-US" sz="1900" cap="none" dirty="0" smtClean="0">
                <a:latin typeface="Times New Roman" panose="02020603050405020304" pitchFamily="18" charset="0"/>
                <a:cs typeface="Times New Roman" panose="02020603050405020304" pitchFamily="18" charset="0"/>
              </a:rPr>
              <a:t>this is the basic measure of airline passenger traffic. it reflects how many of an airline's available seats were actually sold. for example, if 200 passengers fly 500 miles on a flight, this generates 100,000 rpms.</a:t>
            </a:r>
            <a:endParaRPr lang="en-US" dirty="0"/>
          </a:p>
          <a:p>
            <a:r>
              <a:rPr lang="en-US" b="1" dirty="0">
                <a:latin typeface="Times New Roman" panose="02020603050405020304" pitchFamily="18" charset="0"/>
                <a:cs typeface="Times New Roman" panose="02020603050405020304" pitchFamily="18" charset="0"/>
              </a:rPr>
              <a:t>Revenue per </a:t>
            </a:r>
            <a:r>
              <a:rPr lang="en-US" b="1" dirty="0" smtClean="0">
                <a:latin typeface="Times New Roman" panose="02020603050405020304" pitchFamily="18" charset="0"/>
                <a:cs typeface="Times New Roman" panose="02020603050405020304" pitchFamily="18" charset="0"/>
              </a:rPr>
              <a:t>Employee</a:t>
            </a:r>
            <a:r>
              <a:rPr lang="en-US" sz="1800" b="1" cap="none" dirty="0" smtClean="0">
                <a:latin typeface="Times New Roman" panose="02020603050405020304" pitchFamily="18" charset="0"/>
                <a:cs typeface="Times New Roman" panose="02020603050405020304" pitchFamily="18" charset="0"/>
              </a:rPr>
              <a:t>: </a:t>
            </a:r>
            <a:r>
              <a:rPr lang="en-US" sz="1800" cap="none" dirty="0" smtClean="0"/>
              <a:t>one measure to determine an airline’s labor productivity. it is calculated by dividing an airline’s total revenue by the number of airline employee full-time equivalents as reported to the us department of transportation.</a:t>
            </a:r>
          </a:p>
          <a:p>
            <a:r>
              <a:rPr lang="en-US" b="1" dirty="0">
                <a:latin typeface="Times New Roman" panose="02020603050405020304" pitchFamily="18" charset="0"/>
                <a:cs typeface="Times New Roman" panose="02020603050405020304" pitchFamily="18" charset="0"/>
              </a:rPr>
              <a:t>Stage </a:t>
            </a:r>
            <a:r>
              <a:rPr lang="en-US" b="1" dirty="0" smtClean="0">
                <a:latin typeface="Times New Roman" panose="02020603050405020304" pitchFamily="18" charset="0"/>
                <a:cs typeface="Times New Roman" panose="02020603050405020304" pitchFamily="18" charset="0"/>
              </a:rPr>
              <a:t>Length: </a:t>
            </a:r>
            <a:r>
              <a:rPr lang="en-US" sz="1900" cap="none" dirty="0" smtClean="0">
                <a:latin typeface="Times New Roman" panose="02020603050405020304" pitchFamily="18" charset="0"/>
                <a:cs typeface="Times New Roman" panose="02020603050405020304" pitchFamily="18" charset="0"/>
              </a:rPr>
              <a:t>the average distance flown, measure in statute miles, per aircraft departure. the measure is calculated by dividing total aircraft miles flown by the number of total aircraft departures performed.</a:t>
            </a:r>
          </a:p>
          <a:p>
            <a:endParaRPr lang="en-US" dirty="0"/>
          </a:p>
          <a:p>
            <a:endParaRPr lang="en-US" dirty="0"/>
          </a:p>
          <a:p>
            <a:endParaRPr lang="en-US" dirty="0"/>
          </a:p>
        </p:txBody>
      </p:sp>
    </p:spTree>
    <p:extLst>
      <p:ext uri="{BB962C8B-B14F-4D97-AF65-F5344CB8AC3E}">
        <p14:creationId xmlns:p14="http://schemas.microsoft.com/office/powerpoint/2010/main" val="108639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74812"/>
            <a:ext cx="10364451" cy="766482"/>
          </a:xfrm>
        </p:spPr>
        <p:txBody>
          <a:bodyPr/>
          <a:lstStyle/>
          <a:p>
            <a:endParaRPr lang="en-US" dirty="0"/>
          </a:p>
        </p:txBody>
      </p:sp>
      <p:sp>
        <p:nvSpPr>
          <p:cNvPr id="3" name="Content Placeholder 2"/>
          <p:cNvSpPr>
            <a:spLocks noGrp="1"/>
          </p:cNvSpPr>
          <p:nvPr>
            <p:ph sz="quarter" idx="13"/>
          </p:nvPr>
        </p:nvSpPr>
        <p:spPr>
          <a:xfrm>
            <a:off x="645459" y="1089212"/>
            <a:ext cx="10986247" cy="5674659"/>
          </a:xfrm>
        </p:spPr>
        <p:txBody>
          <a:bodyPr>
            <a:normAutofit fontScale="47500" lnSpcReduction="20000"/>
          </a:bodyPr>
          <a:lstStyle/>
          <a:p>
            <a:r>
              <a:rPr lang="en-US" sz="2200" b="1" dirty="0">
                <a:latin typeface="Times New Roman" panose="02020603050405020304" pitchFamily="18" charset="0"/>
                <a:cs typeface="Times New Roman" panose="02020603050405020304" pitchFamily="18" charset="0"/>
              </a:rPr>
              <a:t>Stage Length Adjusted Total Revenue per Equivalent Seat Mile (SLA </a:t>
            </a:r>
            <a:r>
              <a:rPr lang="en-US" sz="2200" b="1" dirty="0" smtClean="0">
                <a:latin typeface="Times New Roman" panose="02020603050405020304" pitchFamily="18" charset="0"/>
                <a:cs typeface="Times New Roman" panose="02020603050405020304" pitchFamily="18" charset="0"/>
              </a:rPr>
              <a:t>TRESM</a:t>
            </a:r>
            <a:r>
              <a:rPr lang="en-US" sz="2900" b="1" cap="none" dirty="0" smtClean="0">
                <a:latin typeface="Times New Roman" panose="02020603050405020304" pitchFamily="18" charset="0"/>
                <a:cs typeface="Times New Roman" panose="02020603050405020304" pitchFamily="18" charset="0"/>
              </a:rPr>
              <a:t>): </a:t>
            </a:r>
            <a:r>
              <a:rPr lang="en-US" sz="2900" cap="none" dirty="0" smtClean="0">
                <a:latin typeface="Times New Roman" panose="02020603050405020304" pitchFamily="18" charset="0"/>
                <a:cs typeface="Times New Roman" panose="02020603050405020304" pitchFamily="18" charset="0"/>
              </a:rPr>
              <a:t>a common practice utilized to normalize comparisons of </a:t>
            </a:r>
            <a:r>
              <a:rPr lang="en-US" sz="2900" cap="none" dirty="0" err="1" smtClean="0">
                <a:latin typeface="Times New Roman" panose="02020603050405020304" pitchFamily="18" charset="0"/>
                <a:cs typeface="Times New Roman" panose="02020603050405020304" pitchFamily="18" charset="0"/>
              </a:rPr>
              <a:t>trasm</a:t>
            </a:r>
            <a:r>
              <a:rPr lang="en-US" sz="2900" cap="none" dirty="0" smtClean="0">
                <a:latin typeface="Times New Roman" panose="02020603050405020304" pitchFamily="18" charset="0"/>
                <a:cs typeface="Times New Roman" panose="02020603050405020304" pitchFamily="18" charset="0"/>
              </a:rPr>
              <a:t> between carriers. operating costs and revenues are significantly impacted by the distance flown and this analytical approach is designed to compare results as if all carriers fly the same missions.</a:t>
            </a:r>
          </a:p>
          <a:p>
            <a:endParaRPr lang="en-US" dirty="0"/>
          </a:p>
          <a:p>
            <a:r>
              <a:rPr lang="en-US" sz="2900" b="1" dirty="0">
                <a:latin typeface="Times New Roman" panose="02020603050405020304" pitchFamily="18" charset="0"/>
                <a:cs typeface="Times New Roman" panose="02020603050405020304" pitchFamily="18" charset="0"/>
              </a:rPr>
              <a:t>Stage Length Adjusted Passenger Revenue per Equivalent Seat Mile (SLA PRESM)</a:t>
            </a:r>
          </a:p>
          <a:p>
            <a:pPr marL="0" indent="0">
              <a:buNone/>
            </a:pPr>
            <a:r>
              <a:rPr lang="en-US" sz="2900" cap="none" dirty="0" smtClean="0">
                <a:latin typeface="Times New Roman" panose="02020603050405020304" pitchFamily="18" charset="0"/>
                <a:cs typeface="Times New Roman" panose="02020603050405020304" pitchFamily="18" charset="0"/>
              </a:rPr>
              <a:t>a common practice utilized to normalize comparisons of </a:t>
            </a:r>
            <a:r>
              <a:rPr lang="en-US" sz="2900" cap="none" dirty="0" err="1" smtClean="0">
                <a:latin typeface="Times New Roman" panose="02020603050405020304" pitchFamily="18" charset="0"/>
                <a:cs typeface="Times New Roman" panose="02020603050405020304" pitchFamily="18" charset="0"/>
              </a:rPr>
              <a:t>prasm</a:t>
            </a:r>
            <a:r>
              <a:rPr lang="en-US" sz="2900" cap="none" dirty="0" smtClean="0">
                <a:latin typeface="Times New Roman" panose="02020603050405020304" pitchFamily="18" charset="0"/>
                <a:cs typeface="Times New Roman" panose="02020603050405020304" pitchFamily="18" charset="0"/>
              </a:rPr>
              <a:t> between carriers. operating costs and revenues are significantly impacted by the distance flown and this analytical approach is designed to compare results as if all carriers fly the same missions.</a:t>
            </a:r>
          </a:p>
          <a:p>
            <a:endParaRPr lang="en-US" dirty="0"/>
          </a:p>
          <a:p>
            <a:r>
              <a:rPr lang="en-US" sz="2900" b="1" dirty="0">
                <a:latin typeface="Times New Roman" panose="02020603050405020304" pitchFamily="18" charset="0"/>
                <a:cs typeface="Times New Roman" panose="02020603050405020304" pitchFamily="18" charset="0"/>
              </a:rPr>
              <a:t>Stage Length Adjusted Passenger Yield (Passenger Revenue Per Revenue Passenger Mile)</a:t>
            </a:r>
          </a:p>
          <a:p>
            <a:pPr marL="0" indent="0">
              <a:buNone/>
            </a:pPr>
            <a:r>
              <a:rPr lang="en-US" sz="3400" cap="none" dirty="0" smtClean="0">
                <a:latin typeface="Times New Roman" panose="02020603050405020304" pitchFamily="18" charset="0"/>
                <a:cs typeface="Times New Roman" panose="02020603050405020304" pitchFamily="18" charset="0"/>
              </a:rPr>
              <a:t>a common practice utilized to normalize comparisons of passenger yield between carriers. operating costs and revenues are significantly impacted by the distance flown and this analytical approach is designed to compare results as if all carriers fly the same missions.</a:t>
            </a:r>
          </a:p>
          <a:p>
            <a:endParaRPr lang="en-US" dirty="0"/>
          </a:p>
          <a:p>
            <a:r>
              <a:rPr lang="en-US" dirty="0"/>
              <a:t>Total Revenue per Available Seat Mile (TRASM)</a:t>
            </a:r>
          </a:p>
          <a:p>
            <a:r>
              <a:rPr lang="en-US" dirty="0"/>
              <a:t>Often referred to as a measure of unit revenue. It is calculated by dividing total operating revenue by available seat miles. Typically the measure is presented in terms of cents per mile.</a:t>
            </a:r>
          </a:p>
          <a:p>
            <a:endParaRPr lang="en-US" dirty="0"/>
          </a:p>
          <a:p>
            <a:r>
              <a:rPr lang="en-US" dirty="0"/>
              <a:t>Transport-Related Revenues (Costs)</a:t>
            </a:r>
          </a:p>
          <a:p>
            <a:r>
              <a:rPr lang="en-US" dirty="0"/>
              <a:t>Transport-related revenues (or costs) are revenues (or costs) that result from service operated by a regional affiliate of a network carrier. Such revenues (or costs) are often excluded from RASM or CASM calculations to allow network carriers to be compared directly with carriers that do not offer service using regional affiliates.</a:t>
            </a:r>
          </a:p>
          <a:p>
            <a:endParaRPr lang="en-US" dirty="0"/>
          </a:p>
          <a:p>
            <a:endParaRPr lang="en-US" dirty="0"/>
          </a:p>
        </p:txBody>
      </p:sp>
    </p:spTree>
    <p:extLst>
      <p:ext uri="{BB962C8B-B14F-4D97-AF65-F5344CB8AC3E}">
        <p14:creationId xmlns:p14="http://schemas.microsoft.com/office/powerpoint/2010/main" val="308847297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97</TotalTime>
  <Words>1196</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Tw Cen MT</vt:lpstr>
      <vt:lpstr>Droplet</vt:lpstr>
      <vt:lpstr>Link to project (power bi files)</vt:lpstr>
      <vt:lpstr>Revitalizing Rwanda's National Airline: The Case of RwandAir  By VUGANEZA Patrice</vt:lpstr>
      <vt:lpstr>Steps</vt:lpstr>
      <vt:lpstr>ABOUT DATASET</vt:lpstr>
      <vt:lpstr>Column descriptions</vt:lpstr>
      <vt:lpstr>Column descriptions</vt:lpstr>
      <vt:lpstr>Column descriptions</vt:lpstr>
      <vt:lpstr>Column descriptions</vt:lpstr>
      <vt:lpstr>PowerPoint Presentation</vt:lpstr>
      <vt:lpstr> major challenges</vt:lpstr>
      <vt:lpstr>Cont’d</vt:lpstr>
      <vt:lpstr>Building Dashboard</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20</cp:revision>
  <dcterms:created xsi:type="dcterms:W3CDTF">2023-02-18T13:29:42Z</dcterms:created>
  <dcterms:modified xsi:type="dcterms:W3CDTF">2023-02-20T18:00:33Z</dcterms:modified>
</cp:coreProperties>
</file>