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C6CE5B2-A020-4CE1-A3F8-1F3DFC101A12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8" autoAdjust="0"/>
  </p:normalViewPr>
  <p:slideViewPr>
    <p:cSldViewPr snapToGrid="0">
      <p:cViewPr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4F2BE-8844-4282-BAD8-DD6B2DA45571}" type="datetimeFigureOut">
              <a:rPr lang="lt-LT" smtClean="0"/>
              <a:t>2024-02-20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B85D0-5A33-4456-A335-31C51A1AC370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418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TheIDSAstates thatCAUTI isdefinedbysymptoms (asabove) inthecontextofaurineculturewith growth of ≥103 colony-forming units (CFU)/mLof ≥1 bacterial species in a single catheter urine specimen, or amidstreamvoidedspecimen inan individualwhosecatheterwas removed in thepreceding48hours.14TheEAU alsousesa103CFU/mLcutoff.127TheCentersforDiseaseControl(CDC)/NationalHealthcareSafetyNetwork(NHSN) usesacutoffof105CFU/mL.143</a:t>
            </a:r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B85D0-5A33-4456-A335-31C51A1AC370}" type="slidenum">
              <a:rPr lang="lt-LT" smtClean="0"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108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93D-3BBB-D8FE-D0C5-87EDE1CE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4A3CE-F52E-943F-1E25-1801F54E9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7ECB1-6A16-69E6-1DF3-83AACDF5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1A62-F2E7-1DD9-B881-12524F15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3B51-8CDA-8711-8BDD-64A8463D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9439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5B91-6321-B473-8157-DF4076A0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6452E-E2D3-EAD4-A4DB-5EA40F74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2B4F-4F03-1CAC-3325-8B9AEEDE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614F-C769-E613-786E-6715E6D5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FAE6-DBA8-37A5-781E-8BC615B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97024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08CB3-95B3-2898-7E2F-EC1A1CB49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BEC9-E3CC-4C5D-4554-F4C61066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D435-CC95-B520-B14B-191CF2D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D67E-2D47-FE42-D9E0-38DB18B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9029-3EEE-0E66-49E9-69F422C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634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6B5F-3BFB-D34F-294F-5A347CAC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CD0F0-BDB1-3AE6-D261-B9254B78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5719-096A-A88D-8CD6-779DD25A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84D2-80EA-528B-611E-DCDE0B0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662C3-04B8-A433-9353-17F0C66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1651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FEAD-04A5-4DB5-6C8C-176781E7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81BBC-79F3-412D-B484-9A9399B9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2CCF2-9927-68F8-07CF-29A728FD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904E-3B6F-4062-9BD7-A1D8420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221F-268E-CE13-7B1F-EF7D05CA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305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91F0-BE6C-2543-B9B4-0DE14922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87AD-1038-A2AF-CDC5-71D1652D7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30B7-0CFF-5378-6821-5DBFCE3D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FFA61-B173-4C57-CD0A-B5B1C267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7865-E624-94FF-C64B-4D677B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5B6B5-05A2-A634-5885-ECFDB8A0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016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3F56-A4CF-6403-FBF8-28339344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E143A-97D1-96CD-5397-6EE6753AE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7A383-6E47-2386-F0BF-61F13836D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A70DC-1FF3-EB9B-9AA3-9E1BAA2CB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93B7B-66C5-DF74-88DB-FAEB0DA1E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441AE-A0D1-E28D-618E-FD47B88F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61F43-DCF7-A1C9-3A2E-AABE8708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3F2C5-44A7-E97C-F63C-84AB0FC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506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76C5-A13C-0F99-7275-7F0BFC24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B9C7C-12F2-FD88-1D11-F4AFEFBA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A8610-BEB8-4DDF-FB90-29382B22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63352-DE15-DB48-8A7F-EF76998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144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FB98-AAD3-4C11-BFCF-778863AB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0920B-1934-3B16-FCA4-FDBA0A44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4139-3AB1-8E5D-9628-63FF240C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3726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EF89-FFFF-9A59-137F-5B2F4B0AB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E42A-179A-E2B1-54AE-E7DF743D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533B-95E2-55D2-356D-3ABB09AF5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3CB97-5C54-DA8F-DE79-934D7EB5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81EE8-78D3-BCCD-A687-1ECF286B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8B482-648E-5519-3B17-6FEBA61E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757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97A0-087E-6A47-C2BC-8DD64E44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CA352-2A4E-F933-0F54-08F637E4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8388-5543-AB6C-19A2-1E068669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C99B6-BE0D-F9D9-148E-31A10517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437B-A280-7390-E7D5-162F819F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DD08-C6B8-128A-42B1-3D46D56D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7585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AEA74-A580-C886-0503-5898D011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7E0F0-110D-6D20-DCFA-EF5F6846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C7513-2176-916F-7A57-AFA9561CF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FDC4-9F1F-494F-B710-49F263A0A3CA}" type="datetimeFigureOut">
              <a:rPr lang="lt-LT" smtClean="0"/>
              <a:t>2024-02-18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BE17-8A0A-16B2-AFEF-DA2C137E0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41AA2-6470-0CEE-0C28-06B630C0D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5819-EBD8-44A0-B11C-83C7798EF7C2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8240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C29624-91E4-8FD4-5AB6-850ABA1C1938}"/>
              </a:ext>
            </a:extLst>
          </p:cNvPr>
          <p:cNvSpPr/>
          <p:nvPr/>
        </p:nvSpPr>
        <p:spPr>
          <a:xfrm>
            <a:off x="1484113" y="36298"/>
            <a:ext cx="4168655" cy="69126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Klinikiniai požymiai leidžiantys įtarti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ŠTI</a:t>
            </a:r>
            <a:endParaRPr lang="lt-L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Karščiavimas / šaltkrėtis / naujas CRB / PCT 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pakilimas</a:t>
            </a:r>
          </a:p>
          <a:p>
            <a:pPr marL="285750" indent="-285750">
              <a:buFontTx/>
              <a:buChar char="-"/>
            </a:pP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 rizika ŠTI: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Nugaros smegenų pažeidimas</a:t>
            </a:r>
            <a:endParaRPr lang="lt-L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50C2B-8699-33A1-E60C-D93D794757FD}"/>
              </a:ext>
            </a:extLst>
          </p:cNvPr>
          <p:cNvSpPr/>
          <p:nvPr/>
        </p:nvSpPr>
        <p:spPr>
          <a:xfrm>
            <a:off x="1484113" y="924921"/>
            <a:ext cx="4168655" cy="55876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Patikrinkite kaip veikia </a:t>
            </a:r>
            <a:r>
              <a:rPr lang="lt-LT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Foley</a:t>
            </a: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kateteris</a:t>
            </a:r>
          </a:p>
          <a:p>
            <a:pPr marL="285750" indent="-285750">
              <a:buFontTx/>
              <a:buChar char="-"/>
            </a:pP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šlapimas nuteka gerai?</a:t>
            </a:r>
          </a:p>
          <a:p>
            <a:pPr marL="285750" indent="-285750">
              <a:buFontTx/>
              <a:buChar char="-"/>
            </a:pPr>
            <a:r>
              <a:rPr lang="lt-LT" sz="1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Echoskopiškai</a:t>
            </a: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tuščia šlapimo pūslė?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B7871-9770-6622-B68A-13C9503C54FF}"/>
              </a:ext>
            </a:extLst>
          </p:cNvPr>
          <p:cNvSpPr/>
          <p:nvPr/>
        </p:nvSpPr>
        <p:spPr>
          <a:xfrm>
            <a:off x="7652413" y="847557"/>
            <a:ext cx="343814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t-LT" sz="1000" dirty="0"/>
              <a:t>Problema su kateterio funkcionalumu (pakeiskite)</a:t>
            </a:r>
          </a:p>
          <a:p>
            <a:r>
              <a:rPr lang="lt-LT" sz="1000" dirty="0"/>
              <a:t>Didesnė ŠT HI rizika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92AFB8-D2AE-3A43-61A3-0E7CA4FFEB1E}"/>
              </a:ext>
            </a:extLst>
          </p:cNvPr>
          <p:cNvSpPr/>
          <p:nvPr/>
        </p:nvSpPr>
        <p:spPr>
          <a:xfrm>
            <a:off x="2223645" y="1969043"/>
            <a:ext cx="2689588" cy="24425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Šlapimo tyrimas per seną kateterį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00D958-9FA2-4607-B679-C86BBE801168}"/>
              </a:ext>
            </a:extLst>
          </p:cNvPr>
          <p:cNvSpPr/>
          <p:nvPr/>
        </p:nvSpPr>
        <p:spPr>
          <a:xfrm>
            <a:off x="1484112" y="3598451"/>
            <a:ext cx="4168654" cy="2366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Leukocitų šlapime &gt; 500 /µl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946F2-96CC-3DD8-6FDD-085E03DD8516}"/>
              </a:ext>
            </a:extLst>
          </p:cNvPr>
          <p:cNvSpPr/>
          <p:nvPr/>
        </p:nvSpPr>
        <p:spPr>
          <a:xfrm>
            <a:off x="1484112" y="4394200"/>
            <a:ext cx="4168654" cy="2750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 šlapimo pasėlyje yra patogeninių bakterijų &gt;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lt-LT" sz="1000" baseline="30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KFV/ml</a:t>
            </a:r>
            <a:endParaRPr lang="lt-L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C3CBA-D198-ABE2-CAE5-784E29395E57}"/>
              </a:ext>
            </a:extLst>
          </p:cNvPr>
          <p:cNvSpPr/>
          <p:nvPr/>
        </p:nvSpPr>
        <p:spPr>
          <a:xfrm>
            <a:off x="1489929" y="5293745"/>
            <a:ext cx="4168654" cy="3847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/>
              <a:t>Ar rastas kitas infekcijos šaltinis (</a:t>
            </a:r>
            <a:r>
              <a:rPr lang="lt-LT" sz="1000" dirty="0" err="1"/>
              <a:t>Ro</a:t>
            </a:r>
            <a:r>
              <a:rPr lang="lt-LT" sz="1000" dirty="0"/>
              <a:t>, KT ir kt.).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930DD5-7CD9-731A-7513-19710AC2D12F}"/>
              </a:ext>
            </a:extLst>
          </p:cNvPr>
          <p:cNvSpPr/>
          <p:nvPr/>
        </p:nvSpPr>
        <p:spPr>
          <a:xfrm>
            <a:off x="1484111" y="6427113"/>
            <a:ext cx="4168655" cy="24708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Galimai ŠT HI. Pradėti </a:t>
            </a:r>
            <a:r>
              <a:rPr lang="lt-LT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endParaRPr lang="lt-L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33D63-8424-DEAB-2925-C74E0B7084E5}"/>
              </a:ext>
            </a:extLst>
          </p:cNvPr>
          <p:cNvSpPr/>
          <p:nvPr/>
        </p:nvSpPr>
        <p:spPr>
          <a:xfrm>
            <a:off x="7570117" y="3615650"/>
            <a:ext cx="3438144" cy="971541"/>
          </a:xfrm>
          <a:prstGeom prst="rect">
            <a:avLst/>
          </a:prstGeom>
          <a:solidFill>
            <a:srgbClr val="0AAE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ŠTI</a:t>
            </a:r>
            <a:endParaRPr lang="lt-L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lt-LT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Ieškokite alternatyvių priežasčių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B2721-5115-66C5-A0DF-9B34C0085841}"/>
              </a:ext>
            </a:extLst>
          </p:cNvPr>
          <p:cNvSpPr/>
          <p:nvPr/>
        </p:nvSpPr>
        <p:spPr>
          <a:xfrm>
            <a:off x="7570117" y="5107945"/>
            <a:ext cx="3438144" cy="731637"/>
          </a:xfrm>
          <a:prstGeom prst="rect">
            <a:avLst/>
          </a:prstGeom>
          <a:solidFill>
            <a:srgbClr val="0AAE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Rastos kitos infekcijos / uždegimo priežastys. Gydykite </a:t>
            </a:r>
            <a:r>
              <a:rPr lang="lt-LT" sz="1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</a:t>
            </a:r>
            <a:endParaRPr lang="lt-LT" sz="1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A8E5D1-E15C-89E3-FD1E-56F3421426A8}"/>
              </a:ext>
            </a:extLst>
          </p:cNvPr>
          <p:cNvSpPr/>
          <p:nvPr/>
        </p:nvSpPr>
        <p:spPr>
          <a:xfrm>
            <a:off x="227394" y="1590782"/>
            <a:ext cx="914400" cy="24960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/>
              <a:t>Detaliai ieškokite kitų infekcijos šaltinių (fizinis ištyrimas, plaučių </a:t>
            </a:r>
            <a:r>
              <a:rPr lang="lt-LT" sz="1000" dirty="0" err="1"/>
              <a:t>ro</a:t>
            </a:r>
            <a:r>
              <a:rPr lang="lt-LT" sz="1000" dirty="0"/>
              <a:t> ir kt.)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FE602D-4B3E-90E6-B8E3-F0C03AD38C5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568441" y="727561"/>
            <a:ext cx="0" cy="197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C8A24B-B140-4F3A-4E49-AF44C223F047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3568441" y="1483687"/>
            <a:ext cx="0" cy="1422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0E61498-B709-1B9E-EE0E-5FD87A76BBB4}"/>
              </a:ext>
            </a:extLst>
          </p:cNvPr>
          <p:cNvSpPr/>
          <p:nvPr/>
        </p:nvSpPr>
        <p:spPr>
          <a:xfrm>
            <a:off x="6106732" y="5365744"/>
            <a:ext cx="914400" cy="2194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5BE8245-6CDD-0924-DD07-9EA711FF3C7F}"/>
              </a:ext>
            </a:extLst>
          </p:cNvPr>
          <p:cNvSpPr/>
          <p:nvPr/>
        </p:nvSpPr>
        <p:spPr>
          <a:xfrm>
            <a:off x="3111239" y="5942133"/>
            <a:ext cx="914400" cy="1870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C24344-B147-D003-13E1-37F95085FAD0}"/>
              </a:ext>
            </a:extLst>
          </p:cNvPr>
          <p:cNvSpPr/>
          <p:nvPr/>
        </p:nvSpPr>
        <p:spPr>
          <a:xfrm>
            <a:off x="6082034" y="4411295"/>
            <a:ext cx="914400" cy="2194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BAFD8-CB7B-BC1B-AF8B-D40CD60DB093}"/>
              </a:ext>
            </a:extLst>
          </p:cNvPr>
          <p:cNvSpPr/>
          <p:nvPr/>
        </p:nvSpPr>
        <p:spPr>
          <a:xfrm>
            <a:off x="6082034" y="3604813"/>
            <a:ext cx="914400" cy="2194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6DE1E2-FAAB-9F73-8258-628E7D08F293}"/>
              </a:ext>
            </a:extLst>
          </p:cNvPr>
          <p:cNvSpPr/>
          <p:nvPr/>
        </p:nvSpPr>
        <p:spPr>
          <a:xfrm>
            <a:off x="3117056" y="4880568"/>
            <a:ext cx="914400" cy="19052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8B2F0C-9895-BAE8-1255-8BAD0E66F600}"/>
              </a:ext>
            </a:extLst>
          </p:cNvPr>
          <p:cNvSpPr/>
          <p:nvPr/>
        </p:nvSpPr>
        <p:spPr>
          <a:xfrm>
            <a:off x="6280810" y="1184885"/>
            <a:ext cx="914400" cy="2194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8B2F0C-9895-BAE8-1255-8BAD0E66F600}"/>
              </a:ext>
            </a:extLst>
          </p:cNvPr>
          <p:cNvSpPr/>
          <p:nvPr/>
        </p:nvSpPr>
        <p:spPr>
          <a:xfrm>
            <a:off x="3111241" y="1625890"/>
            <a:ext cx="914400" cy="18434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84111" y="3169070"/>
            <a:ext cx="4168655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Šlapimo </a:t>
            </a:r>
            <a:r>
              <a:rPr lang="lt-LT" sz="1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tyrimas </a:t>
            </a:r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naujai įvestą kateterį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5652766" y="1304757"/>
            <a:ext cx="647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stCxn id="41" idx="2"/>
            <a:endCxn id="10" idx="0"/>
          </p:cNvCxnSpPr>
          <p:nvPr/>
        </p:nvCxnSpPr>
        <p:spPr>
          <a:xfrm flipH="1">
            <a:off x="3568439" y="1810238"/>
            <a:ext cx="2" cy="158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37" idx="2"/>
            <a:endCxn id="11" idx="0"/>
          </p:cNvCxnSpPr>
          <p:nvPr/>
        </p:nvCxnSpPr>
        <p:spPr>
          <a:xfrm>
            <a:off x="3568439" y="3415291"/>
            <a:ext cx="0" cy="18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5" idx="2"/>
            <a:endCxn id="68" idx="0"/>
          </p:cNvCxnSpPr>
          <p:nvPr/>
        </p:nvCxnSpPr>
        <p:spPr>
          <a:xfrm>
            <a:off x="3568439" y="4669219"/>
            <a:ext cx="5817" cy="211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8" idx="2"/>
            <a:endCxn id="16" idx="0"/>
          </p:cNvCxnSpPr>
          <p:nvPr/>
        </p:nvCxnSpPr>
        <p:spPr>
          <a:xfrm>
            <a:off x="3574256" y="5071095"/>
            <a:ext cx="0" cy="2226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</p:cNvCxnSpPr>
          <p:nvPr/>
        </p:nvCxnSpPr>
        <p:spPr>
          <a:xfrm flipH="1">
            <a:off x="3562620" y="5676646"/>
            <a:ext cx="5816" cy="265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endCxn id="17" idx="0"/>
          </p:cNvCxnSpPr>
          <p:nvPr/>
        </p:nvCxnSpPr>
        <p:spPr>
          <a:xfrm>
            <a:off x="3568436" y="6143014"/>
            <a:ext cx="3" cy="2840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cxnSpLocks/>
            <a:endCxn id="22" idx="0"/>
          </p:cNvCxnSpPr>
          <p:nvPr/>
        </p:nvCxnSpPr>
        <p:spPr>
          <a:xfrm rot="10800000" flipV="1">
            <a:off x="684594" y="792000"/>
            <a:ext cx="2883844" cy="7987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stCxn id="11" idx="3"/>
            <a:endCxn id="56" idx="1"/>
          </p:cNvCxnSpPr>
          <p:nvPr/>
        </p:nvCxnSpPr>
        <p:spPr>
          <a:xfrm flipV="1">
            <a:off x="5652766" y="3714541"/>
            <a:ext cx="429268" cy="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15" idx="3"/>
            <a:endCxn id="55" idx="1"/>
          </p:cNvCxnSpPr>
          <p:nvPr/>
        </p:nvCxnSpPr>
        <p:spPr>
          <a:xfrm flipV="1">
            <a:off x="5652766" y="4521023"/>
            <a:ext cx="429268" cy="10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/>
          <p:cNvCxnSpPr>
            <a:stCxn id="56" idx="3"/>
            <a:endCxn id="18" idx="1"/>
          </p:cNvCxnSpPr>
          <p:nvPr/>
        </p:nvCxnSpPr>
        <p:spPr>
          <a:xfrm>
            <a:off x="6996434" y="3714541"/>
            <a:ext cx="573683" cy="386880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5" idx="3"/>
            <a:endCxn id="18" idx="1"/>
          </p:cNvCxnSpPr>
          <p:nvPr/>
        </p:nvCxnSpPr>
        <p:spPr>
          <a:xfrm flipV="1">
            <a:off x="6996434" y="4101421"/>
            <a:ext cx="573683" cy="41960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16" idx="3"/>
            <a:endCxn id="50" idx="1"/>
          </p:cNvCxnSpPr>
          <p:nvPr/>
        </p:nvCxnSpPr>
        <p:spPr>
          <a:xfrm flipV="1">
            <a:off x="5658583" y="5475472"/>
            <a:ext cx="448149" cy="10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50" idx="3"/>
            <a:endCxn id="19" idx="1"/>
          </p:cNvCxnSpPr>
          <p:nvPr/>
        </p:nvCxnSpPr>
        <p:spPr>
          <a:xfrm flipV="1">
            <a:off x="7021132" y="5473764"/>
            <a:ext cx="548985" cy="1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528A6A-2BAF-2F7C-8E11-22F04375D801}"/>
              </a:ext>
            </a:extLst>
          </p:cNvPr>
          <p:cNvCxnSpPr>
            <a:stCxn id="9" idx="2"/>
            <a:endCxn id="37" idx="3"/>
          </p:cNvCxnSpPr>
          <p:nvPr/>
        </p:nvCxnSpPr>
        <p:spPr>
          <a:xfrm flipH="1">
            <a:off x="5652766" y="1761957"/>
            <a:ext cx="3718719" cy="153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9E5156-8FF2-30D7-3BCC-B56B2381D02E}"/>
              </a:ext>
            </a:extLst>
          </p:cNvPr>
          <p:cNvSpPr txBox="1"/>
          <p:nvPr/>
        </p:nvSpPr>
        <p:spPr>
          <a:xfrm>
            <a:off x="5882656" y="-10447"/>
            <a:ext cx="6153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t-LT" sz="1000" dirty="0" err="1"/>
              <a:t>P.s</a:t>
            </a:r>
            <a:r>
              <a:rPr lang="lt-LT" sz="1000" dirty="0"/>
              <a:t>. Drumstas šlapimas nėra indikacija tirti dėl </a:t>
            </a:r>
            <a:r>
              <a:rPr lang="lt-LT" sz="1000" dirty="0" smtClean="0"/>
              <a:t>ŠTI</a:t>
            </a:r>
            <a:endParaRPr lang="lt-LT" sz="1000" dirty="0"/>
          </a:p>
          <a:p>
            <a:r>
              <a:rPr lang="lt-LT" sz="1000" dirty="0"/>
              <a:t>Algoritmas nėra taikomas, jei yra struktūriniai šlapimo takų pokyčiai pvz. </a:t>
            </a:r>
            <a:r>
              <a:rPr lang="lt-LT" sz="1000" dirty="0" smtClean="0"/>
              <a:t>hidronefrozė</a:t>
            </a:r>
            <a:endParaRPr lang="lt-LT" sz="1000" dirty="0"/>
          </a:p>
          <a:p>
            <a:r>
              <a:rPr lang="lt-LT" sz="1000" dirty="0"/>
              <a:t>ŠTI nustatoma radus bakteriuriją, kai yra ŠTI ar sisteminės infekcijos požymių ir kurie nepaaiškinami kita infekcija</a:t>
            </a:r>
          </a:p>
          <a:p>
            <a:endParaRPr lang="lt-LT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91B321A-2DB3-51BC-8670-6F826A4CB5B6}"/>
              </a:ext>
            </a:extLst>
          </p:cNvPr>
          <p:cNvSpPr/>
          <p:nvPr/>
        </p:nvSpPr>
        <p:spPr>
          <a:xfrm>
            <a:off x="1484112" y="2408302"/>
            <a:ext cx="4168654" cy="2462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Leukocitų šlapime &gt; 500 /µl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8F76C4-5975-37C6-C0E2-E7F72AF40AB5}"/>
              </a:ext>
            </a:extLst>
          </p:cNvPr>
          <p:cNvSpPr/>
          <p:nvPr/>
        </p:nvSpPr>
        <p:spPr>
          <a:xfrm>
            <a:off x="3111239" y="2835117"/>
            <a:ext cx="914400" cy="17395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775F68-94BE-0EE8-52DA-7777C6B058A9}"/>
              </a:ext>
            </a:extLst>
          </p:cNvPr>
          <p:cNvSpPr/>
          <p:nvPr/>
        </p:nvSpPr>
        <p:spPr>
          <a:xfrm>
            <a:off x="1484112" y="3985790"/>
            <a:ext cx="4168654" cy="2194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 sz="1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Šlapimo pasėlis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6502" y="5996226"/>
            <a:ext cx="61099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000" dirty="0" smtClean="0"/>
              <a:t>VERTINANT ŠLAPIMO TYRIMĄ: Nitritai šlapimo tyrime – bakterinė infekcija. Ne visos bakterijos gamina nitratų reduktazę, apie 20% ŠTI nitritinė reakcija neigiama. </a:t>
            </a:r>
          </a:p>
          <a:p>
            <a:r>
              <a:rPr lang="lt-LT" sz="1000" dirty="0" smtClean="0"/>
              <a:t>Bakterijos gaminančios nitritus: E. coli, Proteus mirabilis, Klebsiella. </a:t>
            </a:r>
          </a:p>
          <a:p>
            <a:r>
              <a:rPr lang="lt-LT" sz="1000" dirty="0" smtClean="0"/>
              <a:t>Negaminančios: Staphylococcus, Pseudomonas, Acinetobacter, Enterococcus faecalis, B grupės Streptokokai, grybai. Šlapimas šlapimo pūslėje &gt;4val.</a:t>
            </a:r>
            <a:endParaRPr lang="lt-LT" sz="1000" dirty="0"/>
          </a:p>
        </p:txBody>
      </p:sp>
      <p:cxnSp>
        <p:nvCxnSpPr>
          <p:cNvPr id="59" name="Straight Arrow Connector 58"/>
          <p:cNvCxnSpPr>
            <a:cxnSpLocks/>
          </p:cNvCxnSpPr>
          <p:nvPr/>
        </p:nvCxnSpPr>
        <p:spPr>
          <a:xfrm>
            <a:off x="3568438" y="2216336"/>
            <a:ext cx="1" cy="1810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61" idx="2"/>
            <a:endCxn id="62" idx="0"/>
          </p:cNvCxnSpPr>
          <p:nvPr/>
        </p:nvCxnSpPr>
        <p:spPr>
          <a:xfrm>
            <a:off x="3568439" y="2654523"/>
            <a:ext cx="0" cy="180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H="1">
            <a:off x="3568436" y="2996495"/>
            <a:ext cx="2" cy="175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11" idx="2"/>
            <a:endCxn id="93" idx="0"/>
          </p:cNvCxnSpPr>
          <p:nvPr/>
        </p:nvCxnSpPr>
        <p:spPr>
          <a:xfrm>
            <a:off x="3568439" y="3835121"/>
            <a:ext cx="0" cy="150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cxnSpLocks/>
          </p:cNvCxnSpPr>
          <p:nvPr/>
        </p:nvCxnSpPr>
        <p:spPr>
          <a:xfrm flipH="1">
            <a:off x="3565526" y="4219154"/>
            <a:ext cx="2" cy="175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cxnSpLocks/>
            <a:stCxn id="40" idx="3"/>
          </p:cNvCxnSpPr>
          <p:nvPr/>
        </p:nvCxnSpPr>
        <p:spPr>
          <a:xfrm>
            <a:off x="7195210" y="1294613"/>
            <a:ext cx="457203" cy="10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cxnSpLocks/>
            <a:stCxn id="22" idx="2"/>
            <a:endCxn id="16" idx="1"/>
          </p:cNvCxnSpPr>
          <p:nvPr/>
        </p:nvCxnSpPr>
        <p:spPr>
          <a:xfrm rot="16200000" flipH="1">
            <a:off x="387630" y="4383819"/>
            <a:ext cx="1399263" cy="8053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14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t-LT" dirty="0" smtClean="0"/>
              <a:t>ŠTI gydymas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t-LT" dirty="0" smtClean="0"/>
              <a:t>Pakeičiame seną kateterį (tikėtina bus pakeistas imant šlapimo tyrimą ir pasėlį)</a:t>
            </a:r>
          </a:p>
          <a:p>
            <a:r>
              <a:rPr lang="lt-LT" dirty="0" smtClean="0"/>
              <a:t>Šlapimo pasėlis per naują/naujai pakeistą kateterį prieš pradedant antibiotikų skyrimą – pasėlis imamas per specialų kateterio kanalą</a:t>
            </a:r>
          </a:p>
          <a:p>
            <a:r>
              <a:rPr lang="lt-LT" dirty="0"/>
              <a:t>Antibiotikų pasirinkimo </a:t>
            </a:r>
            <a:r>
              <a:rPr lang="lt-LT" dirty="0" smtClean="0"/>
              <a:t>rekomendacijos</a:t>
            </a:r>
          </a:p>
          <a:p>
            <a:pPr lvl="1"/>
            <a:r>
              <a:rPr lang="lt-LT" dirty="0" smtClean="0"/>
              <a:t>Visuomenėje įgyta ŠTI</a:t>
            </a:r>
          </a:p>
          <a:p>
            <a:pPr lvl="2"/>
            <a:r>
              <a:rPr lang="lt-LT" dirty="0" smtClean="0"/>
              <a:t>Amoksicilinas/klavulano r. 1,2g x3</a:t>
            </a:r>
          </a:p>
          <a:p>
            <a:pPr lvl="2"/>
            <a:r>
              <a:rPr lang="lt-LT" dirty="0" smtClean="0"/>
              <a:t>Ciprofloksacinas 400 mg x2</a:t>
            </a:r>
          </a:p>
          <a:p>
            <a:pPr lvl="2"/>
            <a:r>
              <a:rPr lang="lt-LT" dirty="0" smtClean="0"/>
              <a:t>Gentamicinas 5-7 mg/kg x1</a:t>
            </a:r>
          </a:p>
          <a:p>
            <a:pPr lvl="1"/>
            <a:r>
              <a:rPr lang="lt-LT" dirty="0" smtClean="0"/>
              <a:t>Hospitalinė ŠTI</a:t>
            </a:r>
          </a:p>
          <a:p>
            <a:pPr lvl="2"/>
            <a:r>
              <a:rPr lang="lt-LT" dirty="0" smtClean="0"/>
              <a:t>Piperacilinas/tazobaktamas 4,5 g x4</a:t>
            </a:r>
          </a:p>
          <a:p>
            <a:pPr lvl="1"/>
            <a:r>
              <a:rPr lang="lt-LT" dirty="0" smtClean="0"/>
              <a:t>Pasirenkant antibiotikus – įvertinti ankstesnį </a:t>
            </a:r>
            <a:r>
              <a:rPr lang="lt-LT" dirty="0"/>
              <a:t>antibiotikų vartojimą – dėl </a:t>
            </a:r>
            <a:r>
              <a:rPr lang="lt-LT" dirty="0" smtClean="0"/>
              <a:t>bakterijų rezistentiškumo</a:t>
            </a:r>
          </a:p>
          <a:p>
            <a:r>
              <a:rPr lang="lt-LT" dirty="0" smtClean="0"/>
              <a:t>Antibiotikų skyrimo trukmė – 5-7 dienos, vertinant pagal kliniką ir tyrimus</a:t>
            </a:r>
            <a:endParaRPr lang="lt-LT" dirty="0"/>
          </a:p>
          <a:p>
            <a:pPr lvl="1"/>
            <a:endParaRPr lang="lt-LT" dirty="0"/>
          </a:p>
          <a:p>
            <a:r>
              <a:rPr lang="lt-LT" dirty="0" smtClean="0"/>
              <a:t>Asimptominė bakteriurija negydoma, išskyrus:</a:t>
            </a:r>
          </a:p>
          <a:p>
            <a:pPr lvl="1"/>
            <a:r>
              <a:rPr lang="lt-LT" dirty="0" smtClean="0"/>
              <a:t>Nėščiąsias</a:t>
            </a:r>
          </a:p>
          <a:p>
            <a:pPr lvl="1"/>
            <a:r>
              <a:rPr lang="lt-LT" dirty="0" smtClean="0"/>
              <a:t>Pacientus, kuriems atliekama urologinė operacija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400800"/>
            <a:ext cx="11059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1100" dirty="0" smtClean="0"/>
              <a:t>* Urinary tract infection (catheter-associated): antimicrobial prescribing. NICE guidline. Published: 23 November 2018</a:t>
            </a:r>
          </a:p>
          <a:p>
            <a:r>
              <a:rPr lang="lt-LT" sz="1100" dirty="0" smtClean="0"/>
              <a:t>* Catheter-Associated Urinary Tract Infections: Current Challenges and Future Prospects. </a:t>
            </a:r>
            <a:r>
              <a:rPr lang="lt-LT" sz="1100" dirty="0"/>
              <a:t>Glenn T Werneburg. ResearchandReports </a:t>
            </a:r>
            <a:r>
              <a:rPr lang="lt-LT" sz="1100" dirty="0" smtClean="0"/>
              <a:t>in Urology2022:14109–133</a:t>
            </a:r>
            <a:endParaRPr lang="lt-LT" sz="1100" dirty="0"/>
          </a:p>
        </p:txBody>
      </p:sp>
    </p:spTree>
    <p:extLst>
      <p:ext uri="{BB962C8B-B14F-4D97-AF65-F5344CB8AC3E}">
        <p14:creationId xmlns:p14="http://schemas.microsoft.com/office/powerpoint/2010/main" val="213232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408</Words>
  <Application>Microsoft Office PowerPoint</Application>
  <PresentationFormat>Widescreen</PresentationFormat>
  <Paragraphs>55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PowerPoint Presentation</vt:lpstr>
      <vt:lpstr>ŠTI gydymas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Mindaugas Serpytis</dc:creator>
  <cp:lastModifiedBy>Dainius Trybė</cp:lastModifiedBy>
  <cp:revision>19</cp:revision>
  <dcterms:created xsi:type="dcterms:W3CDTF">2023-08-10T04:58:26Z</dcterms:created>
  <dcterms:modified xsi:type="dcterms:W3CDTF">2024-02-20T19:18:43Z</dcterms:modified>
</cp:coreProperties>
</file>