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o, Mabel" initials="SM" lastIdx="9" clrIdx="0">
    <p:extLst>
      <p:ext uri="{19B8F6BF-5375-455C-9EA6-DF929625EA0E}">
        <p15:presenceInfo xmlns:p15="http://schemas.microsoft.com/office/powerpoint/2012/main" userId="S-1-5-21-1326408308-1533351006-945835055-6523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9C365"/>
    <a:srgbClr val="6BA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2F9E-2F1E-4D76-9AAE-D1F2C7D2F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40A5-3640-41CB-BD40-964984C6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5" indent="0" algn="ctr">
              <a:buNone/>
              <a:defRPr sz="1801"/>
            </a:lvl3pPr>
            <a:lvl4pPr marL="1371428" indent="0" algn="ctr">
              <a:buNone/>
              <a:defRPr sz="1600"/>
            </a:lvl4pPr>
            <a:lvl5pPr marL="1828568" indent="0" algn="ctr">
              <a:buNone/>
              <a:defRPr sz="1600"/>
            </a:lvl5pPr>
            <a:lvl6pPr marL="2285711" indent="0" algn="ctr">
              <a:buNone/>
              <a:defRPr sz="1600"/>
            </a:lvl6pPr>
            <a:lvl7pPr marL="2742854" indent="0" algn="ctr">
              <a:buNone/>
              <a:defRPr sz="1600"/>
            </a:lvl7pPr>
            <a:lvl8pPr marL="3199996" indent="0" algn="ctr">
              <a:buNone/>
              <a:defRPr sz="1600"/>
            </a:lvl8pPr>
            <a:lvl9pPr marL="365714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A04C-A235-45DF-A03C-7B875629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EDB6-F6FE-4205-96BF-91424556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BC18-A3F1-4A3C-80B6-720BF95C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07C5-4B54-414F-AB2C-5D00FF4D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1050C-B9CF-477D-9034-ABCE812E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CBFD-8967-4140-9037-097181F0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5E9E-FF2C-44EF-BFAC-F3F77CAC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1CE5-BAF4-4B2E-A0F2-3A687C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CB1B0-ACEF-4776-B694-D8C4A8DA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72439-AB73-42FD-A6F0-CD2CCE86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3" y="365125"/>
            <a:ext cx="580072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0121-84A4-4C49-AE1B-38910C3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91F5-E6AC-4714-94DC-A73A809A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99AC-979F-42DF-9911-300228EC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4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9A7-E82C-4030-869B-2603432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A529-2000-436C-9B37-C676BE9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CAD9-5CB5-4771-BCD6-44C27742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6125-1276-4396-B5EA-75B2530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DAAA-CFC0-4094-9ADF-D31321F6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6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1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C4BF-2A09-402B-B835-06504972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FE94D-7816-4BFE-98C7-0C61B9A7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7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A932-24F3-4B3C-AD4F-A0108C3D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2B6B-975F-433A-BF3D-C46D0F0A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33E2-BD05-4789-875C-478679FC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DB9A-5CD7-4795-941D-776B1974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6084-B667-40BC-A42C-26AE8DBA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2F6B-3450-41BA-89B7-460894D1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E63A1-F3E6-43E6-8B31-1109D49E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DC07-78F6-4B9B-A64D-8F299342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3CF3-9C9F-4FD7-A1C5-D2447CAB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00E7-161F-46AC-8841-DA1E0E57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3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036D-836A-4A34-BC00-565FC238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5" y="1681166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5" indent="0">
              <a:buNone/>
              <a:defRPr sz="1801" b="1"/>
            </a:lvl3pPr>
            <a:lvl4pPr marL="1371428" indent="0">
              <a:buNone/>
              <a:defRPr sz="1600" b="1"/>
            </a:lvl4pPr>
            <a:lvl5pPr marL="1828568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4" indent="0">
              <a:buNone/>
              <a:defRPr sz="1600" b="1"/>
            </a:lvl7pPr>
            <a:lvl8pPr marL="3199996" indent="0">
              <a:buNone/>
              <a:defRPr sz="1600" b="1"/>
            </a:lvl8pPr>
            <a:lvl9pPr marL="36571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716E-AC3C-40BB-B301-DF886526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5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09BE0-3D34-4B1C-9B24-A4D9A3A4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3" y="1681166"/>
            <a:ext cx="38873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5" indent="0">
              <a:buNone/>
              <a:defRPr sz="1801" b="1"/>
            </a:lvl3pPr>
            <a:lvl4pPr marL="1371428" indent="0">
              <a:buNone/>
              <a:defRPr sz="1600" b="1"/>
            </a:lvl4pPr>
            <a:lvl5pPr marL="1828568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4" indent="0">
              <a:buNone/>
              <a:defRPr sz="1600" b="1"/>
            </a:lvl7pPr>
            <a:lvl8pPr marL="3199996" indent="0">
              <a:buNone/>
              <a:defRPr sz="1600" b="1"/>
            </a:lvl8pPr>
            <a:lvl9pPr marL="365714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A97B3-1639-4E42-890B-1F0A23F84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663CA-D318-4682-9784-8CD5223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69154-B7F1-4A55-848C-74933202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0E195-9489-43BE-9DBB-7BA2E4D7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E5ED-3E61-437C-B978-1E41EA7F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3EE8B-2524-478E-A821-9193B9BB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A2F1E-1316-469D-883E-ED12EC0C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1F045-FE41-4EC6-8BE1-0F8CFEB7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DB81B-8FC5-48FB-A548-AAC3559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6D33-5BD4-45CF-99AC-EACAEEA5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A7219-D949-4326-8B49-19CD5EEE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B07D-6253-4EE7-93E1-45FAB61F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8026-F0F0-485A-921A-DB928F80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987435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AD4-7A3A-4E8C-A8B9-F498E4208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3" indent="0">
              <a:buNone/>
              <a:defRPr sz="1401"/>
            </a:lvl2pPr>
            <a:lvl3pPr marL="914285" indent="0">
              <a:buNone/>
              <a:defRPr sz="1200"/>
            </a:lvl3pPr>
            <a:lvl4pPr marL="1371428" indent="0">
              <a:buNone/>
              <a:defRPr sz="1001"/>
            </a:lvl4pPr>
            <a:lvl5pPr marL="1828568" indent="0">
              <a:buNone/>
              <a:defRPr sz="1001"/>
            </a:lvl5pPr>
            <a:lvl6pPr marL="2285711" indent="0">
              <a:buNone/>
              <a:defRPr sz="1001"/>
            </a:lvl6pPr>
            <a:lvl7pPr marL="2742854" indent="0">
              <a:buNone/>
              <a:defRPr sz="1001"/>
            </a:lvl7pPr>
            <a:lvl8pPr marL="3199996" indent="0">
              <a:buNone/>
              <a:defRPr sz="1001"/>
            </a:lvl8pPr>
            <a:lvl9pPr marL="365714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D241-D19C-4F87-B968-0AD3B587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461B8-8870-4ED0-B98B-9D8142F3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AD06C-342F-4565-A295-62A5B0EA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C390-85BC-4E55-B95A-3A92BFA5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9ACF0-584A-4C62-89F5-2911824B2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0" y="987435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5" indent="0">
              <a:buNone/>
              <a:defRPr sz="2400"/>
            </a:lvl3pPr>
            <a:lvl4pPr marL="1371428" indent="0">
              <a:buNone/>
              <a:defRPr sz="2000"/>
            </a:lvl4pPr>
            <a:lvl5pPr marL="1828568" indent="0">
              <a:buNone/>
              <a:defRPr sz="2000"/>
            </a:lvl5pPr>
            <a:lvl6pPr marL="2285711" indent="0">
              <a:buNone/>
              <a:defRPr sz="2000"/>
            </a:lvl6pPr>
            <a:lvl7pPr marL="2742854" indent="0">
              <a:buNone/>
              <a:defRPr sz="2000"/>
            </a:lvl7pPr>
            <a:lvl8pPr marL="3199996" indent="0">
              <a:buNone/>
              <a:defRPr sz="2000"/>
            </a:lvl8pPr>
            <a:lvl9pPr marL="365714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CEE7-8F4A-4AA7-9CDF-7F50135D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3" indent="0">
              <a:buNone/>
              <a:defRPr sz="1401"/>
            </a:lvl2pPr>
            <a:lvl3pPr marL="914285" indent="0">
              <a:buNone/>
              <a:defRPr sz="1200"/>
            </a:lvl3pPr>
            <a:lvl4pPr marL="1371428" indent="0">
              <a:buNone/>
              <a:defRPr sz="1001"/>
            </a:lvl4pPr>
            <a:lvl5pPr marL="1828568" indent="0">
              <a:buNone/>
              <a:defRPr sz="1001"/>
            </a:lvl5pPr>
            <a:lvl6pPr marL="2285711" indent="0">
              <a:buNone/>
              <a:defRPr sz="1001"/>
            </a:lvl6pPr>
            <a:lvl7pPr marL="2742854" indent="0">
              <a:buNone/>
              <a:defRPr sz="1001"/>
            </a:lvl7pPr>
            <a:lvl8pPr marL="3199996" indent="0">
              <a:buNone/>
              <a:defRPr sz="1001"/>
            </a:lvl8pPr>
            <a:lvl9pPr marL="365714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6E7BE-4E47-4041-BE6F-5A4D8A3B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031E-FA4C-4A99-85B9-79C2EDE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485D-20D8-4545-B8AA-E238710A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1D451-2375-4D26-81B6-D3F8E51B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0040-781B-4332-87E5-8D47A0D3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81817-EA26-482A-AE0C-9DFEDD53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6356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647B-938B-467D-9B1A-F220B5DBAD7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D474-0AA3-4532-8360-07CA27A11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6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757C-E4B0-42B5-9533-8AB882576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9F20-F211-46ED-887A-44D6B4EB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8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5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7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9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2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2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8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0" indent="-228572" algn="l" defTabSz="91428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8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1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4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6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2" algn="l" defTabSz="9142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B64A-0CEB-4BD8-80F0-372C5FFF4FA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60F0-C102-453D-8E6C-A6597F3B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61C5A2E-14F6-4D19-BF93-263D5E169BED}"/>
              </a:ext>
            </a:extLst>
          </p:cNvPr>
          <p:cNvSpPr/>
          <p:nvPr/>
        </p:nvSpPr>
        <p:spPr>
          <a:xfrm>
            <a:off x="45717" y="484687"/>
            <a:ext cx="9052560" cy="1648490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en-US" sz="75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9966F-FAFF-4DDF-80C2-9F6692FAAF00}"/>
              </a:ext>
            </a:extLst>
          </p:cNvPr>
          <p:cNvSpPr txBox="1"/>
          <p:nvPr/>
        </p:nvSpPr>
        <p:spPr>
          <a:xfrm>
            <a:off x="1776866" y="563"/>
            <a:ext cx="559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[COHORT] common variant GWAS QC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6B7F970-8C64-43D9-A15C-DA2205C579E1}"/>
              </a:ext>
            </a:extLst>
          </p:cNvPr>
          <p:cNvGrpSpPr/>
          <p:nvPr/>
        </p:nvGrpSpPr>
        <p:grpSpPr>
          <a:xfrm>
            <a:off x="45717" y="4160385"/>
            <a:ext cx="9052560" cy="2656591"/>
            <a:chOff x="2297605" y="3593666"/>
            <a:chExt cx="4544055" cy="318997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89D5DE-2DCD-4621-AEEF-3A6FF4CE337B}"/>
                </a:ext>
              </a:extLst>
            </p:cNvPr>
            <p:cNvSpPr/>
            <p:nvPr/>
          </p:nvSpPr>
          <p:spPr>
            <a:xfrm>
              <a:off x="2297605" y="3593666"/>
              <a:ext cx="2267712" cy="31899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45720" rIns="73152" rtlCol="0" anchor="t" anchorCtr="0"/>
            <a:lstStyle/>
            <a:p>
              <a:pPr defTabSz="457178"/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D802F5-E4AD-4B9D-B96D-28AE015C134F}"/>
                </a:ext>
              </a:extLst>
            </p:cNvPr>
            <p:cNvSpPr/>
            <p:nvPr/>
          </p:nvSpPr>
          <p:spPr>
            <a:xfrm>
              <a:off x="4573948" y="3593666"/>
              <a:ext cx="2267712" cy="31899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45720" rIns="73152" rtlCol="0" anchor="t" anchorCtr="0"/>
            <a:lstStyle/>
            <a:p>
              <a:pPr algn="r" defTabSz="457178"/>
              <a:endParaRPr lang="en-US" sz="9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9FD5B7-264B-41C4-8E23-082BFF2D509E}"/>
              </a:ext>
            </a:extLst>
          </p:cNvPr>
          <p:cNvGrpSpPr/>
          <p:nvPr/>
        </p:nvGrpSpPr>
        <p:grpSpPr>
          <a:xfrm>
            <a:off x="43413" y="2127309"/>
            <a:ext cx="9052560" cy="1894468"/>
            <a:chOff x="46896" y="1984388"/>
            <a:chExt cx="9057174" cy="173126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2DA35B-D9FF-40FA-8AD7-23F3C4F24599}"/>
                </a:ext>
              </a:extLst>
            </p:cNvPr>
            <p:cNvSpPr/>
            <p:nvPr/>
          </p:nvSpPr>
          <p:spPr>
            <a:xfrm>
              <a:off x="46896" y="1984388"/>
              <a:ext cx="4526280" cy="1731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t" anchorCtr="0"/>
            <a:lstStyle/>
            <a:p>
              <a:pPr defTabSz="457178"/>
              <a:r>
                <a:rPr lang="en-US" sz="900" b="1" dirty="0">
                  <a:solidFill>
                    <a:prstClr val="black"/>
                  </a:solidFill>
                </a:rPr>
                <a:t>All races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BCE28D3-2C73-4B68-8F5E-0FB3C1DD1486}"/>
                </a:ext>
              </a:extLst>
            </p:cNvPr>
            <p:cNvSpPr/>
            <p:nvPr/>
          </p:nvSpPr>
          <p:spPr>
            <a:xfrm>
              <a:off x="4577790" y="1984388"/>
              <a:ext cx="4526280" cy="17312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5720" rtlCol="0" anchor="t" anchorCtr="0"/>
            <a:lstStyle/>
            <a:p>
              <a:pPr algn="r" defTabSz="457178"/>
              <a:r>
                <a:rPr lang="en-US" sz="900" b="1" dirty="0">
                  <a:solidFill>
                    <a:prstClr val="black"/>
                  </a:solidFill>
                </a:rPr>
                <a:t>Non-</a:t>
              </a:r>
            </a:p>
            <a:p>
              <a:pPr algn="r" defTabSz="457178"/>
              <a:r>
                <a:rPr lang="en-US" sz="900" b="1" dirty="0">
                  <a:solidFill>
                    <a:prstClr val="black"/>
                  </a:solidFill>
                </a:rPr>
                <a:t>Hispanic </a:t>
              </a:r>
            </a:p>
            <a:p>
              <a:pPr algn="r" defTabSz="457178"/>
              <a:r>
                <a:rPr lang="en-US" sz="900" b="1" dirty="0">
                  <a:solidFill>
                    <a:prstClr val="black"/>
                  </a:solidFill>
                </a:rPr>
                <a:t>Whites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E2F678E-5E77-4456-829B-C5D0834E420C}"/>
              </a:ext>
            </a:extLst>
          </p:cNvPr>
          <p:cNvSpPr txBox="1"/>
          <p:nvPr/>
        </p:nvSpPr>
        <p:spPr>
          <a:xfrm>
            <a:off x="45717" y="274374"/>
            <a:ext cx="9052560" cy="210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 defTabSz="457178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Pre-imputation QC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120603-4CE9-4812-858D-5E093D3AA6F0}"/>
              </a:ext>
            </a:extLst>
          </p:cNvPr>
          <p:cNvCxnSpPr>
            <a:cxnSpLocks/>
            <a:stCxn id="106" idx="2"/>
            <a:endCxn id="88" idx="0"/>
          </p:cNvCxnSpPr>
          <p:nvPr/>
        </p:nvCxnSpPr>
        <p:spPr>
          <a:xfrm flipH="1">
            <a:off x="5573707" y="3942475"/>
            <a:ext cx="2503" cy="39132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71AA7F-D007-448C-B379-8E1046149149}"/>
              </a:ext>
            </a:extLst>
          </p:cNvPr>
          <p:cNvSpPr txBox="1"/>
          <p:nvPr/>
        </p:nvSpPr>
        <p:spPr>
          <a:xfrm>
            <a:off x="749372" y="1309355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SNPs for &gt;5% missingness and -- SNPs for MAF &lt;0.01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5F27E9-77D9-4018-AC73-FEF7719DAE8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1299004" y="795262"/>
            <a:ext cx="96103" cy="2948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C96F3-070D-4085-82E5-5DF05F57AC17}"/>
              </a:ext>
            </a:extLst>
          </p:cNvPr>
          <p:cNvSpPr txBox="1"/>
          <p:nvPr/>
        </p:nvSpPr>
        <p:spPr>
          <a:xfrm>
            <a:off x="2040842" y="1307565"/>
            <a:ext cx="11953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people for &gt;1% missingness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BFC4B-57A9-46CC-8DA1-A57B93B88704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2590474" y="795262"/>
            <a:ext cx="96103" cy="59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69E726-2500-498D-979F-6A1062B0643C}"/>
              </a:ext>
            </a:extLst>
          </p:cNvPr>
          <p:cNvSpPr txBox="1"/>
          <p:nvPr/>
        </p:nvSpPr>
        <p:spPr>
          <a:xfrm>
            <a:off x="3332312" y="1307565"/>
            <a:ext cx="11953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related individuals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390B00-E42E-48D0-A89B-0F7484E99AAB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881944" y="795852"/>
            <a:ext cx="96103" cy="59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890517-6045-472C-83E7-2F7C64F990C3}"/>
              </a:ext>
            </a:extLst>
          </p:cNvPr>
          <p:cNvSpPr txBox="1"/>
          <p:nvPr/>
        </p:nvSpPr>
        <p:spPr>
          <a:xfrm>
            <a:off x="4623782" y="1307565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individuals with mismatched sex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1C8B7E-7C80-477C-9CCC-4869A584B2A4}"/>
              </a:ext>
            </a:extLst>
          </p:cNvPr>
          <p:cNvCxnSpPr>
            <a:cxnSpLocks/>
          </p:cNvCxnSpPr>
          <p:nvPr/>
        </p:nvCxnSpPr>
        <p:spPr>
          <a:xfrm>
            <a:off x="5173414" y="796442"/>
            <a:ext cx="96103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ADF128-B2F8-4129-B156-1A1D78391808}"/>
              </a:ext>
            </a:extLst>
          </p:cNvPr>
          <p:cNvSpPr txBox="1"/>
          <p:nvPr/>
        </p:nvSpPr>
        <p:spPr>
          <a:xfrm>
            <a:off x="5915252" y="1307565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variants (-- unmapped, -- sex </a:t>
            </a:r>
            <a:r>
              <a:rPr lang="en-US" sz="900" dirty="0" err="1">
                <a:solidFill>
                  <a:prstClr val="black"/>
                </a:solidFill>
              </a:rPr>
              <a:t>chr</a:t>
            </a:r>
            <a:r>
              <a:rPr lang="en-US" sz="900" dirty="0">
                <a:solidFill>
                  <a:prstClr val="black"/>
                </a:solidFill>
              </a:rPr>
              <a:t>, -- mitochondrial)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9F8334-2456-4BC1-AAA8-BDBCA5059275}"/>
              </a:ext>
            </a:extLst>
          </p:cNvPr>
          <p:cNvCxnSpPr>
            <a:cxnSpLocks/>
          </p:cNvCxnSpPr>
          <p:nvPr/>
        </p:nvCxnSpPr>
        <p:spPr>
          <a:xfrm>
            <a:off x="6464884" y="796442"/>
            <a:ext cx="96103" cy="59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A56E46-217E-4D59-844C-5A64E562A8B7}"/>
              </a:ext>
            </a:extLst>
          </p:cNvPr>
          <p:cNvSpPr txBox="1"/>
          <p:nvPr/>
        </p:nvSpPr>
        <p:spPr>
          <a:xfrm>
            <a:off x="6697959" y="3246176"/>
            <a:ext cx="182880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palindromic SNPs with MAF&gt;0.4 and SNPs not matching or not present in reference panel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F9B0EB-7978-40F2-BB7A-465EF4C1FC97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3573386" y="2884304"/>
            <a:ext cx="0" cy="688839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A301996-6FCE-4241-872A-7D0C09BA8291}"/>
              </a:ext>
            </a:extLst>
          </p:cNvPr>
          <p:cNvCxnSpPr>
            <a:cxnSpLocks/>
            <a:stCxn id="112" idx="2"/>
            <a:endCxn id="57" idx="0"/>
          </p:cNvCxnSpPr>
          <p:nvPr/>
        </p:nvCxnSpPr>
        <p:spPr>
          <a:xfrm>
            <a:off x="3573386" y="4818454"/>
            <a:ext cx="0" cy="401255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A71A04-C4D9-4C97-A116-478DD16BFA24}"/>
              </a:ext>
            </a:extLst>
          </p:cNvPr>
          <p:cNvSpPr txBox="1"/>
          <p:nvPr/>
        </p:nvSpPr>
        <p:spPr>
          <a:xfrm>
            <a:off x="2658986" y="2376473"/>
            <a:ext cx="182880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 Hardy-Weinberg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FCEEF-4D86-4C0A-9FAF-C0175683B187}"/>
              </a:ext>
            </a:extLst>
          </p:cNvPr>
          <p:cNvSpPr txBox="1"/>
          <p:nvPr/>
        </p:nvSpPr>
        <p:spPr>
          <a:xfrm>
            <a:off x="2658986" y="3573143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variants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9F57A3-529B-4A94-9B74-152FBFAB4351}"/>
              </a:ext>
            </a:extLst>
          </p:cNvPr>
          <p:cNvSpPr txBox="1"/>
          <p:nvPr/>
        </p:nvSpPr>
        <p:spPr>
          <a:xfrm>
            <a:off x="2658986" y="4310623"/>
            <a:ext cx="182880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 Filter for imputation quality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F8DAD4-A7B8-4D45-B0C7-E0ADA136B7F6}"/>
              </a:ext>
            </a:extLst>
          </p:cNvPr>
          <p:cNvSpPr txBox="1"/>
          <p:nvPr/>
        </p:nvSpPr>
        <p:spPr>
          <a:xfrm>
            <a:off x="2658986" y="5219709"/>
            <a:ext cx="182880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SNP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2D1AF-1705-4480-A11D-376F19D0D464}"/>
              </a:ext>
            </a:extLst>
          </p:cNvPr>
          <p:cNvSpPr txBox="1"/>
          <p:nvPr/>
        </p:nvSpPr>
        <p:spPr>
          <a:xfrm>
            <a:off x="103637" y="544294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Variant filters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16BBA-7C31-4D6E-9103-59F7FCB0C15E}"/>
              </a:ext>
            </a:extLst>
          </p:cNvPr>
          <p:cNvSpPr txBox="1"/>
          <p:nvPr/>
        </p:nvSpPr>
        <p:spPr>
          <a:xfrm>
            <a:off x="1395107" y="541346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Sample missingness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26603-7E01-4056-BD5B-D8B12AD0F51E}"/>
              </a:ext>
            </a:extLst>
          </p:cNvPr>
          <p:cNvSpPr txBox="1"/>
          <p:nvPr/>
        </p:nvSpPr>
        <p:spPr>
          <a:xfrm>
            <a:off x="2686577" y="541936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Relatedness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7C6A4B-E43D-4F2B-857E-BDC2A8C35317}"/>
              </a:ext>
            </a:extLst>
          </p:cNvPr>
          <p:cNvSpPr txBox="1"/>
          <p:nvPr/>
        </p:nvSpPr>
        <p:spPr>
          <a:xfrm>
            <a:off x="3978047" y="542526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 Sex check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B5A7B-F95C-4073-9E36-1E9903C4435B}"/>
              </a:ext>
            </a:extLst>
          </p:cNvPr>
          <p:cNvSpPr txBox="1"/>
          <p:nvPr/>
        </p:nvSpPr>
        <p:spPr>
          <a:xfrm>
            <a:off x="5269517" y="543116"/>
            <a:ext cx="11953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Restrict to autosomes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82AFF-9136-430E-B736-E2B88D1966A7}"/>
              </a:ext>
            </a:extLst>
          </p:cNvPr>
          <p:cNvSpPr txBox="1"/>
          <p:nvPr/>
        </p:nvSpPr>
        <p:spPr>
          <a:xfrm>
            <a:off x="6560987" y="543706"/>
            <a:ext cx="11953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Heterozygosity check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C1923-3C6A-4DD8-A94A-95DF1A34750B}"/>
              </a:ext>
            </a:extLst>
          </p:cNvPr>
          <p:cNvSpPr txBox="1"/>
          <p:nvPr/>
        </p:nvSpPr>
        <p:spPr>
          <a:xfrm>
            <a:off x="6697959" y="2199114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samples who were not non-Hispanic whites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25816BD-B096-4D9F-B018-16A2D6EF5EC7}"/>
              </a:ext>
            </a:extLst>
          </p:cNvPr>
          <p:cNvCxnSpPr>
            <a:cxnSpLocks/>
            <a:stCxn id="79" idx="3"/>
            <a:endCxn id="46" idx="0"/>
          </p:cNvCxnSpPr>
          <p:nvPr/>
        </p:nvCxnSpPr>
        <p:spPr>
          <a:xfrm flipH="1">
            <a:off x="3573386" y="799412"/>
            <a:ext cx="5474436" cy="1577061"/>
          </a:xfrm>
          <a:prstGeom prst="bentConnector4">
            <a:avLst>
              <a:gd name="adj1" fmla="val -603"/>
              <a:gd name="adj2" fmla="val 83475"/>
            </a:avLst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55609B-20F0-44A4-9158-EE28DA7E69F4}"/>
              </a:ext>
            </a:extLst>
          </p:cNvPr>
          <p:cNvCxnSpPr>
            <a:cxnSpLocks/>
          </p:cNvCxnSpPr>
          <p:nvPr/>
        </p:nvCxnSpPr>
        <p:spPr>
          <a:xfrm>
            <a:off x="5571470" y="2288530"/>
            <a:ext cx="1126489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5DA5EE-AF55-4F90-ACD9-0C06E34D381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5576210" y="2884304"/>
            <a:ext cx="0" cy="90504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D2E14E-B4A6-41B4-B4CA-0A861E4F7C2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576210" y="2127309"/>
            <a:ext cx="0" cy="249164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9A9AAD7-CC5A-4AD3-A8C7-4DD15D70F9B7}"/>
              </a:ext>
            </a:extLst>
          </p:cNvPr>
          <p:cNvSpPr txBox="1"/>
          <p:nvPr/>
        </p:nvSpPr>
        <p:spPr>
          <a:xfrm>
            <a:off x="617241" y="3384676"/>
            <a:ext cx="182880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palindromic SNPs with MAF&gt;0.4 and SNPs not matching or not present in reference panel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E43861-2B86-424F-95EB-16BFDE3C1B3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2446041" y="3523282"/>
            <a:ext cx="1124712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D1BA17-7E64-46C5-9D7B-CDE4F94471E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47056" y="795262"/>
            <a:ext cx="0" cy="514093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83F153-587E-4A5C-A2D0-96FECB20CF6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638526" y="795262"/>
            <a:ext cx="0" cy="512303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2C43E7-69C4-45CF-8E14-52F324EF59D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929996" y="795262"/>
            <a:ext cx="0" cy="512303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40C9FF-0154-456A-9433-73013C85C04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221466" y="795262"/>
            <a:ext cx="0" cy="512303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4C7B80-2CC6-433C-9E82-C7F034DB567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512936" y="795262"/>
            <a:ext cx="0" cy="512303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147117-1069-4C65-AFA0-36CBB9E6A86B}"/>
              </a:ext>
            </a:extLst>
          </p:cNvPr>
          <p:cNvCxnSpPr>
            <a:cxnSpLocks/>
          </p:cNvCxnSpPr>
          <p:nvPr/>
        </p:nvCxnSpPr>
        <p:spPr>
          <a:xfrm>
            <a:off x="5562109" y="3528667"/>
            <a:ext cx="1135850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8E4FC9-1D1B-46EE-83F7-BC584C8DE73B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3573386" y="3935973"/>
            <a:ext cx="0" cy="37465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B4E8575-A103-4D84-8D0A-867AEA3953B0}"/>
              </a:ext>
            </a:extLst>
          </p:cNvPr>
          <p:cNvSpPr txBox="1"/>
          <p:nvPr/>
        </p:nvSpPr>
        <p:spPr>
          <a:xfrm>
            <a:off x="45925" y="4032979"/>
            <a:ext cx="9052560" cy="210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 defTabSz="457178"/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Imputation on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TopMed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Imputation Server; Reference panel: TopMed.r2; Phasing: Eagle v2.4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2CCEE6-1B58-4501-8B76-290F87CB51A3}"/>
              </a:ext>
            </a:extLst>
          </p:cNvPr>
          <p:cNvSpPr txBox="1"/>
          <p:nvPr/>
        </p:nvSpPr>
        <p:spPr>
          <a:xfrm>
            <a:off x="615963" y="4765166"/>
            <a:ext cx="1828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Removed </a:t>
            </a:r>
            <a:r>
              <a:rPr lang="en-US" sz="900" dirty="0">
                <a:solidFill>
                  <a:prstClr val="black"/>
                </a:solidFill>
              </a:rPr>
              <a:t>--‬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SNPs for R2&lt;0.9 and </a:t>
            </a:r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multi-allelic SNPs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9129FE5-6865-4892-A1A2-7485391E528C}"/>
              </a:ext>
            </a:extLst>
          </p:cNvPr>
          <p:cNvCxnSpPr>
            <a:cxnSpLocks/>
            <a:endCxn id="170" idx="3"/>
          </p:cNvCxnSpPr>
          <p:nvPr/>
        </p:nvCxnSpPr>
        <p:spPr>
          <a:xfrm flipH="1" flipV="1">
            <a:off x="2444763" y="4949832"/>
            <a:ext cx="1125990" cy="6925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B8C6681-C252-41F8-A22B-6761E8A90895}"/>
              </a:ext>
            </a:extLst>
          </p:cNvPr>
          <p:cNvCxnSpPr>
            <a:cxnSpLocks/>
            <a:stCxn id="88" idx="2"/>
            <a:endCxn id="174" idx="0"/>
          </p:cNvCxnSpPr>
          <p:nvPr/>
        </p:nvCxnSpPr>
        <p:spPr>
          <a:xfrm>
            <a:off x="5573707" y="4841626"/>
            <a:ext cx="2503" cy="90504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3A7C59C-DFE5-4A0A-BF9E-D57DAFB543CF}"/>
              </a:ext>
            </a:extLst>
          </p:cNvPr>
          <p:cNvSpPr txBox="1"/>
          <p:nvPr/>
        </p:nvSpPr>
        <p:spPr>
          <a:xfrm>
            <a:off x="4661810" y="2376473"/>
            <a:ext cx="182880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Hardy-Weinberg filter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5C4478-B71A-4944-B11A-F23097CCAB03}"/>
              </a:ext>
            </a:extLst>
          </p:cNvPr>
          <p:cNvSpPr txBox="1"/>
          <p:nvPr/>
        </p:nvSpPr>
        <p:spPr>
          <a:xfrm>
            <a:off x="4661810" y="2974808"/>
            <a:ext cx="182880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Pre-imputation QC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8E482F-6B5B-4C16-88D8-0A81B5FC0C18}"/>
              </a:ext>
            </a:extLst>
          </p:cNvPr>
          <p:cNvSpPr txBox="1"/>
          <p:nvPr/>
        </p:nvSpPr>
        <p:spPr>
          <a:xfrm>
            <a:off x="4659307" y="4333795"/>
            <a:ext cx="182880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Filter for imputation quality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500AD3E-3229-402D-B9A8-CB5A6CAF8F59}"/>
              </a:ext>
            </a:extLst>
          </p:cNvPr>
          <p:cNvSpPr txBox="1"/>
          <p:nvPr/>
        </p:nvSpPr>
        <p:spPr>
          <a:xfrm>
            <a:off x="4661810" y="4932130"/>
            <a:ext cx="182880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 SNP filters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13ABC3E-8AE7-4A85-ADEC-C3FF9BC6ABE5}"/>
              </a:ext>
            </a:extLst>
          </p:cNvPr>
          <p:cNvSpPr txBox="1"/>
          <p:nvPr/>
        </p:nvSpPr>
        <p:spPr>
          <a:xfrm>
            <a:off x="6687677" y="4598875"/>
            <a:ext cx="1828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Removed </a:t>
            </a:r>
            <a:r>
              <a:rPr lang="en-US" sz="900" dirty="0">
                <a:solidFill>
                  <a:prstClr val="black"/>
                </a:solidFill>
              </a:rPr>
              <a:t>--‬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SNPs for R2&lt;0.8 and </a:t>
            </a:r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multi-allelic SNPs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21A360F-BEC7-4193-A7EC-9AB34594B68F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5561188" y="4783541"/>
            <a:ext cx="1126489" cy="73014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8DFD3-AF01-40B9-952D-6EEAB433E5B4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flipH="1">
            <a:off x="3572108" y="5727540"/>
            <a:ext cx="1278" cy="401257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D78FD4-C6FC-4A79-A5B3-662582DE9832}"/>
              </a:ext>
            </a:extLst>
          </p:cNvPr>
          <p:cNvSpPr txBox="1"/>
          <p:nvPr/>
        </p:nvSpPr>
        <p:spPr>
          <a:xfrm>
            <a:off x="2657708" y="6128797"/>
            <a:ext cx="18288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variants</a:t>
            </a:r>
          </a:p>
          <a:p>
            <a:pPr algn="ctr" defTabSz="457178"/>
            <a:r>
              <a:rPr lang="en-US" sz="900" b="1" dirty="0">
                <a:solidFill>
                  <a:prstClr val="black"/>
                </a:solidFill>
              </a:rPr>
              <a:t>Files: </a:t>
            </a:r>
          </a:p>
          <a:p>
            <a:pPr algn="ctr" defTabSz="457178"/>
            <a:r>
              <a:rPr lang="en-US" sz="900" b="1" dirty="0">
                <a:solidFill>
                  <a:prstClr val="black"/>
                </a:solidFill>
              </a:rPr>
              <a:t>[COHORT]_</a:t>
            </a:r>
            <a:r>
              <a:rPr lang="en-US" sz="900" b="1" dirty="0" err="1">
                <a:solidFill>
                  <a:prstClr val="black"/>
                </a:solidFill>
              </a:rPr>
              <a:t>allraces_imputed_final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B3C966-4B67-460C-ACAC-0EF22C88F15C}"/>
              </a:ext>
            </a:extLst>
          </p:cNvPr>
          <p:cNvSpPr txBox="1"/>
          <p:nvPr/>
        </p:nvSpPr>
        <p:spPr>
          <a:xfrm>
            <a:off x="615963" y="5674252"/>
            <a:ext cx="1828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– SNPs for HWE 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p&lt;1e-6, -- for MAF&lt;0.01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35C927-8E3E-4D85-AE50-8907F9699360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2444763" y="5858918"/>
            <a:ext cx="1125990" cy="6925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BF257B-556A-469F-A58B-8AA20713BB9C}"/>
              </a:ext>
            </a:extLst>
          </p:cNvPr>
          <p:cNvCxnSpPr>
            <a:cxnSpLocks/>
            <a:stCxn id="174" idx="2"/>
            <a:endCxn id="70" idx="0"/>
          </p:cNvCxnSpPr>
          <p:nvPr/>
        </p:nvCxnSpPr>
        <p:spPr>
          <a:xfrm flipH="1">
            <a:off x="5568699" y="5439961"/>
            <a:ext cx="7511" cy="90504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CE0737-2CE6-4474-B42E-048DD735712A}"/>
              </a:ext>
            </a:extLst>
          </p:cNvPr>
          <p:cNvSpPr txBox="1"/>
          <p:nvPr/>
        </p:nvSpPr>
        <p:spPr>
          <a:xfrm>
            <a:off x="4656803" y="6128797"/>
            <a:ext cx="18288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variants</a:t>
            </a:r>
          </a:p>
          <a:p>
            <a:pPr algn="ctr" defTabSz="457178"/>
            <a:r>
              <a:rPr lang="en-US" sz="900" b="1" dirty="0">
                <a:solidFill>
                  <a:prstClr val="black"/>
                </a:solidFill>
              </a:rPr>
              <a:t>Files: </a:t>
            </a:r>
          </a:p>
          <a:p>
            <a:pPr algn="ctr" defTabSz="457178"/>
            <a:r>
              <a:rPr lang="en-US" sz="900" b="1" dirty="0">
                <a:solidFill>
                  <a:prstClr val="black"/>
                </a:solidFill>
              </a:rPr>
              <a:t>[COHORT]_</a:t>
            </a:r>
            <a:r>
              <a:rPr lang="en-US" sz="900" b="1" dirty="0" err="1">
                <a:solidFill>
                  <a:prstClr val="black"/>
                </a:solidFill>
              </a:rPr>
              <a:t>imputed_final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297466-A9C9-45D7-A3C7-C671A30D4FAE}"/>
              </a:ext>
            </a:extLst>
          </p:cNvPr>
          <p:cNvSpPr txBox="1"/>
          <p:nvPr/>
        </p:nvSpPr>
        <p:spPr>
          <a:xfrm>
            <a:off x="6695188" y="5199454"/>
            <a:ext cx="1828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– SNPs for HWE 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p&lt;1e-6, -- for MAF&lt;0.01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ED710-DD31-4C7F-AD62-3D6847FC482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568699" y="5384120"/>
            <a:ext cx="1126489" cy="6925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C996952-A6C0-4AF7-A545-5A0611E8B26E}"/>
              </a:ext>
            </a:extLst>
          </p:cNvPr>
          <p:cNvSpPr txBox="1"/>
          <p:nvPr/>
        </p:nvSpPr>
        <p:spPr>
          <a:xfrm>
            <a:off x="4654299" y="5530465"/>
            <a:ext cx="182880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- Calculate PCs and remove outliers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A935FBD-F265-40F9-88AB-D3D818EFF3E3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>
            <a:off x="5568699" y="6038296"/>
            <a:ext cx="2504" cy="90501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0D1863-B3C9-4323-A913-32317A984FB3}"/>
              </a:ext>
            </a:extLst>
          </p:cNvPr>
          <p:cNvSpPr txBox="1"/>
          <p:nvPr/>
        </p:nvSpPr>
        <p:spPr>
          <a:xfrm>
            <a:off x="6687677" y="5943294"/>
            <a:ext cx="1828800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PC outliers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0C00B1-F904-4434-908C-F5471D8D439A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5561188" y="6058710"/>
            <a:ext cx="1126489" cy="0"/>
          </a:xfrm>
          <a:prstGeom prst="straightConnector1">
            <a:avLst/>
          </a:prstGeom>
          <a:ln w="95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7C5DE47-1BAE-469B-8428-E778C2A9E52B}"/>
              </a:ext>
            </a:extLst>
          </p:cNvPr>
          <p:cNvSpPr txBox="1"/>
          <p:nvPr/>
        </p:nvSpPr>
        <p:spPr>
          <a:xfrm>
            <a:off x="7206721" y="1309355"/>
            <a:ext cx="11953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No heterozygosity outliers identified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8222BBC-1E74-4434-AD9B-479903124A80}"/>
              </a:ext>
            </a:extLst>
          </p:cNvPr>
          <p:cNvCxnSpPr>
            <a:cxnSpLocks/>
            <a:stCxn id="42" idx="3"/>
            <a:endCxn id="79" idx="1"/>
          </p:cNvCxnSpPr>
          <p:nvPr/>
        </p:nvCxnSpPr>
        <p:spPr>
          <a:xfrm flipV="1">
            <a:off x="7756354" y="799412"/>
            <a:ext cx="96101" cy="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A8C4374-BC9B-4813-A3E8-B64A697797EA}"/>
              </a:ext>
            </a:extLst>
          </p:cNvPr>
          <p:cNvSpPr txBox="1"/>
          <p:nvPr/>
        </p:nvSpPr>
        <p:spPr>
          <a:xfrm>
            <a:off x="7852455" y="545496"/>
            <a:ext cx="1195367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Calculate PCs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3649B8-0C71-4BD1-AD84-1691B0FE71B7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04405" y="795262"/>
            <a:ext cx="0" cy="514093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64B24F8-84DE-45ED-9B7F-8D324DE095CD}"/>
              </a:ext>
            </a:extLst>
          </p:cNvPr>
          <p:cNvSpPr txBox="1"/>
          <p:nvPr/>
        </p:nvSpPr>
        <p:spPr>
          <a:xfrm>
            <a:off x="6697959" y="2732170"/>
            <a:ext cx="182880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SNPs for HWE p&lt;1e-5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94ED8A-5A73-4BF8-915B-8DA550637630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5535724" y="2847586"/>
            <a:ext cx="1162235" cy="6925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5EDC3C-61C1-47D4-8F99-A34D9C64486F}"/>
              </a:ext>
            </a:extLst>
          </p:cNvPr>
          <p:cNvCxnSpPr>
            <a:cxnSpLocks/>
            <a:stCxn id="87" idx="2"/>
            <a:endCxn id="106" idx="0"/>
          </p:cNvCxnSpPr>
          <p:nvPr/>
        </p:nvCxnSpPr>
        <p:spPr>
          <a:xfrm>
            <a:off x="5576210" y="3482639"/>
            <a:ext cx="0" cy="90504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DE2C3A0-9123-4D3D-8E9A-BBDAC01AACDB}"/>
              </a:ext>
            </a:extLst>
          </p:cNvPr>
          <p:cNvSpPr txBox="1"/>
          <p:nvPr/>
        </p:nvSpPr>
        <p:spPr>
          <a:xfrm>
            <a:off x="4661810" y="3573143"/>
            <a:ext cx="1828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E17280-A1A4-4409-9483-4CD141E95022}"/>
              </a:ext>
            </a:extLst>
          </p:cNvPr>
          <p:cNvCxnSpPr>
            <a:cxnSpLocks/>
            <a:endCxn id="127" idx="0"/>
          </p:cNvCxnSpPr>
          <p:nvPr/>
        </p:nvCxnSpPr>
        <p:spPr>
          <a:xfrm flipV="1">
            <a:off x="3567789" y="2974808"/>
            <a:ext cx="0" cy="32998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2B6B84F-B266-4BE8-9153-5C5260970AFB}"/>
              </a:ext>
            </a:extLst>
          </p:cNvPr>
          <p:cNvSpPr txBox="1"/>
          <p:nvPr/>
        </p:nvSpPr>
        <p:spPr>
          <a:xfrm>
            <a:off x="2653389" y="2974808"/>
            <a:ext cx="182880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-- samples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-- variants</a:t>
            </a:r>
          </a:p>
          <a:p>
            <a:pPr defTabSz="457178"/>
            <a:r>
              <a:rPr lang="en-US" sz="900" dirty="0">
                <a:solidFill>
                  <a:prstClr val="black"/>
                </a:solidFill>
              </a:rPr>
              <a:t>- Pre-imputation QC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3676E98-C6E9-43CC-93F9-F79235CEB589}"/>
              </a:ext>
            </a:extLst>
          </p:cNvPr>
          <p:cNvSpPr txBox="1"/>
          <p:nvPr/>
        </p:nvSpPr>
        <p:spPr>
          <a:xfrm>
            <a:off x="617241" y="2732170"/>
            <a:ext cx="182880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457178"/>
            <a:r>
              <a:rPr lang="en-US" sz="900" dirty="0">
                <a:solidFill>
                  <a:prstClr val="black"/>
                </a:solidFill>
              </a:rPr>
              <a:t>Removed -- SNPs for HWE p&lt;1e-5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6E9D76C-3A75-4F94-988B-DE62C207EDE7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 flipV="1">
            <a:off x="2446041" y="2847586"/>
            <a:ext cx="1121748" cy="69250"/>
          </a:xfrm>
          <a:prstGeom prst="straightConnector1">
            <a:avLst/>
          </a:prstGeom>
          <a:ln w="95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7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329</Words>
  <Application>Microsoft Office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Mahoney, Emily</dc:creator>
  <cp:lastModifiedBy>Mahoney, Emily</cp:lastModifiedBy>
  <cp:revision>72</cp:revision>
  <dcterms:created xsi:type="dcterms:W3CDTF">2019-08-16T20:45:49Z</dcterms:created>
  <dcterms:modified xsi:type="dcterms:W3CDTF">2020-04-15T21:46:33Z</dcterms:modified>
</cp:coreProperties>
</file>