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6"/>
  </p:notesMasterIdLst>
  <p:sldIdLst>
    <p:sldId id="257" r:id="rId2"/>
    <p:sldId id="258" r:id="rId3"/>
    <p:sldId id="260" r:id="rId4"/>
    <p:sldId id="264" r:id="rId5"/>
    <p:sldId id="265" r:id="rId6"/>
    <p:sldId id="266" r:id="rId7"/>
    <p:sldId id="271" r:id="rId8"/>
    <p:sldId id="261" r:id="rId9"/>
    <p:sldId id="263" r:id="rId10"/>
    <p:sldId id="262" r:id="rId11"/>
    <p:sldId id="270" r:id="rId12"/>
    <p:sldId id="269" r:id="rId13"/>
    <p:sldId id="268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FE32C-1647-48B2-B0A1-D625DD4D5770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DD0DF-72BE-476E-9733-0CECC579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5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over simplifying the story, but the basics are that centralized version control system define a central authority.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am not saying one system is better that the other, it is just that each model that its benefits.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distributed model by definition everything is expected to be off line. To have a system that expects everything to be offline, you have to build in several local capabilities that are not required in a centralized model.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Such as local branching. And to make branching fast and lightweight you better make merging great also.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won’t go into the guts of git that enables some of this capability in this talk, but if you are interested I will highlight some resources at the end of the talk where you can go deeper.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09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9pPr>
          </a:lstStyle>
          <a:p>
            <a:fld id="{FE90710B-F175-4742-B34F-1700FA0FEBB4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15829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9pPr>
          </a:lstStyle>
          <a:p>
            <a:fld id="{23F71438-F94D-4127-9DD7-FDE9DA298F70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44963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78ABE3C1-DBE1-495D-B57B-2849774B866A}" type="datetimeFigureOut">
              <a:rPr lang="en-US" smtClean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61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4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77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1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0578ACC-22D6-47C1-A373-4FD133E34F3C}" type="datetimeFigureOut">
              <a:rPr lang="en-US" smtClean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086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7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10/24/2017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03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10/24/2017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10/24/2017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9300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E331444B-B92B-4E27-8C94-BB93EAF5CB18}" type="datetimeFigureOut">
              <a:rPr lang="en-US" smtClean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4667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363EFA5E-FA76-400D-B3DC-F0BA90E6D107}" type="datetimeFigureOut">
              <a:rPr lang="en-US" smtClean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8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9D6E9DEC-419B-4CC5-A080-3B06BD5A8291}" type="datetimeFigureOut">
              <a:rPr lang="en-US" smtClean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27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87" y="114830"/>
            <a:ext cx="10446708" cy="13580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Have you been in any similar situation?</a:t>
            </a:r>
            <a:br>
              <a:rPr lang="en-US" dirty="0" smtClean="0"/>
            </a:br>
            <a:r>
              <a:rPr lang="en-US" dirty="0" smtClean="0"/>
              <a:t>How did you resolve the issue and what will you do in future?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751" y="2229003"/>
            <a:ext cx="4472327" cy="455566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Who is to blame?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9844"/>
            <a:ext cx="6350696" cy="395915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51679" y="2229003"/>
            <a:ext cx="4933042" cy="47479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Ever forgot to backup?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109" y="2684569"/>
            <a:ext cx="6065612" cy="4190557"/>
          </a:xfrm>
        </p:spPr>
      </p:pic>
    </p:spTree>
    <p:extLst>
      <p:ext uri="{BB962C8B-B14F-4D97-AF65-F5344CB8AC3E}">
        <p14:creationId xmlns:p14="http://schemas.microsoft.com/office/powerpoint/2010/main" val="312988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457199"/>
            <a:ext cx="11155632" cy="1671861"/>
          </a:xfrm>
        </p:spPr>
        <p:txBody>
          <a:bodyPr/>
          <a:lstStyle/>
          <a:p>
            <a:r>
              <a:rPr lang="en-US" dirty="0" smtClean="0"/>
              <a:t>Cons of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767" y="1404850"/>
            <a:ext cx="11072505" cy="4685055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Definite learning curve, especially for those used to centralized systems</a:t>
            </a:r>
          </a:p>
          <a:p>
            <a:pPr marL="320040" lvl="1"/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Slow on top of NFS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Promote laziness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5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756459" y="884229"/>
            <a:ext cx="10681806" cy="1560716"/>
          </a:xfrm>
        </p:spPr>
        <p:txBody>
          <a:bodyPr/>
          <a:lstStyle/>
          <a:p>
            <a:r>
              <a:rPr lang="en-US" altLang="zh-TW" dirty="0" smtClean="0"/>
              <a:t>Individual vs Team Usage Comparison</a:t>
            </a:r>
            <a:endParaRPr lang="zh-TW" altLang="en-US" dirty="0" smtClean="0"/>
          </a:p>
        </p:txBody>
      </p:sp>
      <p:sp>
        <p:nvSpPr>
          <p:cNvPr id="67586" name="Content Placeholder 5"/>
          <p:cNvSpPr>
            <a:spLocks noGrp="1"/>
          </p:cNvSpPr>
          <p:nvPr>
            <p:ph sz="half" idx="1"/>
          </p:nvPr>
        </p:nvSpPr>
        <p:spPr>
          <a:xfrm>
            <a:off x="1022466" y="2360815"/>
            <a:ext cx="4342706" cy="3735185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rgbClr val="C00000"/>
                </a:solidFill>
              </a:rPr>
              <a:t>One person project</a:t>
            </a:r>
          </a:p>
          <a:p>
            <a:pPr lvl="1"/>
            <a:r>
              <a:rPr lang="en-US" altLang="zh-TW" sz="3600" dirty="0" smtClean="0"/>
              <a:t>Local repo is enough</a:t>
            </a:r>
          </a:p>
          <a:p>
            <a:pPr lvl="1"/>
            <a:r>
              <a:rPr lang="en-US" altLang="zh-TW" sz="3600" dirty="0" smtClean="0"/>
              <a:t>No need to bother with remote</a:t>
            </a:r>
            <a:endParaRPr lang="zh-TW" altLang="en-US" sz="3600" dirty="0" smtClean="0"/>
          </a:p>
        </p:txBody>
      </p:sp>
      <p:sp>
        <p:nvSpPr>
          <p:cNvPr id="67587" name="Content Placeholder 6"/>
          <p:cNvSpPr>
            <a:spLocks noGrp="1"/>
          </p:cNvSpPr>
          <p:nvPr>
            <p:ph sz="half" idx="2"/>
          </p:nvPr>
        </p:nvSpPr>
        <p:spPr>
          <a:xfrm>
            <a:off x="7402435" y="2360815"/>
            <a:ext cx="4160520" cy="3657601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rgbClr val="C00000"/>
                </a:solidFill>
              </a:rPr>
              <a:t>Small team project</a:t>
            </a:r>
          </a:p>
          <a:p>
            <a:pPr lvl="1"/>
            <a:r>
              <a:rPr lang="en-US" altLang="zh-TW" sz="3200" dirty="0" smtClean="0"/>
              <a:t>SSH write access for a few core developers</a:t>
            </a:r>
          </a:p>
          <a:p>
            <a:pPr lvl="1"/>
            <a:r>
              <a:rPr lang="en-US" altLang="zh-TW" sz="3200" dirty="0" smtClean="0"/>
              <a:t>GIT public read access</a:t>
            </a:r>
            <a:endParaRPr lang="zh-TW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4325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922020" y="568345"/>
            <a:ext cx="10782251" cy="1560716"/>
          </a:xfrm>
        </p:spPr>
        <p:txBody>
          <a:bodyPr/>
          <a:lstStyle/>
          <a:p>
            <a:r>
              <a:rPr lang="en-US" altLang="zh-TW" dirty="0" smtClean="0"/>
              <a:t>Branching and Merging</a:t>
            </a:r>
            <a:endParaRPr lang="zh-TW" altLang="en-US" dirty="0" smtClean="0"/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922020" y="1238596"/>
            <a:ext cx="8770571" cy="4541969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Why this is cool?</a:t>
            </a:r>
          </a:p>
          <a:p>
            <a:pPr lvl="1"/>
            <a:r>
              <a:rPr lang="en-US" altLang="zh-TW" sz="2400" dirty="0" smtClean="0"/>
              <a:t>Non-linear </a:t>
            </a:r>
            <a:r>
              <a:rPr lang="en-US" altLang="zh-TW" sz="2400" dirty="0" smtClean="0"/>
              <a:t>development process</a:t>
            </a:r>
            <a:endParaRPr lang="en-US" altLang="zh-TW" sz="2400" dirty="0" smtClean="0"/>
          </a:p>
        </p:txBody>
      </p:sp>
      <p:sp>
        <p:nvSpPr>
          <p:cNvPr id="61443" name="TextBox 4"/>
          <p:cNvSpPr txBox="1">
            <a:spLocks noChangeArrowheads="1"/>
          </p:cNvSpPr>
          <p:nvPr/>
        </p:nvSpPr>
        <p:spPr bwMode="auto">
          <a:xfrm>
            <a:off x="1637607" y="2335875"/>
            <a:ext cx="605997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itchFamily="18" charset="-12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C00000"/>
                </a:solidFill>
                <a:cs typeface="Calibri" panose="020F0502020204030204" pitchFamily="34" charset="0"/>
              </a:rPr>
              <a:t>Clone</a:t>
            </a:r>
            <a:r>
              <a:rPr lang="en-US" altLang="zh-TW" sz="2400" dirty="0" smtClean="0"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cs typeface="Calibri" panose="020F0502020204030204" pitchFamily="34" charset="0"/>
              </a:rPr>
              <a:t>the </a:t>
            </a:r>
            <a:r>
              <a:rPr lang="en-US" altLang="zh-TW" sz="2400" dirty="0" smtClean="0">
                <a:cs typeface="Calibri" panose="020F0502020204030204" pitchFamily="34" charset="0"/>
              </a:rPr>
              <a:t>code </a:t>
            </a:r>
            <a:r>
              <a:rPr lang="en-US" altLang="zh-TW" sz="2400" dirty="0">
                <a:cs typeface="Calibri" panose="020F0502020204030204" pitchFamily="34" charset="0"/>
              </a:rPr>
              <a:t>that is in </a:t>
            </a:r>
            <a:r>
              <a:rPr lang="en-US" altLang="zh-TW" sz="2400" dirty="0" smtClean="0">
                <a:cs typeface="Calibri" panose="020F0502020204030204" pitchFamily="34" charset="0"/>
              </a:rPr>
              <a:t>“production repo”</a:t>
            </a:r>
            <a:endParaRPr lang="en-US" altLang="zh-TW" sz="2400" dirty="0"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cs typeface="Calibri" panose="020F0502020204030204" pitchFamily="34" charset="0"/>
              </a:rPr>
              <a:t>Create </a:t>
            </a:r>
            <a:r>
              <a:rPr lang="en-US" altLang="zh-TW" sz="2400" dirty="0">
                <a:cs typeface="Calibri" panose="020F0502020204030204" pitchFamily="34" charset="0"/>
              </a:rPr>
              <a:t>a branch for issue #53 (iss53)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cs typeface="Calibri" panose="020F0502020204030204" pitchFamily="34" charset="0"/>
              </a:rPr>
              <a:t>Work </a:t>
            </a:r>
            <a:r>
              <a:rPr lang="en-US" altLang="zh-TW" sz="2400" dirty="0">
                <a:cs typeface="Calibri" panose="020F0502020204030204" pitchFamily="34" charset="0"/>
              </a:rPr>
              <a:t>for </a:t>
            </a:r>
            <a:r>
              <a:rPr lang="en-US" altLang="zh-TW" sz="2400" dirty="0" smtClean="0">
                <a:cs typeface="Calibri" panose="020F0502020204030204" pitchFamily="34" charset="0"/>
              </a:rPr>
              <a:t>some </a:t>
            </a:r>
            <a:r>
              <a:rPr lang="en-US" altLang="zh-TW" sz="2400" dirty="0">
                <a:cs typeface="Calibri" panose="020F0502020204030204" pitchFamily="34" charset="0"/>
              </a:rPr>
              <a:t>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cs typeface="Calibri" panose="020F0502020204030204" pitchFamily="34" charset="0"/>
              </a:rPr>
              <a:t>Someone </a:t>
            </a:r>
            <a:r>
              <a:rPr lang="en-US" altLang="zh-TW" sz="2400" dirty="0">
                <a:cs typeface="Calibri" panose="020F0502020204030204" pitchFamily="34" charset="0"/>
              </a:rPr>
              <a:t>asks for a hotfix for issue #102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C00000"/>
                </a:solidFill>
                <a:cs typeface="Calibri" panose="020F0502020204030204" pitchFamily="34" charset="0"/>
              </a:rPr>
              <a:t>C</a:t>
            </a:r>
            <a:r>
              <a:rPr lang="en-US" altLang="zh-TW" sz="2400" dirty="0" smtClean="0">
                <a:solidFill>
                  <a:srgbClr val="C00000"/>
                </a:solidFill>
                <a:cs typeface="Calibri" panose="020F0502020204030204" pitchFamily="34" charset="0"/>
              </a:rPr>
              <a:t>heckout</a:t>
            </a:r>
            <a:r>
              <a:rPr lang="en-US" altLang="zh-TW" sz="2400" dirty="0" smtClean="0"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cs typeface="Calibri" panose="020F0502020204030204" pitchFamily="34" charset="0"/>
              </a:rPr>
              <a:t>‘production’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cs typeface="Calibri" panose="020F0502020204030204" pitchFamily="34" charset="0"/>
              </a:rPr>
              <a:t>create a branch (iss102)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cs typeface="Calibri" panose="020F0502020204030204" pitchFamily="34" charset="0"/>
              </a:rPr>
              <a:t>fix the </a:t>
            </a:r>
            <a:r>
              <a:rPr lang="en-US" altLang="zh-TW" sz="2400" dirty="0" smtClean="0">
                <a:cs typeface="Calibri" panose="020F0502020204030204" pitchFamily="34" charset="0"/>
              </a:rPr>
              <a:t>issue and comment</a:t>
            </a:r>
            <a:endParaRPr lang="en-US" altLang="zh-TW" sz="2400" dirty="0"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C00000"/>
                </a:solidFill>
                <a:cs typeface="Calibri" panose="020F0502020204030204" pitchFamily="34" charset="0"/>
              </a:rPr>
              <a:t>checkout</a:t>
            </a:r>
            <a:r>
              <a:rPr lang="en-US" altLang="zh-TW" sz="2400" dirty="0">
                <a:cs typeface="Calibri" panose="020F0502020204030204" pitchFamily="34" charset="0"/>
              </a:rPr>
              <a:t> ‘production’, </a:t>
            </a:r>
            <a:r>
              <a:rPr lang="en-US" altLang="zh-TW" sz="2400" dirty="0">
                <a:solidFill>
                  <a:srgbClr val="C00000"/>
                </a:solidFill>
                <a:cs typeface="Calibri" panose="020F0502020204030204" pitchFamily="34" charset="0"/>
              </a:rPr>
              <a:t>merge</a:t>
            </a:r>
            <a:r>
              <a:rPr lang="en-US" altLang="zh-TW" sz="2400" dirty="0">
                <a:cs typeface="Calibri" panose="020F0502020204030204" pitchFamily="34" charset="0"/>
              </a:rPr>
              <a:t> ‘iss102’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C00000"/>
                </a:solidFill>
                <a:cs typeface="Calibri" panose="020F0502020204030204" pitchFamily="34" charset="0"/>
              </a:rPr>
              <a:t>push</a:t>
            </a:r>
            <a:r>
              <a:rPr lang="en-US" altLang="zh-TW" sz="2400" dirty="0">
                <a:cs typeface="Calibri" panose="020F0502020204030204" pitchFamily="34" charset="0"/>
              </a:rPr>
              <a:t> ‘production’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C00000"/>
                </a:solidFill>
                <a:cs typeface="Calibri" panose="020F0502020204030204" pitchFamily="34" charset="0"/>
              </a:rPr>
              <a:t>checkout</a:t>
            </a:r>
            <a:r>
              <a:rPr lang="en-US" altLang="zh-TW" sz="2400" dirty="0">
                <a:cs typeface="Calibri" panose="020F0502020204030204" pitchFamily="34" charset="0"/>
              </a:rPr>
              <a:t> ‘iss53’ and keep working</a:t>
            </a:r>
            <a:endParaRPr lang="zh-TW" altLang="en-US" sz="24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848" y="568345"/>
            <a:ext cx="10432424" cy="1560716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3658" y="1463040"/>
            <a:ext cx="10490614" cy="462686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Discussion – how do you perceive the use of version control and would you use it?</a:t>
            </a:r>
          </a:p>
          <a:p>
            <a:endParaRPr lang="en-US" sz="3600" dirty="0"/>
          </a:p>
          <a:p>
            <a:r>
              <a:rPr lang="en-US" sz="3600" smtClean="0"/>
              <a:t>Lets Discuss it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7535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0869" y="1615128"/>
            <a:ext cx="4630189" cy="1090788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2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782" y="288099"/>
            <a:ext cx="11473840" cy="202921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HAVE YOU CONSIDERED VERSION CONTROL/ VERSIONING?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594" y="2231574"/>
            <a:ext cx="4568215" cy="4626426"/>
          </a:xfrm>
        </p:spPr>
      </p:pic>
    </p:spTree>
    <p:extLst>
      <p:ext uri="{BB962C8B-B14F-4D97-AF65-F5344CB8AC3E}">
        <p14:creationId xmlns:p14="http://schemas.microsoft.com/office/powerpoint/2010/main" val="320404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468" y="568345"/>
            <a:ext cx="11478803" cy="1560716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VERSION CONTROL /VERSIONING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676" y="1553228"/>
            <a:ext cx="11478803" cy="491020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software solution that can be used to manage </a:t>
            </a:r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to documents</a:t>
            </a:r>
            <a:r>
              <a:rPr lang="en-US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codes, </a:t>
            </a:r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programs, large web sites, and other collections of </a:t>
            </a:r>
            <a:r>
              <a:rPr lang="en-US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and promote collaboration. Examples are: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Mercurial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7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568345"/>
            <a:ext cx="10241231" cy="1560716"/>
          </a:xfrm>
        </p:spPr>
        <p:txBody>
          <a:bodyPr/>
          <a:lstStyle/>
          <a:p>
            <a:r>
              <a:rPr lang="en-US" dirty="0" smtClean="0"/>
              <a:t>Centralized VC vs. Distributed VC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201551" y="2326092"/>
            <a:ext cx="2572427" cy="11132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latin typeface="Lucida Console" pitchFamily="49" charset="0"/>
              </a:rPr>
              <a:t>Central Server</a:t>
            </a:r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3304952" y="3058319"/>
            <a:ext cx="1661334" cy="1031082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REMOTE REPOSITORY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146300" y="4902200"/>
            <a:ext cx="1295400" cy="812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 2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683000" y="4902200"/>
            <a:ext cx="1295400" cy="812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 3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09600" y="4902200"/>
            <a:ext cx="1295400" cy="812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 1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Connector 10"/>
          <p:cNvCxnSpPr>
            <a:stCxn id="3" idx="2"/>
            <a:endCxn id="8" idx="0"/>
          </p:cNvCxnSpPr>
          <p:nvPr/>
        </p:nvCxnSpPr>
        <p:spPr bwMode="auto">
          <a:xfrm flipH="1">
            <a:off x="1257300" y="3490120"/>
            <a:ext cx="1399952" cy="14120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8" idx="0"/>
            <a:endCxn id="3" idx="2"/>
          </p:cNvCxnSpPr>
          <p:nvPr/>
        </p:nvCxnSpPr>
        <p:spPr bwMode="auto">
          <a:xfrm flipV="1">
            <a:off x="1257300" y="3490120"/>
            <a:ext cx="1399952" cy="14120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>
            <a:stCxn id="6" idx="0"/>
            <a:endCxn id="3" idx="2"/>
          </p:cNvCxnSpPr>
          <p:nvPr/>
        </p:nvCxnSpPr>
        <p:spPr bwMode="auto">
          <a:xfrm flipH="1" flipV="1">
            <a:off x="2657253" y="3490120"/>
            <a:ext cx="136748" cy="14120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>
            <a:stCxn id="7" idx="0"/>
            <a:endCxn id="3" idx="2"/>
          </p:cNvCxnSpPr>
          <p:nvPr/>
        </p:nvCxnSpPr>
        <p:spPr bwMode="auto">
          <a:xfrm flipH="1" flipV="1">
            <a:off x="2657252" y="3490120"/>
            <a:ext cx="1673448" cy="14120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ounded Rectangle 19"/>
          <p:cNvSpPr/>
          <p:nvPr/>
        </p:nvSpPr>
        <p:spPr bwMode="auto">
          <a:xfrm>
            <a:off x="7211313" y="4902200"/>
            <a:ext cx="1272683" cy="812800"/>
          </a:xfrm>
          <a:prstGeom prst="round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DEVELOPER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8760515" y="4902200"/>
            <a:ext cx="1272683" cy="812800"/>
          </a:xfrm>
          <a:prstGeom prst="round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DEVELOPER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10309717" y="4919372"/>
            <a:ext cx="1272683" cy="812800"/>
          </a:xfrm>
          <a:prstGeom prst="round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DEVELOPER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Flowchart: Magnetic Disk 24"/>
          <p:cNvSpPr/>
          <p:nvPr/>
        </p:nvSpPr>
        <p:spPr bwMode="auto">
          <a:xfrm>
            <a:off x="8064030" y="5428982"/>
            <a:ext cx="558225" cy="60638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 COPY</a:t>
            </a:r>
            <a:endParaRPr lang="en-US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Flowchart: Magnetic Disk 25"/>
          <p:cNvSpPr/>
          <p:nvPr/>
        </p:nvSpPr>
        <p:spPr bwMode="auto">
          <a:xfrm>
            <a:off x="9600730" y="5411810"/>
            <a:ext cx="558225" cy="60638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 COPY</a:t>
            </a:r>
            <a:endParaRPr lang="en-US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Flowchart: Magnetic Disk 26"/>
          <p:cNvSpPr/>
          <p:nvPr/>
        </p:nvSpPr>
        <p:spPr bwMode="auto">
          <a:xfrm>
            <a:off x="11290513" y="5454202"/>
            <a:ext cx="558225" cy="60638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 COPY</a:t>
            </a:r>
            <a:endParaRPr lang="en-US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8353356" y="2326092"/>
            <a:ext cx="2109395" cy="1051505"/>
          </a:xfrm>
          <a:prstGeom prst="round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chemeClr val="tx1"/>
                </a:solidFill>
              </a:rPr>
              <a:t>Remote Server</a:t>
            </a:r>
          </a:p>
        </p:txBody>
      </p:sp>
      <p:sp>
        <p:nvSpPr>
          <p:cNvPr id="29" name="Flowchart: Magnetic Disk 28"/>
          <p:cNvSpPr/>
          <p:nvPr/>
        </p:nvSpPr>
        <p:spPr bwMode="auto">
          <a:xfrm>
            <a:off x="9762361" y="2939854"/>
            <a:ext cx="1775975" cy="998932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REMOTE REPOSITORY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 flipV="1">
            <a:off x="7916547" y="3490118"/>
            <a:ext cx="1399952" cy="14120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lg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>
            <a:stCxn id="23" idx="0"/>
          </p:cNvCxnSpPr>
          <p:nvPr/>
        </p:nvCxnSpPr>
        <p:spPr bwMode="auto">
          <a:xfrm flipH="1" flipV="1">
            <a:off x="9396101" y="3553619"/>
            <a:ext cx="756" cy="13485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lg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>
            <a:stCxn id="24" idx="0"/>
            <a:endCxn id="28" idx="2"/>
          </p:cNvCxnSpPr>
          <p:nvPr/>
        </p:nvCxnSpPr>
        <p:spPr bwMode="auto">
          <a:xfrm flipH="1" flipV="1">
            <a:off x="9538694" y="3490119"/>
            <a:ext cx="1407365" cy="14292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lg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7623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1728355" y="435341"/>
            <a:ext cx="8770571" cy="1560716"/>
          </a:xfrm>
        </p:spPr>
        <p:txBody>
          <a:bodyPr/>
          <a:lstStyle/>
          <a:p>
            <a:r>
              <a:rPr lang="en-US" altLang="zh-TW" dirty="0" smtClean="0"/>
              <a:t>Centralized Version Control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3535" y="1280160"/>
            <a:ext cx="10449097" cy="48097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C00000"/>
                </a:solidFill>
              </a:rPr>
              <a:t>Traditional version control system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Server with database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Clients </a:t>
            </a:r>
            <a:r>
              <a:rPr lang="en-US" altLang="zh-TW" sz="2400" dirty="0" smtClean="0"/>
              <a:t>connect remotely to work</a:t>
            </a:r>
            <a:endParaRPr lang="en-US" altLang="zh-TW" sz="2400" dirty="0"/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C00000"/>
                </a:solidFill>
              </a:rPr>
              <a:t>Examples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CVS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Subversion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Visual Source Safe 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C00000"/>
                </a:solidFill>
              </a:rPr>
              <a:t>Challenges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Multi-developer conflicts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Client/server communication</a:t>
            </a:r>
          </a:p>
          <a:p>
            <a:pPr>
              <a:lnSpc>
                <a:spcPct val="90000"/>
              </a:lnSpc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3863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2094114" y="609908"/>
            <a:ext cx="8770571" cy="1560716"/>
          </a:xfrm>
        </p:spPr>
        <p:txBody>
          <a:bodyPr/>
          <a:lstStyle/>
          <a:p>
            <a:r>
              <a:rPr lang="en-US" altLang="zh-TW" dirty="0" smtClean="0"/>
              <a:t>Distributed Version Control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88225" y="1729047"/>
            <a:ext cx="4705004" cy="43669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 smtClean="0"/>
              <a:t>Authoritative server by convention only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/>
              <a:t>Everyone can have a full tree copy of the remote </a:t>
            </a:r>
            <a:r>
              <a:rPr lang="en-US" altLang="zh-TW" sz="2800" dirty="0" smtClean="0"/>
              <a:t>repository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/>
              <a:t>Get version control even when </a:t>
            </a:r>
            <a:r>
              <a:rPr lang="en-US" altLang="zh-TW" sz="2800" dirty="0" smtClean="0"/>
              <a:t>detached (offline)</a:t>
            </a:r>
            <a:endParaRPr lang="en-US" altLang="zh-TW" sz="2800" dirty="0" smtClean="0"/>
          </a:p>
          <a:p>
            <a:pPr>
              <a:lnSpc>
                <a:spcPct val="90000"/>
              </a:lnSpc>
            </a:pPr>
            <a:r>
              <a:rPr lang="en-US" altLang="zh-TW" sz="2800" dirty="0" smtClean="0"/>
              <a:t>Backups are </a:t>
            </a:r>
            <a:r>
              <a:rPr lang="en-US" altLang="zh-TW" sz="2800" dirty="0" smtClean="0"/>
              <a:t>trivial</a:t>
            </a:r>
            <a:endParaRPr lang="en-US" altLang="zh-TW" sz="2800" dirty="0" smtClean="0"/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6807430" y="1729047"/>
            <a:ext cx="4896841" cy="436695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/>
              <a:t>  Some </a:t>
            </a:r>
            <a:r>
              <a:rPr lang="en-US" altLang="zh-TW" sz="2400" b="1" dirty="0" smtClean="0"/>
              <a:t>distributed systems </a:t>
            </a:r>
            <a:r>
              <a:rPr lang="en-US" altLang="zh-TW" sz="2400" b="1" dirty="0" smtClean="0"/>
              <a:t>include</a:t>
            </a:r>
          </a:p>
          <a:p>
            <a:pPr lvl="1"/>
            <a:r>
              <a:rPr lang="en-US" altLang="zh-TW" sz="2400" dirty="0" smtClean="0">
                <a:solidFill>
                  <a:srgbClr val="C00000"/>
                </a:solidFill>
              </a:rPr>
              <a:t>Git</a:t>
            </a:r>
          </a:p>
          <a:p>
            <a:pPr lvl="1"/>
            <a:r>
              <a:rPr lang="en-US" altLang="zh-TW" sz="2400" dirty="0" smtClean="0"/>
              <a:t>Mercurial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BitKeeper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Darcs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Bazaar</a:t>
            </a:r>
          </a:p>
        </p:txBody>
      </p:sp>
    </p:spTree>
    <p:extLst>
      <p:ext uri="{BB962C8B-B14F-4D97-AF65-F5344CB8AC3E}">
        <p14:creationId xmlns:p14="http://schemas.microsoft.com/office/powerpoint/2010/main" val="256940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583" y="584970"/>
            <a:ext cx="9409958" cy="1318645"/>
          </a:xfrm>
        </p:spPr>
        <p:txBody>
          <a:bodyPr/>
          <a:lstStyle/>
          <a:p>
            <a:pPr algn="ctr"/>
            <a:r>
              <a:rPr lang="en-US" b="1" dirty="0" smtClean="0"/>
              <a:t>Version control usage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6582" y="2344189"/>
            <a:ext cx="5926973" cy="3751811"/>
          </a:xfrm>
        </p:spPr>
        <p:txBody>
          <a:bodyPr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kinds of files can we use it with?</a:t>
            </a:r>
          </a:p>
          <a:p>
            <a:pPr marL="571500" lvl="1" indent="-45720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</a:pPr>
            <a:r>
              <a:rPr lang="en-US" alt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code</a:t>
            </a:r>
          </a:p>
          <a:p>
            <a:pPr marL="571500" lvl="1" indent="-45720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</a:pPr>
            <a:r>
              <a:rPr lang="en-US" alt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Documentation</a:t>
            </a:r>
          </a:p>
          <a:p>
            <a:pPr marL="571500" lvl="1" indent="-45720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</a:pPr>
            <a:r>
              <a:rPr lang="en-US" alt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 stories</a:t>
            </a:r>
          </a:p>
          <a:p>
            <a:pPr marL="571500" lvl="1" indent="-45720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</a:pPr>
            <a:r>
              <a:rPr lang="en-US" alt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Binary files (music and pictures</a:t>
            </a:r>
            <a:r>
              <a:rPr lang="en-US" alt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553" y="2438399"/>
            <a:ext cx="5203718" cy="3657602"/>
          </a:xfrm>
        </p:spPr>
        <p:txBody>
          <a:bodyPr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</a:rPr>
              <a:t>What </a:t>
            </a:r>
            <a:r>
              <a:rPr lang="en-US" altLang="en-US" sz="3200" i="1" dirty="0">
                <a:solidFill>
                  <a:srgbClr val="C00000"/>
                </a:solidFill>
                <a:latin typeface="Arial" panose="020B0604020202020204" pitchFamily="34" charset="0"/>
              </a:rPr>
              <a:t>should</a:t>
            </a: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</a:rPr>
              <a:t> we use it for?</a:t>
            </a:r>
            <a:endParaRPr lang="en-US" altLang="en-US" sz="3200" dirty="0">
              <a:solidFill>
                <a:srgbClr val="C00000"/>
              </a:solidFill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Text files</a:t>
            </a:r>
            <a:endParaRPr lang="en-US" altLang="en-US" sz="3200" dirty="0">
              <a:solidFill>
                <a:schemeClr val="tx1"/>
              </a:solidFill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Projects that have lots of revisions (changes)</a:t>
            </a:r>
            <a:endParaRPr lang="en-US" altLang="en-US" sz="3200" dirty="0">
              <a:solidFill>
                <a:schemeClr val="tx1"/>
              </a:solidFill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  <a:latin typeface="Arial" panose="020B0604020202020204" pitchFamily="34" charset="0"/>
              </a:rPr>
              <a:t>Collaborating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40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92" y="224444"/>
            <a:ext cx="11579579" cy="206155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Git Version Control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92" y="1014153"/>
            <a:ext cx="11579580" cy="558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4D4D4D"/>
                </a:solidFill>
              </a:rPr>
              <a:t>A </a:t>
            </a:r>
            <a:r>
              <a:rPr lang="en-US" sz="3600" dirty="0" smtClean="0">
                <a:solidFill>
                  <a:srgbClr val="C00000"/>
                </a:solidFill>
              </a:rPr>
              <a:t>decentralized Version control system </a:t>
            </a:r>
            <a:r>
              <a:rPr lang="en-US" sz="3600" dirty="0" smtClean="0">
                <a:solidFill>
                  <a:srgbClr val="4D4D4D"/>
                </a:solidFill>
              </a:rPr>
              <a:t>created </a:t>
            </a:r>
            <a:r>
              <a:rPr lang="en-US" sz="3600" dirty="0">
                <a:solidFill>
                  <a:srgbClr val="4D4D4D"/>
                </a:solidFill>
              </a:rPr>
              <a:t>by </a:t>
            </a:r>
            <a:r>
              <a:rPr lang="en-US" sz="3600" dirty="0">
                <a:solidFill>
                  <a:srgbClr val="C00000"/>
                </a:solidFill>
              </a:rPr>
              <a:t>Linus Torvalds </a:t>
            </a:r>
            <a:r>
              <a:rPr lang="en-US" sz="3600" dirty="0">
                <a:solidFill>
                  <a:srgbClr val="4D4D4D"/>
                </a:solidFill>
              </a:rPr>
              <a:t>for work on the Linux kernel  ~</a:t>
            </a:r>
            <a:r>
              <a:rPr lang="en-US" sz="3600" dirty="0" smtClean="0">
                <a:solidFill>
                  <a:srgbClr val="4D4D4D"/>
                </a:solidFill>
              </a:rPr>
              <a:t>2005 at first.</a:t>
            </a:r>
            <a:endParaRPr lang="en-US" sz="36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4D4D4D"/>
                </a:solidFill>
              </a:rPr>
              <a:t>Some of the companies that use git:</a:t>
            </a:r>
          </a:p>
          <a:p>
            <a:pPr marL="0" indent="0">
              <a:buNone/>
            </a:pPr>
            <a:r>
              <a:rPr lang="en-US" sz="3600" dirty="0" smtClean="0"/>
              <a:t>    </a:t>
            </a:r>
          </a:p>
          <a:p>
            <a:r>
              <a:rPr lang="en-US" sz="3600" dirty="0" smtClean="0"/>
              <a:t>Hopefully VUT</a:t>
            </a:r>
            <a:endParaRPr lang="en-US" sz="3600" dirty="0"/>
          </a:p>
        </p:txBody>
      </p:sp>
      <p:pic>
        <p:nvPicPr>
          <p:cNvPr id="7" name="Picture 22" descr="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763" y="4158084"/>
            <a:ext cx="2296706" cy="55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http://1.bp.blogspot.com/-Ry9jTsckN4U/TitcTRBj-UI/AAAAAAAACXk/bhO7Mop5Lw0/s1600/facebook_logo_hd_wallpap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706" y="3079255"/>
            <a:ext cx="2511425" cy="94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Goog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013" y="3017068"/>
            <a:ext cx="2619375" cy="9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http://ts3.mm.bing.net/th?id=H.4907177096580342&amp;pid=1.7&amp;w=241&amp;h=109&amp;c=7&amp;rs=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340" y="4133479"/>
            <a:ext cx="1673225" cy="75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646" y="5038442"/>
            <a:ext cx="2476940" cy="4781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94" y="4638958"/>
            <a:ext cx="4799816" cy="18502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891" y="4999549"/>
            <a:ext cx="1745674" cy="100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984" y="224444"/>
            <a:ext cx="10990287" cy="1529541"/>
          </a:xfrm>
        </p:spPr>
        <p:txBody>
          <a:bodyPr>
            <a:normAutofit/>
          </a:bodyPr>
          <a:lstStyle/>
          <a:p>
            <a:r>
              <a:rPr lang="en-US" sz="6000" dirty="0" smtClean="0"/>
              <a:t>Pros of Git Version Control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454" y="1221971"/>
            <a:ext cx="11080817" cy="4867933"/>
          </a:xfrm>
        </p:spPr>
        <p:txBody>
          <a:bodyPr>
            <a:normAutofit fontScale="85000" lnSpcReduction="20000"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Decentralized in nature</a:t>
            </a:r>
          </a:p>
          <a:p>
            <a:pPr lvl="0"/>
            <a:r>
              <a:rPr lang="en-US" sz="3200" b="1" dirty="0" smtClean="0">
                <a:solidFill>
                  <a:srgbClr val="C00000"/>
                </a:solidFill>
              </a:rPr>
              <a:t>The </a:t>
            </a:r>
            <a:r>
              <a:rPr lang="en-US" sz="3200" b="1" dirty="0">
                <a:solidFill>
                  <a:srgbClr val="C00000"/>
                </a:solidFill>
              </a:rPr>
              <a:t>ability to see each change </a:t>
            </a:r>
            <a:r>
              <a:rPr lang="en-US" sz="3200" b="1" dirty="0" smtClean="0">
                <a:solidFill>
                  <a:srgbClr val="C00000"/>
                </a:solidFill>
              </a:rPr>
              <a:t>individually and merge desired changes easily</a:t>
            </a:r>
          </a:p>
          <a:p>
            <a:pPr lvl="0"/>
            <a:r>
              <a:rPr lang="en-US" sz="3200" dirty="0" smtClean="0">
                <a:solidFill>
                  <a:schemeClr val="tx1"/>
                </a:solidFill>
              </a:rPr>
              <a:t>Agrees with the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</a:rPr>
              <a:t>Agile process of team work (collaboration)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Larger </a:t>
            </a:r>
            <a:r>
              <a:rPr lang="en-US" sz="3200" dirty="0">
                <a:solidFill>
                  <a:srgbClr val="C00000"/>
                </a:solidFill>
              </a:rPr>
              <a:t>community than other version controls</a:t>
            </a:r>
          </a:p>
          <a:p>
            <a:pPr lvl="0"/>
            <a:r>
              <a:rPr lang="en-US" sz="3200" dirty="0">
                <a:solidFill>
                  <a:srgbClr val="C00000"/>
                </a:solidFill>
              </a:rPr>
              <a:t>Faster operation speed than SVN (takes Git 1/3 of a second to copy and 13 seconds to do the same on SVN)</a:t>
            </a:r>
          </a:p>
          <a:p>
            <a:pPr lvl="0"/>
            <a:r>
              <a:rPr lang="en-US" sz="3200" dirty="0">
                <a:solidFill>
                  <a:srgbClr val="C00000"/>
                </a:solidFill>
              </a:rPr>
              <a:t>Full history tree available </a:t>
            </a:r>
            <a:r>
              <a:rPr lang="en-US" sz="3200" dirty="0" smtClean="0">
                <a:solidFill>
                  <a:srgbClr val="C00000"/>
                </a:solidFill>
              </a:rPr>
              <a:t>offline </a:t>
            </a:r>
          </a:p>
          <a:p>
            <a:pPr lvl="0"/>
            <a:r>
              <a:rPr lang="en-US" sz="3200" dirty="0" smtClean="0">
                <a:solidFill>
                  <a:srgbClr val="C00000"/>
                </a:solidFill>
              </a:rPr>
              <a:t>Access is defined where necessary</a:t>
            </a:r>
            <a:endParaRPr lang="en-US" sz="3200" dirty="0">
              <a:solidFill>
                <a:srgbClr val="C00000"/>
              </a:solidFill>
            </a:endParaRPr>
          </a:p>
          <a:p>
            <a:pPr lvl="0"/>
            <a:r>
              <a:rPr lang="en-US" sz="3200" dirty="0">
                <a:solidFill>
                  <a:srgbClr val="C00000"/>
                </a:solidFill>
              </a:rPr>
              <a:t>Wide variety of plug-ins for </a:t>
            </a:r>
            <a:r>
              <a:rPr lang="en-US" sz="3200" dirty="0" smtClean="0">
                <a:solidFill>
                  <a:srgbClr val="C00000"/>
                </a:solidFill>
              </a:rPr>
              <a:t>IDEs</a:t>
            </a:r>
          </a:p>
          <a:p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286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423</TotalTime>
  <Words>661</Words>
  <Application>Microsoft Office PowerPoint</Application>
  <PresentationFormat>Widescreen</PresentationFormat>
  <Paragraphs>114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新細明體</vt:lpstr>
      <vt:lpstr>Arial</vt:lpstr>
      <vt:lpstr>Calibri</vt:lpstr>
      <vt:lpstr>Century Schoolbook</vt:lpstr>
      <vt:lpstr>Corbel</vt:lpstr>
      <vt:lpstr>Lucida Console</vt:lpstr>
      <vt:lpstr>Feathered</vt:lpstr>
      <vt:lpstr>Have you been in any similar situation? How did you resolve the issue and what will you do in future?</vt:lpstr>
      <vt:lpstr>HAVE YOU CONSIDERED VERSION CONTROL/ VERSIONING?</vt:lpstr>
      <vt:lpstr>VERSION CONTROL /VERSIONING</vt:lpstr>
      <vt:lpstr>Centralized VC vs. Distributed VC</vt:lpstr>
      <vt:lpstr>Centralized Version Control</vt:lpstr>
      <vt:lpstr>Distributed Version Control</vt:lpstr>
      <vt:lpstr>Version control usage</vt:lpstr>
      <vt:lpstr>Git Version Control</vt:lpstr>
      <vt:lpstr>Pros of Git Version Control</vt:lpstr>
      <vt:lpstr>Cons of Git</vt:lpstr>
      <vt:lpstr>Individual vs Team Usage Comparison</vt:lpstr>
      <vt:lpstr>Branching and Merging</vt:lpstr>
      <vt:lpstr>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20161358</dc:creator>
  <cp:lastModifiedBy>20161358</cp:lastModifiedBy>
  <cp:revision>43</cp:revision>
  <dcterms:created xsi:type="dcterms:W3CDTF">2017-10-24T06:11:17Z</dcterms:created>
  <dcterms:modified xsi:type="dcterms:W3CDTF">2017-10-24T13:14:23Z</dcterms:modified>
</cp:coreProperties>
</file>