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Tahom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2b9d4df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82b9d4df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82b9d4df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82b9d4df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82b9d4df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82b9d4df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2b9d4df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82b9d4df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82b9d4df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82b9d4df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82b9d4df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82b9d4df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82b9d4df9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82b9d4df9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82b9d4df9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82b9d4df9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82b9d4df9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82b9d4df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82b9d4df9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82b9d4df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2b9d4df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2b9d4df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2b9d4df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2b9d4df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82b9d4df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82b9d4df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2b9d4df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82b9d4df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82b9d4df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82b9d4df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2b9d4df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82b9d4df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2b9d4df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2b9d4df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82b9d4df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82b9d4df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858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47434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CC99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CC99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CC99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CC99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CC99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858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47434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" type="subTitle"/>
          </p:nvPr>
        </p:nvSpPr>
        <p:spPr>
          <a:xfrm>
            <a:off x="1371600" y="3371850"/>
            <a:ext cx="6400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/>
          <a:lstStyle>
            <a:lvl1pPr lvl="0" marR="0" rtl="0" algn="ctr"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type="ctrTitle"/>
          </p:nvPr>
        </p:nvSpPr>
        <p:spPr>
          <a:xfrm>
            <a:off x="457200" y="1714500"/>
            <a:ext cx="82296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ctr" bIns="46025" lIns="92075" spcFirstLastPara="1" rIns="92075" wrap="square" tIns="460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46025" lIns="92075" spcFirstLastPara="1" rIns="92075" wrap="square" tIns="460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58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47434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0" type="dt"/>
          </p:nvPr>
        </p:nvSpPr>
        <p:spPr>
          <a:xfrm>
            <a:off x="6858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434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 rot="5400000">
            <a:off x="5360850" y="1268550"/>
            <a:ext cx="4594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 rot="5400000">
            <a:off x="1169850" y="-712650"/>
            <a:ext cx="4594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6858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47434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858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47434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7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CC99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CC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CC99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99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CC99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CC99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CC99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CC99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CC99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6858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47434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CC990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9933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CC3300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CC9900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9933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CC99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CC99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CC99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CC99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CC9900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6858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47434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99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9933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9933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C99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9933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C99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858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47434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532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CC99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858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47434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6858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24200" y="4743450"/>
            <a:ext cx="2895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553200" y="4743450"/>
            <a:ext cx="1905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1"/>
          <p:cNvCxnSpPr/>
          <p:nvPr/>
        </p:nvCxnSpPr>
        <p:spPr>
          <a:xfrm>
            <a:off x="685800" y="46863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isis"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7200" y="42863"/>
            <a:ext cx="771525" cy="5286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" y="36909"/>
            <a:ext cx="650081" cy="5345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>
            <a:off x="0" y="65722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8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Amazon_Web_Service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outu.be/4IwHCY2jk5k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youtu.be/Np4iNdDior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457200" y="1714500"/>
            <a:ext cx="8229600" cy="12573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Marriott Lecture App Dev Section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1371600" y="3371850"/>
            <a:ext cx="6400800" cy="85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GB"/>
              <a:t>Zhuangwei Kang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Alexa Voice Service</a:t>
            </a:r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400" y="1303616"/>
            <a:ext cx="6172200" cy="304110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325800" y="951288"/>
            <a:ext cx="2613600" cy="3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AutoNum type="arabicPeriod"/>
            </a:pPr>
            <a:r>
              <a:rPr lang="en-GB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Convert user’s voice input stream received from Echo to a json object.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Font typeface="Noto Sans Symbols"/>
              <a:buAutoNum type="arabicPeriod"/>
            </a:pPr>
            <a:r>
              <a:rPr lang="en-GB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Convert Lambda’s json output, which is the response for user’s request, to a voice stream.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Lambda(1/2)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457200" y="1200150"/>
            <a:ext cx="8229600" cy="380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1400"/>
              <a:t>AWS Lambda </a:t>
            </a:r>
            <a:r>
              <a:rPr lang="en-GB" sz="1400"/>
              <a:t>is an event-driven, serverless computing platform provided by Amazon as a part of the Amazon Web S</a:t>
            </a:r>
            <a:r>
              <a:rPr lang="en-GB" sz="1400">
                <a:uFill>
                  <a:noFill/>
                </a:uFill>
                <a:hlinkClick r:id="rId3"/>
              </a:rPr>
              <a:t>ervices</a:t>
            </a:r>
            <a:r>
              <a:rPr lang="en-GB" sz="1400"/>
              <a:t>. It is a computing service that runs code in response to events and automatically manages the computing resources required by that code.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/>
              <a:t>Two features: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-GB" sz="1400"/>
              <a:t>Event-driven: the flow of program is determined by events such as user’s action, in our case, user’s action is their voice input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-GB" sz="1400"/>
              <a:t>Serverless computing: it does not need a server. It means servers are managed by cloud provider like AWS, Azure, AliCloud, etc. Developers don’t need to manage server by themselves and resources are dynamically allocated by cloud provider.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400"/>
              <a:buAutoNum type="alphaLcPeriod"/>
            </a:pPr>
            <a:r>
              <a:rPr lang="en-GB" sz="1400"/>
              <a:t>Servers are short-lived and get created on demand.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hlink"/>
              </a:buClr>
              <a:buSzPts val="1400"/>
              <a:buAutoNum type="alphaLcPeriod"/>
            </a:pPr>
            <a:r>
              <a:rPr lang="en-GB" sz="1400"/>
              <a:t>AWS uses it to consolidate idle physical resources.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Lambda(2/2)</a:t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500" y="911451"/>
            <a:ext cx="5511974" cy="24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75" y="2014346"/>
            <a:ext cx="6123250" cy="305587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 txBox="1"/>
          <p:nvPr/>
        </p:nvSpPr>
        <p:spPr>
          <a:xfrm>
            <a:off x="2011300" y="1093425"/>
            <a:ext cx="1522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accent2"/>
                </a:solidFill>
              </a:rPr>
              <a:t>Schema Design</a:t>
            </a:r>
            <a:endParaRPr b="1" i="1">
              <a:solidFill>
                <a:schemeClr val="accent2"/>
              </a:solidFill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105875" y="1506375"/>
            <a:ext cx="1522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accent2"/>
                </a:solidFill>
              </a:rPr>
              <a:t>Function Code</a:t>
            </a:r>
            <a:endParaRPr b="1" i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MQTT</a:t>
            </a:r>
            <a:r>
              <a:rPr lang="en-GB"/>
              <a:t>(1/2)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1400"/>
              <a:t>MQTT </a:t>
            </a:r>
            <a:r>
              <a:rPr lang="en-GB" sz="1400"/>
              <a:t>is a lightweight publish/subscribe message transportation protocol that works on top of TCP/IP protocol.</a:t>
            </a:r>
            <a:endParaRPr sz="1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/>
              <a:t>Roles in MQTT system:</a:t>
            </a:r>
            <a:endParaRPr sz="1400"/>
          </a:p>
          <a:p>
            <a:pPr indent="-317500" lvl="0" marL="4572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-GB" sz="1400"/>
              <a:t>MQTT clients: publishers or subscribers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</a:pPr>
            <a:r>
              <a:rPr lang="en-GB" sz="1400"/>
              <a:t>MQTT server(broker): can run on MQTT online server or your own server. There is a </a:t>
            </a:r>
            <a:r>
              <a:rPr b="1" lang="en-GB" sz="1400">
                <a:solidFill>
                  <a:srgbClr val="FF0000"/>
                </a:solidFill>
              </a:rPr>
              <a:t>Topic Filter</a:t>
            </a:r>
            <a:r>
              <a:rPr lang="en-GB" sz="1400"/>
              <a:t> in broker to map messages received from publishers to subscribers.</a:t>
            </a:r>
            <a:endParaRPr sz="1400"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375" y="2825150"/>
            <a:ext cx="3677150" cy="191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5025" y="955475"/>
            <a:ext cx="2791826" cy="18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MQTT(2/2)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400" y="805675"/>
            <a:ext cx="6944858" cy="421019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154825" y="2257825"/>
            <a:ext cx="17424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MQTT Python API: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paho-mqtt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piece of insecure sample code: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Flask</a:t>
            </a: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457200" y="8745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GB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popular Python web framework, in other words, it’s a third-party Python library for developing web applications.</a:t>
            </a:r>
            <a:endParaRPr sz="2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Assuming your URL is: </a:t>
            </a:r>
            <a:r>
              <a:rPr lang="en-GB">
                <a:latin typeface="Tahoma"/>
                <a:ea typeface="Tahoma"/>
                <a:cs typeface="Tahoma"/>
                <a:sym typeface="Tahoma"/>
              </a:rPr>
              <a:t>http://129.11.22.33:5000/cutomer_order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And you send a json object to server using POST method.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What does flask do?</a:t>
            </a:r>
            <a:endParaRPr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36873"/>
            <a:ext cx="7532900" cy="21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DynamoDB</a:t>
            </a:r>
            <a:endParaRPr/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457200" y="1200150"/>
            <a:ext cx="8229600" cy="68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Amazon DynamoDB</a:t>
            </a:r>
            <a:r>
              <a:rPr lang="en-GB" sz="1400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 is a key-value and document NoSQL database that delivers single-digit millisecond performance at any scale.</a:t>
            </a:r>
            <a:endParaRPr sz="1400"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00" y="1887150"/>
            <a:ext cx="6172199" cy="313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IFTTT</a:t>
            </a:r>
            <a:endParaRPr/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3866300" cy="14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500" y="1200145"/>
            <a:ext cx="4303825" cy="25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 txBox="1"/>
          <p:nvPr/>
        </p:nvSpPr>
        <p:spPr>
          <a:xfrm>
            <a:off x="533600" y="2668275"/>
            <a:ext cx="37899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222222"/>
                </a:solidFill>
                <a:highlight>
                  <a:srgbClr val="FFFFFF"/>
                </a:highlight>
              </a:rPr>
              <a:t>Key Idea: </a:t>
            </a:r>
            <a:r>
              <a:rPr lang="en-GB" sz="1050">
                <a:solidFill>
                  <a:srgbClr val="222222"/>
                </a:solidFill>
                <a:highlight>
                  <a:srgbClr val="FFFFFF"/>
                </a:highlight>
              </a:rPr>
              <a:t>An applet is triggered by changes that occur within other web services.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22222"/>
                </a:solidFill>
                <a:highlight>
                  <a:srgbClr val="FFFFFF"/>
                </a:highlight>
              </a:rPr>
              <a:t>How to trigger an email notification from an Alexa based service?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45600" y="3748325"/>
            <a:ext cx="981525" cy="9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8688" y="3859175"/>
            <a:ext cx="1519724" cy="7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0163" y="3811112"/>
            <a:ext cx="761826" cy="85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1"/>
          <p:cNvCxnSpPr>
            <a:endCxn id="241" idx="1"/>
          </p:cNvCxnSpPr>
          <p:nvPr/>
        </p:nvCxnSpPr>
        <p:spPr>
          <a:xfrm flipH="1" rot="10800000">
            <a:off x="2866363" y="4239100"/>
            <a:ext cx="9438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1"/>
          <p:cNvCxnSpPr/>
          <p:nvPr/>
        </p:nvCxnSpPr>
        <p:spPr>
          <a:xfrm>
            <a:off x="1377525" y="4218825"/>
            <a:ext cx="6528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4" name="Google Shape;244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42050" y="3816377"/>
            <a:ext cx="812700" cy="81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1"/>
          <p:cNvCxnSpPr>
            <a:stCxn id="241" idx="3"/>
            <a:endCxn id="244" idx="1"/>
          </p:cNvCxnSpPr>
          <p:nvPr/>
        </p:nvCxnSpPr>
        <p:spPr>
          <a:xfrm flipH="1" rot="10800000">
            <a:off x="4571989" y="4222600"/>
            <a:ext cx="7701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1"/>
          <p:cNvSpPr txBox="1"/>
          <p:nvPr/>
        </p:nvSpPr>
        <p:spPr>
          <a:xfrm>
            <a:off x="2948225" y="3811100"/>
            <a:ext cx="652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1155CC"/>
                </a:solidFill>
              </a:rPr>
              <a:t>HTTPS POST</a:t>
            </a:r>
            <a:endParaRPr b="1" sz="1000">
              <a:solidFill>
                <a:srgbClr val="1155CC"/>
              </a:solidFill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4638875" y="3893625"/>
            <a:ext cx="636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trigger</a:t>
            </a:r>
            <a:endParaRPr b="1" sz="1000"/>
          </a:p>
        </p:txBody>
      </p:sp>
      <p:sp>
        <p:nvSpPr>
          <p:cNvPr id="248" name="Google Shape;248;p31"/>
          <p:cNvSpPr txBox="1"/>
          <p:nvPr/>
        </p:nvSpPr>
        <p:spPr>
          <a:xfrm>
            <a:off x="2948225" y="4629075"/>
            <a:ext cx="5097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if</a:t>
            </a:r>
            <a:endParaRPr b="1" sz="1800"/>
          </a:p>
        </p:txBody>
      </p:sp>
      <p:sp>
        <p:nvSpPr>
          <p:cNvPr id="249" name="Google Shape;249;p31"/>
          <p:cNvSpPr txBox="1"/>
          <p:nvPr/>
        </p:nvSpPr>
        <p:spPr>
          <a:xfrm>
            <a:off x="4604975" y="4629075"/>
            <a:ext cx="704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then</a:t>
            </a:r>
            <a:endParaRPr b="1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1</a:t>
            </a:r>
            <a:endParaRPr/>
          </a:p>
        </p:txBody>
      </p:sp>
      <p:sp>
        <p:nvSpPr>
          <p:cNvPr id="255" name="Google Shape;255;p32"/>
          <p:cNvSpPr txBox="1"/>
          <p:nvPr/>
        </p:nvSpPr>
        <p:spPr>
          <a:xfrm>
            <a:off x="971450" y="2116850"/>
            <a:ext cx="6998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https://youtu.be/4IwHCY2jk5k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2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457200" y="2197050"/>
            <a:ext cx="8229600" cy="74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https://youtu.be/Np4iNdDiorI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Roadmap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56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Motivation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App Scenario &amp; System Architecture Design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Key Techniques Leveraged in the IoT App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Alexa Custom Skill &amp; AVS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Serverless Computing (AWS Lambda)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MQTT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Flask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DynamoDB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 sz="2000"/>
              <a:t>IFTTT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Demo of an Insecure Version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Security Enhancement of This App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Motivation(1/2)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200150"/>
            <a:ext cx="8229600" cy="111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Hotel service has been completely redefined with the significant development of IoT techniques.</a:t>
            </a:r>
            <a:endParaRPr sz="20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75" y="2254425"/>
            <a:ext cx="8177852" cy="25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Motivation(2/2)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Main Features of Modern Hotel Service:</a:t>
            </a:r>
            <a:endParaRPr sz="2000"/>
          </a:p>
          <a:p>
            <a:pPr indent="-355600" lvl="0" marL="914400" rtl="0" algn="l">
              <a:spcBef>
                <a:spcPts val="56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Intelligent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Convenient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Humanized</a:t>
            </a:r>
            <a:endParaRPr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Efficient</a:t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GB" sz="2000"/>
              <a:t>Thinking: What smart IoT techniques are leveraged in Marriott hotel service?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Scenario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00" y="1450387"/>
            <a:ext cx="1330775" cy="13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6500" y="1319200"/>
            <a:ext cx="1593150" cy="159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9"/>
          <p:cNvCxnSpPr>
            <a:stCxn id="125" idx="3"/>
            <a:endCxn id="126" idx="1"/>
          </p:cNvCxnSpPr>
          <p:nvPr/>
        </p:nvCxnSpPr>
        <p:spPr>
          <a:xfrm>
            <a:off x="1982475" y="2115775"/>
            <a:ext cx="58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5850" y="1370650"/>
            <a:ext cx="1490250" cy="1490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9"/>
          <p:cNvCxnSpPr>
            <a:stCxn id="126" idx="3"/>
            <a:endCxn id="128" idx="1"/>
          </p:cNvCxnSpPr>
          <p:nvPr/>
        </p:nvCxnSpPr>
        <p:spPr>
          <a:xfrm>
            <a:off x="4159650" y="2115775"/>
            <a:ext cx="7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0" name="Google Shape;13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2500" y="1302813"/>
            <a:ext cx="1625926" cy="162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9"/>
          <p:cNvCxnSpPr>
            <a:stCxn id="128" idx="3"/>
            <a:endCxn id="130" idx="1"/>
          </p:cNvCxnSpPr>
          <p:nvPr/>
        </p:nvCxnSpPr>
        <p:spPr>
          <a:xfrm>
            <a:off x="6356100" y="2115775"/>
            <a:ext cx="83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2" name="Google Shape;132;p19"/>
          <p:cNvGrpSpPr/>
          <p:nvPr/>
        </p:nvGrpSpPr>
        <p:grpSpPr>
          <a:xfrm>
            <a:off x="580059" y="3295160"/>
            <a:ext cx="1474054" cy="1344508"/>
            <a:chOff x="1982475" y="3054000"/>
            <a:chExt cx="1977800" cy="1977800"/>
          </a:xfrm>
        </p:grpSpPr>
        <p:pic>
          <p:nvPicPr>
            <p:cNvPr id="133" name="Google Shape;133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53175" y="3755225"/>
              <a:ext cx="836401" cy="836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982475" y="3054000"/>
              <a:ext cx="1977800" cy="197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5" name="Google Shape;13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97700" y="3302025"/>
            <a:ext cx="1330775" cy="133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9"/>
          <p:cNvCxnSpPr>
            <a:stCxn id="126" idx="2"/>
            <a:endCxn id="135" idx="0"/>
          </p:cNvCxnSpPr>
          <p:nvPr/>
        </p:nvCxnSpPr>
        <p:spPr>
          <a:xfrm flipH="1" rot="-5400000">
            <a:off x="3168525" y="3106900"/>
            <a:ext cx="3897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7" name="Google Shape;137;p19"/>
          <p:cNvCxnSpPr>
            <a:stCxn id="126" idx="2"/>
            <a:endCxn id="134" idx="0"/>
          </p:cNvCxnSpPr>
          <p:nvPr/>
        </p:nvCxnSpPr>
        <p:spPr>
          <a:xfrm rot="5400000">
            <a:off x="2148675" y="2080750"/>
            <a:ext cx="382800" cy="2046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8" name="Google Shape;138;p19"/>
          <p:cNvSpPr txBox="1"/>
          <p:nvPr/>
        </p:nvSpPr>
        <p:spPr>
          <a:xfrm>
            <a:off x="1856325" y="1798450"/>
            <a:ext cx="8364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Order a pizza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4094550" y="1733308"/>
            <a:ext cx="836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Room 101 needs</a:t>
            </a:r>
            <a:r>
              <a:rPr lang="en-GB" sz="800">
                <a:solidFill>
                  <a:srgbClr val="FF0000"/>
                </a:solidFill>
              </a:rPr>
              <a:t> a pizza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5414850" y="1073650"/>
            <a:ext cx="1107300" cy="297000"/>
          </a:xfrm>
          <a:prstGeom prst="wedgeRect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Ok, let me notify dining room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6332775" y="1733308"/>
            <a:ext cx="836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Room 101 needs a pizza</a:t>
            </a:r>
            <a:endParaRPr sz="800">
              <a:solidFill>
                <a:srgbClr val="FF0000"/>
              </a:solidFill>
            </a:endParaRPr>
          </a:p>
        </p:txBody>
      </p:sp>
      <p:cxnSp>
        <p:nvCxnSpPr>
          <p:cNvPr id="142" name="Google Shape;142;p19"/>
          <p:cNvCxnSpPr/>
          <p:nvPr/>
        </p:nvCxnSpPr>
        <p:spPr>
          <a:xfrm flipH="1">
            <a:off x="6237300" y="2401000"/>
            <a:ext cx="985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9"/>
          <p:cNvSpPr txBox="1"/>
          <p:nvPr/>
        </p:nvSpPr>
        <p:spPr>
          <a:xfrm>
            <a:off x="6186900" y="2429850"/>
            <a:ext cx="14331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Pizza is </a:t>
            </a:r>
            <a:r>
              <a:rPr lang="en-GB" sz="800">
                <a:solidFill>
                  <a:srgbClr val="FF0000"/>
                </a:solidFill>
              </a:rPr>
              <a:t>available</a:t>
            </a:r>
            <a:r>
              <a:rPr lang="en-GB" sz="800">
                <a:solidFill>
                  <a:srgbClr val="FF0000"/>
                </a:solidFill>
              </a:rPr>
              <a:t>, this order has been confirmed</a:t>
            </a:r>
            <a:endParaRPr sz="800">
              <a:solidFill>
                <a:srgbClr val="FF0000"/>
              </a:solidFill>
            </a:endParaRPr>
          </a:p>
        </p:txBody>
      </p:sp>
      <p:cxnSp>
        <p:nvCxnSpPr>
          <p:cNvPr id="144" name="Google Shape;144;p19"/>
          <p:cNvCxnSpPr/>
          <p:nvPr/>
        </p:nvCxnSpPr>
        <p:spPr>
          <a:xfrm rot="10800000">
            <a:off x="4158600" y="2401150"/>
            <a:ext cx="7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9"/>
          <p:cNvSpPr txBox="1"/>
          <p:nvPr/>
        </p:nvSpPr>
        <p:spPr>
          <a:xfrm>
            <a:off x="3763025" y="2429850"/>
            <a:ext cx="14331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We are preparing your foods, thanks for ordering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1917325" y="2860900"/>
            <a:ext cx="9852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Customer receipt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3403650" y="3018688"/>
            <a:ext cx="789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Light up hue</a:t>
            </a:r>
            <a:endParaRPr sz="800">
              <a:solidFill>
                <a:srgbClr val="FF0000"/>
              </a:solidFill>
            </a:endParaRPr>
          </a:p>
        </p:txBody>
      </p:sp>
      <p:cxnSp>
        <p:nvCxnSpPr>
          <p:cNvPr id="148" name="Google Shape;148;p19"/>
          <p:cNvCxnSpPr>
            <a:stCxn id="134" idx="1"/>
            <a:endCxn id="125" idx="1"/>
          </p:cNvCxnSpPr>
          <p:nvPr/>
        </p:nvCxnSpPr>
        <p:spPr>
          <a:xfrm flipH="1" rot="10800000">
            <a:off x="580059" y="2115814"/>
            <a:ext cx="71700" cy="1851600"/>
          </a:xfrm>
          <a:prstGeom prst="bentConnector3">
            <a:avLst>
              <a:gd fmla="val -3321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9" name="Google Shape;149;p19"/>
          <p:cNvSpPr txBox="1"/>
          <p:nvPr/>
        </p:nvSpPr>
        <p:spPr>
          <a:xfrm rot="5400000">
            <a:off x="81488" y="2893125"/>
            <a:ext cx="830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My receipt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205050" y="890350"/>
            <a:ext cx="3988500" cy="414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602650" y="1049350"/>
            <a:ext cx="8364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000">
                <a:solidFill>
                  <a:schemeClr val="accent6"/>
                </a:solidFill>
              </a:rPr>
              <a:t>Room 101</a:t>
            </a:r>
            <a:endParaRPr b="1" i="1" sz="1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Architecture</a:t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50" y="829775"/>
            <a:ext cx="8124109" cy="42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Technology and Protocol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Alexa Custom Skill(1/2)</a:t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50" y="1208288"/>
            <a:ext cx="3182825" cy="31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700" y="1394700"/>
            <a:ext cx="5362699" cy="2810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146650" y="788700"/>
            <a:ext cx="30534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Processing Procedures: </a:t>
            </a:r>
            <a:endParaRPr sz="1800"/>
          </a:p>
        </p:txBody>
      </p:sp>
      <p:sp>
        <p:nvSpPr>
          <p:cNvPr id="172" name="Google Shape;172;p22"/>
          <p:cNvSpPr txBox="1"/>
          <p:nvPr/>
        </p:nvSpPr>
        <p:spPr>
          <a:xfrm>
            <a:off x="3626700" y="788700"/>
            <a:ext cx="30534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Define Alexa Custom Skill</a:t>
            </a:r>
            <a:r>
              <a:rPr lang="en-GB" sz="1800"/>
              <a:t>: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1447800" y="0"/>
            <a:ext cx="6172200" cy="6285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Alexa Custom Skill(2/2)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Notions in Alexa Custom Skill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▪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Invocation Name: Few words for invoking your skill, like  “Alexa” is the default invocation name.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▪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Intents: similar to an event, such as “clean room”, “order foods”, etc.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▪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Slots: components of an events, for example, in a “order foods” event, user always need to provide “food name”, “room id”, etc, these components are defined as slots in Alexa.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▪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Sample Utterance: a developer defined request format for submitting users’ voice commands. Such as, “Alexa, order a small pizza for room 101”, or you can say “Alexa, room 101 needs a small pizza” Not only request, developers also can define how does Alexa respond them. It’s also sample utterance.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▪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Endpoint: a platform to handle skill requests, such as AWS Lambda.</a:t>
            </a:r>
            <a:endParaRPr sz="1200"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780900"/>
            <a:ext cx="4253161" cy="42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SIS">
  <a:themeElements>
    <a:clrScheme name="ISIS 4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FFFFFF"/>
      </a:accent1>
      <a:accent2>
        <a:srgbClr val="CC33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92D00"/>
      </a:accent6>
      <a:hlink>
        <a:srgbClr val="CC9900"/>
      </a:hlink>
      <a:folHlink>
        <a:srgbClr val="FF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