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9"/>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8C318-85BE-0C94-4351-88F48D33ED9A}" v="3" dt="2024-02-01T21:58:28.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ack (Student)" userId="S::s-lijac@bsd405.org::52fdaf64-b46b-430b-aced-e178e153bac2" providerId="AD" clId="Web-{B4B8C318-85BE-0C94-4351-88F48D33ED9A}"/>
    <pc:docChg chg="delSld modSld">
      <pc:chgData name="Li, Jack (Student)" userId="S::s-lijac@bsd405.org::52fdaf64-b46b-430b-aced-e178e153bac2" providerId="AD" clId="Web-{B4B8C318-85BE-0C94-4351-88F48D33ED9A}" dt="2024-02-01T21:58:28.298" v="1"/>
      <pc:docMkLst>
        <pc:docMk/>
      </pc:docMkLst>
      <pc:sldChg chg="modSp">
        <pc:chgData name="Li, Jack (Student)" userId="S::s-lijac@bsd405.org::52fdaf64-b46b-430b-aced-e178e153bac2" providerId="AD" clId="Web-{B4B8C318-85BE-0C94-4351-88F48D33ED9A}" dt="2024-02-01T21:58:25.891" v="0" actId="20577"/>
        <pc:sldMkLst>
          <pc:docMk/>
          <pc:sldMk cId="2118972826" sldId="256"/>
        </pc:sldMkLst>
        <pc:spChg chg="mod">
          <ac:chgData name="Li, Jack (Student)" userId="S::s-lijac@bsd405.org::52fdaf64-b46b-430b-aced-e178e153bac2" providerId="AD" clId="Web-{B4B8C318-85BE-0C94-4351-88F48D33ED9A}" dt="2024-02-01T21:58:25.891" v="0" actId="20577"/>
          <ac:spMkLst>
            <pc:docMk/>
            <pc:sldMk cId="2118972826" sldId="256"/>
            <ac:spMk id="4098" creationId="{F98C04FB-0826-4574-9471-8703053D4732}"/>
          </ac:spMkLst>
        </pc:spChg>
      </pc:sldChg>
      <pc:sldChg chg="del">
        <pc:chgData name="Li, Jack (Student)" userId="S::s-lijac@bsd405.org::52fdaf64-b46b-430b-aced-e178e153bac2" providerId="AD" clId="Web-{B4B8C318-85BE-0C94-4351-88F48D33ED9A}" dt="2024-02-01T21:58:28.298" v="1"/>
        <pc:sldMkLst>
          <pc:docMk/>
          <pc:sldMk cId="3851837162"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188DD-E759-4BE2-8694-6B605DFF6382}"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C4630-66EA-4C5F-83A6-3494C04786C1}" type="slidenum">
              <a:rPr lang="en-US" smtClean="0"/>
              <a:t>‹#›</a:t>
            </a:fld>
            <a:endParaRPr lang="en-US"/>
          </a:p>
        </p:txBody>
      </p:sp>
    </p:spTree>
    <p:extLst>
      <p:ext uri="{BB962C8B-B14F-4D97-AF65-F5344CB8AC3E}">
        <p14:creationId xmlns:p14="http://schemas.microsoft.com/office/powerpoint/2010/main" val="219186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Also, note that in the next slides I will be using the word “sorted”. This means that the array is ordered from smallest to largest. We will talk more about sorting later.</a:t>
            </a:r>
          </a:p>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4</a:t>
            </a:fld>
            <a:endParaRPr lang="en-US"/>
          </a:p>
        </p:txBody>
      </p:sp>
    </p:spTree>
    <p:extLst>
      <p:ext uri="{BB962C8B-B14F-4D97-AF65-F5344CB8AC3E}">
        <p14:creationId xmlns:p14="http://schemas.microsoft.com/office/powerpoint/2010/main" val="396832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 linear search will start at the beginning of the array (index 0) and then look at each value in the array after the other, sequentially, until it finds the value it is looking for. (It will examine index 0, index 1, index 2,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a:t>Notice that the array above is sorted.  Could we take advantage of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a:t>Linear search must consider every single element until it finds the value being searched for. This takes a long time for arrays with lots of elements!</a:t>
            </a:r>
          </a:p>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5</a:t>
            </a:fld>
            <a:endParaRPr lang="en-US"/>
          </a:p>
        </p:txBody>
      </p:sp>
    </p:spTree>
    <p:extLst>
      <p:ext uri="{BB962C8B-B14F-4D97-AF65-F5344CB8AC3E}">
        <p14:creationId xmlns:p14="http://schemas.microsoft.com/office/powerpoint/2010/main" val="204941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video illustrating linear search with flamenco dancers. Note that this takes FOREVER (due to the inefficiency of using flamenco dancers to search and the inefficiency of linear search itself).</a:t>
            </a:r>
          </a:p>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6</a:t>
            </a:fld>
            <a:endParaRPr lang="en-US"/>
          </a:p>
        </p:txBody>
      </p:sp>
    </p:spTree>
    <p:extLst>
      <p:ext uri="{BB962C8B-B14F-4D97-AF65-F5344CB8AC3E}">
        <p14:creationId xmlns:p14="http://schemas.microsoft.com/office/powerpoint/2010/main" val="114962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8</a:t>
            </a:fld>
            <a:endParaRPr lang="en-US"/>
          </a:p>
        </p:txBody>
      </p:sp>
    </p:spTree>
    <p:extLst>
      <p:ext uri="{BB962C8B-B14F-4D97-AF65-F5344CB8AC3E}">
        <p14:creationId xmlns:p14="http://schemas.microsoft.com/office/powerpoint/2010/main" val="20963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11</a:t>
            </a:fld>
            <a:endParaRPr lang="en-US"/>
          </a:p>
        </p:txBody>
      </p:sp>
    </p:spTree>
    <p:extLst>
      <p:ext uri="{BB962C8B-B14F-4D97-AF65-F5344CB8AC3E}">
        <p14:creationId xmlns:p14="http://schemas.microsoft.com/office/powerpoint/2010/main" val="375204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you’ve watched the flamenco dancers perform a search with linear search, watch them perform binary search.</a:t>
            </a:r>
          </a:p>
        </p:txBody>
      </p:sp>
      <p:sp>
        <p:nvSpPr>
          <p:cNvPr id="4" name="Slide Number Placeholder 3"/>
          <p:cNvSpPr>
            <a:spLocks noGrp="1"/>
          </p:cNvSpPr>
          <p:nvPr>
            <p:ph type="sldNum" sz="quarter" idx="5"/>
          </p:nvPr>
        </p:nvSpPr>
        <p:spPr/>
        <p:txBody>
          <a:bodyPr/>
          <a:lstStyle/>
          <a:p>
            <a:fld id="{F410C719-9316-473E-B1C2-9846A436C4FD}" type="slidenum">
              <a:rPr lang="en-US" smtClean="0"/>
              <a:t>12</a:t>
            </a:fld>
            <a:endParaRPr lang="en-US"/>
          </a:p>
        </p:txBody>
      </p:sp>
    </p:spTree>
    <p:extLst>
      <p:ext uri="{BB962C8B-B14F-4D97-AF65-F5344CB8AC3E}">
        <p14:creationId xmlns:p14="http://schemas.microsoft.com/office/powerpoint/2010/main" val="13344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47B8-DE63-4FA4-B3B0-764846B33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51493-AAAE-4353-8A6C-956327E9E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FE3DD-E5EB-4A23-BF2D-B1800A3279D4}"/>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96D1F2F0-1525-485C-9445-2A282C049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75AF6-D662-49A5-A94E-1240EA797213}"/>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73832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3F49-A7C3-4E7C-B0BD-40A6F2591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5A97EC-6067-47CF-9B34-B5812A9A6B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91B66-08B2-4682-B59C-EC0E94693BB8}"/>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F2480231-6966-4871-A6FB-50028F0F6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4CAD5-38A9-4391-BBE1-D4D56F50EFC4}"/>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21137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EB993-A2E0-4007-96C8-EC53C85C61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63086B-F20E-4423-85DE-6037E3681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30C05-1AB7-4ECA-ACBE-3403AE574B45}"/>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4D22DB73-4240-4CB2-A6AD-AC06A208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B7326-A1FE-4D61-A584-8C10DED8D74D}"/>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369798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5FA7-F3F3-4016-A50D-8C9CC241D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46B37-0EF3-4DF1-A35F-184011063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7DB88-AD53-43FB-A62D-2DB114DC4D9F}"/>
              </a:ext>
            </a:extLst>
          </p:cNvPr>
          <p:cNvSpPr>
            <a:spLocks noGrp="1"/>
          </p:cNvSpPr>
          <p:nvPr>
            <p:ph type="dt" sz="half" idx="10"/>
          </p:nvPr>
        </p:nvSpPr>
        <p:spPr/>
        <p:txBody>
          <a:bodyPr/>
          <a:lstStyle/>
          <a:p>
            <a:fld id="{D0E6DCD0-3B3D-48C4-A1A2-0A2A02809F49}" type="datetimeFigureOut">
              <a:rPr lang="en-US" smtClean="0"/>
              <a:t>2/1/2024</a:t>
            </a:fld>
            <a:endParaRPr lang="en-US"/>
          </a:p>
        </p:txBody>
      </p:sp>
      <p:sp>
        <p:nvSpPr>
          <p:cNvPr id="5" name="Footer Placeholder 4">
            <a:extLst>
              <a:ext uri="{FF2B5EF4-FFF2-40B4-BE49-F238E27FC236}">
                <a16:creationId xmlns:a16="http://schemas.microsoft.com/office/drawing/2014/main" id="{A023B604-62F4-43FD-88D4-836E105D3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7B940-BB3B-4BA4-8E3D-766BA1319B6C}"/>
              </a:ext>
            </a:extLst>
          </p:cNvPr>
          <p:cNvSpPr>
            <a:spLocks noGrp="1"/>
          </p:cNvSpPr>
          <p:nvPr>
            <p:ph type="sldNum" sz="quarter" idx="12"/>
          </p:nvPr>
        </p:nvSpPr>
        <p:spPr/>
        <p:txBody>
          <a:bodyPr/>
          <a:lstStyle/>
          <a:p>
            <a:fld id="{A7FA2C87-D717-4E9F-B099-8B4409A55AB7}" type="slidenum">
              <a:rPr lang="en-US" smtClean="0"/>
              <a:t>‹#›</a:t>
            </a:fld>
            <a:endParaRPr lang="en-US"/>
          </a:p>
        </p:txBody>
      </p:sp>
    </p:spTree>
    <p:extLst>
      <p:ext uri="{BB962C8B-B14F-4D97-AF65-F5344CB8AC3E}">
        <p14:creationId xmlns:p14="http://schemas.microsoft.com/office/powerpoint/2010/main" val="3703378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414C9-2C56-4699-9FA4-D6FF3BBCFE1C}"/>
              </a:ext>
            </a:extLst>
          </p:cNvPr>
          <p:cNvSpPr>
            <a:spLocks noGrp="1"/>
          </p:cNvSpPr>
          <p:nvPr>
            <p:ph type="dt" sz="half" idx="10"/>
          </p:nvPr>
        </p:nvSpPr>
        <p:spPr/>
        <p:txBody>
          <a:bodyPr/>
          <a:lstStyle/>
          <a:p>
            <a:fld id="{D0E6DCD0-3B3D-48C4-A1A2-0A2A02809F49}" type="datetimeFigureOut">
              <a:rPr lang="en-US" smtClean="0"/>
              <a:t>2/1/2024</a:t>
            </a:fld>
            <a:endParaRPr lang="en-US"/>
          </a:p>
        </p:txBody>
      </p:sp>
      <p:sp>
        <p:nvSpPr>
          <p:cNvPr id="3" name="Footer Placeholder 2">
            <a:extLst>
              <a:ext uri="{FF2B5EF4-FFF2-40B4-BE49-F238E27FC236}">
                <a16:creationId xmlns:a16="http://schemas.microsoft.com/office/drawing/2014/main" id="{1FEEC7F0-B810-4AB1-BE84-E872FBD45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0B8A6-0B59-4260-9825-4FC9C2A6A640}"/>
              </a:ext>
            </a:extLst>
          </p:cNvPr>
          <p:cNvSpPr>
            <a:spLocks noGrp="1"/>
          </p:cNvSpPr>
          <p:nvPr>
            <p:ph type="sldNum" sz="quarter" idx="12"/>
          </p:nvPr>
        </p:nvSpPr>
        <p:spPr/>
        <p:txBody>
          <a:bodyPr/>
          <a:lstStyle/>
          <a:p>
            <a:fld id="{A7FA2C87-D717-4E9F-B099-8B4409A55AB7}" type="slidenum">
              <a:rPr lang="en-US" smtClean="0"/>
              <a:t>‹#›</a:t>
            </a:fld>
            <a:endParaRPr lang="en-US"/>
          </a:p>
        </p:txBody>
      </p:sp>
    </p:spTree>
    <p:extLst>
      <p:ext uri="{BB962C8B-B14F-4D97-AF65-F5344CB8AC3E}">
        <p14:creationId xmlns:p14="http://schemas.microsoft.com/office/powerpoint/2010/main" val="3226891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D2E6-B65E-4F83-9D7B-06A6EF325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94392-998A-49E1-BD72-98FD3DF33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4EB23-020E-43BF-A5FA-A7B9C446543C}"/>
              </a:ext>
            </a:extLst>
          </p:cNvPr>
          <p:cNvSpPr>
            <a:spLocks noGrp="1"/>
          </p:cNvSpPr>
          <p:nvPr>
            <p:ph type="dt" sz="half" idx="10"/>
          </p:nvPr>
        </p:nvSpPr>
        <p:spPr/>
        <p:txBody>
          <a:bodyPr/>
          <a:lstStyle/>
          <a:p>
            <a:fld id="{D0E6DCD0-3B3D-48C4-A1A2-0A2A02809F49}" type="datetimeFigureOut">
              <a:rPr lang="en-US" smtClean="0"/>
              <a:t>2/1/2024</a:t>
            </a:fld>
            <a:endParaRPr lang="en-US"/>
          </a:p>
        </p:txBody>
      </p:sp>
      <p:sp>
        <p:nvSpPr>
          <p:cNvPr id="5" name="Footer Placeholder 4">
            <a:extLst>
              <a:ext uri="{FF2B5EF4-FFF2-40B4-BE49-F238E27FC236}">
                <a16:creationId xmlns:a16="http://schemas.microsoft.com/office/drawing/2014/main" id="{C8D2B574-A770-4822-9086-0490FBF8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6C76E-1D8A-463F-BCD9-C58BD705867B}"/>
              </a:ext>
            </a:extLst>
          </p:cNvPr>
          <p:cNvSpPr>
            <a:spLocks noGrp="1"/>
          </p:cNvSpPr>
          <p:nvPr>
            <p:ph type="sldNum" sz="quarter" idx="12"/>
          </p:nvPr>
        </p:nvSpPr>
        <p:spPr/>
        <p:txBody>
          <a:bodyPr/>
          <a:lstStyle/>
          <a:p>
            <a:fld id="{A7FA2C87-D717-4E9F-B099-8B4409A55AB7}" type="slidenum">
              <a:rPr lang="en-US" smtClean="0"/>
              <a:t>‹#›</a:t>
            </a:fld>
            <a:endParaRPr lang="en-US"/>
          </a:p>
        </p:txBody>
      </p:sp>
    </p:spTree>
    <p:extLst>
      <p:ext uri="{BB962C8B-B14F-4D97-AF65-F5344CB8AC3E}">
        <p14:creationId xmlns:p14="http://schemas.microsoft.com/office/powerpoint/2010/main" val="100773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93BD-F289-4B27-A82D-82D37EC85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3B67C-1B8B-498B-B199-F02B2836EA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F0C9E-3892-4B13-89E9-A22027771E30}"/>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6A720793-D5F5-4E59-AAE2-9FEFCAB5A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657F7-C707-443F-9762-E3F28996834D}"/>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95456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D1E9-ED13-42A5-B92B-654BA2D8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DBECED-6B84-422B-A7BC-0B7233702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BD902-D2DB-4D8A-8BB7-1129F525F9A6}"/>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51D9511A-767B-4610-B5FF-882E6D78A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9834C-D3E9-412F-BCBC-65206FD22338}"/>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33099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3770-87B1-4441-87E0-52023A375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2C39A-C8EF-4A0F-B4A4-CE75524DA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33DD-C13A-4063-B43E-E6700F8C5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AACAF-3EA2-4EB0-A251-4B0AADF3C227}"/>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6" name="Footer Placeholder 5">
            <a:extLst>
              <a:ext uri="{FF2B5EF4-FFF2-40B4-BE49-F238E27FC236}">
                <a16:creationId xmlns:a16="http://schemas.microsoft.com/office/drawing/2014/main" id="{D5F0EE95-6EEE-4023-A9D8-193E3C5ED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C52B1-F882-44CF-9525-B61A757D2360}"/>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43448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E6A3-9E7F-434D-A622-C74A12D5FB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1582DC-0C3B-46A9-A90A-330F236F2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A33BC-E15B-47F0-8919-6796D5AC6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8655F-57C8-4C28-93DE-43196D7B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915E5-2AC3-4851-A4C8-0374B6E38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ABF05-8EA8-4131-B80A-BC6C17FC4C7B}"/>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8" name="Footer Placeholder 7">
            <a:extLst>
              <a:ext uri="{FF2B5EF4-FFF2-40B4-BE49-F238E27FC236}">
                <a16:creationId xmlns:a16="http://schemas.microsoft.com/office/drawing/2014/main" id="{47B4872D-94DE-4667-B7F1-0B79ADB8B5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0925A-6104-48D6-8CB5-ACAF0FE4FA68}"/>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91130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01C8-4C90-4976-BCD6-D88C5C665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6C7DC-1C93-4761-B567-54E5E381583F}"/>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4" name="Footer Placeholder 3">
            <a:extLst>
              <a:ext uri="{FF2B5EF4-FFF2-40B4-BE49-F238E27FC236}">
                <a16:creationId xmlns:a16="http://schemas.microsoft.com/office/drawing/2014/main" id="{4BF48134-4930-4A47-81CE-23E3D4BBD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336D5-182A-447D-9702-B608F3AAF03E}"/>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255003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7AD27-3239-469B-A280-27CF7D321348}"/>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3" name="Footer Placeholder 2">
            <a:extLst>
              <a:ext uri="{FF2B5EF4-FFF2-40B4-BE49-F238E27FC236}">
                <a16:creationId xmlns:a16="http://schemas.microsoft.com/office/drawing/2014/main" id="{0B4B4A53-3E75-4274-BE27-C38C022CC2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349F3E-3938-4D45-93CB-5ACC4028865B}"/>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198274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3FA8-AD7D-40CE-AB64-555F2E0C4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5D43BF-892C-4EFD-952C-98362C9C9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34A70-3C2D-45EC-8684-7E3D3696F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E0A41-9388-4F49-8F5D-2D62DF7E3597}"/>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6" name="Footer Placeholder 5">
            <a:extLst>
              <a:ext uri="{FF2B5EF4-FFF2-40B4-BE49-F238E27FC236}">
                <a16:creationId xmlns:a16="http://schemas.microsoft.com/office/drawing/2014/main" id="{38396515-BCC4-4E72-85AF-CCE3A2748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C954F-B1A6-45C9-8C73-7CE04324ED2F}"/>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316219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414D-98DB-4004-8C29-CB7895AF9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63C880-379D-4BF8-8F8A-FAAFAEA53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180ED6-CD2B-4D83-BB1E-E6AC6B8FD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935C7-D9C1-49B1-9684-798AE79201EC}"/>
              </a:ext>
            </a:extLst>
          </p:cNvPr>
          <p:cNvSpPr>
            <a:spLocks noGrp="1"/>
          </p:cNvSpPr>
          <p:nvPr>
            <p:ph type="dt" sz="half" idx="10"/>
          </p:nvPr>
        </p:nvSpPr>
        <p:spPr/>
        <p:txBody>
          <a:bodyPr/>
          <a:lstStyle/>
          <a:p>
            <a:fld id="{D846D963-E86A-4B51-BBC3-4523685C5777}" type="datetimeFigureOut">
              <a:rPr lang="en-US" smtClean="0"/>
              <a:t>2/1/2024</a:t>
            </a:fld>
            <a:endParaRPr lang="en-US"/>
          </a:p>
        </p:txBody>
      </p:sp>
      <p:sp>
        <p:nvSpPr>
          <p:cNvPr id="6" name="Footer Placeholder 5">
            <a:extLst>
              <a:ext uri="{FF2B5EF4-FFF2-40B4-BE49-F238E27FC236}">
                <a16:creationId xmlns:a16="http://schemas.microsoft.com/office/drawing/2014/main" id="{F6E7D88E-D8D1-4257-9DA6-D8F5FAE97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7D7A0-FA44-4F15-89ED-5ED99FAF15E3}"/>
              </a:ext>
            </a:extLst>
          </p:cNvPr>
          <p:cNvSpPr>
            <a:spLocks noGrp="1"/>
          </p:cNvSpPr>
          <p:nvPr>
            <p:ph type="sldNum" sz="quarter" idx="12"/>
          </p:nvPr>
        </p:nvSpPr>
        <p:spPr/>
        <p:txBody>
          <a:bodyPr/>
          <a:lstStyle/>
          <a:p>
            <a:fld id="{8EEFC9FD-0059-426C-B0EF-9F82BF7B627D}" type="slidenum">
              <a:rPr lang="en-US" smtClean="0"/>
              <a:t>‹#›</a:t>
            </a:fld>
            <a:endParaRPr lang="en-US"/>
          </a:p>
        </p:txBody>
      </p:sp>
    </p:spTree>
    <p:extLst>
      <p:ext uri="{BB962C8B-B14F-4D97-AF65-F5344CB8AC3E}">
        <p14:creationId xmlns:p14="http://schemas.microsoft.com/office/powerpoint/2010/main" val="344108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43F08-511E-43F3-A534-4AD6C0991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014662-E5A7-406A-8AC2-53BB3444D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AB341-8F4B-47F7-B259-75BDAEC42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6D963-E86A-4B51-BBC3-4523685C5777}" type="datetimeFigureOut">
              <a:rPr lang="en-US" smtClean="0"/>
              <a:t>2/1/2024</a:t>
            </a:fld>
            <a:endParaRPr lang="en-US"/>
          </a:p>
        </p:txBody>
      </p:sp>
      <p:sp>
        <p:nvSpPr>
          <p:cNvPr id="5" name="Footer Placeholder 4">
            <a:extLst>
              <a:ext uri="{FF2B5EF4-FFF2-40B4-BE49-F238E27FC236}">
                <a16:creationId xmlns:a16="http://schemas.microsoft.com/office/drawing/2014/main" id="{DFB7B631-ACD7-489F-B730-43D8356D2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60B5D-1174-4457-9B8C-DAEDEDD3C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FC9FD-0059-426C-B0EF-9F82BF7B627D}" type="slidenum">
              <a:rPr lang="en-US" smtClean="0"/>
              <a:t>‹#›</a:t>
            </a:fld>
            <a:endParaRPr lang="en-US"/>
          </a:p>
        </p:txBody>
      </p:sp>
    </p:spTree>
    <p:extLst>
      <p:ext uri="{BB962C8B-B14F-4D97-AF65-F5344CB8AC3E}">
        <p14:creationId xmlns:p14="http://schemas.microsoft.com/office/powerpoint/2010/main" val="276834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1553B-584D-4B86-8329-358B4243C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38A9A-6C58-47FD-8BFC-37F84DC6A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767A5-18AB-4291-83B6-D97F45209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6DCD0-3B3D-48C4-A1A2-0A2A02809F49}" type="datetimeFigureOut">
              <a:rPr lang="en-US" smtClean="0"/>
              <a:t>2/1/2024</a:t>
            </a:fld>
            <a:endParaRPr lang="en-US"/>
          </a:p>
        </p:txBody>
      </p:sp>
      <p:sp>
        <p:nvSpPr>
          <p:cNvPr id="5" name="Footer Placeholder 4">
            <a:extLst>
              <a:ext uri="{FF2B5EF4-FFF2-40B4-BE49-F238E27FC236}">
                <a16:creationId xmlns:a16="http://schemas.microsoft.com/office/drawing/2014/main" id="{39FF9179-D58E-499A-BAF3-05FB916DE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57012B-CF35-4270-9FF0-118086357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A2C87-D717-4E9F-B099-8B4409A55AB7}" type="slidenum">
              <a:rPr lang="en-US" smtClean="0"/>
              <a:t>‹#›</a:t>
            </a:fld>
            <a:endParaRPr lang="en-US"/>
          </a:p>
        </p:txBody>
      </p:sp>
    </p:spTree>
    <p:extLst>
      <p:ext uri="{BB962C8B-B14F-4D97-AF65-F5344CB8AC3E}">
        <p14:creationId xmlns:p14="http://schemas.microsoft.com/office/powerpoint/2010/main" val="1823232248"/>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P897Z5Nerk"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PuqKbu9K3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8" name="Rectangle 2">
            <a:extLst>
              <a:ext uri="{FF2B5EF4-FFF2-40B4-BE49-F238E27FC236}">
                <a16:creationId xmlns:a16="http://schemas.microsoft.com/office/drawing/2014/main" id="{F98C04FB-0826-4574-9471-8703053D4732}"/>
              </a:ext>
            </a:extLst>
          </p:cNvPr>
          <p:cNvSpPr>
            <a:spLocks noGrp="1" noChangeArrowheads="1"/>
          </p:cNvSpPr>
          <p:nvPr>
            <p:ph type="ctrTitle"/>
          </p:nvPr>
        </p:nvSpPr>
        <p:spPr>
          <a:xfrm>
            <a:off x="838199" y="4525347"/>
            <a:ext cx="6801321" cy="1737360"/>
          </a:xfrm>
        </p:spPr>
        <p:txBody>
          <a:bodyPr anchor="ctr">
            <a:normAutofit/>
          </a:bodyPr>
          <a:lstStyle/>
          <a:p>
            <a:pPr algn="r"/>
            <a:r>
              <a:rPr lang="en-US" altLang="en-US" dirty="0"/>
              <a:t>Intermediate Coding Week 11 </a:t>
            </a:r>
          </a:p>
        </p:txBody>
      </p:sp>
      <p:sp>
        <p:nvSpPr>
          <p:cNvPr id="4099" name="Rectangle 3">
            <a:extLst>
              <a:ext uri="{FF2B5EF4-FFF2-40B4-BE49-F238E27FC236}">
                <a16:creationId xmlns:a16="http://schemas.microsoft.com/office/drawing/2014/main" id="{4C17B3D8-FDE4-4463-A2D2-FDDC58823098}"/>
              </a:ext>
            </a:extLst>
          </p:cNvPr>
          <p:cNvSpPr>
            <a:spLocks noGrp="1" noChangeArrowheads="1"/>
          </p:cNvSpPr>
          <p:nvPr>
            <p:ph type="subTitle" idx="1"/>
          </p:nvPr>
        </p:nvSpPr>
        <p:spPr>
          <a:xfrm>
            <a:off x="7961258" y="4525347"/>
            <a:ext cx="3258675" cy="1737360"/>
          </a:xfrm>
        </p:spPr>
        <p:txBody>
          <a:bodyPr anchor="ctr">
            <a:normAutofit/>
          </a:bodyPr>
          <a:lstStyle/>
          <a:p>
            <a:pPr algn="l" eaLnBrk="1" hangingPunct="1"/>
            <a:r>
              <a:rPr lang="en-US" altLang="en-US"/>
              <a:t>Basic Searching</a:t>
            </a: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97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3918-9786-4652-8475-B0F3ABA7F708}"/>
              </a:ext>
            </a:extLst>
          </p:cNvPr>
          <p:cNvSpPr>
            <a:spLocks noGrp="1"/>
          </p:cNvSpPr>
          <p:nvPr>
            <p:ph type="title"/>
          </p:nvPr>
        </p:nvSpPr>
        <p:spPr>
          <a:xfrm>
            <a:off x="838200" y="30638"/>
            <a:ext cx="10515600" cy="1325563"/>
          </a:xfrm>
        </p:spPr>
        <p:txBody>
          <a:bodyPr/>
          <a:lstStyle/>
          <a:p>
            <a:r>
              <a:rPr lang="en-US"/>
              <a:t>Binary Search, explained.</a:t>
            </a:r>
          </a:p>
        </p:txBody>
      </p:sp>
      <p:sp>
        <p:nvSpPr>
          <p:cNvPr id="3" name="Content Placeholder 2">
            <a:extLst>
              <a:ext uri="{FF2B5EF4-FFF2-40B4-BE49-F238E27FC236}">
                <a16:creationId xmlns:a16="http://schemas.microsoft.com/office/drawing/2014/main" id="{76E96C91-2672-434C-A99C-634BD672A761}"/>
              </a:ext>
            </a:extLst>
          </p:cNvPr>
          <p:cNvSpPr>
            <a:spLocks noGrp="1"/>
          </p:cNvSpPr>
          <p:nvPr>
            <p:ph idx="1"/>
          </p:nvPr>
        </p:nvSpPr>
        <p:spPr>
          <a:xfrm>
            <a:off x="838200" y="1356201"/>
            <a:ext cx="10515600" cy="5387500"/>
          </a:xfrm>
        </p:spPr>
        <p:txBody>
          <a:bodyPr>
            <a:normAutofit fontScale="92500" lnSpcReduction="10000"/>
          </a:bodyPr>
          <a:lstStyle/>
          <a:p>
            <a:r>
              <a:rPr lang="en-US"/>
              <a:t>Now, just repeat the last two steps until you have either found the middle value or until the max pointer is actually at a lower index than the min pointer, meaning that the middle value does not exist in the array.</a:t>
            </a:r>
          </a:p>
          <a:p>
            <a:pPr lvl="1"/>
            <a:r>
              <a:rPr lang="en-US"/>
              <a:t>Don’t understand how the max pointer could be at a lower index? Work out an example where you’re searching for a value that is not in the array.</a:t>
            </a:r>
          </a:p>
          <a:p>
            <a:r>
              <a:rPr lang="en-US"/>
              <a:t>We are guaranteed to either find the value we’re looking for or the value is not in the array, since the value should always be between the min and max pointers.</a:t>
            </a:r>
          </a:p>
          <a:p>
            <a:r>
              <a:rPr lang="en-US"/>
              <a:t>This means we eliminate half the array at each step, and get to the value much more quickly than with linear search.</a:t>
            </a:r>
          </a:p>
          <a:p>
            <a:endParaRPr lang="en-US"/>
          </a:p>
          <a:p>
            <a:endParaRPr lang="en-US"/>
          </a:p>
          <a:p>
            <a:endParaRPr lang="en-US"/>
          </a:p>
          <a:p>
            <a:r>
              <a:rPr lang="en-US"/>
              <a:t>We find the value at index 10.</a:t>
            </a:r>
          </a:p>
          <a:p>
            <a:endParaRPr lang="en-US"/>
          </a:p>
          <a:p>
            <a:endParaRPr lang="en-US"/>
          </a:p>
          <a:p>
            <a:endParaRPr lang="en-US"/>
          </a:p>
          <a:p>
            <a:pPr marL="0" indent="0">
              <a:buNone/>
            </a:pPr>
            <a:endParaRPr lang="en-US"/>
          </a:p>
          <a:p>
            <a:pPr marL="0" indent="0">
              <a:buNone/>
            </a:pPr>
            <a:endParaRPr lang="en-US"/>
          </a:p>
          <a:p>
            <a:endParaRPr lang="en-US"/>
          </a:p>
          <a:p>
            <a:endParaRPr lang="en-US"/>
          </a:p>
        </p:txBody>
      </p:sp>
      <p:graphicFrame>
        <p:nvGraphicFramePr>
          <p:cNvPr id="10" name="Group 4">
            <a:extLst>
              <a:ext uri="{FF2B5EF4-FFF2-40B4-BE49-F238E27FC236}">
                <a16:creationId xmlns:a16="http://schemas.microsoft.com/office/drawing/2014/main" id="{218237D8-3E67-4FDE-B64F-03B9081EB6B1}"/>
              </a:ext>
            </a:extLst>
          </p:cNvPr>
          <p:cNvGraphicFramePr>
            <a:graphicFrameLocks noGrp="1"/>
          </p:cNvGraphicFramePr>
          <p:nvPr/>
        </p:nvGraphicFramePr>
        <p:xfrm>
          <a:off x="1665446" y="5105559"/>
          <a:ext cx="8701088" cy="792480"/>
        </p:xfrm>
        <a:graphic>
          <a:graphicData uri="http://schemas.openxmlformats.org/drawingml/2006/table">
            <a:tbl>
              <a:tblPr/>
              <a:tblGrid>
                <a:gridCol w="782638">
                  <a:extLst>
                    <a:ext uri="{9D8B030D-6E8A-4147-A177-3AD203B41FA5}">
                      <a16:colId xmlns:a16="http://schemas.microsoft.com/office/drawing/2014/main" val="2713694"/>
                    </a:ext>
                  </a:extLst>
                </a:gridCol>
                <a:gridCol w="460375">
                  <a:extLst>
                    <a:ext uri="{9D8B030D-6E8A-4147-A177-3AD203B41FA5}">
                      <a16:colId xmlns:a16="http://schemas.microsoft.com/office/drawing/2014/main" val="161585608"/>
                    </a:ext>
                  </a:extLst>
                </a:gridCol>
                <a:gridCol w="414337">
                  <a:extLst>
                    <a:ext uri="{9D8B030D-6E8A-4147-A177-3AD203B41FA5}">
                      <a16:colId xmlns:a16="http://schemas.microsoft.com/office/drawing/2014/main" val="1758966519"/>
                    </a:ext>
                  </a:extLst>
                </a:gridCol>
                <a:gridCol w="460375">
                  <a:extLst>
                    <a:ext uri="{9D8B030D-6E8A-4147-A177-3AD203B41FA5}">
                      <a16:colId xmlns:a16="http://schemas.microsoft.com/office/drawing/2014/main" val="2065567714"/>
                    </a:ext>
                  </a:extLst>
                </a:gridCol>
                <a:gridCol w="460375">
                  <a:extLst>
                    <a:ext uri="{9D8B030D-6E8A-4147-A177-3AD203B41FA5}">
                      <a16:colId xmlns:a16="http://schemas.microsoft.com/office/drawing/2014/main" val="1164799377"/>
                    </a:ext>
                  </a:extLst>
                </a:gridCol>
                <a:gridCol w="460375">
                  <a:extLst>
                    <a:ext uri="{9D8B030D-6E8A-4147-A177-3AD203B41FA5}">
                      <a16:colId xmlns:a16="http://schemas.microsoft.com/office/drawing/2014/main" val="207390677"/>
                    </a:ext>
                  </a:extLst>
                </a:gridCol>
                <a:gridCol w="460375">
                  <a:extLst>
                    <a:ext uri="{9D8B030D-6E8A-4147-A177-3AD203B41FA5}">
                      <a16:colId xmlns:a16="http://schemas.microsoft.com/office/drawing/2014/main" val="2702513709"/>
                    </a:ext>
                  </a:extLst>
                </a:gridCol>
                <a:gridCol w="460375">
                  <a:extLst>
                    <a:ext uri="{9D8B030D-6E8A-4147-A177-3AD203B41FA5}">
                      <a16:colId xmlns:a16="http://schemas.microsoft.com/office/drawing/2014/main" val="842911259"/>
                    </a:ext>
                  </a:extLst>
                </a:gridCol>
                <a:gridCol w="460375">
                  <a:extLst>
                    <a:ext uri="{9D8B030D-6E8A-4147-A177-3AD203B41FA5}">
                      <a16:colId xmlns:a16="http://schemas.microsoft.com/office/drawing/2014/main" val="447537008"/>
                    </a:ext>
                  </a:extLst>
                </a:gridCol>
                <a:gridCol w="460375">
                  <a:extLst>
                    <a:ext uri="{9D8B030D-6E8A-4147-A177-3AD203B41FA5}">
                      <a16:colId xmlns:a16="http://schemas.microsoft.com/office/drawing/2014/main" val="466166502"/>
                    </a:ext>
                  </a:extLst>
                </a:gridCol>
                <a:gridCol w="460375">
                  <a:extLst>
                    <a:ext uri="{9D8B030D-6E8A-4147-A177-3AD203B41FA5}">
                      <a16:colId xmlns:a16="http://schemas.microsoft.com/office/drawing/2014/main" val="3958117398"/>
                    </a:ext>
                  </a:extLst>
                </a:gridCol>
                <a:gridCol w="460375">
                  <a:extLst>
                    <a:ext uri="{9D8B030D-6E8A-4147-A177-3AD203B41FA5}">
                      <a16:colId xmlns:a16="http://schemas.microsoft.com/office/drawing/2014/main" val="2748902135"/>
                    </a:ext>
                  </a:extLst>
                </a:gridCol>
                <a:gridCol w="460375">
                  <a:extLst>
                    <a:ext uri="{9D8B030D-6E8A-4147-A177-3AD203B41FA5}">
                      <a16:colId xmlns:a16="http://schemas.microsoft.com/office/drawing/2014/main" val="3498788974"/>
                    </a:ext>
                  </a:extLst>
                </a:gridCol>
                <a:gridCol w="460375">
                  <a:extLst>
                    <a:ext uri="{9D8B030D-6E8A-4147-A177-3AD203B41FA5}">
                      <a16:colId xmlns:a16="http://schemas.microsoft.com/office/drawing/2014/main" val="1376311282"/>
                    </a:ext>
                  </a:extLst>
                </a:gridCol>
                <a:gridCol w="460375">
                  <a:extLst>
                    <a:ext uri="{9D8B030D-6E8A-4147-A177-3AD203B41FA5}">
                      <a16:colId xmlns:a16="http://schemas.microsoft.com/office/drawing/2014/main" val="799529770"/>
                    </a:ext>
                  </a:extLst>
                </a:gridCol>
                <a:gridCol w="460375">
                  <a:extLst>
                    <a:ext uri="{9D8B030D-6E8A-4147-A177-3AD203B41FA5}">
                      <a16:colId xmlns:a16="http://schemas.microsoft.com/office/drawing/2014/main" val="10161136"/>
                    </a:ext>
                  </a:extLst>
                </a:gridCol>
                <a:gridCol w="460375">
                  <a:extLst>
                    <a:ext uri="{9D8B030D-6E8A-4147-A177-3AD203B41FA5}">
                      <a16:colId xmlns:a16="http://schemas.microsoft.com/office/drawing/2014/main" val="3178372500"/>
                    </a:ext>
                  </a:extLst>
                </a:gridCol>
                <a:gridCol w="598488">
                  <a:extLst>
                    <a:ext uri="{9D8B030D-6E8A-4147-A177-3AD203B41FA5}">
                      <a16:colId xmlns:a16="http://schemas.microsoft.com/office/drawing/2014/main" val="2793471560"/>
                    </a:ext>
                  </a:extLst>
                </a:gridCol>
              </a:tblGrid>
              <a:tr h="131286">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58489476"/>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38587439"/>
                  </a:ext>
                </a:extLst>
              </a:tr>
            </a:tbl>
          </a:graphicData>
        </a:graphic>
      </p:graphicFrame>
      <p:grpSp>
        <p:nvGrpSpPr>
          <p:cNvPr id="17" name="Group 67">
            <a:extLst>
              <a:ext uri="{FF2B5EF4-FFF2-40B4-BE49-F238E27FC236}">
                <a16:creationId xmlns:a16="http://schemas.microsoft.com/office/drawing/2014/main" id="{AC75E4F2-83A2-4B6A-93A1-65A2D281642A}"/>
              </a:ext>
            </a:extLst>
          </p:cNvPr>
          <p:cNvGrpSpPr>
            <a:grpSpLocks/>
          </p:cNvGrpSpPr>
          <p:nvPr/>
        </p:nvGrpSpPr>
        <p:grpSpPr bwMode="auto">
          <a:xfrm>
            <a:off x="7803119" y="5938520"/>
            <a:ext cx="619125" cy="833438"/>
            <a:chOff x="618" y="2880"/>
            <a:chExt cx="390" cy="525"/>
          </a:xfrm>
        </p:grpSpPr>
        <p:sp>
          <p:nvSpPr>
            <p:cNvPr id="18" name="Text Box 68">
              <a:extLst>
                <a:ext uri="{FF2B5EF4-FFF2-40B4-BE49-F238E27FC236}">
                  <a16:creationId xmlns:a16="http://schemas.microsoft.com/office/drawing/2014/main" id="{093424DB-EC7F-4E50-B9DE-2A0BB10821D7}"/>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mid</a:t>
              </a:r>
            </a:p>
          </p:txBody>
        </p:sp>
        <p:sp>
          <p:nvSpPr>
            <p:cNvPr id="19" name="Line 69">
              <a:extLst>
                <a:ext uri="{FF2B5EF4-FFF2-40B4-BE49-F238E27FC236}">
                  <a16:creationId xmlns:a16="http://schemas.microsoft.com/office/drawing/2014/main" id="{86866D54-15EB-4578-80B7-B8F826AFA51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 name="Group 64">
            <a:extLst>
              <a:ext uri="{FF2B5EF4-FFF2-40B4-BE49-F238E27FC236}">
                <a16:creationId xmlns:a16="http://schemas.microsoft.com/office/drawing/2014/main" id="{13AFCEB9-F271-4348-BA51-CC1FB1BA05EB}"/>
              </a:ext>
            </a:extLst>
          </p:cNvPr>
          <p:cNvGrpSpPr>
            <a:grpSpLocks/>
          </p:cNvGrpSpPr>
          <p:nvPr/>
        </p:nvGrpSpPr>
        <p:grpSpPr bwMode="auto">
          <a:xfrm>
            <a:off x="6477954" y="5910263"/>
            <a:ext cx="619125" cy="833438"/>
            <a:chOff x="618" y="2880"/>
            <a:chExt cx="390" cy="525"/>
          </a:xfrm>
        </p:grpSpPr>
        <p:sp>
          <p:nvSpPr>
            <p:cNvPr id="12" name="Text Box 65">
              <a:extLst>
                <a:ext uri="{FF2B5EF4-FFF2-40B4-BE49-F238E27FC236}">
                  <a16:creationId xmlns:a16="http://schemas.microsoft.com/office/drawing/2014/main" id="{C3E82E87-3BCA-4036-B676-3FEEF2456808}"/>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min</a:t>
              </a:r>
            </a:p>
          </p:txBody>
        </p:sp>
        <p:sp>
          <p:nvSpPr>
            <p:cNvPr id="13" name="Line 66">
              <a:extLst>
                <a:ext uri="{FF2B5EF4-FFF2-40B4-BE49-F238E27FC236}">
                  <a16:creationId xmlns:a16="http://schemas.microsoft.com/office/drawing/2014/main" id="{FE112C27-2BB6-4A32-898E-9A1F5CAFC82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 name="Group 70">
            <a:extLst>
              <a:ext uri="{FF2B5EF4-FFF2-40B4-BE49-F238E27FC236}">
                <a16:creationId xmlns:a16="http://schemas.microsoft.com/office/drawing/2014/main" id="{2AD3A252-15D5-4591-A039-0BDC11E5AC46}"/>
              </a:ext>
            </a:extLst>
          </p:cNvPr>
          <p:cNvGrpSpPr>
            <a:grpSpLocks/>
          </p:cNvGrpSpPr>
          <p:nvPr/>
        </p:nvGrpSpPr>
        <p:grpSpPr bwMode="auto">
          <a:xfrm>
            <a:off x="9747409" y="5910263"/>
            <a:ext cx="619125" cy="833438"/>
            <a:chOff x="618" y="2880"/>
            <a:chExt cx="390" cy="525"/>
          </a:xfrm>
        </p:grpSpPr>
        <p:sp>
          <p:nvSpPr>
            <p:cNvPr id="15" name="Text Box 71">
              <a:extLst>
                <a:ext uri="{FF2B5EF4-FFF2-40B4-BE49-F238E27FC236}">
                  <a16:creationId xmlns:a16="http://schemas.microsoft.com/office/drawing/2014/main" id="{1784B2D4-763F-4A24-9048-5A0B487A76C1}"/>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max</a:t>
              </a:r>
            </a:p>
          </p:txBody>
        </p:sp>
        <p:sp>
          <p:nvSpPr>
            <p:cNvPr id="16" name="Line 72">
              <a:extLst>
                <a:ext uri="{FF2B5EF4-FFF2-40B4-BE49-F238E27FC236}">
                  <a16:creationId xmlns:a16="http://schemas.microsoft.com/office/drawing/2014/main" id="{6032C61B-83EA-4813-B172-A7C167EE9638}"/>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029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08333E-7 -3.7037E-6 L -0.19297 0.00417 " pathEditMode="relative" rAng="0" ptsTypes="AA">
                                      <p:cBhvr>
                                        <p:cTn id="6" dur="10" fill="hold"/>
                                        <p:tgtEl>
                                          <p:spTgt spid="14"/>
                                        </p:tgtEl>
                                        <p:attrNameLst>
                                          <p:attrName>ppt_x</p:attrName>
                                          <p:attrName>ppt_y</p:attrName>
                                        </p:attrNameLst>
                                      </p:cBhvr>
                                      <p:rCtr x="-9648"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4.58333E-6 -3.7037E-7 L -0.07473 -3.7037E-7 " pathEditMode="relative" rAng="0" ptsTypes="AA">
                                      <p:cBhvr>
                                        <p:cTn id="10" dur="2000" fill="hold"/>
                                        <p:tgtEl>
                                          <p:spTgt spid="17"/>
                                        </p:tgtEl>
                                        <p:attrNameLst>
                                          <p:attrName>ppt_x</p:attrName>
                                          <p:attrName>ppt_y</p:attrName>
                                        </p:attrNameLst>
                                      </p:cBhvr>
                                      <p:rCtr x="-373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D8B-0939-4F4E-9615-40EB09E204D8}"/>
              </a:ext>
            </a:extLst>
          </p:cNvPr>
          <p:cNvSpPr>
            <a:spLocks noGrp="1"/>
          </p:cNvSpPr>
          <p:nvPr>
            <p:ph type="title"/>
          </p:nvPr>
        </p:nvSpPr>
        <p:spPr/>
        <p:txBody>
          <a:bodyPr/>
          <a:lstStyle/>
          <a:p>
            <a:r>
              <a:rPr lang="en-US"/>
              <a:t>A Weird Binary Search Video</a:t>
            </a:r>
          </a:p>
        </p:txBody>
      </p:sp>
      <p:sp>
        <p:nvSpPr>
          <p:cNvPr id="3" name="Content Placeholder 2">
            <a:extLst>
              <a:ext uri="{FF2B5EF4-FFF2-40B4-BE49-F238E27FC236}">
                <a16:creationId xmlns:a16="http://schemas.microsoft.com/office/drawing/2014/main" id="{9D9DEDC8-FA56-4925-9A9A-C67C895E6259}"/>
              </a:ext>
            </a:extLst>
          </p:cNvPr>
          <p:cNvSpPr>
            <a:spLocks noGrp="1"/>
          </p:cNvSpPr>
          <p:nvPr>
            <p:ph idx="1"/>
          </p:nvPr>
        </p:nvSpPr>
        <p:spPr/>
        <p:txBody>
          <a:bodyPr/>
          <a:lstStyle/>
          <a:p>
            <a:r>
              <a:rPr lang="en-US">
                <a:hlinkClick r:id="rId3"/>
              </a:rPr>
              <a:t>https://www.youtube.com/watch?v=iP897Z5Nerk</a:t>
            </a:r>
            <a:endParaRPr lang="en-US"/>
          </a:p>
        </p:txBody>
      </p:sp>
    </p:spTree>
    <p:extLst>
      <p:ext uri="{BB962C8B-B14F-4D97-AF65-F5344CB8AC3E}">
        <p14:creationId xmlns:p14="http://schemas.microsoft.com/office/powerpoint/2010/main" val="357599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a:t>Question 2</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a:cs typeface="Courier New" panose="02070309020205020404" pitchFamily="49" charset="0"/>
              </a:rPr>
              <a:t>Write a program that counts the number of negative numbers in a sorted array.</a:t>
            </a:r>
          </a:p>
          <a:p>
            <a:pPr marL="273050" indent="-273050"/>
            <a:r>
              <a:rPr lang="en-US" altLang="en-US">
                <a:cs typeface="Courier New" panose="02070309020205020404" pitchFamily="49" charset="0"/>
              </a:rPr>
              <a:t>(Hint: can you use binary search to help solve this problem?)</a:t>
            </a:r>
          </a:p>
          <a:p>
            <a:pPr marL="273050" indent="-273050"/>
            <a:endParaRPr lang="en-US" altLang="en-US">
              <a:cs typeface="Courier New" panose="02070309020205020404" pitchFamily="49" charset="0"/>
            </a:endParaRPr>
          </a:p>
        </p:txBody>
      </p:sp>
    </p:spTree>
    <p:extLst>
      <p:ext uri="{BB962C8B-B14F-4D97-AF65-F5344CB8AC3E}">
        <p14:creationId xmlns:p14="http://schemas.microsoft.com/office/powerpoint/2010/main" val="21931428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0D7FE211-E901-4695-953A-19A45E7C7AB6}"/>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a:t>Question 1</a:t>
            </a:r>
          </a:p>
        </p:txBody>
      </p:sp>
      <p:sp>
        <p:nvSpPr>
          <p:cNvPr id="1840131" name="Rectangle 3">
            <a:extLst>
              <a:ext uri="{FF2B5EF4-FFF2-40B4-BE49-F238E27FC236}">
                <a16:creationId xmlns:a16="http://schemas.microsoft.com/office/drawing/2014/main" id="{DAF563B8-DFB1-432C-A998-F8636CDE4A61}"/>
              </a:ext>
            </a:extLst>
          </p:cNvPr>
          <p:cNvSpPr>
            <a:spLocks noGrp="1" noChangeArrowheads="1"/>
          </p:cNvSpPr>
          <p:nvPr>
            <p:ph idx="4294967295"/>
          </p:nvPr>
        </p:nvSpPr>
        <p:spPr/>
        <p:txBody>
          <a:bodyPr>
            <a:normAutofit lnSpcReduction="10000"/>
          </a:bodyPr>
          <a:lstStyle/>
          <a:p>
            <a:pPr marL="273050" indent="-273050"/>
            <a:r>
              <a:rPr lang="en-US" altLang="en-US" sz="3200"/>
              <a:t>Write a method that accepts a two-dimensional array of integers as a parameter and returns </a:t>
            </a:r>
            <a:r>
              <a:rPr lang="en-US" altLang="en-US" sz="3200">
                <a:latin typeface="Courier New" panose="02070309020205020404" pitchFamily="49" charset="0"/>
              </a:rPr>
              <a:t>true</a:t>
            </a:r>
            <a:r>
              <a:rPr lang="en-US" altLang="en-US" sz="3200"/>
              <a:t> if it is a magic square.</a:t>
            </a:r>
            <a:endParaRPr lang="en-US" altLang="en-US" sz="1000"/>
          </a:p>
          <a:p>
            <a:pPr marL="393700" lvl="1" indent="0">
              <a:buNone/>
            </a:pPr>
            <a:endParaRPr lang="en-US" altLang="en-US" sz="2800"/>
          </a:p>
          <a:p>
            <a:pPr marL="736600" lvl="1" indent="-342900"/>
            <a:r>
              <a:rPr lang="en-US" altLang="en-US" sz="2800"/>
              <a:t>A magic square is a 2D array that has the same number of rows as columns, and every row is the same length, and the sums of all the rows, columns, and diagonals are equal. (The integers in this particular magic square do not need to be distinct)</a:t>
            </a:r>
          </a:p>
          <a:p>
            <a:pPr marL="736600" lvl="1" indent="-342900"/>
            <a:endParaRPr lang="en-US" altLang="en-US" sz="2800"/>
          </a:p>
          <a:p>
            <a:pPr marL="736600" lvl="1" indent="-342900"/>
            <a:r>
              <a:rPr lang="en-US" altLang="en-US" sz="2800"/>
              <a:t>Example: </a:t>
            </a:r>
            <a:r>
              <a:rPr lang="en-US" altLang="en-US" sz="3200">
                <a:latin typeface="Courier New" panose="02070309020205020404" pitchFamily="49" charset="0"/>
                <a:cs typeface="Courier New" panose="02070309020205020404" pitchFamily="49" charset="0"/>
              </a:rPr>
              <a:t>[[2, 7, 6], [9, 5, 1], [4, 3, 8]]</a:t>
            </a:r>
            <a:r>
              <a:rPr lang="en-US" altLang="en-US" sz="3200"/>
              <a:t> </a:t>
            </a:r>
            <a:r>
              <a:rPr lang="en-US" altLang="en-US" sz="2800"/>
              <a:t>is a magic square.</a:t>
            </a:r>
          </a:p>
          <a:p>
            <a:pPr marL="393700" lvl="1" indent="0">
              <a:buNone/>
            </a:pPr>
            <a:endParaRPr lang="en-US" altLang="en-US">
              <a:latin typeface="Courier New" panose="02070309020205020404" pitchFamily="49" charset="0"/>
            </a:endParaRPr>
          </a:p>
        </p:txBody>
      </p:sp>
    </p:spTree>
    <p:extLst>
      <p:ext uri="{BB962C8B-B14F-4D97-AF65-F5344CB8AC3E}">
        <p14:creationId xmlns:p14="http://schemas.microsoft.com/office/powerpoint/2010/main" val="4504359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a:t>Question 3</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a:cs typeface="Courier New" panose="02070309020205020404" pitchFamily="49" charset="0"/>
              </a:rPr>
              <a:t>Write a program that implements sequential search on a two-dimensional array.</a:t>
            </a:r>
          </a:p>
          <a:p>
            <a:pPr marL="273050" indent="-273050"/>
            <a:r>
              <a:rPr lang="en-US" altLang="en-US">
                <a:cs typeface="Courier New" panose="02070309020205020404" pitchFamily="49" charset="0"/>
              </a:rPr>
              <a:t>(For example: looking for the value </a:t>
            </a:r>
            <a:r>
              <a:rPr lang="en-US" altLang="en-US">
                <a:latin typeface="Courier New" panose="02070309020205020404" pitchFamily="49" charset="0"/>
                <a:cs typeface="Courier New" panose="02070309020205020404" pitchFamily="49" charset="0"/>
              </a:rPr>
              <a:t>3</a:t>
            </a:r>
            <a:r>
              <a:rPr lang="en-US" altLang="en-US">
                <a:cs typeface="Courier New" panose="02070309020205020404" pitchFamily="49" charset="0"/>
              </a:rPr>
              <a:t> in the array </a:t>
            </a:r>
            <a:r>
              <a:rPr lang="en-US" altLang="en-US">
                <a:latin typeface="Courier New" panose="02070309020205020404" pitchFamily="49" charset="0"/>
                <a:cs typeface="Courier New" panose="02070309020205020404" pitchFamily="49" charset="0"/>
              </a:rPr>
              <a:t>[[1, 5, 4], [9, 6, 3], [7, 8, 2]]</a:t>
            </a:r>
            <a:r>
              <a:rPr lang="en-US" altLang="en-US">
                <a:cs typeface="Courier New" panose="02070309020205020404" pitchFamily="49" charset="0"/>
              </a:rPr>
              <a:t>)</a:t>
            </a:r>
          </a:p>
          <a:p>
            <a:pPr marL="273050" indent="-273050"/>
            <a:endParaRPr lang="en-US" altLang="en-US">
              <a:cs typeface="Courier New" panose="02070309020205020404" pitchFamily="49" charset="0"/>
            </a:endParaRPr>
          </a:p>
        </p:txBody>
      </p:sp>
    </p:spTree>
    <p:extLst>
      <p:ext uri="{BB962C8B-B14F-4D97-AF65-F5344CB8AC3E}">
        <p14:creationId xmlns:p14="http://schemas.microsoft.com/office/powerpoint/2010/main" val="32452781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a:t>Question 4</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a:cs typeface="Courier New" panose="02070309020205020404" pitchFamily="49" charset="0"/>
              </a:rPr>
              <a:t>Write a program that implements binary search on a two-dimensional array.</a:t>
            </a:r>
          </a:p>
          <a:p>
            <a:pPr marL="273050" indent="-273050"/>
            <a:r>
              <a:rPr lang="en-US" altLang="en-US">
                <a:cs typeface="Courier New" panose="02070309020205020404" pitchFamily="49" charset="0"/>
              </a:rPr>
              <a:t>How does the array need to be sorted for this to work?</a:t>
            </a:r>
          </a:p>
          <a:p>
            <a:pPr marL="273050" indent="-273050"/>
            <a:endParaRPr lang="en-US" altLang="en-US">
              <a:cs typeface="Courier New" panose="02070309020205020404" pitchFamily="49" charset="0"/>
            </a:endParaRPr>
          </a:p>
        </p:txBody>
      </p:sp>
    </p:spTree>
    <p:extLst>
      <p:ext uri="{BB962C8B-B14F-4D97-AF65-F5344CB8AC3E}">
        <p14:creationId xmlns:p14="http://schemas.microsoft.com/office/powerpoint/2010/main" val="35642958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a:solidFill>
                  <a:srgbClr val="FFFFFF"/>
                </a:solidFill>
              </a:rPr>
              <a:t>Problems</a:t>
            </a:r>
            <a:endParaRPr lang="en-US" altLang="en-US" sz="6000" kern="120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2456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elp">
            <a:extLst>
              <a:ext uri="{FF2B5EF4-FFF2-40B4-BE49-F238E27FC236}">
                <a16:creationId xmlns:a16="http://schemas.microsoft.com/office/drawing/2014/main" id="{BEEA5F21-0E1E-424D-AF58-5AB537C0CE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1226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a:solidFill>
                  <a:srgbClr val="FFFFFF"/>
                </a:solidFill>
              </a:rPr>
              <a:t>Searching</a:t>
            </a:r>
            <a:endParaRPr lang="en-US" altLang="en-US" sz="6000" kern="120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Magnifying glass">
            <a:extLst>
              <a:ext uri="{FF2B5EF4-FFF2-40B4-BE49-F238E27FC236}">
                <a16:creationId xmlns:a16="http://schemas.microsoft.com/office/drawing/2014/main" id="{BBBFDED7-71AF-4950-8D42-F0CA3A662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502137"/>
            <a:ext cx="914400" cy="914400"/>
          </a:xfrm>
          <a:prstGeom prst="rect">
            <a:avLst/>
          </a:prstGeom>
        </p:spPr>
      </p:pic>
    </p:spTree>
    <p:extLst>
      <p:ext uri="{BB962C8B-B14F-4D97-AF65-F5344CB8AC3E}">
        <p14:creationId xmlns:p14="http://schemas.microsoft.com/office/powerpoint/2010/main" val="19836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1792-6BE3-48EE-A98D-17A46E9E8CF8}"/>
              </a:ext>
            </a:extLst>
          </p:cNvPr>
          <p:cNvSpPr>
            <a:spLocks noGrp="1"/>
          </p:cNvSpPr>
          <p:nvPr>
            <p:ph type="title"/>
          </p:nvPr>
        </p:nvSpPr>
        <p:spPr/>
        <p:txBody>
          <a:bodyPr/>
          <a:lstStyle/>
          <a:p>
            <a:r>
              <a:rPr lang="en-US"/>
              <a:t>Searching</a:t>
            </a:r>
          </a:p>
        </p:txBody>
      </p:sp>
      <p:sp>
        <p:nvSpPr>
          <p:cNvPr id="3" name="Content Placeholder 2">
            <a:extLst>
              <a:ext uri="{FF2B5EF4-FFF2-40B4-BE49-F238E27FC236}">
                <a16:creationId xmlns:a16="http://schemas.microsoft.com/office/drawing/2014/main" id="{EB61838D-93E7-45D9-AAC0-64BE7A0B75B6}"/>
              </a:ext>
            </a:extLst>
          </p:cNvPr>
          <p:cNvSpPr>
            <a:spLocks noGrp="1"/>
          </p:cNvSpPr>
          <p:nvPr>
            <p:ph idx="1"/>
          </p:nvPr>
        </p:nvSpPr>
        <p:spPr>
          <a:xfrm>
            <a:off x="838200" y="2181340"/>
            <a:ext cx="10515600" cy="4434633"/>
          </a:xfrm>
        </p:spPr>
        <p:txBody>
          <a:bodyPr>
            <a:normAutofit/>
          </a:bodyPr>
          <a:lstStyle/>
          <a:p>
            <a:r>
              <a:rPr lang="en-US"/>
              <a:t>In coding, you often may need to search for a value in a set of values.</a:t>
            </a:r>
          </a:p>
          <a:p>
            <a:r>
              <a:rPr lang="en-US"/>
              <a:t>For example, you might need to see if someone is on the guest list for a party (searching for a name in a list of names), or see if you are holding a certain card in your hand while you’re playing a card game.</a:t>
            </a:r>
          </a:p>
          <a:p>
            <a:r>
              <a:rPr lang="en-US"/>
              <a:t>There are several different searching algorithms, but we will only talk about linear search and binary search today.</a:t>
            </a:r>
          </a:p>
          <a:p>
            <a:r>
              <a:rPr lang="en-US"/>
              <a:t>We will be searching for values in arrays. The result we return from our search should be the first index at which that value appears.</a:t>
            </a:r>
          </a:p>
        </p:txBody>
      </p:sp>
      <p:pic>
        <p:nvPicPr>
          <p:cNvPr id="1026" name="Picture 2" descr="Image result for cute search icon">
            <a:extLst>
              <a:ext uri="{FF2B5EF4-FFF2-40B4-BE49-F238E27FC236}">
                <a16:creationId xmlns:a16="http://schemas.microsoft.com/office/drawing/2014/main" id="{FC9C311C-7165-4E75-937C-94FACC06B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084" y="109919"/>
            <a:ext cx="2154716" cy="215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7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8C6FC0E3-2ADA-4935-AC28-CB778661C87E}"/>
              </a:ext>
            </a:extLst>
          </p:cNvPr>
          <p:cNvSpPr>
            <a:spLocks noGrp="1" noChangeArrowheads="1"/>
          </p:cNvSpPr>
          <p:nvPr>
            <p:ph type="title"/>
          </p:nvPr>
        </p:nvSpPr>
        <p:spPr/>
        <p:txBody>
          <a:bodyPr/>
          <a:lstStyle/>
          <a:p>
            <a:r>
              <a:rPr lang="en-US" altLang="en-US"/>
              <a:t>Linear search</a:t>
            </a:r>
            <a:endParaRPr lang="en-US" altLang="en-US" sz="2800"/>
          </a:p>
        </p:txBody>
      </p:sp>
      <p:sp>
        <p:nvSpPr>
          <p:cNvPr id="186371" name="Rectangle 3">
            <a:extLst>
              <a:ext uri="{FF2B5EF4-FFF2-40B4-BE49-F238E27FC236}">
                <a16:creationId xmlns:a16="http://schemas.microsoft.com/office/drawing/2014/main" id="{2BB8AA22-57C2-4A90-ABD6-99F837DB68C3}"/>
              </a:ext>
            </a:extLst>
          </p:cNvPr>
          <p:cNvSpPr>
            <a:spLocks noGrp="1" noChangeArrowheads="1"/>
          </p:cNvSpPr>
          <p:nvPr>
            <p:ph type="body" idx="1"/>
          </p:nvPr>
        </p:nvSpPr>
        <p:spPr>
          <a:xfrm>
            <a:off x="838200" y="1690688"/>
            <a:ext cx="10515600" cy="5137869"/>
          </a:xfrm>
        </p:spPr>
        <p:txBody>
          <a:bodyPr>
            <a:normAutofit/>
          </a:bodyPr>
          <a:lstStyle/>
          <a:p>
            <a:r>
              <a:rPr lang="en-US" altLang="en-US"/>
              <a:t>A type of search which examines each element from start to finish.</a:t>
            </a:r>
          </a:p>
          <a:p>
            <a:pPr lvl="1"/>
            <a:endParaRPr lang="en-US" altLang="en-US" sz="800"/>
          </a:p>
          <a:p>
            <a:pPr lvl="1"/>
            <a:r>
              <a:rPr lang="en-US" altLang="en-US" sz="2800"/>
              <a:t>Linear search is also sometimes known as </a:t>
            </a:r>
            <a:r>
              <a:rPr lang="en-US" altLang="en-US" sz="2800" b="1"/>
              <a:t>sequential search</a:t>
            </a:r>
            <a:r>
              <a:rPr lang="en-US" altLang="en-US" sz="2800"/>
              <a:t>. </a:t>
            </a:r>
          </a:p>
          <a:p>
            <a:pPr lvl="1"/>
            <a:r>
              <a:rPr lang="en-US" altLang="en-US" sz="2800"/>
              <a:t>Linear search can be performed on both sorted and unsorted arrays.</a:t>
            </a:r>
          </a:p>
          <a:p>
            <a:pPr lvl="1"/>
            <a:endParaRPr lang="en-US" altLang="en-US" sz="1000"/>
          </a:p>
          <a:p>
            <a:pPr lvl="1"/>
            <a:r>
              <a:rPr lang="en-US" altLang="en-US" sz="2800"/>
              <a:t>Example: Searching the array below for the value </a:t>
            </a:r>
            <a:r>
              <a:rPr lang="en-US" altLang="en-US" sz="2800" b="1"/>
              <a:t>42</a:t>
            </a:r>
            <a:r>
              <a:rPr lang="en-US" altLang="en-US" sz="2800"/>
              <a:t>:</a:t>
            </a:r>
          </a:p>
          <a:p>
            <a:pPr lvl="1"/>
            <a:endParaRPr lang="en-US" altLang="en-US" sz="2000"/>
          </a:p>
          <a:p>
            <a:pPr lvl="1"/>
            <a:endParaRPr lang="en-US" altLang="en-US" sz="2000"/>
          </a:p>
          <a:p>
            <a:pPr lvl="1"/>
            <a:endParaRPr lang="en-US" altLang="en-US" sz="2000"/>
          </a:p>
          <a:p>
            <a:pPr lvl="1"/>
            <a:endParaRPr lang="en-US" altLang="en-US" sz="2000"/>
          </a:p>
          <a:p>
            <a:endParaRPr lang="en-US" altLang="en-US" sz="2400"/>
          </a:p>
          <a:p>
            <a:pPr lvl="1"/>
            <a:endParaRPr lang="en-US" altLang="en-US" sz="2000"/>
          </a:p>
        </p:txBody>
      </p:sp>
      <p:graphicFrame>
        <p:nvGraphicFramePr>
          <p:cNvPr id="8" name="Group 4">
            <a:extLst>
              <a:ext uri="{FF2B5EF4-FFF2-40B4-BE49-F238E27FC236}">
                <a16:creationId xmlns:a16="http://schemas.microsoft.com/office/drawing/2014/main" id="{62552300-25AF-4B84-ACF4-FBE2E2912EB2}"/>
              </a:ext>
            </a:extLst>
          </p:cNvPr>
          <p:cNvGraphicFramePr>
            <a:graphicFrameLocks noGrp="1"/>
          </p:cNvGraphicFramePr>
          <p:nvPr/>
        </p:nvGraphicFramePr>
        <p:xfrm>
          <a:off x="1654016" y="4771072"/>
          <a:ext cx="8701088" cy="792480"/>
        </p:xfrm>
        <a:graphic>
          <a:graphicData uri="http://schemas.openxmlformats.org/drawingml/2006/table">
            <a:tbl>
              <a:tblPr/>
              <a:tblGrid>
                <a:gridCol w="782638">
                  <a:extLst>
                    <a:ext uri="{9D8B030D-6E8A-4147-A177-3AD203B41FA5}">
                      <a16:colId xmlns:a16="http://schemas.microsoft.com/office/drawing/2014/main" val="2363346498"/>
                    </a:ext>
                  </a:extLst>
                </a:gridCol>
                <a:gridCol w="460375">
                  <a:extLst>
                    <a:ext uri="{9D8B030D-6E8A-4147-A177-3AD203B41FA5}">
                      <a16:colId xmlns:a16="http://schemas.microsoft.com/office/drawing/2014/main" val="1080890363"/>
                    </a:ext>
                  </a:extLst>
                </a:gridCol>
                <a:gridCol w="414337">
                  <a:extLst>
                    <a:ext uri="{9D8B030D-6E8A-4147-A177-3AD203B41FA5}">
                      <a16:colId xmlns:a16="http://schemas.microsoft.com/office/drawing/2014/main" val="304716108"/>
                    </a:ext>
                  </a:extLst>
                </a:gridCol>
                <a:gridCol w="460375">
                  <a:extLst>
                    <a:ext uri="{9D8B030D-6E8A-4147-A177-3AD203B41FA5}">
                      <a16:colId xmlns:a16="http://schemas.microsoft.com/office/drawing/2014/main" val="1906047497"/>
                    </a:ext>
                  </a:extLst>
                </a:gridCol>
                <a:gridCol w="460375">
                  <a:extLst>
                    <a:ext uri="{9D8B030D-6E8A-4147-A177-3AD203B41FA5}">
                      <a16:colId xmlns:a16="http://schemas.microsoft.com/office/drawing/2014/main" val="376093263"/>
                    </a:ext>
                  </a:extLst>
                </a:gridCol>
                <a:gridCol w="460375">
                  <a:extLst>
                    <a:ext uri="{9D8B030D-6E8A-4147-A177-3AD203B41FA5}">
                      <a16:colId xmlns:a16="http://schemas.microsoft.com/office/drawing/2014/main" val="2311881036"/>
                    </a:ext>
                  </a:extLst>
                </a:gridCol>
                <a:gridCol w="460375">
                  <a:extLst>
                    <a:ext uri="{9D8B030D-6E8A-4147-A177-3AD203B41FA5}">
                      <a16:colId xmlns:a16="http://schemas.microsoft.com/office/drawing/2014/main" val="675499449"/>
                    </a:ext>
                  </a:extLst>
                </a:gridCol>
                <a:gridCol w="460375">
                  <a:extLst>
                    <a:ext uri="{9D8B030D-6E8A-4147-A177-3AD203B41FA5}">
                      <a16:colId xmlns:a16="http://schemas.microsoft.com/office/drawing/2014/main" val="3146643603"/>
                    </a:ext>
                  </a:extLst>
                </a:gridCol>
                <a:gridCol w="460375">
                  <a:extLst>
                    <a:ext uri="{9D8B030D-6E8A-4147-A177-3AD203B41FA5}">
                      <a16:colId xmlns:a16="http://schemas.microsoft.com/office/drawing/2014/main" val="1010968384"/>
                    </a:ext>
                  </a:extLst>
                </a:gridCol>
                <a:gridCol w="460375">
                  <a:extLst>
                    <a:ext uri="{9D8B030D-6E8A-4147-A177-3AD203B41FA5}">
                      <a16:colId xmlns:a16="http://schemas.microsoft.com/office/drawing/2014/main" val="1376851636"/>
                    </a:ext>
                  </a:extLst>
                </a:gridCol>
                <a:gridCol w="460375">
                  <a:extLst>
                    <a:ext uri="{9D8B030D-6E8A-4147-A177-3AD203B41FA5}">
                      <a16:colId xmlns:a16="http://schemas.microsoft.com/office/drawing/2014/main" val="2995701191"/>
                    </a:ext>
                  </a:extLst>
                </a:gridCol>
                <a:gridCol w="460375">
                  <a:extLst>
                    <a:ext uri="{9D8B030D-6E8A-4147-A177-3AD203B41FA5}">
                      <a16:colId xmlns:a16="http://schemas.microsoft.com/office/drawing/2014/main" val="2702590994"/>
                    </a:ext>
                  </a:extLst>
                </a:gridCol>
                <a:gridCol w="460375">
                  <a:extLst>
                    <a:ext uri="{9D8B030D-6E8A-4147-A177-3AD203B41FA5}">
                      <a16:colId xmlns:a16="http://schemas.microsoft.com/office/drawing/2014/main" val="3156095192"/>
                    </a:ext>
                  </a:extLst>
                </a:gridCol>
                <a:gridCol w="460375">
                  <a:extLst>
                    <a:ext uri="{9D8B030D-6E8A-4147-A177-3AD203B41FA5}">
                      <a16:colId xmlns:a16="http://schemas.microsoft.com/office/drawing/2014/main" val="82522645"/>
                    </a:ext>
                  </a:extLst>
                </a:gridCol>
                <a:gridCol w="460375">
                  <a:extLst>
                    <a:ext uri="{9D8B030D-6E8A-4147-A177-3AD203B41FA5}">
                      <a16:colId xmlns:a16="http://schemas.microsoft.com/office/drawing/2014/main" val="50695138"/>
                    </a:ext>
                  </a:extLst>
                </a:gridCol>
                <a:gridCol w="460375">
                  <a:extLst>
                    <a:ext uri="{9D8B030D-6E8A-4147-A177-3AD203B41FA5}">
                      <a16:colId xmlns:a16="http://schemas.microsoft.com/office/drawing/2014/main" val="170362759"/>
                    </a:ext>
                  </a:extLst>
                </a:gridCol>
                <a:gridCol w="460375">
                  <a:extLst>
                    <a:ext uri="{9D8B030D-6E8A-4147-A177-3AD203B41FA5}">
                      <a16:colId xmlns:a16="http://schemas.microsoft.com/office/drawing/2014/main" val="2780333818"/>
                    </a:ext>
                  </a:extLst>
                </a:gridCol>
                <a:gridCol w="598488">
                  <a:extLst>
                    <a:ext uri="{9D8B030D-6E8A-4147-A177-3AD203B41FA5}">
                      <a16:colId xmlns:a16="http://schemas.microsoft.com/office/drawing/2014/main" val="2417165256"/>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922252582"/>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52070336"/>
                  </a:ext>
                </a:extLst>
              </a:tr>
            </a:tbl>
          </a:graphicData>
        </a:graphic>
      </p:graphicFrame>
      <p:cxnSp>
        <p:nvCxnSpPr>
          <p:cNvPr id="3" name="Straight Arrow Connector 2">
            <a:extLst>
              <a:ext uri="{FF2B5EF4-FFF2-40B4-BE49-F238E27FC236}">
                <a16:creationId xmlns:a16="http://schemas.microsoft.com/office/drawing/2014/main" id="{30B63C5D-FF21-4797-A768-CDAB88E23C6B}"/>
              </a:ext>
            </a:extLst>
          </p:cNvPr>
          <p:cNvCxnSpPr/>
          <p:nvPr/>
        </p:nvCxnSpPr>
        <p:spPr>
          <a:xfrm flipV="1">
            <a:off x="2684810" y="5563552"/>
            <a:ext cx="0" cy="4406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375E-6 4.81481E-6 L 0.37136 4.81481E-6 " pathEditMode="relative" rAng="0" ptsTypes="AA">
                                      <p:cBhvr>
                                        <p:cTn id="6" dur="10000" fill="hold"/>
                                        <p:tgtEl>
                                          <p:spTgt spid="3"/>
                                        </p:tgtEl>
                                        <p:attrNameLst>
                                          <p:attrName>ppt_x</p:attrName>
                                          <p:attrName>ppt_y</p:attrName>
                                        </p:attrNameLst>
                                      </p:cBhvr>
                                      <p:rCtr x="185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4F-3BB4-4E5E-B51F-A51A9939D94D}"/>
              </a:ext>
            </a:extLst>
          </p:cNvPr>
          <p:cNvSpPr>
            <a:spLocks noGrp="1"/>
          </p:cNvSpPr>
          <p:nvPr>
            <p:ph type="title"/>
          </p:nvPr>
        </p:nvSpPr>
        <p:spPr/>
        <p:txBody>
          <a:bodyPr/>
          <a:lstStyle/>
          <a:p>
            <a:r>
              <a:rPr lang="en-US"/>
              <a:t>A Weird Linear Search Video</a:t>
            </a:r>
          </a:p>
        </p:txBody>
      </p:sp>
      <p:sp>
        <p:nvSpPr>
          <p:cNvPr id="3" name="Content Placeholder 2">
            <a:extLst>
              <a:ext uri="{FF2B5EF4-FFF2-40B4-BE49-F238E27FC236}">
                <a16:creationId xmlns:a16="http://schemas.microsoft.com/office/drawing/2014/main" id="{3F358425-B425-45EE-8B34-41E516EF63C0}"/>
              </a:ext>
            </a:extLst>
          </p:cNvPr>
          <p:cNvSpPr>
            <a:spLocks noGrp="1"/>
          </p:cNvSpPr>
          <p:nvPr>
            <p:ph idx="1"/>
          </p:nvPr>
        </p:nvSpPr>
        <p:spPr/>
        <p:txBody>
          <a:bodyPr/>
          <a:lstStyle/>
          <a:p>
            <a:r>
              <a:rPr lang="en-US">
                <a:hlinkClick r:id="rId3"/>
              </a:rPr>
              <a:t>https://www.youtube.com/watch?v=-PuqKbu9K3U</a:t>
            </a:r>
            <a:endParaRPr lang="en-US"/>
          </a:p>
        </p:txBody>
      </p:sp>
    </p:spTree>
    <p:extLst>
      <p:ext uri="{BB962C8B-B14F-4D97-AF65-F5344CB8AC3E}">
        <p14:creationId xmlns:p14="http://schemas.microsoft.com/office/powerpoint/2010/main" val="173166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EE3B9AD4-3D7E-456B-AF6B-93637DF865B3}"/>
              </a:ext>
            </a:extLst>
          </p:cNvPr>
          <p:cNvSpPr>
            <a:spLocks noGrp="1" noChangeArrowheads="1"/>
          </p:cNvSpPr>
          <p:nvPr>
            <p:ph type="title"/>
          </p:nvPr>
        </p:nvSpPr>
        <p:spPr/>
        <p:txBody>
          <a:bodyPr/>
          <a:lstStyle/>
          <a:p>
            <a:r>
              <a:rPr lang="en-US" altLang="en-US"/>
              <a:t>Binary Search</a:t>
            </a:r>
            <a:endParaRPr lang="en-US" altLang="en-US" sz="2800"/>
          </a:p>
        </p:txBody>
      </p:sp>
      <p:sp>
        <p:nvSpPr>
          <p:cNvPr id="171011" name="Rectangle 3">
            <a:extLst>
              <a:ext uri="{FF2B5EF4-FFF2-40B4-BE49-F238E27FC236}">
                <a16:creationId xmlns:a16="http://schemas.microsoft.com/office/drawing/2014/main" id="{8543CACA-D27F-478F-98A9-4730AD410037}"/>
              </a:ext>
            </a:extLst>
          </p:cNvPr>
          <p:cNvSpPr>
            <a:spLocks noGrp="1" noChangeArrowheads="1"/>
          </p:cNvSpPr>
          <p:nvPr>
            <p:ph type="body" idx="1"/>
          </p:nvPr>
        </p:nvSpPr>
        <p:spPr/>
        <p:txBody>
          <a:bodyPr/>
          <a:lstStyle/>
          <a:p>
            <a:r>
              <a:rPr lang="en-US" altLang="en-US"/>
              <a:t>A type of search that successively eliminates half of the array from consideration at each step.</a:t>
            </a:r>
          </a:p>
          <a:p>
            <a:r>
              <a:rPr lang="en-US" altLang="en-US"/>
              <a:t>Binary search must be used on a </a:t>
            </a:r>
            <a:r>
              <a:rPr lang="en-US" altLang="en-US" b="1"/>
              <a:t>sorted</a:t>
            </a:r>
            <a:r>
              <a:rPr lang="en-US" altLang="en-US"/>
              <a:t> array. </a:t>
            </a:r>
          </a:p>
          <a:p>
            <a:r>
              <a:rPr lang="en-US" altLang="en-US"/>
              <a:t>Binary search is usually used on an array that does not have duplicate values (no two indexes have the same value), so that is how I will explain it.</a:t>
            </a:r>
          </a:p>
          <a:p>
            <a:pPr lvl="1"/>
            <a:endParaRPr lang="en-US" altLang="en-US" sz="800"/>
          </a:p>
        </p:txBody>
      </p:sp>
    </p:spTree>
    <p:extLst>
      <p:ext uri="{BB962C8B-B14F-4D97-AF65-F5344CB8AC3E}">
        <p14:creationId xmlns:p14="http://schemas.microsoft.com/office/powerpoint/2010/main" val="374582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416-3E6B-4C5B-850C-A44E01E7217E}"/>
              </a:ext>
            </a:extLst>
          </p:cNvPr>
          <p:cNvSpPr>
            <a:spLocks noGrp="1"/>
          </p:cNvSpPr>
          <p:nvPr>
            <p:ph type="title"/>
          </p:nvPr>
        </p:nvSpPr>
        <p:spPr/>
        <p:txBody>
          <a:bodyPr/>
          <a:lstStyle/>
          <a:p>
            <a:r>
              <a:rPr lang="en-US"/>
              <a:t>Binary Search, explained</a:t>
            </a:r>
          </a:p>
        </p:txBody>
      </p:sp>
      <p:sp>
        <p:nvSpPr>
          <p:cNvPr id="3" name="Content Placeholder 2">
            <a:extLst>
              <a:ext uri="{FF2B5EF4-FFF2-40B4-BE49-F238E27FC236}">
                <a16:creationId xmlns:a16="http://schemas.microsoft.com/office/drawing/2014/main" id="{FB6B7CE1-C77D-42DC-8393-F2C71AD96576}"/>
              </a:ext>
            </a:extLst>
          </p:cNvPr>
          <p:cNvSpPr>
            <a:spLocks noGrp="1"/>
          </p:cNvSpPr>
          <p:nvPr>
            <p:ph idx="1"/>
          </p:nvPr>
        </p:nvSpPr>
        <p:spPr/>
        <p:txBody>
          <a:bodyPr/>
          <a:lstStyle/>
          <a:p>
            <a:r>
              <a:rPr lang="en-US"/>
              <a:t>You are going to use two pointers. The value you are searching for is always going to be between those two pointers.</a:t>
            </a:r>
          </a:p>
          <a:p>
            <a:r>
              <a:rPr lang="en-US"/>
              <a:t>One pointer will start out at the start of the array and one will start out at the end.</a:t>
            </a:r>
          </a:p>
          <a:p>
            <a:r>
              <a:rPr lang="en-US"/>
              <a:t>In the example below, we are searching for 42.</a:t>
            </a:r>
          </a:p>
          <a:p>
            <a:pPr marL="0" indent="0">
              <a:buNone/>
            </a:pPr>
            <a:endParaRPr lang="en-US"/>
          </a:p>
        </p:txBody>
      </p:sp>
      <p:graphicFrame>
        <p:nvGraphicFramePr>
          <p:cNvPr id="5" name="Group 4">
            <a:extLst>
              <a:ext uri="{FF2B5EF4-FFF2-40B4-BE49-F238E27FC236}">
                <a16:creationId xmlns:a16="http://schemas.microsoft.com/office/drawing/2014/main" id="{9715B6D3-12E1-4C19-8D91-B4E190FE4932}"/>
              </a:ext>
            </a:extLst>
          </p:cNvPr>
          <p:cNvGraphicFramePr>
            <a:graphicFrameLocks noGrp="1"/>
          </p:cNvGraphicFramePr>
          <p:nvPr/>
        </p:nvGraphicFramePr>
        <p:xfrm>
          <a:off x="1745456" y="4538821"/>
          <a:ext cx="8701088" cy="792480"/>
        </p:xfrm>
        <a:graphic>
          <a:graphicData uri="http://schemas.openxmlformats.org/drawingml/2006/table">
            <a:tbl>
              <a:tblPr/>
              <a:tblGrid>
                <a:gridCol w="782638">
                  <a:extLst>
                    <a:ext uri="{9D8B030D-6E8A-4147-A177-3AD203B41FA5}">
                      <a16:colId xmlns:a16="http://schemas.microsoft.com/office/drawing/2014/main" val="2713694"/>
                    </a:ext>
                  </a:extLst>
                </a:gridCol>
                <a:gridCol w="460375">
                  <a:extLst>
                    <a:ext uri="{9D8B030D-6E8A-4147-A177-3AD203B41FA5}">
                      <a16:colId xmlns:a16="http://schemas.microsoft.com/office/drawing/2014/main" val="161585608"/>
                    </a:ext>
                  </a:extLst>
                </a:gridCol>
                <a:gridCol w="414337">
                  <a:extLst>
                    <a:ext uri="{9D8B030D-6E8A-4147-A177-3AD203B41FA5}">
                      <a16:colId xmlns:a16="http://schemas.microsoft.com/office/drawing/2014/main" val="1758966519"/>
                    </a:ext>
                  </a:extLst>
                </a:gridCol>
                <a:gridCol w="460375">
                  <a:extLst>
                    <a:ext uri="{9D8B030D-6E8A-4147-A177-3AD203B41FA5}">
                      <a16:colId xmlns:a16="http://schemas.microsoft.com/office/drawing/2014/main" val="2065567714"/>
                    </a:ext>
                  </a:extLst>
                </a:gridCol>
                <a:gridCol w="460375">
                  <a:extLst>
                    <a:ext uri="{9D8B030D-6E8A-4147-A177-3AD203B41FA5}">
                      <a16:colId xmlns:a16="http://schemas.microsoft.com/office/drawing/2014/main" val="1164799377"/>
                    </a:ext>
                  </a:extLst>
                </a:gridCol>
                <a:gridCol w="460375">
                  <a:extLst>
                    <a:ext uri="{9D8B030D-6E8A-4147-A177-3AD203B41FA5}">
                      <a16:colId xmlns:a16="http://schemas.microsoft.com/office/drawing/2014/main" val="207390677"/>
                    </a:ext>
                  </a:extLst>
                </a:gridCol>
                <a:gridCol w="460375">
                  <a:extLst>
                    <a:ext uri="{9D8B030D-6E8A-4147-A177-3AD203B41FA5}">
                      <a16:colId xmlns:a16="http://schemas.microsoft.com/office/drawing/2014/main" val="2702513709"/>
                    </a:ext>
                  </a:extLst>
                </a:gridCol>
                <a:gridCol w="460375">
                  <a:extLst>
                    <a:ext uri="{9D8B030D-6E8A-4147-A177-3AD203B41FA5}">
                      <a16:colId xmlns:a16="http://schemas.microsoft.com/office/drawing/2014/main" val="842911259"/>
                    </a:ext>
                  </a:extLst>
                </a:gridCol>
                <a:gridCol w="460375">
                  <a:extLst>
                    <a:ext uri="{9D8B030D-6E8A-4147-A177-3AD203B41FA5}">
                      <a16:colId xmlns:a16="http://schemas.microsoft.com/office/drawing/2014/main" val="447537008"/>
                    </a:ext>
                  </a:extLst>
                </a:gridCol>
                <a:gridCol w="460375">
                  <a:extLst>
                    <a:ext uri="{9D8B030D-6E8A-4147-A177-3AD203B41FA5}">
                      <a16:colId xmlns:a16="http://schemas.microsoft.com/office/drawing/2014/main" val="466166502"/>
                    </a:ext>
                  </a:extLst>
                </a:gridCol>
                <a:gridCol w="460375">
                  <a:extLst>
                    <a:ext uri="{9D8B030D-6E8A-4147-A177-3AD203B41FA5}">
                      <a16:colId xmlns:a16="http://schemas.microsoft.com/office/drawing/2014/main" val="3958117398"/>
                    </a:ext>
                  </a:extLst>
                </a:gridCol>
                <a:gridCol w="460375">
                  <a:extLst>
                    <a:ext uri="{9D8B030D-6E8A-4147-A177-3AD203B41FA5}">
                      <a16:colId xmlns:a16="http://schemas.microsoft.com/office/drawing/2014/main" val="2748902135"/>
                    </a:ext>
                  </a:extLst>
                </a:gridCol>
                <a:gridCol w="460375">
                  <a:extLst>
                    <a:ext uri="{9D8B030D-6E8A-4147-A177-3AD203B41FA5}">
                      <a16:colId xmlns:a16="http://schemas.microsoft.com/office/drawing/2014/main" val="3498788974"/>
                    </a:ext>
                  </a:extLst>
                </a:gridCol>
                <a:gridCol w="460375">
                  <a:extLst>
                    <a:ext uri="{9D8B030D-6E8A-4147-A177-3AD203B41FA5}">
                      <a16:colId xmlns:a16="http://schemas.microsoft.com/office/drawing/2014/main" val="1376311282"/>
                    </a:ext>
                  </a:extLst>
                </a:gridCol>
                <a:gridCol w="460375">
                  <a:extLst>
                    <a:ext uri="{9D8B030D-6E8A-4147-A177-3AD203B41FA5}">
                      <a16:colId xmlns:a16="http://schemas.microsoft.com/office/drawing/2014/main" val="799529770"/>
                    </a:ext>
                  </a:extLst>
                </a:gridCol>
                <a:gridCol w="460375">
                  <a:extLst>
                    <a:ext uri="{9D8B030D-6E8A-4147-A177-3AD203B41FA5}">
                      <a16:colId xmlns:a16="http://schemas.microsoft.com/office/drawing/2014/main" val="10161136"/>
                    </a:ext>
                  </a:extLst>
                </a:gridCol>
                <a:gridCol w="460375">
                  <a:extLst>
                    <a:ext uri="{9D8B030D-6E8A-4147-A177-3AD203B41FA5}">
                      <a16:colId xmlns:a16="http://schemas.microsoft.com/office/drawing/2014/main" val="3178372500"/>
                    </a:ext>
                  </a:extLst>
                </a:gridCol>
                <a:gridCol w="598488">
                  <a:extLst>
                    <a:ext uri="{9D8B030D-6E8A-4147-A177-3AD203B41FA5}">
                      <a16:colId xmlns:a16="http://schemas.microsoft.com/office/drawing/2014/main" val="2793471560"/>
                    </a:ext>
                  </a:extLst>
                </a:gridCol>
              </a:tblGrid>
              <a:tr h="131286">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58489476"/>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38587439"/>
                  </a:ext>
                </a:extLst>
              </a:tr>
            </a:tbl>
          </a:graphicData>
        </a:graphic>
      </p:graphicFrame>
      <p:grpSp>
        <p:nvGrpSpPr>
          <p:cNvPr id="6" name="Group 64">
            <a:extLst>
              <a:ext uri="{FF2B5EF4-FFF2-40B4-BE49-F238E27FC236}">
                <a16:creationId xmlns:a16="http://schemas.microsoft.com/office/drawing/2014/main" id="{EA68C1A2-B57C-4DD7-995F-970E9C4BDCCE}"/>
              </a:ext>
            </a:extLst>
          </p:cNvPr>
          <p:cNvGrpSpPr>
            <a:grpSpLocks/>
          </p:cNvGrpSpPr>
          <p:nvPr/>
        </p:nvGrpSpPr>
        <p:grpSpPr bwMode="auto">
          <a:xfrm>
            <a:off x="2455545" y="5331301"/>
            <a:ext cx="619125" cy="833438"/>
            <a:chOff x="618" y="2880"/>
            <a:chExt cx="390" cy="525"/>
          </a:xfrm>
        </p:grpSpPr>
        <p:sp>
          <p:nvSpPr>
            <p:cNvPr id="7" name="Text Box 65">
              <a:extLst>
                <a:ext uri="{FF2B5EF4-FFF2-40B4-BE49-F238E27FC236}">
                  <a16:creationId xmlns:a16="http://schemas.microsoft.com/office/drawing/2014/main" id="{24E53746-BDE5-494D-B38E-C1212419CAC1}"/>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min</a:t>
              </a:r>
            </a:p>
          </p:txBody>
        </p:sp>
        <p:sp>
          <p:nvSpPr>
            <p:cNvPr id="8" name="Line 66">
              <a:extLst>
                <a:ext uri="{FF2B5EF4-FFF2-40B4-BE49-F238E27FC236}">
                  <a16:creationId xmlns:a16="http://schemas.microsoft.com/office/drawing/2014/main" id="{4E7954D8-3E66-46BD-9304-84607A86D2A3}"/>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 name="Group 70">
            <a:extLst>
              <a:ext uri="{FF2B5EF4-FFF2-40B4-BE49-F238E27FC236}">
                <a16:creationId xmlns:a16="http://schemas.microsoft.com/office/drawing/2014/main" id="{2A742ACD-03C5-43DF-8937-40CCEFEF7505}"/>
              </a:ext>
            </a:extLst>
          </p:cNvPr>
          <p:cNvGrpSpPr>
            <a:grpSpLocks/>
          </p:cNvGrpSpPr>
          <p:nvPr/>
        </p:nvGrpSpPr>
        <p:grpSpPr bwMode="auto">
          <a:xfrm>
            <a:off x="9827419" y="5343525"/>
            <a:ext cx="619125" cy="833438"/>
            <a:chOff x="618" y="2880"/>
            <a:chExt cx="390" cy="525"/>
          </a:xfrm>
        </p:grpSpPr>
        <p:sp>
          <p:nvSpPr>
            <p:cNvPr id="10" name="Text Box 71">
              <a:extLst>
                <a:ext uri="{FF2B5EF4-FFF2-40B4-BE49-F238E27FC236}">
                  <a16:creationId xmlns:a16="http://schemas.microsoft.com/office/drawing/2014/main" id="{7DBF77B0-671C-4DBF-8D63-6AF1893A7760}"/>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max</a:t>
              </a:r>
            </a:p>
          </p:txBody>
        </p:sp>
        <p:sp>
          <p:nvSpPr>
            <p:cNvPr id="11" name="Line 72">
              <a:extLst>
                <a:ext uri="{FF2B5EF4-FFF2-40B4-BE49-F238E27FC236}">
                  <a16:creationId xmlns:a16="http://schemas.microsoft.com/office/drawing/2014/main" id="{4C4F228C-7CF8-4409-B8BC-8317FB03F87A}"/>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5116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3918-9786-4652-8475-B0F3ABA7F708}"/>
              </a:ext>
            </a:extLst>
          </p:cNvPr>
          <p:cNvSpPr>
            <a:spLocks noGrp="1"/>
          </p:cNvSpPr>
          <p:nvPr>
            <p:ph type="title"/>
          </p:nvPr>
        </p:nvSpPr>
        <p:spPr/>
        <p:txBody>
          <a:bodyPr/>
          <a:lstStyle/>
          <a:p>
            <a:r>
              <a:rPr lang="en-US"/>
              <a:t>Binary Search, explained.</a:t>
            </a:r>
          </a:p>
        </p:txBody>
      </p:sp>
      <p:sp>
        <p:nvSpPr>
          <p:cNvPr id="3" name="Content Placeholder 2">
            <a:extLst>
              <a:ext uri="{FF2B5EF4-FFF2-40B4-BE49-F238E27FC236}">
                <a16:creationId xmlns:a16="http://schemas.microsoft.com/office/drawing/2014/main" id="{76E96C91-2672-434C-A99C-634BD672A761}"/>
              </a:ext>
            </a:extLst>
          </p:cNvPr>
          <p:cNvSpPr>
            <a:spLocks noGrp="1"/>
          </p:cNvSpPr>
          <p:nvPr>
            <p:ph idx="1"/>
          </p:nvPr>
        </p:nvSpPr>
        <p:spPr/>
        <p:txBody>
          <a:bodyPr/>
          <a:lstStyle/>
          <a:p>
            <a:r>
              <a:rPr lang="en-US"/>
              <a:t>First, find the middle value between the min and the max pointer.</a:t>
            </a:r>
          </a:p>
          <a:p>
            <a:r>
              <a:rPr lang="en-US"/>
              <a:t>If there are two middle values, pick one.</a:t>
            </a:r>
          </a:p>
        </p:txBody>
      </p:sp>
      <p:graphicFrame>
        <p:nvGraphicFramePr>
          <p:cNvPr id="10" name="Group 4">
            <a:extLst>
              <a:ext uri="{FF2B5EF4-FFF2-40B4-BE49-F238E27FC236}">
                <a16:creationId xmlns:a16="http://schemas.microsoft.com/office/drawing/2014/main" id="{218237D8-3E67-4FDE-B64F-03B9081EB6B1}"/>
              </a:ext>
            </a:extLst>
          </p:cNvPr>
          <p:cNvGraphicFramePr>
            <a:graphicFrameLocks noGrp="1"/>
          </p:cNvGraphicFramePr>
          <p:nvPr/>
        </p:nvGraphicFramePr>
        <p:xfrm>
          <a:off x="1745456" y="3990181"/>
          <a:ext cx="8701088" cy="792480"/>
        </p:xfrm>
        <a:graphic>
          <a:graphicData uri="http://schemas.openxmlformats.org/drawingml/2006/table">
            <a:tbl>
              <a:tblPr/>
              <a:tblGrid>
                <a:gridCol w="782638">
                  <a:extLst>
                    <a:ext uri="{9D8B030D-6E8A-4147-A177-3AD203B41FA5}">
                      <a16:colId xmlns:a16="http://schemas.microsoft.com/office/drawing/2014/main" val="2713694"/>
                    </a:ext>
                  </a:extLst>
                </a:gridCol>
                <a:gridCol w="460375">
                  <a:extLst>
                    <a:ext uri="{9D8B030D-6E8A-4147-A177-3AD203B41FA5}">
                      <a16:colId xmlns:a16="http://schemas.microsoft.com/office/drawing/2014/main" val="161585608"/>
                    </a:ext>
                  </a:extLst>
                </a:gridCol>
                <a:gridCol w="414337">
                  <a:extLst>
                    <a:ext uri="{9D8B030D-6E8A-4147-A177-3AD203B41FA5}">
                      <a16:colId xmlns:a16="http://schemas.microsoft.com/office/drawing/2014/main" val="1758966519"/>
                    </a:ext>
                  </a:extLst>
                </a:gridCol>
                <a:gridCol w="460375">
                  <a:extLst>
                    <a:ext uri="{9D8B030D-6E8A-4147-A177-3AD203B41FA5}">
                      <a16:colId xmlns:a16="http://schemas.microsoft.com/office/drawing/2014/main" val="2065567714"/>
                    </a:ext>
                  </a:extLst>
                </a:gridCol>
                <a:gridCol w="460375">
                  <a:extLst>
                    <a:ext uri="{9D8B030D-6E8A-4147-A177-3AD203B41FA5}">
                      <a16:colId xmlns:a16="http://schemas.microsoft.com/office/drawing/2014/main" val="1164799377"/>
                    </a:ext>
                  </a:extLst>
                </a:gridCol>
                <a:gridCol w="460375">
                  <a:extLst>
                    <a:ext uri="{9D8B030D-6E8A-4147-A177-3AD203B41FA5}">
                      <a16:colId xmlns:a16="http://schemas.microsoft.com/office/drawing/2014/main" val="207390677"/>
                    </a:ext>
                  </a:extLst>
                </a:gridCol>
                <a:gridCol w="460375">
                  <a:extLst>
                    <a:ext uri="{9D8B030D-6E8A-4147-A177-3AD203B41FA5}">
                      <a16:colId xmlns:a16="http://schemas.microsoft.com/office/drawing/2014/main" val="2702513709"/>
                    </a:ext>
                  </a:extLst>
                </a:gridCol>
                <a:gridCol w="460375">
                  <a:extLst>
                    <a:ext uri="{9D8B030D-6E8A-4147-A177-3AD203B41FA5}">
                      <a16:colId xmlns:a16="http://schemas.microsoft.com/office/drawing/2014/main" val="842911259"/>
                    </a:ext>
                  </a:extLst>
                </a:gridCol>
                <a:gridCol w="460375">
                  <a:extLst>
                    <a:ext uri="{9D8B030D-6E8A-4147-A177-3AD203B41FA5}">
                      <a16:colId xmlns:a16="http://schemas.microsoft.com/office/drawing/2014/main" val="447537008"/>
                    </a:ext>
                  </a:extLst>
                </a:gridCol>
                <a:gridCol w="460375">
                  <a:extLst>
                    <a:ext uri="{9D8B030D-6E8A-4147-A177-3AD203B41FA5}">
                      <a16:colId xmlns:a16="http://schemas.microsoft.com/office/drawing/2014/main" val="466166502"/>
                    </a:ext>
                  </a:extLst>
                </a:gridCol>
                <a:gridCol w="460375">
                  <a:extLst>
                    <a:ext uri="{9D8B030D-6E8A-4147-A177-3AD203B41FA5}">
                      <a16:colId xmlns:a16="http://schemas.microsoft.com/office/drawing/2014/main" val="3958117398"/>
                    </a:ext>
                  </a:extLst>
                </a:gridCol>
                <a:gridCol w="460375">
                  <a:extLst>
                    <a:ext uri="{9D8B030D-6E8A-4147-A177-3AD203B41FA5}">
                      <a16:colId xmlns:a16="http://schemas.microsoft.com/office/drawing/2014/main" val="2748902135"/>
                    </a:ext>
                  </a:extLst>
                </a:gridCol>
                <a:gridCol w="460375">
                  <a:extLst>
                    <a:ext uri="{9D8B030D-6E8A-4147-A177-3AD203B41FA5}">
                      <a16:colId xmlns:a16="http://schemas.microsoft.com/office/drawing/2014/main" val="3498788974"/>
                    </a:ext>
                  </a:extLst>
                </a:gridCol>
                <a:gridCol w="460375">
                  <a:extLst>
                    <a:ext uri="{9D8B030D-6E8A-4147-A177-3AD203B41FA5}">
                      <a16:colId xmlns:a16="http://schemas.microsoft.com/office/drawing/2014/main" val="1376311282"/>
                    </a:ext>
                  </a:extLst>
                </a:gridCol>
                <a:gridCol w="460375">
                  <a:extLst>
                    <a:ext uri="{9D8B030D-6E8A-4147-A177-3AD203B41FA5}">
                      <a16:colId xmlns:a16="http://schemas.microsoft.com/office/drawing/2014/main" val="799529770"/>
                    </a:ext>
                  </a:extLst>
                </a:gridCol>
                <a:gridCol w="460375">
                  <a:extLst>
                    <a:ext uri="{9D8B030D-6E8A-4147-A177-3AD203B41FA5}">
                      <a16:colId xmlns:a16="http://schemas.microsoft.com/office/drawing/2014/main" val="10161136"/>
                    </a:ext>
                  </a:extLst>
                </a:gridCol>
                <a:gridCol w="460375">
                  <a:extLst>
                    <a:ext uri="{9D8B030D-6E8A-4147-A177-3AD203B41FA5}">
                      <a16:colId xmlns:a16="http://schemas.microsoft.com/office/drawing/2014/main" val="3178372500"/>
                    </a:ext>
                  </a:extLst>
                </a:gridCol>
                <a:gridCol w="598488">
                  <a:extLst>
                    <a:ext uri="{9D8B030D-6E8A-4147-A177-3AD203B41FA5}">
                      <a16:colId xmlns:a16="http://schemas.microsoft.com/office/drawing/2014/main" val="2793471560"/>
                    </a:ext>
                  </a:extLst>
                </a:gridCol>
              </a:tblGrid>
              <a:tr h="131286">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58489476"/>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38587439"/>
                  </a:ext>
                </a:extLst>
              </a:tr>
            </a:tbl>
          </a:graphicData>
        </a:graphic>
      </p:graphicFrame>
      <p:grpSp>
        <p:nvGrpSpPr>
          <p:cNvPr id="11" name="Group 64">
            <a:extLst>
              <a:ext uri="{FF2B5EF4-FFF2-40B4-BE49-F238E27FC236}">
                <a16:creationId xmlns:a16="http://schemas.microsoft.com/office/drawing/2014/main" id="{13AFCEB9-F271-4348-BA51-CC1FB1BA05EB}"/>
              </a:ext>
            </a:extLst>
          </p:cNvPr>
          <p:cNvGrpSpPr>
            <a:grpSpLocks/>
          </p:cNvGrpSpPr>
          <p:nvPr/>
        </p:nvGrpSpPr>
        <p:grpSpPr bwMode="auto">
          <a:xfrm>
            <a:off x="2455545" y="4782661"/>
            <a:ext cx="619125" cy="833438"/>
            <a:chOff x="618" y="2880"/>
            <a:chExt cx="390" cy="525"/>
          </a:xfrm>
        </p:grpSpPr>
        <p:sp>
          <p:nvSpPr>
            <p:cNvPr id="12" name="Text Box 65">
              <a:extLst>
                <a:ext uri="{FF2B5EF4-FFF2-40B4-BE49-F238E27FC236}">
                  <a16:creationId xmlns:a16="http://schemas.microsoft.com/office/drawing/2014/main" id="{C3E82E87-3BCA-4036-B676-3FEEF2456808}"/>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min</a:t>
              </a:r>
            </a:p>
          </p:txBody>
        </p:sp>
        <p:sp>
          <p:nvSpPr>
            <p:cNvPr id="13" name="Line 66">
              <a:extLst>
                <a:ext uri="{FF2B5EF4-FFF2-40B4-BE49-F238E27FC236}">
                  <a16:creationId xmlns:a16="http://schemas.microsoft.com/office/drawing/2014/main" id="{FE112C27-2BB6-4A32-898E-9A1F5CAFC82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 name="Group 70">
            <a:extLst>
              <a:ext uri="{FF2B5EF4-FFF2-40B4-BE49-F238E27FC236}">
                <a16:creationId xmlns:a16="http://schemas.microsoft.com/office/drawing/2014/main" id="{2AD3A252-15D5-4591-A039-0BDC11E5AC46}"/>
              </a:ext>
            </a:extLst>
          </p:cNvPr>
          <p:cNvGrpSpPr>
            <a:grpSpLocks/>
          </p:cNvGrpSpPr>
          <p:nvPr/>
        </p:nvGrpSpPr>
        <p:grpSpPr bwMode="auto">
          <a:xfrm>
            <a:off x="9827419" y="4794885"/>
            <a:ext cx="619125" cy="833438"/>
            <a:chOff x="618" y="2880"/>
            <a:chExt cx="390" cy="525"/>
          </a:xfrm>
        </p:grpSpPr>
        <p:sp>
          <p:nvSpPr>
            <p:cNvPr id="15" name="Text Box 71">
              <a:extLst>
                <a:ext uri="{FF2B5EF4-FFF2-40B4-BE49-F238E27FC236}">
                  <a16:creationId xmlns:a16="http://schemas.microsoft.com/office/drawing/2014/main" id="{1784B2D4-763F-4A24-9048-5A0B487A76C1}"/>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max</a:t>
              </a:r>
            </a:p>
          </p:txBody>
        </p:sp>
        <p:sp>
          <p:nvSpPr>
            <p:cNvPr id="16" name="Line 72">
              <a:extLst>
                <a:ext uri="{FF2B5EF4-FFF2-40B4-BE49-F238E27FC236}">
                  <a16:creationId xmlns:a16="http://schemas.microsoft.com/office/drawing/2014/main" id="{6032C61B-83EA-4813-B172-A7C167EE9638}"/>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67">
            <a:extLst>
              <a:ext uri="{FF2B5EF4-FFF2-40B4-BE49-F238E27FC236}">
                <a16:creationId xmlns:a16="http://schemas.microsoft.com/office/drawing/2014/main" id="{AC75E4F2-83A2-4B6A-93A1-65A2D281642A}"/>
              </a:ext>
            </a:extLst>
          </p:cNvPr>
          <p:cNvGrpSpPr>
            <a:grpSpLocks/>
          </p:cNvGrpSpPr>
          <p:nvPr/>
        </p:nvGrpSpPr>
        <p:grpSpPr bwMode="auto">
          <a:xfrm>
            <a:off x="6096000" y="4794885"/>
            <a:ext cx="619125" cy="833438"/>
            <a:chOff x="618" y="2880"/>
            <a:chExt cx="390" cy="525"/>
          </a:xfrm>
        </p:grpSpPr>
        <p:sp>
          <p:nvSpPr>
            <p:cNvPr id="18" name="Text Box 68">
              <a:extLst>
                <a:ext uri="{FF2B5EF4-FFF2-40B4-BE49-F238E27FC236}">
                  <a16:creationId xmlns:a16="http://schemas.microsoft.com/office/drawing/2014/main" id="{093424DB-EC7F-4E50-B9DE-2A0BB10821D7}"/>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mid</a:t>
              </a:r>
            </a:p>
          </p:txBody>
        </p:sp>
        <p:sp>
          <p:nvSpPr>
            <p:cNvPr id="19" name="Line 69">
              <a:extLst>
                <a:ext uri="{FF2B5EF4-FFF2-40B4-BE49-F238E27FC236}">
                  <a16:creationId xmlns:a16="http://schemas.microsoft.com/office/drawing/2014/main" id="{86866D54-15EB-4578-80B7-B8F826AFA51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6958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3918-9786-4652-8475-B0F3ABA7F708}"/>
              </a:ext>
            </a:extLst>
          </p:cNvPr>
          <p:cNvSpPr>
            <a:spLocks noGrp="1"/>
          </p:cNvSpPr>
          <p:nvPr>
            <p:ph type="title"/>
          </p:nvPr>
        </p:nvSpPr>
        <p:spPr>
          <a:xfrm>
            <a:off x="838200" y="30638"/>
            <a:ext cx="10515600" cy="1325563"/>
          </a:xfrm>
        </p:spPr>
        <p:txBody>
          <a:bodyPr/>
          <a:lstStyle/>
          <a:p>
            <a:r>
              <a:rPr lang="en-US"/>
              <a:t>Binary Search, explained.</a:t>
            </a:r>
          </a:p>
        </p:txBody>
      </p:sp>
      <p:sp>
        <p:nvSpPr>
          <p:cNvPr id="3" name="Content Placeholder 2">
            <a:extLst>
              <a:ext uri="{FF2B5EF4-FFF2-40B4-BE49-F238E27FC236}">
                <a16:creationId xmlns:a16="http://schemas.microsoft.com/office/drawing/2014/main" id="{76E96C91-2672-434C-A99C-634BD672A761}"/>
              </a:ext>
            </a:extLst>
          </p:cNvPr>
          <p:cNvSpPr>
            <a:spLocks noGrp="1"/>
          </p:cNvSpPr>
          <p:nvPr>
            <p:ph idx="1"/>
          </p:nvPr>
        </p:nvSpPr>
        <p:spPr>
          <a:xfrm>
            <a:off x="838200" y="1356201"/>
            <a:ext cx="10515600" cy="3775075"/>
          </a:xfrm>
        </p:spPr>
        <p:txBody>
          <a:bodyPr>
            <a:normAutofit fontScale="77500" lnSpcReduction="20000"/>
          </a:bodyPr>
          <a:lstStyle/>
          <a:p>
            <a:r>
              <a:rPr lang="en-US"/>
              <a:t>Next, compare the middle value to the value you are searching for.</a:t>
            </a:r>
          </a:p>
          <a:p>
            <a:r>
              <a:rPr lang="en-US"/>
              <a:t>If the middle value is the value you are searching for, you have found the value. Return the index of the middle value.</a:t>
            </a:r>
          </a:p>
          <a:p>
            <a:r>
              <a:rPr lang="en-US"/>
              <a:t>If the middle value is larger than the value you are searching for, you know that everything to the right of the middle value, including the middle value, does not contain your value (since the array is sorted). Move the “max” pointer to the element before the middle value.</a:t>
            </a:r>
          </a:p>
          <a:p>
            <a:pPr lvl="1"/>
            <a:r>
              <a:rPr lang="en-US"/>
              <a:t>The value you are searching for definitely remains between the “min” and “max” pointers. Think about it!</a:t>
            </a:r>
          </a:p>
          <a:p>
            <a:r>
              <a:rPr lang="en-US"/>
              <a:t>If the middle value is less than the value you are searching for, you know that everything to the left of the middle value, including the middle value, does not contain your value. Move the “min” pointer to the element after the middle value.</a:t>
            </a:r>
          </a:p>
          <a:p>
            <a:r>
              <a:rPr lang="en-US"/>
              <a:t>In this way, you can eliminate half the array from your search in only one step.</a:t>
            </a:r>
          </a:p>
        </p:txBody>
      </p:sp>
      <p:graphicFrame>
        <p:nvGraphicFramePr>
          <p:cNvPr id="10" name="Group 4">
            <a:extLst>
              <a:ext uri="{FF2B5EF4-FFF2-40B4-BE49-F238E27FC236}">
                <a16:creationId xmlns:a16="http://schemas.microsoft.com/office/drawing/2014/main" id="{218237D8-3E67-4FDE-B64F-03B9081EB6B1}"/>
              </a:ext>
            </a:extLst>
          </p:cNvPr>
          <p:cNvGraphicFramePr>
            <a:graphicFrameLocks noGrp="1"/>
          </p:cNvGraphicFramePr>
          <p:nvPr/>
        </p:nvGraphicFramePr>
        <p:xfrm>
          <a:off x="1665446" y="5105559"/>
          <a:ext cx="8701088" cy="792480"/>
        </p:xfrm>
        <a:graphic>
          <a:graphicData uri="http://schemas.openxmlformats.org/drawingml/2006/table">
            <a:tbl>
              <a:tblPr/>
              <a:tblGrid>
                <a:gridCol w="782638">
                  <a:extLst>
                    <a:ext uri="{9D8B030D-6E8A-4147-A177-3AD203B41FA5}">
                      <a16:colId xmlns:a16="http://schemas.microsoft.com/office/drawing/2014/main" val="2713694"/>
                    </a:ext>
                  </a:extLst>
                </a:gridCol>
                <a:gridCol w="460375">
                  <a:extLst>
                    <a:ext uri="{9D8B030D-6E8A-4147-A177-3AD203B41FA5}">
                      <a16:colId xmlns:a16="http://schemas.microsoft.com/office/drawing/2014/main" val="161585608"/>
                    </a:ext>
                  </a:extLst>
                </a:gridCol>
                <a:gridCol w="414337">
                  <a:extLst>
                    <a:ext uri="{9D8B030D-6E8A-4147-A177-3AD203B41FA5}">
                      <a16:colId xmlns:a16="http://schemas.microsoft.com/office/drawing/2014/main" val="1758966519"/>
                    </a:ext>
                  </a:extLst>
                </a:gridCol>
                <a:gridCol w="460375">
                  <a:extLst>
                    <a:ext uri="{9D8B030D-6E8A-4147-A177-3AD203B41FA5}">
                      <a16:colId xmlns:a16="http://schemas.microsoft.com/office/drawing/2014/main" val="2065567714"/>
                    </a:ext>
                  </a:extLst>
                </a:gridCol>
                <a:gridCol w="460375">
                  <a:extLst>
                    <a:ext uri="{9D8B030D-6E8A-4147-A177-3AD203B41FA5}">
                      <a16:colId xmlns:a16="http://schemas.microsoft.com/office/drawing/2014/main" val="1164799377"/>
                    </a:ext>
                  </a:extLst>
                </a:gridCol>
                <a:gridCol w="460375">
                  <a:extLst>
                    <a:ext uri="{9D8B030D-6E8A-4147-A177-3AD203B41FA5}">
                      <a16:colId xmlns:a16="http://schemas.microsoft.com/office/drawing/2014/main" val="207390677"/>
                    </a:ext>
                  </a:extLst>
                </a:gridCol>
                <a:gridCol w="460375">
                  <a:extLst>
                    <a:ext uri="{9D8B030D-6E8A-4147-A177-3AD203B41FA5}">
                      <a16:colId xmlns:a16="http://schemas.microsoft.com/office/drawing/2014/main" val="2702513709"/>
                    </a:ext>
                  </a:extLst>
                </a:gridCol>
                <a:gridCol w="460375">
                  <a:extLst>
                    <a:ext uri="{9D8B030D-6E8A-4147-A177-3AD203B41FA5}">
                      <a16:colId xmlns:a16="http://schemas.microsoft.com/office/drawing/2014/main" val="842911259"/>
                    </a:ext>
                  </a:extLst>
                </a:gridCol>
                <a:gridCol w="460375">
                  <a:extLst>
                    <a:ext uri="{9D8B030D-6E8A-4147-A177-3AD203B41FA5}">
                      <a16:colId xmlns:a16="http://schemas.microsoft.com/office/drawing/2014/main" val="447537008"/>
                    </a:ext>
                  </a:extLst>
                </a:gridCol>
                <a:gridCol w="460375">
                  <a:extLst>
                    <a:ext uri="{9D8B030D-6E8A-4147-A177-3AD203B41FA5}">
                      <a16:colId xmlns:a16="http://schemas.microsoft.com/office/drawing/2014/main" val="466166502"/>
                    </a:ext>
                  </a:extLst>
                </a:gridCol>
                <a:gridCol w="460375">
                  <a:extLst>
                    <a:ext uri="{9D8B030D-6E8A-4147-A177-3AD203B41FA5}">
                      <a16:colId xmlns:a16="http://schemas.microsoft.com/office/drawing/2014/main" val="3958117398"/>
                    </a:ext>
                  </a:extLst>
                </a:gridCol>
                <a:gridCol w="460375">
                  <a:extLst>
                    <a:ext uri="{9D8B030D-6E8A-4147-A177-3AD203B41FA5}">
                      <a16:colId xmlns:a16="http://schemas.microsoft.com/office/drawing/2014/main" val="2748902135"/>
                    </a:ext>
                  </a:extLst>
                </a:gridCol>
                <a:gridCol w="460375">
                  <a:extLst>
                    <a:ext uri="{9D8B030D-6E8A-4147-A177-3AD203B41FA5}">
                      <a16:colId xmlns:a16="http://schemas.microsoft.com/office/drawing/2014/main" val="3498788974"/>
                    </a:ext>
                  </a:extLst>
                </a:gridCol>
                <a:gridCol w="460375">
                  <a:extLst>
                    <a:ext uri="{9D8B030D-6E8A-4147-A177-3AD203B41FA5}">
                      <a16:colId xmlns:a16="http://schemas.microsoft.com/office/drawing/2014/main" val="1376311282"/>
                    </a:ext>
                  </a:extLst>
                </a:gridCol>
                <a:gridCol w="460375">
                  <a:extLst>
                    <a:ext uri="{9D8B030D-6E8A-4147-A177-3AD203B41FA5}">
                      <a16:colId xmlns:a16="http://schemas.microsoft.com/office/drawing/2014/main" val="799529770"/>
                    </a:ext>
                  </a:extLst>
                </a:gridCol>
                <a:gridCol w="460375">
                  <a:extLst>
                    <a:ext uri="{9D8B030D-6E8A-4147-A177-3AD203B41FA5}">
                      <a16:colId xmlns:a16="http://schemas.microsoft.com/office/drawing/2014/main" val="10161136"/>
                    </a:ext>
                  </a:extLst>
                </a:gridCol>
                <a:gridCol w="460375">
                  <a:extLst>
                    <a:ext uri="{9D8B030D-6E8A-4147-A177-3AD203B41FA5}">
                      <a16:colId xmlns:a16="http://schemas.microsoft.com/office/drawing/2014/main" val="3178372500"/>
                    </a:ext>
                  </a:extLst>
                </a:gridCol>
                <a:gridCol w="598488">
                  <a:extLst>
                    <a:ext uri="{9D8B030D-6E8A-4147-A177-3AD203B41FA5}">
                      <a16:colId xmlns:a16="http://schemas.microsoft.com/office/drawing/2014/main" val="2793471560"/>
                    </a:ext>
                  </a:extLst>
                </a:gridCol>
              </a:tblGrid>
              <a:tr h="131286">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58489476"/>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38587439"/>
                  </a:ext>
                </a:extLst>
              </a:tr>
            </a:tbl>
          </a:graphicData>
        </a:graphic>
      </p:graphicFrame>
      <p:grpSp>
        <p:nvGrpSpPr>
          <p:cNvPr id="14" name="Group 70">
            <a:extLst>
              <a:ext uri="{FF2B5EF4-FFF2-40B4-BE49-F238E27FC236}">
                <a16:creationId xmlns:a16="http://schemas.microsoft.com/office/drawing/2014/main" id="{2AD3A252-15D5-4591-A039-0BDC11E5AC46}"/>
              </a:ext>
            </a:extLst>
          </p:cNvPr>
          <p:cNvGrpSpPr>
            <a:grpSpLocks/>
          </p:cNvGrpSpPr>
          <p:nvPr/>
        </p:nvGrpSpPr>
        <p:grpSpPr bwMode="auto">
          <a:xfrm>
            <a:off x="9747409" y="5910263"/>
            <a:ext cx="619125" cy="833438"/>
            <a:chOff x="618" y="2880"/>
            <a:chExt cx="390" cy="525"/>
          </a:xfrm>
        </p:grpSpPr>
        <p:sp>
          <p:nvSpPr>
            <p:cNvPr id="15" name="Text Box 71">
              <a:extLst>
                <a:ext uri="{FF2B5EF4-FFF2-40B4-BE49-F238E27FC236}">
                  <a16:creationId xmlns:a16="http://schemas.microsoft.com/office/drawing/2014/main" id="{1784B2D4-763F-4A24-9048-5A0B487A76C1}"/>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max</a:t>
              </a:r>
            </a:p>
          </p:txBody>
        </p:sp>
        <p:sp>
          <p:nvSpPr>
            <p:cNvPr id="16" name="Line 72">
              <a:extLst>
                <a:ext uri="{FF2B5EF4-FFF2-40B4-BE49-F238E27FC236}">
                  <a16:creationId xmlns:a16="http://schemas.microsoft.com/office/drawing/2014/main" id="{6032C61B-83EA-4813-B172-A7C167EE9638}"/>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67">
            <a:extLst>
              <a:ext uri="{FF2B5EF4-FFF2-40B4-BE49-F238E27FC236}">
                <a16:creationId xmlns:a16="http://schemas.microsoft.com/office/drawing/2014/main" id="{AC75E4F2-83A2-4B6A-93A1-65A2D281642A}"/>
              </a:ext>
            </a:extLst>
          </p:cNvPr>
          <p:cNvGrpSpPr>
            <a:grpSpLocks/>
          </p:cNvGrpSpPr>
          <p:nvPr/>
        </p:nvGrpSpPr>
        <p:grpSpPr bwMode="auto">
          <a:xfrm>
            <a:off x="6015990" y="5910263"/>
            <a:ext cx="619125" cy="833438"/>
            <a:chOff x="618" y="2880"/>
            <a:chExt cx="390" cy="525"/>
          </a:xfrm>
        </p:grpSpPr>
        <p:sp>
          <p:nvSpPr>
            <p:cNvPr id="18" name="Text Box 68">
              <a:extLst>
                <a:ext uri="{FF2B5EF4-FFF2-40B4-BE49-F238E27FC236}">
                  <a16:creationId xmlns:a16="http://schemas.microsoft.com/office/drawing/2014/main" id="{093424DB-EC7F-4E50-B9DE-2A0BB10821D7}"/>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mid</a:t>
              </a:r>
            </a:p>
          </p:txBody>
        </p:sp>
        <p:sp>
          <p:nvSpPr>
            <p:cNvPr id="19" name="Line 69">
              <a:extLst>
                <a:ext uri="{FF2B5EF4-FFF2-40B4-BE49-F238E27FC236}">
                  <a16:creationId xmlns:a16="http://schemas.microsoft.com/office/drawing/2014/main" id="{86866D54-15EB-4578-80B7-B8F826AFA51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 name="Group 64">
            <a:extLst>
              <a:ext uri="{FF2B5EF4-FFF2-40B4-BE49-F238E27FC236}">
                <a16:creationId xmlns:a16="http://schemas.microsoft.com/office/drawing/2014/main" id="{13AFCEB9-F271-4348-BA51-CC1FB1BA05EB}"/>
              </a:ext>
            </a:extLst>
          </p:cNvPr>
          <p:cNvGrpSpPr>
            <a:grpSpLocks/>
          </p:cNvGrpSpPr>
          <p:nvPr/>
        </p:nvGrpSpPr>
        <p:grpSpPr bwMode="auto">
          <a:xfrm>
            <a:off x="2375535" y="5898039"/>
            <a:ext cx="619125" cy="833438"/>
            <a:chOff x="618" y="2880"/>
            <a:chExt cx="390" cy="525"/>
          </a:xfrm>
        </p:grpSpPr>
        <p:sp>
          <p:nvSpPr>
            <p:cNvPr id="12" name="Text Box 65">
              <a:extLst>
                <a:ext uri="{FF2B5EF4-FFF2-40B4-BE49-F238E27FC236}">
                  <a16:creationId xmlns:a16="http://schemas.microsoft.com/office/drawing/2014/main" id="{C3E82E87-3BCA-4036-B676-3FEEF2456808}"/>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min</a:t>
              </a:r>
            </a:p>
          </p:txBody>
        </p:sp>
        <p:sp>
          <p:nvSpPr>
            <p:cNvPr id="13" name="Line 66">
              <a:extLst>
                <a:ext uri="{FF2B5EF4-FFF2-40B4-BE49-F238E27FC236}">
                  <a16:creationId xmlns:a16="http://schemas.microsoft.com/office/drawing/2014/main" id="{FE112C27-2BB6-4A32-898E-9A1F5CAFC820}"/>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56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1.48148E-6 L 0.33763 0.00602 " pathEditMode="relative" rAng="0" ptsTypes="AA">
                                      <p:cBhvr>
                                        <p:cTn id="6" dur="10" fill="hold"/>
                                        <p:tgtEl>
                                          <p:spTgt spid="11"/>
                                        </p:tgtEl>
                                        <p:attrNameLst>
                                          <p:attrName>ppt_x</p:attrName>
                                          <p:attrName>ppt_y</p:attrName>
                                        </p:attrNameLst>
                                      </p:cBhvr>
                                      <p:rCtr x="16875"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1306</Words>
  <Application>Microsoft Office PowerPoint</Application>
  <PresentationFormat>Widescreen</PresentationFormat>
  <Paragraphs>277</Paragraphs>
  <Slides>16</Slides>
  <Notes>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Intermediate Coding Week 11 </vt:lpstr>
      <vt:lpstr>Searching</vt:lpstr>
      <vt:lpstr>Searching</vt:lpstr>
      <vt:lpstr>Linear search</vt:lpstr>
      <vt:lpstr>A Weird Linear Search Video</vt:lpstr>
      <vt:lpstr>Binary Search</vt:lpstr>
      <vt:lpstr>Binary Search, explained</vt:lpstr>
      <vt:lpstr>Binary Search, explained.</vt:lpstr>
      <vt:lpstr>Binary Search, explained.</vt:lpstr>
      <vt:lpstr>Binary Search, explained.</vt:lpstr>
      <vt:lpstr>A Weird Binary Search Video</vt:lpstr>
      <vt:lpstr>Question 2</vt:lpstr>
      <vt:lpstr>Question 1</vt:lpstr>
      <vt:lpstr>Question 3</vt:lpstr>
      <vt:lpstr>Question 4</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Coding Week 4 </dc:title>
  <dc:creator>Li, Jack (Student)</dc:creator>
  <cp:lastModifiedBy>Li, Jack (Student)</cp:lastModifiedBy>
  <cp:revision>4</cp:revision>
  <dcterms:created xsi:type="dcterms:W3CDTF">2022-03-10T04:52:14Z</dcterms:created>
  <dcterms:modified xsi:type="dcterms:W3CDTF">2024-02-01T21:58:36Z</dcterms:modified>
</cp:coreProperties>
</file>