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Lst>
  <p:notesMasterIdLst>
    <p:notesMasterId r:id="rId21"/>
  </p:notesMasterIdLst>
  <p:sldIdLst>
    <p:sldId id="257" r:id="rId3"/>
    <p:sldId id="289" r:id="rId4"/>
    <p:sldId id="286" r:id="rId5"/>
    <p:sldId id="287" r:id="rId6"/>
    <p:sldId id="288" r:id="rId7"/>
    <p:sldId id="282" r:id="rId8"/>
    <p:sldId id="281" r:id="rId9"/>
    <p:sldId id="283" r:id="rId10"/>
    <p:sldId id="258" r:id="rId11"/>
    <p:sldId id="259" r:id="rId12"/>
    <p:sldId id="260" r:id="rId13"/>
    <p:sldId id="261" r:id="rId14"/>
    <p:sldId id="262" r:id="rId15"/>
    <p:sldId id="263" r:id="rId16"/>
    <p:sldId id="264" r:id="rId17"/>
    <p:sldId id="265" r:id="rId18"/>
    <p:sldId id="266"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58D9DC-E231-E24D-0191-C89C74BDFF6D}" v="1" dt="2024-02-12T21:21:11.0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ack (Student)" userId="S::s-lijac@bsd405.org::52fdaf64-b46b-430b-aced-e178e153bac2" providerId="AD" clId="Web-{1D58D9DC-E231-E24D-0191-C89C74BDFF6D}"/>
    <pc:docChg chg="modSld">
      <pc:chgData name="Li, Jack (Student)" userId="S::s-lijac@bsd405.org::52fdaf64-b46b-430b-aced-e178e153bac2" providerId="AD" clId="Web-{1D58D9DC-E231-E24D-0191-C89C74BDFF6D}" dt="2024-02-12T21:21:11.037" v="0"/>
      <pc:docMkLst>
        <pc:docMk/>
      </pc:docMkLst>
      <pc:sldChg chg="delSp delAnim">
        <pc:chgData name="Li, Jack (Student)" userId="S::s-lijac@bsd405.org::52fdaf64-b46b-430b-aced-e178e153bac2" providerId="AD" clId="Web-{1D58D9DC-E231-E24D-0191-C89C74BDFF6D}" dt="2024-02-12T21:21:11.037" v="0"/>
        <pc:sldMkLst>
          <pc:docMk/>
          <pc:sldMk cId="3561229779" sldId="257"/>
        </pc:sldMkLst>
        <pc:picChg chg="del">
          <ac:chgData name="Li, Jack (Student)" userId="S::s-lijac@bsd405.org::52fdaf64-b46b-430b-aced-e178e153bac2" providerId="AD" clId="Web-{1D58D9DC-E231-E24D-0191-C89C74BDFF6D}" dt="2024-02-12T21:21:11.037" v="0"/>
          <ac:picMkLst>
            <pc:docMk/>
            <pc:sldMk cId="3561229779" sldId="257"/>
            <ac:picMk id="4" creationId="{A39A5C92-2F42-8DF9-89E7-41504AE38F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566E2-84F2-45D4-B94F-A65972C31C2B}" type="datetimeFigureOut">
              <a:rPr lang="en-US" smtClean="0"/>
              <a:t>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36CA01-9FD3-4B2E-8F50-CEFA236F2235}" type="slidenum">
              <a:rPr lang="en-US" smtClean="0"/>
              <a:t>‹#›</a:t>
            </a:fld>
            <a:endParaRPr lang="en-US"/>
          </a:p>
        </p:txBody>
      </p:sp>
    </p:spTree>
    <p:extLst>
      <p:ext uri="{BB962C8B-B14F-4D97-AF65-F5344CB8AC3E}">
        <p14:creationId xmlns:p14="http://schemas.microsoft.com/office/powerpoint/2010/main" val="1750135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8E335-90DE-431F-9C4A-BAB78C3499BC}" type="slidenum">
              <a:rPr lang="en-US" smtClean="0"/>
              <a:t>3</a:t>
            </a:fld>
            <a:endParaRPr lang="en-US"/>
          </a:p>
        </p:txBody>
      </p:sp>
    </p:spTree>
    <p:extLst>
      <p:ext uri="{BB962C8B-B14F-4D97-AF65-F5344CB8AC3E}">
        <p14:creationId xmlns:p14="http://schemas.microsoft.com/office/powerpoint/2010/main" val="1765615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a:t>A linear search will start at the beginning of the array (index 0) and then look at each value in the array after the other, sequentially, until it finds the value it is looking for. (It will examine index 0, index 1, index 2,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a:t>Notice that the array above is sorted.  Could we take advantage of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a:t>Linear search must consider every single element until it finds the value being searched for. This takes a long time for arrays with lots of elements!</a:t>
            </a:r>
          </a:p>
          <a:p>
            <a:endParaRPr lang="en-US"/>
          </a:p>
        </p:txBody>
      </p:sp>
      <p:sp>
        <p:nvSpPr>
          <p:cNvPr id="4" name="Slide Number Placeholder 3"/>
          <p:cNvSpPr>
            <a:spLocks noGrp="1"/>
          </p:cNvSpPr>
          <p:nvPr>
            <p:ph type="sldNum" sz="quarter" idx="5"/>
          </p:nvPr>
        </p:nvSpPr>
        <p:spPr/>
        <p:txBody>
          <a:bodyPr/>
          <a:lstStyle/>
          <a:p>
            <a:fld id="{F410C719-9316-473E-B1C2-9846A436C4FD}" type="slidenum">
              <a:rPr lang="en-US" smtClean="0"/>
              <a:t>7</a:t>
            </a:fld>
            <a:endParaRPr lang="en-US"/>
          </a:p>
        </p:txBody>
      </p:sp>
    </p:spTree>
    <p:extLst>
      <p:ext uri="{BB962C8B-B14F-4D97-AF65-F5344CB8AC3E}">
        <p14:creationId xmlns:p14="http://schemas.microsoft.com/office/powerpoint/2010/main" val="2049417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10C719-9316-473E-B1C2-9846A436C4FD}" type="slidenum">
              <a:rPr lang="en-US" smtClean="0"/>
              <a:t>8</a:t>
            </a:fld>
            <a:endParaRPr lang="en-US"/>
          </a:p>
        </p:txBody>
      </p:sp>
    </p:spTree>
    <p:extLst>
      <p:ext uri="{BB962C8B-B14F-4D97-AF65-F5344CB8AC3E}">
        <p14:creationId xmlns:p14="http://schemas.microsoft.com/office/powerpoint/2010/main" val="209636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10C719-9316-473E-B1C2-9846A436C4FD}" type="slidenum">
              <a:rPr lang="en-US" smtClean="0"/>
              <a:t>17</a:t>
            </a:fld>
            <a:endParaRPr lang="en-US" dirty="0"/>
          </a:p>
        </p:txBody>
      </p:sp>
    </p:spTree>
    <p:extLst>
      <p:ext uri="{BB962C8B-B14F-4D97-AF65-F5344CB8AC3E}">
        <p14:creationId xmlns:p14="http://schemas.microsoft.com/office/powerpoint/2010/main" val="2711046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A5FA7-F3F3-4016-A50D-8C9CC241D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A46B37-0EF3-4DF1-A35F-184011063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7DB88-AD53-43FB-A62D-2DB114DC4D9F}"/>
              </a:ext>
            </a:extLst>
          </p:cNvPr>
          <p:cNvSpPr>
            <a:spLocks noGrp="1"/>
          </p:cNvSpPr>
          <p:nvPr>
            <p:ph type="dt" sz="half" idx="10"/>
          </p:nvPr>
        </p:nvSpPr>
        <p:spPr/>
        <p:txBody>
          <a:bodyPr/>
          <a:lstStyle/>
          <a:p>
            <a:fld id="{D0E6DCD0-3B3D-48C4-A1A2-0A2A02809F49}" type="datetimeFigureOut">
              <a:rPr lang="en-US" smtClean="0"/>
              <a:t>2/12/2024</a:t>
            </a:fld>
            <a:endParaRPr lang="en-US" dirty="0"/>
          </a:p>
        </p:txBody>
      </p:sp>
      <p:sp>
        <p:nvSpPr>
          <p:cNvPr id="5" name="Footer Placeholder 4">
            <a:extLst>
              <a:ext uri="{FF2B5EF4-FFF2-40B4-BE49-F238E27FC236}">
                <a16:creationId xmlns:a16="http://schemas.microsoft.com/office/drawing/2014/main" id="{A023B604-62F4-43FD-88D4-836E105D33F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B7B940-BB3B-4BA4-8E3D-766BA1319B6C}"/>
              </a:ext>
            </a:extLst>
          </p:cNvPr>
          <p:cNvSpPr>
            <a:spLocks noGrp="1"/>
          </p:cNvSpPr>
          <p:nvPr>
            <p:ph type="sldNum" sz="quarter" idx="12"/>
          </p:nvPr>
        </p:nvSpPr>
        <p:spPr/>
        <p:txBody>
          <a:bodyPr/>
          <a:lstStyle/>
          <a:p>
            <a:fld id="{A7FA2C87-D717-4E9F-B099-8B4409A55AB7}" type="slidenum">
              <a:rPr lang="en-US" smtClean="0"/>
              <a:t>‹#›</a:t>
            </a:fld>
            <a:endParaRPr lang="en-US" dirty="0"/>
          </a:p>
        </p:txBody>
      </p:sp>
    </p:spTree>
    <p:extLst>
      <p:ext uri="{BB962C8B-B14F-4D97-AF65-F5344CB8AC3E}">
        <p14:creationId xmlns:p14="http://schemas.microsoft.com/office/powerpoint/2010/main" val="3703378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414C9-2C56-4699-9FA4-D6FF3BBCFE1C}"/>
              </a:ext>
            </a:extLst>
          </p:cNvPr>
          <p:cNvSpPr>
            <a:spLocks noGrp="1"/>
          </p:cNvSpPr>
          <p:nvPr>
            <p:ph type="dt" sz="half" idx="10"/>
          </p:nvPr>
        </p:nvSpPr>
        <p:spPr/>
        <p:txBody>
          <a:bodyPr/>
          <a:lstStyle/>
          <a:p>
            <a:fld id="{D0E6DCD0-3B3D-48C4-A1A2-0A2A02809F49}" type="datetimeFigureOut">
              <a:rPr lang="en-US" smtClean="0"/>
              <a:t>2/12/2024</a:t>
            </a:fld>
            <a:endParaRPr lang="en-US" dirty="0"/>
          </a:p>
        </p:txBody>
      </p:sp>
      <p:sp>
        <p:nvSpPr>
          <p:cNvPr id="3" name="Footer Placeholder 2">
            <a:extLst>
              <a:ext uri="{FF2B5EF4-FFF2-40B4-BE49-F238E27FC236}">
                <a16:creationId xmlns:a16="http://schemas.microsoft.com/office/drawing/2014/main" id="{1FEEC7F0-B810-4AB1-BE84-E872FBD45A3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50B8A6-0B59-4260-9825-4FC9C2A6A640}"/>
              </a:ext>
            </a:extLst>
          </p:cNvPr>
          <p:cNvSpPr>
            <a:spLocks noGrp="1"/>
          </p:cNvSpPr>
          <p:nvPr>
            <p:ph type="sldNum" sz="quarter" idx="12"/>
          </p:nvPr>
        </p:nvSpPr>
        <p:spPr/>
        <p:txBody>
          <a:bodyPr/>
          <a:lstStyle/>
          <a:p>
            <a:fld id="{A7FA2C87-D717-4E9F-B099-8B4409A55AB7}" type="slidenum">
              <a:rPr lang="en-US" smtClean="0"/>
              <a:t>‹#›</a:t>
            </a:fld>
            <a:endParaRPr lang="en-US" dirty="0"/>
          </a:p>
        </p:txBody>
      </p:sp>
    </p:spTree>
    <p:extLst>
      <p:ext uri="{BB962C8B-B14F-4D97-AF65-F5344CB8AC3E}">
        <p14:creationId xmlns:p14="http://schemas.microsoft.com/office/powerpoint/2010/main" val="3226891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D2E6-B65E-4F83-9D7B-06A6EF3254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F94392-998A-49E1-BD72-98FD3DF33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4EB23-020E-43BF-A5FA-A7B9C446543C}"/>
              </a:ext>
            </a:extLst>
          </p:cNvPr>
          <p:cNvSpPr>
            <a:spLocks noGrp="1"/>
          </p:cNvSpPr>
          <p:nvPr>
            <p:ph type="dt" sz="half" idx="10"/>
          </p:nvPr>
        </p:nvSpPr>
        <p:spPr/>
        <p:txBody>
          <a:bodyPr/>
          <a:lstStyle/>
          <a:p>
            <a:fld id="{D0E6DCD0-3B3D-48C4-A1A2-0A2A02809F49}" type="datetimeFigureOut">
              <a:rPr lang="en-US" smtClean="0"/>
              <a:t>2/12/2024</a:t>
            </a:fld>
            <a:endParaRPr lang="en-US" dirty="0"/>
          </a:p>
        </p:txBody>
      </p:sp>
      <p:sp>
        <p:nvSpPr>
          <p:cNvPr id="5" name="Footer Placeholder 4">
            <a:extLst>
              <a:ext uri="{FF2B5EF4-FFF2-40B4-BE49-F238E27FC236}">
                <a16:creationId xmlns:a16="http://schemas.microsoft.com/office/drawing/2014/main" id="{C8D2B574-A770-4822-9086-0490FBF88C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96C76E-1D8A-463F-BCD9-C58BD705867B}"/>
              </a:ext>
            </a:extLst>
          </p:cNvPr>
          <p:cNvSpPr>
            <a:spLocks noGrp="1"/>
          </p:cNvSpPr>
          <p:nvPr>
            <p:ph type="sldNum" sz="quarter" idx="12"/>
          </p:nvPr>
        </p:nvSpPr>
        <p:spPr/>
        <p:txBody>
          <a:bodyPr/>
          <a:lstStyle/>
          <a:p>
            <a:fld id="{A7FA2C87-D717-4E9F-B099-8B4409A55AB7}" type="slidenum">
              <a:rPr lang="en-US" smtClean="0"/>
              <a:t>‹#›</a:t>
            </a:fld>
            <a:endParaRPr lang="en-US" dirty="0"/>
          </a:p>
        </p:txBody>
      </p:sp>
    </p:spTree>
    <p:extLst>
      <p:ext uri="{BB962C8B-B14F-4D97-AF65-F5344CB8AC3E}">
        <p14:creationId xmlns:p14="http://schemas.microsoft.com/office/powerpoint/2010/main" val="100773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D3F9-0D5B-4351-8BB7-8D05BD0BA4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46F00-2396-4F7F-8CCE-6C4D07889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C0A7F-F17B-4401-81BE-0EAF4D581DAD}"/>
              </a:ext>
            </a:extLst>
          </p:cNvPr>
          <p:cNvSpPr>
            <a:spLocks noGrp="1"/>
          </p:cNvSpPr>
          <p:nvPr>
            <p:ph type="dt" sz="half" idx="10"/>
          </p:nvPr>
        </p:nvSpPr>
        <p:spPr/>
        <p:txBody>
          <a:bodyPr/>
          <a:lstStyle/>
          <a:p>
            <a:fld id="{D5DEE706-14BC-4310-A3AC-6971381D0627}" type="datetimeFigureOut">
              <a:rPr lang="en-US" smtClean="0"/>
              <a:t>2/12/2024</a:t>
            </a:fld>
            <a:endParaRPr lang="en-US"/>
          </a:p>
        </p:txBody>
      </p:sp>
      <p:sp>
        <p:nvSpPr>
          <p:cNvPr id="5" name="Footer Placeholder 4">
            <a:extLst>
              <a:ext uri="{FF2B5EF4-FFF2-40B4-BE49-F238E27FC236}">
                <a16:creationId xmlns:a16="http://schemas.microsoft.com/office/drawing/2014/main" id="{9F160765-EFFA-4564-A21A-28933AC7A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E7EEE-6461-4A50-B247-D54F7C8743AC}"/>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5083949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1553B-584D-4B86-8329-358B4243C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38A9A-6C58-47FD-8BFC-37F84DC6A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767A5-18AB-4291-83B6-D97F45209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6DCD0-3B3D-48C4-A1A2-0A2A02809F49}" type="datetimeFigureOut">
              <a:rPr lang="en-US" smtClean="0"/>
              <a:t>2/12/2024</a:t>
            </a:fld>
            <a:endParaRPr lang="en-US" dirty="0"/>
          </a:p>
        </p:txBody>
      </p:sp>
      <p:sp>
        <p:nvSpPr>
          <p:cNvPr id="5" name="Footer Placeholder 4">
            <a:extLst>
              <a:ext uri="{FF2B5EF4-FFF2-40B4-BE49-F238E27FC236}">
                <a16:creationId xmlns:a16="http://schemas.microsoft.com/office/drawing/2014/main" id="{39FF9179-D58E-499A-BAF3-05FB916DE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657012B-CF35-4270-9FF0-118086357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A2C87-D717-4E9F-B099-8B4409A55AB7}" type="slidenum">
              <a:rPr lang="en-US" smtClean="0"/>
              <a:t>‹#›</a:t>
            </a:fld>
            <a:endParaRPr lang="en-US" dirty="0"/>
          </a:p>
        </p:txBody>
      </p:sp>
    </p:spTree>
    <p:extLst>
      <p:ext uri="{BB962C8B-B14F-4D97-AF65-F5344CB8AC3E}">
        <p14:creationId xmlns:p14="http://schemas.microsoft.com/office/powerpoint/2010/main" val="1823232248"/>
      </p:ext>
    </p:extLst>
  </p:cSld>
  <p:clrMap bg1="lt1" tx1="dk1" bg2="lt2" tx2="dk2" accent1="accent1" accent2="accent2" accent3="accent3" accent4="accent4" accent5="accent5" accent6="accent6" hlink="hlink" folHlink="folHlink"/>
  <p:sldLayoutIdLst>
    <p:sldLayoutId id="2147483674" r:id="rId1"/>
    <p:sldLayoutId id="2147483679" r:id="rId2"/>
    <p:sldLayoutId id="214748367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EFC79-D6EF-4598-865A-18A874CE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B697B-9B91-48C8-BB07-6C4DAB12A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689E5-4E73-4A04-A73D-F54A22F869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EE706-14BC-4310-A3AC-6971381D0627}" type="datetimeFigureOut">
              <a:rPr lang="en-US" smtClean="0"/>
              <a:t>2/12/2024</a:t>
            </a:fld>
            <a:endParaRPr lang="en-US"/>
          </a:p>
        </p:txBody>
      </p:sp>
      <p:sp>
        <p:nvSpPr>
          <p:cNvPr id="5" name="Footer Placeholder 4">
            <a:extLst>
              <a:ext uri="{FF2B5EF4-FFF2-40B4-BE49-F238E27FC236}">
                <a16:creationId xmlns:a16="http://schemas.microsoft.com/office/drawing/2014/main" id="{3928E759-07B8-49F8-9A17-9E1AAAEB7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3DA8A-F19C-45DD-8D9A-6CC0B2C12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BB254-6A32-451D-87D6-588D4FCC5729}" type="slidenum">
              <a:rPr lang="en-US" smtClean="0"/>
              <a:t>‹#›</a:t>
            </a:fld>
            <a:endParaRPr lang="en-US"/>
          </a:p>
        </p:txBody>
      </p:sp>
    </p:spTree>
    <p:extLst>
      <p:ext uri="{BB962C8B-B14F-4D97-AF65-F5344CB8AC3E}">
        <p14:creationId xmlns:p14="http://schemas.microsoft.com/office/powerpoint/2010/main" val="373227442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98" name="Rectangle 2">
            <a:extLst>
              <a:ext uri="{FF2B5EF4-FFF2-40B4-BE49-F238E27FC236}">
                <a16:creationId xmlns:a16="http://schemas.microsoft.com/office/drawing/2014/main" id="{F98C04FB-0826-4574-9471-8703053D4732}"/>
              </a:ext>
            </a:extLst>
          </p:cNvPr>
          <p:cNvSpPr>
            <a:spLocks noGrp="1" noChangeArrowheads="1"/>
          </p:cNvSpPr>
          <p:nvPr>
            <p:ph type="ctrTitle"/>
          </p:nvPr>
        </p:nvSpPr>
        <p:spPr>
          <a:xfrm>
            <a:off x="838199" y="4525347"/>
            <a:ext cx="6801321" cy="1737360"/>
          </a:xfrm>
        </p:spPr>
        <p:txBody>
          <a:bodyPr anchor="ctr">
            <a:normAutofit/>
          </a:bodyPr>
          <a:lstStyle/>
          <a:p>
            <a:pPr algn="r" eaLnBrk="1" hangingPunct="1"/>
            <a:r>
              <a:rPr lang="en-US" altLang="en-US" dirty="0"/>
              <a:t>Intermediate Coding Week 12 </a:t>
            </a:r>
          </a:p>
        </p:txBody>
      </p:sp>
      <p:sp>
        <p:nvSpPr>
          <p:cNvPr id="4099" name="Rectangle 3">
            <a:extLst>
              <a:ext uri="{FF2B5EF4-FFF2-40B4-BE49-F238E27FC236}">
                <a16:creationId xmlns:a16="http://schemas.microsoft.com/office/drawing/2014/main" id="{4C17B3D8-FDE4-4463-A2D2-FDDC58823098}"/>
              </a:ext>
            </a:extLst>
          </p:cNvPr>
          <p:cNvSpPr>
            <a:spLocks noGrp="1" noChangeArrowheads="1"/>
          </p:cNvSpPr>
          <p:nvPr>
            <p:ph type="subTitle" idx="1"/>
          </p:nvPr>
        </p:nvSpPr>
        <p:spPr>
          <a:xfrm>
            <a:off x="7961258" y="4525347"/>
            <a:ext cx="3258675" cy="1737360"/>
          </a:xfrm>
        </p:spPr>
        <p:txBody>
          <a:bodyPr anchor="ctr">
            <a:normAutofit/>
          </a:bodyPr>
          <a:lstStyle/>
          <a:p>
            <a:pPr algn="l" eaLnBrk="1" hangingPunct="1"/>
            <a:r>
              <a:rPr lang="en-US" altLang="en-US" dirty="0"/>
              <a:t>Binary Search the Answer and Big O Notation</a:t>
            </a:r>
          </a:p>
          <a:p>
            <a:pPr algn="l" eaLnBrk="1" hangingPunct="1"/>
            <a:endParaRPr lang="en-US" altLang="en-US" dirty="0"/>
          </a:p>
        </p:txBody>
      </p:sp>
      <p:sp>
        <p:nvSpPr>
          <p:cNvPr id="74"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0"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229779"/>
      </p:ext>
    </p:extLst>
  </p:cSld>
  <p:clrMapOvr>
    <a:masterClrMapping/>
  </p:clrMapOvr>
  <mc:AlternateContent xmlns:mc="http://schemas.openxmlformats.org/markup-compatibility/2006" xmlns:p14="http://schemas.microsoft.com/office/powerpoint/2010/main">
    <mc:Choice Requires="p14">
      <p:transition spd="slow" p14:dur="2000" advTm="712"/>
    </mc:Choice>
    <mc:Fallback xmlns="">
      <p:transition spd="slow" advTm="71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D8B-0939-4F4E-9615-40EB09E204D8}"/>
              </a:ext>
            </a:extLst>
          </p:cNvPr>
          <p:cNvSpPr>
            <a:spLocks noGrp="1"/>
          </p:cNvSpPr>
          <p:nvPr>
            <p:ph type="title"/>
          </p:nvPr>
        </p:nvSpPr>
        <p:spPr/>
        <p:txBody>
          <a:bodyPr/>
          <a:lstStyle/>
          <a:p>
            <a:r>
              <a:rPr lang="en-US" dirty="0"/>
              <a:t>Built-in Java search methods</a:t>
            </a:r>
          </a:p>
        </p:txBody>
      </p:sp>
      <p:sp>
        <p:nvSpPr>
          <p:cNvPr id="3" name="Content Placeholder 2">
            <a:extLst>
              <a:ext uri="{FF2B5EF4-FFF2-40B4-BE49-F238E27FC236}">
                <a16:creationId xmlns:a16="http://schemas.microsoft.com/office/drawing/2014/main" id="{9D9DEDC8-FA56-4925-9A9A-C67C895E6259}"/>
              </a:ext>
            </a:extLst>
          </p:cNvPr>
          <p:cNvSpPr>
            <a:spLocks noGrp="1"/>
          </p:cNvSpPr>
          <p:nvPr>
            <p:ph idx="1"/>
          </p:nvPr>
        </p:nvSpPr>
        <p:spPr/>
        <p:txBody>
          <a:bodyPr/>
          <a:lstStyle/>
          <a:p>
            <a:r>
              <a:rPr lang="en-US" dirty="0" err="1">
                <a:latin typeface="Courier New" panose="02070309020205020404" pitchFamily="49" charset="0"/>
                <a:cs typeface="Courier New" panose="02070309020205020404" pitchFamily="49" charset="0"/>
              </a:rPr>
              <a:t>indexOf</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me</a:t>
            </a:r>
            <a:r>
              <a:rPr lang="en-US" dirty="0"/>
              <a:t>thod for strings</a:t>
            </a:r>
          </a:p>
          <a:p>
            <a:r>
              <a:rPr lang="en-US" altLang="en-US" dirty="0" err="1">
                <a:latin typeface="Courier New" panose="02070309020205020404" pitchFamily="49" charset="0"/>
                <a:cs typeface="Courier New" panose="02070309020205020404" pitchFamily="49" charset="0"/>
              </a:rPr>
              <a:t>Arrays.binarySearch</a:t>
            </a:r>
            <a:r>
              <a:rPr lang="en-US" altLang="en-US" dirty="0">
                <a:latin typeface="Courier New" panose="02070309020205020404" pitchFamily="49" charset="0"/>
                <a:cs typeface="Courier New" panose="02070309020205020404" pitchFamily="49" charset="0"/>
              </a:rPr>
              <a:t>(array, value)</a:t>
            </a:r>
          </a:p>
          <a:p>
            <a:pPr marL="0" indent="0">
              <a:buNone/>
            </a:pPr>
            <a:endParaRPr lang="en-US" dirty="0"/>
          </a:p>
        </p:txBody>
      </p:sp>
    </p:spTree>
    <p:extLst>
      <p:ext uri="{BB962C8B-B14F-4D97-AF65-F5344CB8AC3E}">
        <p14:creationId xmlns:p14="http://schemas.microsoft.com/office/powerpoint/2010/main" val="1457210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0"/>
            <a:ext cx="10515600" cy="1325563"/>
          </a:xfrm>
        </p:spPr>
        <p:txBody>
          <a:bodyPr vert="horz" lIns="0" tIns="45720" rIns="0" bIns="0" rtlCol="0" anchor="b">
            <a:normAutofit/>
          </a:bodyPr>
          <a:lstStyle/>
          <a:p>
            <a:r>
              <a:rPr lang="en-US" altLang="en-US" dirty="0"/>
              <a:t>A Question from Last Week</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lstStyle/>
          <a:p>
            <a:pPr marL="273050" indent="-273050"/>
            <a:r>
              <a:rPr lang="en-US" altLang="en-US">
                <a:cs typeface="Courier New" panose="02070309020205020404" pitchFamily="49" charset="0"/>
              </a:rPr>
              <a:t>Write a program that counts the number of negative numbers in a sorted array.</a:t>
            </a:r>
          </a:p>
          <a:p>
            <a:pPr marL="273050" indent="-273050"/>
            <a:r>
              <a:rPr lang="en-US" altLang="en-US">
                <a:cs typeface="Courier New" panose="02070309020205020404" pitchFamily="49" charset="0"/>
              </a:rPr>
              <a:t>(Hint: can you use binary search to help solve this problem?)</a:t>
            </a:r>
          </a:p>
          <a:p>
            <a:pPr marL="273050" indent="-273050"/>
            <a:endParaRPr lang="en-US" altLang="en-US">
              <a:cs typeface="Courier New" panose="02070309020205020404" pitchFamily="49" charset="0"/>
            </a:endParaRPr>
          </a:p>
        </p:txBody>
      </p:sp>
    </p:spTree>
    <p:extLst>
      <p:ext uri="{BB962C8B-B14F-4D97-AF65-F5344CB8AC3E}">
        <p14:creationId xmlns:p14="http://schemas.microsoft.com/office/powerpoint/2010/main" val="219314288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63E-DE40-48E6-9ABA-12A883D72C08}"/>
              </a:ext>
            </a:extLst>
          </p:cNvPr>
          <p:cNvSpPr>
            <a:spLocks noGrp="1"/>
          </p:cNvSpPr>
          <p:nvPr>
            <p:ph type="title"/>
          </p:nvPr>
        </p:nvSpPr>
        <p:spPr/>
        <p:txBody>
          <a:bodyPr/>
          <a:lstStyle/>
          <a:p>
            <a:r>
              <a:rPr lang="en-US" dirty="0"/>
              <a:t>Could we take advantage of Binary Search to solve other problems?</a:t>
            </a:r>
          </a:p>
        </p:txBody>
      </p:sp>
      <p:sp>
        <p:nvSpPr>
          <p:cNvPr id="3" name="Content Placeholder 2">
            <a:extLst>
              <a:ext uri="{FF2B5EF4-FFF2-40B4-BE49-F238E27FC236}">
                <a16:creationId xmlns:a16="http://schemas.microsoft.com/office/drawing/2014/main" id="{CF6F5CEA-3CF6-4151-90FE-BBA6184E0A59}"/>
              </a:ext>
            </a:extLst>
          </p:cNvPr>
          <p:cNvSpPr>
            <a:spLocks noGrp="1"/>
          </p:cNvSpPr>
          <p:nvPr>
            <p:ph idx="1"/>
          </p:nvPr>
        </p:nvSpPr>
        <p:spPr>
          <a:xfrm>
            <a:off x="838200" y="1880709"/>
            <a:ext cx="10515600" cy="4351338"/>
          </a:xfrm>
        </p:spPr>
        <p:txBody>
          <a:bodyPr/>
          <a:lstStyle/>
          <a:p>
            <a:r>
              <a:rPr lang="en-US" dirty="0"/>
              <a:t>Most important feature of binary search: halving the search space every step.</a:t>
            </a:r>
          </a:p>
          <a:p>
            <a:r>
              <a:rPr lang="en-US" dirty="0"/>
              <a:t>We can apply this principle of binary search to other kinds of search spaces that aren’t arrays!</a:t>
            </a:r>
          </a:p>
        </p:txBody>
      </p:sp>
      <p:sp>
        <p:nvSpPr>
          <p:cNvPr id="4" name="Content Placeholder 2">
            <a:extLst>
              <a:ext uri="{FF2B5EF4-FFF2-40B4-BE49-F238E27FC236}">
                <a16:creationId xmlns:a16="http://schemas.microsoft.com/office/drawing/2014/main" id="{C3DD542E-F3BB-420F-A8B7-F98ED29A8C8F}"/>
              </a:ext>
            </a:extLst>
          </p:cNvPr>
          <p:cNvSpPr txBox="1">
            <a:spLocks/>
          </p:cNvSpPr>
          <p:nvPr/>
        </p:nvSpPr>
        <p:spPr>
          <a:xfrm>
            <a:off x="838200" y="3429000"/>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	</a:t>
            </a:r>
          </a:p>
        </p:txBody>
      </p:sp>
    </p:spTree>
    <p:extLst>
      <p:ext uri="{BB962C8B-B14F-4D97-AF65-F5344CB8AC3E}">
        <p14:creationId xmlns:p14="http://schemas.microsoft.com/office/powerpoint/2010/main" val="144312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63E-DE40-48E6-9ABA-12A883D72C08}"/>
              </a:ext>
            </a:extLst>
          </p:cNvPr>
          <p:cNvSpPr>
            <a:spLocks noGrp="1"/>
          </p:cNvSpPr>
          <p:nvPr>
            <p:ph type="title"/>
          </p:nvPr>
        </p:nvSpPr>
        <p:spPr/>
        <p:txBody>
          <a:bodyPr>
            <a:normAutofit/>
          </a:bodyPr>
          <a:lstStyle/>
          <a:p>
            <a:r>
              <a:rPr lang="en-US" dirty="0"/>
              <a:t>Search space of binary search</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3DD542E-F3BB-420F-A8B7-F98ED29A8C8F}"/>
                  </a:ext>
                </a:extLst>
              </p:cNvPr>
              <p:cNvSpPr txBox="1">
                <a:spLocks/>
              </p:cNvSpPr>
              <p:nvPr/>
            </p:nvSpPr>
            <p:spPr>
              <a:xfrm>
                <a:off x="838200" y="170445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If some condition is true for </a:t>
                </a:r>
                <a14:m>
                  <m:oMath xmlns:m="http://schemas.openxmlformats.org/officeDocument/2006/math">
                    <m:r>
                      <a:rPr lang="en-US" i="1" smtClean="0">
                        <a:latin typeface="Cambria Math" panose="02040503050406030204" pitchFamily="18" charset="0"/>
                      </a:rPr>
                      <m:t>𝑥</m:t>
                    </m:r>
                  </m:oMath>
                </a14:m>
                <a:r>
                  <a:rPr lang="en-US" dirty="0"/>
                  <a:t>, it is true for all </a:t>
                </a:r>
                <a14:m>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r>
                      <a:rPr lang="en-US" i="1" smtClean="0">
                        <a:latin typeface="Cambria Math" panose="02040503050406030204" pitchFamily="18" charset="0"/>
                      </a:rPr>
                      <m:t>𝑥</m:t>
                    </m:r>
                  </m:oMath>
                </a14:m>
                <a:r>
                  <a:rPr lang="en-US" dirty="0"/>
                  <a:t>, and if some condition is false for </a:t>
                </a:r>
                <a14:m>
                  <m:oMath xmlns:m="http://schemas.openxmlformats.org/officeDocument/2006/math">
                    <m:r>
                      <a:rPr lang="en-US" i="1" smtClean="0">
                        <a:latin typeface="Cambria Math" panose="02040503050406030204" pitchFamily="18" charset="0"/>
                      </a:rPr>
                      <m:t>𝑥</m:t>
                    </m:r>
                  </m:oMath>
                </a14:m>
                <a:r>
                  <a:rPr lang="en-US" dirty="0"/>
                  <a:t>, it is false for all </a:t>
                </a:r>
                <a14:m>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r>
                      <a:rPr lang="en-US" i="1" smtClean="0">
                        <a:latin typeface="Cambria Math" panose="02040503050406030204" pitchFamily="18" charset="0"/>
                      </a:rPr>
                      <m:t>𝑥</m:t>
                    </m:r>
                  </m:oMath>
                </a14:m>
                <a:r>
                  <a:rPr lang="en-US" dirty="0"/>
                  <a:t>.</a:t>
                </a:r>
              </a:p>
              <a:p>
                <a:r>
                  <a:rPr lang="en-US" dirty="0"/>
                  <a:t>In other words, the search space looks something like this for some condition:</a:t>
                </a:r>
              </a:p>
              <a:p>
                <a:pPr marL="0" indent="0">
                  <a:buFont typeface="Arial" panose="020B0604020202020204" pitchFamily="34" charset="0"/>
                  <a:buNone/>
                </a:pPr>
                <a:r>
                  <a:rPr lang="en-US" dirty="0"/>
                  <a:t>	</a:t>
                </a:r>
                <a:r>
                  <a:rPr lang="en-US" dirty="0">
                    <a:latin typeface="Courier New" panose="02070309020205020404" pitchFamily="49" charset="0"/>
                    <a:cs typeface="Courier New" panose="02070309020205020404" pitchFamily="49" charset="0"/>
                  </a:rPr>
                  <a:t>true </a:t>
                </a:r>
                <a:r>
                  <a:rPr lang="en-US" dirty="0" err="1">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true</a:t>
                </a:r>
                <a:r>
                  <a:rPr lang="en-US" dirty="0">
                    <a:latin typeface="Courier New" panose="02070309020205020404" pitchFamily="49" charset="0"/>
                    <a:cs typeface="Courier New" panose="02070309020205020404" pitchFamily="49" charset="0"/>
                  </a:rPr>
                  <a:t> false </a:t>
                </a:r>
                <a:r>
                  <a:rPr lang="en-US" dirty="0" err="1">
                    <a:latin typeface="Courier New" panose="02070309020205020404" pitchFamily="49" charset="0"/>
                    <a:cs typeface="Courier New" panose="02070309020205020404" pitchFamily="49" charset="0"/>
                  </a:rPr>
                  <a:t>false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false</a:t>
                </a:r>
                <a:endParaRPr lang="en-US" dirty="0">
                  <a:latin typeface="Courier New" panose="02070309020205020404" pitchFamily="49" charset="0"/>
                  <a:cs typeface="Courier New" panose="02070309020205020404" pitchFamily="49" charset="0"/>
                </a:endParaRPr>
              </a:p>
              <a:p>
                <a:endParaRPr lang="en-US" dirty="0"/>
              </a:p>
            </p:txBody>
          </p:sp>
        </mc:Choice>
        <mc:Fallback xmlns="">
          <p:sp>
            <p:nvSpPr>
              <p:cNvPr id="4" name="Content Placeholder 2">
                <a:extLst>
                  <a:ext uri="{FF2B5EF4-FFF2-40B4-BE49-F238E27FC236}">
                    <a16:creationId xmlns:a16="http://schemas.microsoft.com/office/drawing/2014/main" id="{C3DD542E-F3BB-420F-A8B7-F98ED29A8C8F}"/>
                  </a:ext>
                </a:extLst>
              </p:cNvPr>
              <p:cNvSpPr txBox="1">
                <a:spLocks noRot="1" noChangeAspect="1" noMove="1" noResize="1" noEditPoints="1" noAdjustHandles="1" noChangeArrowheads="1" noChangeShapeType="1" noTextEdit="1"/>
              </p:cNvSpPr>
              <p:nvPr/>
            </p:nvSpPr>
            <p:spPr>
              <a:xfrm>
                <a:off x="838200" y="1704459"/>
                <a:ext cx="10515600" cy="4351338"/>
              </a:xfrm>
              <a:prstGeom prst="rect">
                <a:avLst/>
              </a:prstGeom>
              <a:blipFill>
                <a:blip r:embed="rId2"/>
                <a:stretch>
                  <a:fillRect l="-1043"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AEAD9393-B1F3-4CC3-A980-B23E7A5DC848}"/>
                  </a:ext>
                </a:extLst>
              </p:cNvPr>
              <p:cNvSpPr>
                <a:spLocks noGrp="1"/>
              </p:cNvSpPr>
              <p:nvPr>
                <p:ph idx="1"/>
              </p:nvPr>
            </p:nvSpPr>
            <p:spPr>
              <a:xfrm>
                <a:off x="838200" y="4084082"/>
                <a:ext cx="10515600" cy="4351338"/>
              </a:xfrm>
            </p:spPr>
            <p:txBody>
              <a:bodyPr/>
              <a:lstStyle/>
              <a:p>
                <a:r>
                  <a:rPr lang="en-US" dirty="0"/>
                  <a:t>If we are looking for a number </a:t>
                </a:r>
                <a14:m>
                  <m:oMath xmlns:m="http://schemas.openxmlformats.org/officeDocument/2006/math">
                    <m:r>
                      <a:rPr lang="en-US" b="0" i="1" smtClean="0">
                        <a:latin typeface="Cambria Math" panose="02040503050406030204" pitchFamily="18" charset="0"/>
                      </a:rPr>
                      <m:t>𝑛</m:t>
                    </m:r>
                  </m:oMath>
                </a14:m>
                <a:r>
                  <a:rPr lang="en-US" dirty="0"/>
                  <a:t> in a sorted array, if </a:t>
                </a:r>
                <a14:m>
                  <m:oMath xmlns:m="http://schemas.openxmlformats.org/officeDocument/2006/math">
                    <m:r>
                      <a:rPr lang="en-US" b="0" i="1" smtClean="0">
                        <a:latin typeface="Cambria Math" panose="02040503050406030204" pitchFamily="18" charset="0"/>
                      </a:rPr>
                      <m:t>𝑎𝑟𝑟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&gt;</m:t>
                    </m:r>
                    <m:r>
                      <a:rPr lang="en-US" b="0" i="1" smtClean="0">
                        <a:latin typeface="Cambria Math" panose="02040503050406030204" pitchFamily="18" charset="0"/>
                      </a:rPr>
                      <m:t>𝑛</m:t>
                    </m:r>
                  </m:oMath>
                </a14:m>
                <a:r>
                  <a:rPr lang="en-US" dirty="0"/>
                  <a:t>, </a:t>
                </a:r>
                <a14:m>
                  <m:oMath xmlns:m="http://schemas.openxmlformats.org/officeDocument/2006/math">
                    <m:r>
                      <a:rPr lang="en-US" b="0" i="1" smtClean="0">
                        <a:latin typeface="Cambria Math" panose="02040503050406030204" pitchFamily="18" charset="0"/>
                      </a:rPr>
                      <m:t>𝑎𝑟𝑟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&gt;</m:t>
                    </m:r>
                    <m:r>
                      <a:rPr lang="en-US" b="0" i="1" smtClean="0">
                        <a:latin typeface="Cambria Math" panose="02040503050406030204" pitchFamily="18" charset="0"/>
                      </a:rPr>
                      <m:t>𝑛</m:t>
                    </m:r>
                  </m:oMath>
                </a14:m>
                <a:r>
                  <a:rPr lang="en-US" dirty="0"/>
                  <a:t> for all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oMath>
                </a14:m>
                <a:r>
                  <a:rPr lang="en-US" dirty="0"/>
                  <a:t>, and if </a:t>
                </a:r>
                <a14:m>
                  <m:oMath xmlns:m="http://schemas.openxmlformats.org/officeDocument/2006/math">
                    <m:r>
                      <a:rPr lang="en-US" b="0" i="1" smtClean="0">
                        <a:latin typeface="Cambria Math" panose="02040503050406030204" pitchFamily="18" charset="0"/>
                      </a:rPr>
                      <m:t>𝑎𝑟𝑟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&lt;</m:t>
                    </m:r>
                    <m:r>
                      <a:rPr lang="en-US" b="0" i="1" smtClean="0">
                        <a:latin typeface="Cambria Math" panose="02040503050406030204" pitchFamily="18" charset="0"/>
                      </a:rPr>
                      <m:t>𝑛</m:t>
                    </m:r>
                  </m:oMath>
                </a14:m>
                <a:r>
                  <a:rPr lang="en-US" dirty="0"/>
                  <a:t>, </a:t>
                </a:r>
                <a14:m>
                  <m:oMath xmlns:m="http://schemas.openxmlformats.org/officeDocument/2006/math">
                    <m:r>
                      <a:rPr lang="en-US" b="0" i="1" smtClean="0">
                        <a:latin typeface="Cambria Math" panose="02040503050406030204" pitchFamily="18" charset="0"/>
                      </a:rPr>
                      <m:t>𝑎𝑟𝑟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&lt;</m:t>
                    </m:r>
                    <m:r>
                      <a:rPr lang="en-US" b="0" i="1" smtClean="0">
                        <a:latin typeface="Cambria Math" panose="02040503050406030204" pitchFamily="18" charset="0"/>
                      </a:rPr>
                      <m:t>𝑛</m:t>
                    </m:r>
                  </m:oMath>
                </a14:m>
                <a:r>
                  <a:rPr lang="en-US" dirty="0"/>
                  <a:t> for all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𝑖</m:t>
                    </m:r>
                  </m:oMath>
                </a14:m>
                <a:r>
                  <a:rPr lang="en-US" dirty="0"/>
                  <a:t>.</a:t>
                </a:r>
              </a:p>
            </p:txBody>
          </p:sp>
        </mc:Choice>
        <mc:Fallback xmlns="">
          <p:sp>
            <p:nvSpPr>
              <p:cNvPr id="5" name="Content Placeholder 2">
                <a:extLst>
                  <a:ext uri="{FF2B5EF4-FFF2-40B4-BE49-F238E27FC236}">
                    <a16:creationId xmlns:a16="http://schemas.microsoft.com/office/drawing/2014/main" id="{AEAD9393-B1F3-4CC3-A980-B23E7A5DC848}"/>
                  </a:ext>
                </a:extLst>
              </p:cNvPr>
              <p:cNvSpPr>
                <a:spLocks noGrp="1" noRot="1" noChangeAspect="1" noMove="1" noResize="1" noEditPoints="1" noAdjustHandles="1" noChangeArrowheads="1" noChangeShapeType="1" noTextEdit="1"/>
              </p:cNvSpPr>
              <p:nvPr>
                <p:ph idx="1"/>
              </p:nvPr>
            </p:nvSpPr>
            <p:spPr>
              <a:xfrm>
                <a:off x="838200" y="4084082"/>
                <a:ext cx="10515600" cy="4351338"/>
              </a:xfrm>
              <a:blipFill>
                <a:blip r:embed="rId3"/>
                <a:stretch>
                  <a:fillRect l="-1043" t="-2381"/>
                </a:stretch>
              </a:blipFill>
            </p:spPr>
            <p:txBody>
              <a:bodyPr/>
              <a:lstStyle/>
              <a:p>
                <a:r>
                  <a:rPr lang="en-US">
                    <a:noFill/>
                  </a:rPr>
                  <a:t> </a:t>
                </a:r>
              </a:p>
            </p:txBody>
          </p:sp>
        </mc:Fallback>
      </mc:AlternateContent>
    </p:spTree>
    <p:extLst>
      <p:ext uri="{BB962C8B-B14F-4D97-AF65-F5344CB8AC3E}">
        <p14:creationId xmlns:p14="http://schemas.microsoft.com/office/powerpoint/2010/main" val="313458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CECC-EC1B-4834-9271-6FD91A636754}"/>
              </a:ext>
            </a:extLst>
          </p:cNvPr>
          <p:cNvSpPr>
            <a:spLocks noGrp="1"/>
          </p:cNvSpPr>
          <p:nvPr>
            <p:ph type="title"/>
          </p:nvPr>
        </p:nvSpPr>
        <p:spPr/>
        <p:txBody>
          <a:bodyPr/>
          <a:lstStyle/>
          <a:p>
            <a:r>
              <a:rPr lang="en-US" dirty="0"/>
              <a:t>Example Binary Search the Answer Problem </a:t>
            </a:r>
          </a:p>
        </p:txBody>
      </p:sp>
      <p:sp>
        <p:nvSpPr>
          <p:cNvPr id="3" name="Content Placeholder 2">
            <a:extLst>
              <a:ext uri="{FF2B5EF4-FFF2-40B4-BE49-F238E27FC236}">
                <a16:creationId xmlns:a16="http://schemas.microsoft.com/office/drawing/2014/main" id="{396770E2-F93F-4581-ACBD-707FB8570567}"/>
              </a:ext>
            </a:extLst>
          </p:cNvPr>
          <p:cNvSpPr>
            <a:spLocks noGrp="1"/>
          </p:cNvSpPr>
          <p:nvPr>
            <p:ph idx="1"/>
          </p:nvPr>
        </p:nvSpPr>
        <p:spPr/>
        <p:txBody>
          <a:bodyPr/>
          <a:lstStyle/>
          <a:p>
            <a:r>
              <a:rPr lang="en-US" dirty="0"/>
              <a:t>Find the square root of an integer </a:t>
            </a:r>
            <a:r>
              <a:rPr lang="en-US" dirty="0">
                <a:latin typeface="Courier New" panose="02070309020205020404" pitchFamily="49" charset="0"/>
                <a:cs typeface="Courier New" panose="02070309020205020404" pitchFamily="49" charset="0"/>
              </a:rPr>
              <a:t>n</a:t>
            </a:r>
            <a:r>
              <a:rPr lang="en-US" dirty="0"/>
              <a:t> without using the </a:t>
            </a:r>
            <a:r>
              <a:rPr lang="en-US" dirty="0" err="1">
                <a:latin typeface="Courier New" panose="02070309020205020404" pitchFamily="49" charset="0"/>
                <a:cs typeface="Courier New" panose="02070309020205020404" pitchFamily="49" charset="0"/>
              </a:rPr>
              <a:t>Math.sqrt</a:t>
            </a:r>
            <a:r>
              <a:rPr lang="en-US" dirty="0">
                <a:latin typeface="Courier New" panose="02070309020205020404" pitchFamily="49" charset="0"/>
                <a:cs typeface="Courier New" panose="02070309020205020404" pitchFamily="49" charset="0"/>
              </a:rPr>
              <a:t>() </a:t>
            </a:r>
            <a:r>
              <a:rPr lang="en-US" dirty="0"/>
              <a:t>function.</a:t>
            </a:r>
          </a:p>
        </p:txBody>
      </p:sp>
    </p:spTree>
    <p:extLst>
      <p:ext uri="{BB962C8B-B14F-4D97-AF65-F5344CB8AC3E}">
        <p14:creationId xmlns:p14="http://schemas.microsoft.com/office/powerpoint/2010/main" val="2837681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3E75-BEA4-47B9-98D2-567DF39349A9}"/>
              </a:ext>
            </a:extLst>
          </p:cNvPr>
          <p:cNvSpPr>
            <a:spLocks noGrp="1"/>
          </p:cNvSpPr>
          <p:nvPr>
            <p:ph type="title"/>
          </p:nvPr>
        </p:nvSpPr>
        <p:spPr/>
        <p:txBody>
          <a:bodyPr>
            <a:normAutofit/>
          </a:bodyPr>
          <a:lstStyle/>
          <a:p>
            <a:r>
              <a:rPr lang="en-US" sz="4000" dirty="0"/>
              <a:t>Generalized Binary Search the Answer problem</a:t>
            </a:r>
          </a:p>
        </p:txBody>
      </p:sp>
      <p:sp>
        <p:nvSpPr>
          <p:cNvPr id="3" name="Content Placeholder 2">
            <a:extLst>
              <a:ext uri="{FF2B5EF4-FFF2-40B4-BE49-F238E27FC236}">
                <a16:creationId xmlns:a16="http://schemas.microsoft.com/office/drawing/2014/main" id="{3111ABF1-8ABE-4473-A521-36CAF4C5675F}"/>
              </a:ext>
            </a:extLst>
          </p:cNvPr>
          <p:cNvSpPr>
            <a:spLocks noGrp="1"/>
          </p:cNvSpPr>
          <p:nvPr>
            <p:ph idx="1"/>
          </p:nvPr>
        </p:nvSpPr>
        <p:spPr/>
        <p:txBody>
          <a:bodyPr/>
          <a:lstStyle/>
          <a:p>
            <a:r>
              <a:rPr lang="en-US" dirty="0"/>
              <a:t>Given a function </a:t>
            </a:r>
            <a:r>
              <a:rPr lang="en-US" dirty="0">
                <a:latin typeface="Courier New" panose="02070309020205020404" pitchFamily="49" charset="0"/>
                <a:cs typeface="Courier New" panose="02070309020205020404" pitchFamily="49" charset="0"/>
              </a:rPr>
              <a:t>f(x)</a:t>
            </a:r>
            <a:r>
              <a:rPr lang="en-US" dirty="0"/>
              <a:t>that is always increasing and a value </a:t>
            </a:r>
            <a:r>
              <a:rPr lang="en-US" dirty="0">
                <a:latin typeface="Courier New" panose="02070309020205020404" pitchFamily="49" charset="0"/>
                <a:cs typeface="Courier New" panose="02070309020205020404" pitchFamily="49" charset="0"/>
              </a:rPr>
              <a:t>y</a:t>
            </a:r>
            <a:r>
              <a:rPr lang="en-US" dirty="0"/>
              <a:t>, find the maximum </a:t>
            </a:r>
            <a:r>
              <a:rPr lang="en-US" dirty="0">
                <a:latin typeface="Courier New" panose="02070309020205020404" pitchFamily="49" charset="0"/>
                <a:cs typeface="Courier New" panose="02070309020205020404" pitchFamily="49" charset="0"/>
              </a:rPr>
              <a:t>x</a:t>
            </a:r>
            <a:r>
              <a:rPr lang="en-US" dirty="0"/>
              <a:t> such that </a:t>
            </a:r>
            <a:r>
              <a:rPr lang="en-US" dirty="0">
                <a:latin typeface="Courier New" panose="02070309020205020404" pitchFamily="49" charset="0"/>
                <a:cs typeface="Courier New" panose="02070309020205020404" pitchFamily="49" charset="0"/>
              </a:rPr>
              <a:t>f(x) &lt;= y</a:t>
            </a:r>
            <a:r>
              <a:rPr lang="en-US" dirty="0"/>
              <a:t>.</a:t>
            </a:r>
          </a:p>
        </p:txBody>
      </p:sp>
    </p:spTree>
    <p:extLst>
      <p:ext uri="{BB962C8B-B14F-4D97-AF65-F5344CB8AC3E}">
        <p14:creationId xmlns:p14="http://schemas.microsoft.com/office/powerpoint/2010/main" val="7545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5FE29E-DE4B-451E-83F3-F9040A808FCC}"/>
              </a:ext>
            </a:extLst>
          </p:cNvPr>
          <p:cNvSpPr>
            <a:spLocks noGrp="1"/>
          </p:cNvSpPr>
          <p:nvPr>
            <p:ph type="ctrTitle"/>
          </p:nvPr>
        </p:nvSpPr>
        <p:spPr>
          <a:xfrm>
            <a:off x="1848465" y="3298722"/>
            <a:ext cx="8495070" cy="1784402"/>
          </a:xfrm>
        </p:spPr>
        <p:txBody>
          <a:bodyPr anchor="b">
            <a:normAutofit/>
          </a:bodyPr>
          <a:lstStyle/>
          <a:p>
            <a:r>
              <a:rPr lang="en-US" dirty="0">
                <a:solidFill>
                  <a:srgbClr val="FFFFFF"/>
                </a:solidFill>
              </a:rPr>
              <a:t>Problems</a:t>
            </a:r>
          </a:p>
        </p:txBody>
      </p:sp>
      <p:sp>
        <p:nvSpPr>
          <p:cNvPr id="3" name="Subtitle 2">
            <a:extLst>
              <a:ext uri="{FF2B5EF4-FFF2-40B4-BE49-F238E27FC236}">
                <a16:creationId xmlns:a16="http://schemas.microsoft.com/office/drawing/2014/main" id="{C2EF2D2D-647D-4E46-9FCF-0BCE23F62322}"/>
              </a:ext>
            </a:extLst>
          </p:cNvPr>
          <p:cNvSpPr>
            <a:spLocks noGrp="1"/>
          </p:cNvSpPr>
          <p:nvPr>
            <p:ph type="subTitle" idx="1"/>
          </p:nvPr>
        </p:nvSpPr>
        <p:spPr>
          <a:xfrm>
            <a:off x="1848465" y="5258851"/>
            <a:ext cx="8495070" cy="904005"/>
          </a:xfrm>
        </p:spPr>
        <p:txBody>
          <a:bodyPr>
            <a:normAutofit/>
          </a:bodyPr>
          <a:lstStyle/>
          <a:p>
            <a:endParaRPr lang="en-US">
              <a:solidFill>
                <a:srgbClr val="FFFFFF"/>
              </a:solidFill>
            </a:endParaRPr>
          </a:p>
        </p:txBody>
      </p:sp>
      <p:sp>
        <p:nvSpPr>
          <p:cNvPr id="10" name="Oval 13">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elp">
            <a:extLst>
              <a:ext uri="{FF2B5EF4-FFF2-40B4-BE49-F238E27FC236}">
                <a16:creationId xmlns:a16="http://schemas.microsoft.com/office/drawing/2014/main" id="{24C56B5E-215F-4F99-A10F-9FA1FCC02F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3399583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EBDF1-D35F-4B7E-9506-DAE680877EA6}"/>
              </a:ext>
            </a:extLst>
          </p:cNvPr>
          <p:cNvSpPr>
            <a:spLocks noGrp="1"/>
          </p:cNvSpPr>
          <p:nvPr>
            <p:ph type="title"/>
          </p:nvPr>
        </p:nvSpPr>
        <p:spPr/>
        <p:txBody>
          <a:bodyPr/>
          <a:lstStyle/>
          <a:p>
            <a:r>
              <a:rPr lang="en-US" dirty="0"/>
              <a:t>Question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E50037-28DD-4E91-82A3-03289A6AE329}"/>
                  </a:ext>
                </a:extLst>
              </p:cNvPr>
              <p:cNvSpPr>
                <a:spLocks noGrp="1"/>
              </p:cNvSpPr>
              <p:nvPr>
                <p:ph idx="1"/>
              </p:nvPr>
            </p:nvSpPr>
            <p:spPr/>
            <p:txBody>
              <a:bodyPr/>
              <a:lstStyle/>
              <a:p>
                <a:r>
                  <a:rPr lang="en-US" dirty="0"/>
                  <a:t>The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+15</m:t>
                    </m:r>
                    <m:r>
                      <a:rPr lang="en-US" b="0" i="1" smtClean="0">
                        <a:latin typeface="Cambria Math" panose="02040503050406030204" pitchFamily="18" charset="0"/>
                      </a:rPr>
                      <m:t>𝑥</m:t>
                    </m:r>
                    <m:r>
                      <a:rPr lang="en-US" b="0" i="1" smtClean="0">
                        <a:latin typeface="Cambria Math" panose="02040503050406030204" pitchFamily="18" charset="0"/>
                      </a:rPr>
                      <m:t>−7</m:t>
                    </m:r>
                  </m:oMath>
                </a14:m>
                <a:r>
                  <a:rPr lang="en-US" dirty="0"/>
                  <a:t> is increasing for all </a:t>
                </a:r>
                <a14:m>
                  <m:oMath xmlns:m="http://schemas.openxmlformats.org/officeDocument/2006/math">
                    <m:r>
                      <a:rPr lang="en-US" b="0" i="0"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≤10.</m:t>
                    </m:r>
                  </m:oMath>
                </a14:m>
                <a:r>
                  <a:rPr lang="en-US" dirty="0"/>
                  <a:t> </a:t>
                </a:r>
              </a:p>
              <a:p>
                <a:r>
                  <a:rPr lang="en-US" dirty="0"/>
                  <a:t>Approximate the </a:t>
                </a:r>
                <a14:m>
                  <m:oMath xmlns:m="http://schemas.openxmlformats.org/officeDocument/2006/math">
                    <m:r>
                      <a:rPr lang="en-US" b="0" i="1" smtClean="0">
                        <a:latin typeface="Cambria Math" panose="02040503050406030204" pitchFamily="18" charset="0"/>
                      </a:rPr>
                      <m:t>𝑥</m:t>
                    </m:r>
                  </m:oMath>
                </a14:m>
                <a:r>
                  <a:rPr lang="en-US" dirty="0"/>
                  <a:t> such that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oMath>
                </a14:m>
                <a:r>
                  <a:rPr lang="en-US" dirty="0"/>
                  <a:t>, where </a:t>
                </a:r>
                <a14:m>
                  <m:oMath xmlns:m="http://schemas.openxmlformats.org/officeDocument/2006/math">
                    <m:r>
                      <a:rPr lang="en-US" b="0" i="1" smtClean="0">
                        <a:latin typeface="Cambria Math" panose="02040503050406030204" pitchFamily="18" charset="0"/>
                      </a:rPr>
                      <m:t>5≤</m:t>
                    </m:r>
                    <m:r>
                      <a:rPr lang="en-US" b="0" i="1" smtClean="0">
                        <a:latin typeface="Cambria Math" panose="02040503050406030204" pitchFamily="18" charset="0"/>
                      </a:rPr>
                      <m:t>𝑥</m:t>
                    </m:r>
                    <m:r>
                      <a:rPr lang="en-US" b="0" i="1" smtClean="0">
                        <a:latin typeface="Cambria Math" panose="02040503050406030204" pitchFamily="18" charset="0"/>
                      </a:rPr>
                      <m:t>≤10</m:t>
                    </m:r>
                  </m:oMath>
                </a14:m>
                <a:r>
                  <a:rPr lang="en-US" dirty="0"/>
                  <a:t>.</a:t>
                </a:r>
              </a:p>
              <a:p>
                <a:pPr marL="0" indent="0">
                  <a:buNone/>
                </a:pPr>
                <a:r>
                  <a:rPr lang="en-US" b="0" i="0">
                    <a:solidFill>
                      <a:srgbClr val="000000"/>
                    </a:solidFill>
                    <a:effectLst/>
                    <a:latin typeface="Times New Roman" panose="02020603050405020304" pitchFamily="18" charset="0"/>
                  </a:rPr>
                  <a:t> </a:t>
                </a:r>
                <a:endParaRPr lang="en-US" dirty="0"/>
              </a:p>
            </p:txBody>
          </p:sp>
        </mc:Choice>
        <mc:Fallback xmlns="">
          <p:sp>
            <p:nvSpPr>
              <p:cNvPr id="3" name="Content Placeholder 2">
                <a:extLst>
                  <a:ext uri="{FF2B5EF4-FFF2-40B4-BE49-F238E27FC236}">
                    <a16:creationId xmlns:a16="http://schemas.microsoft.com/office/drawing/2014/main" id="{C5E50037-28DD-4E91-82A3-03289A6AE32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74381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394C1-ABF6-410A-9FCE-0FE8DBEAEA5F}"/>
              </a:ext>
            </a:extLst>
          </p:cNvPr>
          <p:cNvSpPr>
            <a:spLocks noGrp="1"/>
          </p:cNvSpPr>
          <p:nvPr>
            <p:ph type="title"/>
          </p:nvPr>
        </p:nvSpPr>
        <p:spPr/>
        <p:txBody>
          <a:bodyPr/>
          <a:lstStyle/>
          <a:p>
            <a:r>
              <a:rPr lang="en-US" dirty="0"/>
              <a:t>Question 2: Competitive Coding</a:t>
            </a:r>
          </a:p>
        </p:txBody>
      </p:sp>
      <p:sp>
        <p:nvSpPr>
          <p:cNvPr id="3" name="Content Placeholder 2">
            <a:extLst>
              <a:ext uri="{FF2B5EF4-FFF2-40B4-BE49-F238E27FC236}">
                <a16:creationId xmlns:a16="http://schemas.microsoft.com/office/drawing/2014/main" id="{9C9AFF55-70E4-418A-88FE-DAC2397C2ECB}"/>
              </a:ext>
            </a:extLst>
          </p:cNvPr>
          <p:cNvSpPr>
            <a:spLocks noGrp="1"/>
          </p:cNvSpPr>
          <p:nvPr>
            <p:ph idx="1"/>
          </p:nvPr>
        </p:nvSpPr>
        <p:spPr/>
        <p:txBody>
          <a:bodyPr/>
          <a:lstStyle/>
          <a:p>
            <a:r>
              <a:rPr lang="en-US" dirty="0"/>
              <a:t>http://www.usaco.org/index.php?page=viewproblem2&amp;cpid=1038</a:t>
            </a:r>
          </a:p>
        </p:txBody>
      </p:sp>
    </p:spTree>
    <p:extLst>
      <p:ext uri="{BB962C8B-B14F-4D97-AF65-F5344CB8AC3E}">
        <p14:creationId xmlns:p14="http://schemas.microsoft.com/office/powerpoint/2010/main" val="362607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3BEBF2C5-3116-43EF-A958-96A8C6DED247}"/>
              </a:ext>
            </a:extLst>
          </p:cNvPr>
          <p:cNvSpPr>
            <a:spLocks noGrp="1"/>
          </p:cNvSpPr>
          <p:nvPr>
            <p:ph type="subTitle" idx="1"/>
          </p:nvPr>
        </p:nvSpPr>
        <p:spPr>
          <a:xfrm>
            <a:off x="4439633" y="4518923"/>
            <a:ext cx="3312734" cy="1141851"/>
          </a:xfrm>
          <a:noFill/>
        </p:spPr>
        <p:txBody>
          <a:bodyPr>
            <a:normAutofit/>
          </a:bodyPr>
          <a:lstStyle/>
          <a:p>
            <a:r>
              <a:rPr lang="en-US" sz="2000" dirty="0">
                <a:solidFill>
                  <a:srgbClr val="080808"/>
                </a:solidFill>
              </a:rPr>
              <a:t>What you need to know</a:t>
            </a:r>
          </a:p>
        </p:txBody>
      </p:sp>
      <p:sp>
        <p:nvSpPr>
          <p:cNvPr id="2" name="Title 1">
            <a:extLst>
              <a:ext uri="{FF2B5EF4-FFF2-40B4-BE49-F238E27FC236}">
                <a16:creationId xmlns:a16="http://schemas.microsoft.com/office/drawing/2014/main" id="{22D85FC8-EE45-4AA1-BF37-B9C54FF25FB0}"/>
              </a:ext>
            </a:extLst>
          </p:cNvPr>
          <p:cNvSpPr>
            <a:spLocks noGrp="1"/>
          </p:cNvSpPr>
          <p:nvPr>
            <p:ph type="ctrTitle"/>
          </p:nvPr>
        </p:nvSpPr>
        <p:spPr>
          <a:xfrm>
            <a:off x="3204642" y="2353641"/>
            <a:ext cx="5782716" cy="2150719"/>
          </a:xfrm>
          <a:noFill/>
        </p:spPr>
        <p:txBody>
          <a:bodyPr anchor="ctr">
            <a:normAutofit/>
          </a:bodyPr>
          <a:lstStyle/>
          <a:p>
            <a:r>
              <a:rPr lang="en-US" sz="3600">
                <a:solidFill>
                  <a:srgbClr val="080808"/>
                </a:solidFill>
              </a:rPr>
              <a:t>Big O Notation</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68328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FFBA1-9A62-44B5-9146-89C3B1DEFDBD}"/>
              </a:ext>
            </a:extLst>
          </p:cNvPr>
          <p:cNvSpPr>
            <a:spLocks noGrp="1"/>
          </p:cNvSpPr>
          <p:nvPr>
            <p:ph type="title"/>
          </p:nvPr>
        </p:nvSpPr>
        <p:spPr/>
        <p:txBody>
          <a:bodyPr/>
          <a:lstStyle/>
          <a:p>
            <a:r>
              <a:rPr lang="en-US" dirty="0"/>
              <a:t>Big O Fundamentals</a:t>
            </a:r>
          </a:p>
        </p:txBody>
      </p:sp>
      <p:sp>
        <p:nvSpPr>
          <p:cNvPr id="3" name="Content Placeholder 2">
            <a:extLst>
              <a:ext uri="{FF2B5EF4-FFF2-40B4-BE49-F238E27FC236}">
                <a16:creationId xmlns:a16="http://schemas.microsoft.com/office/drawing/2014/main" id="{F9A428AA-4538-4175-A064-F370B2AEE2E0}"/>
              </a:ext>
            </a:extLst>
          </p:cNvPr>
          <p:cNvSpPr>
            <a:spLocks noGrp="1"/>
          </p:cNvSpPr>
          <p:nvPr>
            <p:ph idx="1"/>
          </p:nvPr>
        </p:nvSpPr>
        <p:spPr/>
        <p:txBody>
          <a:bodyPr/>
          <a:lstStyle/>
          <a:p>
            <a:r>
              <a:rPr lang="en-US" dirty="0"/>
              <a:t>Big O is a way of measuring the rough number of operations a program takes</a:t>
            </a:r>
          </a:p>
          <a:p>
            <a:r>
              <a:rPr lang="en-US" dirty="0"/>
              <a:t>Big O is written like such: - O(_)</a:t>
            </a:r>
          </a:p>
          <a:p>
            <a:r>
              <a:rPr lang="en-US" dirty="0"/>
              <a:t>In general, singular blocks of code are O(1)</a:t>
            </a:r>
          </a:p>
          <a:p>
            <a:pPr lvl="1"/>
            <a:r>
              <a:rPr lang="en-US" dirty="0"/>
              <a:t>For example, this is O(1): (I know, it’s very confusing)</a:t>
            </a:r>
          </a:p>
          <a:p>
            <a:pPr marL="457200" lvl="1" indent="0">
              <a:buNone/>
            </a:pPr>
            <a:endParaRPr lang="en-US" dirty="0"/>
          </a:p>
        </p:txBody>
      </p:sp>
      <p:pic>
        <p:nvPicPr>
          <p:cNvPr id="7" name="Picture 6">
            <a:extLst>
              <a:ext uri="{FF2B5EF4-FFF2-40B4-BE49-F238E27FC236}">
                <a16:creationId xmlns:a16="http://schemas.microsoft.com/office/drawing/2014/main" id="{245C20DB-ECEF-4A29-9CFD-07364348C54C}"/>
              </a:ext>
            </a:extLst>
          </p:cNvPr>
          <p:cNvPicPr>
            <a:picLocks noChangeAspect="1"/>
          </p:cNvPicPr>
          <p:nvPr/>
        </p:nvPicPr>
        <p:blipFill>
          <a:blip r:embed="rId3"/>
          <a:stretch>
            <a:fillRect/>
          </a:stretch>
        </p:blipFill>
        <p:spPr>
          <a:xfrm>
            <a:off x="1306283" y="4001294"/>
            <a:ext cx="7765145" cy="2483704"/>
          </a:xfrm>
          <a:prstGeom prst="rect">
            <a:avLst/>
          </a:prstGeom>
        </p:spPr>
      </p:pic>
    </p:spTree>
    <p:extLst>
      <p:ext uri="{BB962C8B-B14F-4D97-AF65-F5344CB8AC3E}">
        <p14:creationId xmlns:p14="http://schemas.microsoft.com/office/powerpoint/2010/main" val="3414853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D465C-1BC9-4AE3-B774-39639FF09BF4}"/>
              </a:ext>
            </a:extLst>
          </p:cNvPr>
          <p:cNvSpPr>
            <a:spLocks noGrp="1"/>
          </p:cNvSpPr>
          <p:nvPr>
            <p:ph type="title"/>
          </p:nvPr>
        </p:nvSpPr>
        <p:spPr/>
        <p:txBody>
          <a:bodyPr/>
          <a:lstStyle/>
          <a:p>
            <a:r>
              <a:rPr lang="en-US" dirty="0"/>
              <a:t>Big O Fundamentals (Continued)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009184-FB64-40FA-BA29-08167F0B0383}"/>
                  </a:ext>
                </a:extLst>
              </p:cNvPr>
              <p:cNvSpPr>
                <a:spLocks noGrp="1"/>
              </p:cNvSpPr>
              <p:nvPr>
                <p:ph idx="1"/>
              </p:nvPr>
            </p:nvSpPr>
            <p:spPr>
              <a:xfrm>
                <a:off x="838200" y="1796596"/>
                <a:ext cx="10515600" cy="4351338"/>
              </a:xfrm>
            </p:spPr>
            <p:txBody>
              <a:bodyPr/>
              <a:lstStyle/>
              <a:p>
                <a:r>
                  <a:rPr lang="en-US" dirty="0"/>
                  <a:t>This is O(N)</a:t>
                </a:r>
              </a:p>
              <a:p>
                <a:endParaRPr lang="en-US" dirty="0"/>
              </a:p>
              <a:p>
                <a:r>
                  <a:rPr lang="en-US" dirty="0"/>
                  <a:t>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endParaRPr lang="en-US" b="0" dirty="0"/>
              </a:p>
              <a:p>
                <a:endParaRPr lang="en-US" dirty="0"/>
              </a:p>
              <a:p>
                <a:r>
                  <a:rPr lang="en-US" dirty="0"/>
                  <a:t>This is really important for competitive coding, as it helps you know if your program will run under time</a:t>
                </a:r>
              </a:p>
              <a:p>
                <a:endParaRPr lang="en-US" dirty="0"/>
              </a:p>
            </p:txBody>
          </p:sp>
        </mc:Choice>
        <mc:Fallback xmlns="">
          <p:sp>
            <p:nvSpPr>
              <p:cNvPr id="3" name="Content Placeholder 2">
                <a:extLst>
                  <a:ext uri="{FF2B5EF4-FFF2-40B4-BE49-F238E27FC236}">
                    <a16:creationId xmlns:a16="http://schemas.microsoft.com/office/drawing/2014/main" id="{F2009184-FB64-40FA-BA29-08167F0B0383}"/>
                  </a:ext>
                </a:extLst>
              </p:cNvPr>
              <p:cNvSpPr>
                <a:spLocks noGrp="1" noRot="1" noChangeAspect="1" noMove="1" noResize="1" noEditPoints="1" noAdjustHandles="1" noChangeArrowheads="1" noChangeShapeType="1" noTextEdit="1"/>
              </p:cNvSpPr>
              <p:nvPr>
                <p:ph idx="1"/>
              </p:nvPr>
            </p:nvSpPr>
            <p:spPr>
              <a:xfrm>
                <a:off x="838200" y="1796596"/>
                <a:ext cx="10515600" cy="4351338"/>
              </a:xfrm>
              <a:blipFill>
                <a:blip r:embed="rId2"/>
                <a:stretch>
                  <a:fillRect l="-1043" t="-2381" r="-754"/>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7E1FA01-6FA9-4012-BDF1-261560450EB8}"/>
              </a:ext>
            </a:extLst>
          </p:cNvPr>
          <p:cNvPicPr>
            <a:picLocks noChangeAspect="1"/>
          </p:cNvPicPr>
          <p:nvPr/>
        </p:nvPicPr>
        <p:blipFill>
          <a:blip r:embed="rId3"/>
          <a:stretch>
            <a:fillRect/>
          </a:stretch>
        </p:blipFill>
        <p:spPr>
          <a:xfrm>
            <a:off x="3443287" y="1934936"/>
            <a:ext cx="5305425" cy="723900"/>
          </a:xfrm>
          <a:prstGeom prst="rect">
            <a:avLst/>
          </a:prstGeom>
        </p:spPr>
      </p:pic>
      <p:pic>
        <p:nvPicPr>
          <p:cNvPr id="7" name="Picture 6">
            <a:extLst>
              <a:ext uri="{FF2B5EF4-FFF2-40B4-BE49-F238E27FC236}">
                <a16:creationId xmlns:a16="http://schemas.microsoft.com/office/drawing/2014/main" id="{A250045C-4BEC-499C-9D5E-721039139E5F}"/>
              </a:ext>
            </a:extLst>
          </p:cNvPr>
          <p:cNvPicPr>
            <a:picLocks noChangeAspect="1"/>
          </p:cNvPicPr>
          <p:nvPr/>
        </p:nvPicPr>
        <p:blipFill>
          <a:blip r:embed="rId4"/>
          <a:stretch>
            <a:fillRect/>
          </a:stretch>
        </p:blipFill>
        <p:spPr>
          <a:xfrm>
            <a:off x="3443287" y="3009900"/>
            <a:ext cx="4619625" cy="419100"/>
          </a:xfrm>
          <a:prstGeom prst="rect">
            <a:avLst/>
          </a:prstGeom>
        </p:spPr>
      </p:pic>
    </p:spTree>
    <p:extLst>
      <p:ext uri="{BB962C8B-B14F-4D97-AF65-F5344CB8AC3E}">
        <p14:creationId xmlns:p14="http://schemas.microsoft.com/office/powerpoint/2010/main" val="131344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739E-5E88-4509-9837-234092DCB648}"/>
              </a:ext>
            </a:extLst>
          </p:cNvPr>
          <p:cNvSpPr>
            <a:spLocks noGrp="1"/>
          </p:cNvSpPr>
          <p:nvPr>
            <p:ph type="title"/>
          </p:nvPr>
        </p:nvSpPr>
        <p:spPr/>
        <p:txBody>
          <a:bodyPr/>
          <a:lstStyle/>
          <a:p>
            <a:r>
              <a:rPr lang="en-US" dirty="0"/>
              <a:t>Big O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D9838F0-850F-47A4-8725-FEFA70B753C1}"/>
                  </a:ext>
                </a:extLst>
              </p:cNvPr>
              <p:cNvSpPr>
                <a:spLocks noGrp="1"/>
              </p:cNvSpPr>
              <p:nvPr>
                <p:ph idx="1"/>
              </p:nvPr>
            </p:nvSpPr>
            <p:spPr/>
            <p:txBody>
              <a:bodyPr>
                <a:normAutofit lnSpcReduction="10000"/>
              </a:bodyPr>
              <a:lstStyle/>
              <a:p>
                <a:r>
                  <a:rPr lang="en-US" dirty="0"/>
                  <a:t>1+1 – O(1)</a:t>
                </a:r>
              </a:p>
              <a:p>
                <a:r>
                  <a:rPr lang="en-US" dirty="0"/>
                  <a:t>For(int </a:t>
                </a:r>
                <a:r>
                  <a:rPr lang="en-US" dirty="0" err="1"/>
                  <a:t>i</a:t>
                </a:r>
                <a:r>
                  <a:rPr lang="en-US" dirty="0"/>
                  <a:t> = 0; </a:t>
                </a:r>
                <a:r>
                  <a:rPr lang="en-US" dirty="0" err="1"/>
                  <a:t>i</a:t>
                </a:r>
                <a:r>
                  <a:rPr lang="en-US" dirty="0"/>
                  <a:t> &lt; N; </a:t>
                </a:r>
                <a:r>
                  <a:rPr lang="en-US" dirty="0" err="1"/>
                  <a:t>i</a:t>
                </a:r>
                <a:r>
                  <a:rPr lang="en-US" dirty="0"/>
                  <a:t>++){} – O(N)</a:t>
                </a:r>
              </a:p>
              <a:p>
                <a:r>
                  <a:rPr lang="en-US" dirty="0"/>
                  <a:t>Linear search of array of size N – O(N)</a:t>
                </a:r>
              </a:p>
              <a:p>
                <a:r>
                  <a:rPr lang="en-US" dirty="0"/>
                  <a:t>Binary search of array of size N– O(log(N))</a:t>
                </a:r>
              </a:p>
              <a:p>
                <a:r>
                  <a:rPr lang="en-US" dirty="0"/>
                  <a:t>Bubble Sort O(</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r>
                  <a:rPr lang="en-US" dirty="0"/>
                  <a:t>Insertion Sort O(</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r>
                  <a:rPr lang="en-US" dirty="0"/>
                  <a:t>Selection Sort O(</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2</m:t>
                        </m:r>
                      </m:sup>
                    </m:sSup>
                    <m:r>
                      <a:rPr lang="en-US" i="1">
                        <a:latin typeface="Cambria Math" panose="02040503050406030204" pitchFamily="18" charset="0"/>
                      </a:rPr>
                      <m:t>)</m:t>
                    </m:r>
                  </m:oMath>
                </a14:m>
                <a:endParaRPr lang="en-US" dirty="0"/>
              </a:p>
              <a:p>
                <a:r>
                  <a:rPr lang="en-US" dirty="0"/>
                  <a:t>Merge Sort O(</a:t>
                </a:r>
                <a14:m>
                  <m:oMath xmlns:m="http://schemas.openxmlformats.org/officeDocument/2006/math">
                    <m:r>
                      <a:rPr lang="en-US" b="0" i="1" smtClean="0">
                        <a:latin typeface="Cambria Math" panose="02040503050406030204" pitchFamily="18" charset="0"/>
                      </a:rPr>
                      <m:t>𝑁</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𝑁</m:t>
                        </m:r>
                      </m:e>
                    </m:func>
                    <m:r>
                      <a:rPr lang="en-US" b="0" i="1" smtClean="0">
                        <a:latin typeface="Cambria Math" panose="02040503050406030204" pitchFamily="18" charset="0"/>
                      </a:rPr>
                      <m:t>)</m:t>
                    </m:r>
                  </m:oMath>
                </a14:m>
                <a:endParaRPr lang="en-US" dirty="0"/>
              </a:p>
              <a:p>
                <a:r>
                  <a:rPr lang="en-US" dirty="0"/>
                  <a:t>Quick Sort O(</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 </m:t>
                    </m:r>
                    <m:r>
                      <m:rPr>
                        <m:sty m:val="p"/>
                      </m:rPr>
                      <a:rPr lang="en-US" b="0" i="0" smtClean="0">
                        <a:latin typeface="Cambria Math" panose="02040503050406030204" pitchFamily="18" charset="0"/>
                      </a:rPr>
                      <m:t>log</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1D9838F0-850F-47A4-8725-FEFA70B753C1}"/>
                  </a:ext>
                </a:extLst>
              </p:cNvPr>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US">
                    <a:noFill/>
                  </a:rPr>
                  <a:t> </a:t>
                </a:r>
              </a:p>
            </p:txBody>
          </p:sp>
        </mc:Fallback>
      </mc:AlternateContent>
    </p:spTree>
    <p:extLst>
      <p:ext uri="{BB962C8B-B14F-4D97-AF65-F5344CB8AC3E}">
        <p14:creationId xmlns:p14="http://schemas.microsoft.com/office/powerpoint/2010/main" val="179870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783F52-1AA2-46CA-9AC0-F37497619FB8}"/>
              </a:ext>
            </a:extLst>
          </p:cNvPr>
          <p:cNvSpPr>
            <a:spLocks noGrp="1"/>
          </p:cNvSpPr>
          <p:nvPr>
            <p:ph type="ctrTitle"/>
          </p:nvPr>
        </p:nvSpPr>
        <p:spPr>
          <a:xfrm>
            <a:off x="1848465" y="3298722"/>
            <a:ext cx="8495070" cy="1784402"/>
          </a:xfrm>
        </p:spPr>
        <p:txBody>
          <a:bodyPr anchor="b">
            <a:normAutofit/>
          </a:bodyPr>
          <a:lstStyle/>
          <a:p>
            <a:r>
              <a:rPr lang="en-US" dirty="0">
                <a:solidFill>
                  <a:srgbClr val="FFFFFF"/>
                </a:solidFill>
              </a:rPr>
              <a:t>Searching review</a:t>
            </a:r>
          </a:p>
        </p:txBody>
      </p:sp>
      <p:sp>
        <p:nvSpPr>
          <p:cNvPr id="3" name="Subtitle 2">
            <a:extLst>
              <a:ext uri="{FF2B5EF4-FFF2-40B4-BE49-F238E27FC236}">
                <a16:creationId xmlns:a16="http://schemas.microsoft.com/office/drawing/2014/main" id="{BEBC5EEB-7B75-4F6F-A21C-88140620B2DD}"/>
              </a:ext>
            </a:extLst>
          </p:cNvPr>
          <p:cNvSpPr>
            <a:spLocks noGrp="1"/>
          </p:cNvSpPr>
          <p:nvPr>
            <p:ph type="subTitle" idx="1"/>
          </p:nvPr>
        </p:nvSpPr>
        <p:spPr>
          <a:xfrm>
            <a:off x="1848465" y="5258851"/>
            <a:ext cx="8495070" cy="904005"/>
          </a:xfrm>
        </p:spPr>
        <p:txBody>
          <a:bodyPr>
            <a:normAutofit/>
          </a:bodyPr>
          <a:lstStyle/>
          <a:p>
            <a:endParaRPr lang="en-US">
              <a:solidFill>
                <a:srgbClr val="FFFFFF"/>
              </a:solidFill>
            </a:endParaRP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Document Search">
            <a:extLst>
              <a:ext uri="{FF2B5EF4-FFF2-40B4-BE49-F238E27FC236}">
                <a16:creationId xmlns:a16="http://schemas.microsoft.com/office/drawing/2014/main" id="{816E9C5B-10D5-1ADF-44A8-4F20B3977F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48282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8C6FC0E3-2ADA-4935-AC28-CB778661C87E}"/>
              </a:ext>
            </a:extLst>
          </p:cNvPr>
          <p:cNvSpPr>
            <a:spLocks noGrp="1" noChangeArrowheads="1"/>
          </p:cNvSpPr>
          <p:nvPr>
            <p:ph type="title"/>
          </p:nvPr>
        </p:nvSpPr>
        <p:spPr/>
        <p:txBody>
          <a:bodyPr/>
          <a:lstStyle/>
          <a:p>
            <a:r>
              <a:rPr lang="en-US" altLang="en-US"/>
              <a:t>Linear search</a:t>
            </a:r>
            <a:endParaRPr lang="en-US" altLang="en-US" sz="2800"/>
          </a:p>
        </p:txBody>
      </p:sp>
      <p:sp>
        <p:nvSpPr>
          <p:cNvPr id="186371" name="Rectangle 3">
            <a:extLst>
              <a:ext uri="{FF2B5EF4-FFF2-40B4-BE49-F238E27FC236}">
                <a16:creationId xmlns:a16="http://schemas.microsoft.com/office/drawing/2014/main" id="{2BB8AA22-57C2-4A90-ABD6-99F837DB68C3}"/>
              </a:ext>
            </a:extLst>
          </p:cNvPr>
          <p:cNvSpPr>
            <a:spLocks noGrp="1" noChangeArrowheads="1"/>
          </p:cNvSpPr>
          <p:nvPr>
            <p:ph type="body" idx="1"/>
          </p:nvPr>
        </p:nvSpPr>
        <p:spPr>
          <a:xfrm>
            <a:off x="838200" y="1690688"/>
            <a:ext cx="10515600" cy="5137869"/>
          </a:xfrm>
        </p:spPr>
        <p:txBody>
          <a:bodyPr>
            <a:normAutofit/>
          </a:bodyPr>
          <a:lstStyle/>
          <a:p>
            <a:r>
              <a:rPr lang="en-US" altLang="en-US"/>
              <a:t>A type of search which examines each element from start to finish.</a:t>
            </a:r>
          </a:p>
          <a:p>
            <a:pPr lvl="1"/>
            <a:endParaRPr lang="en-US" altLang="en-US" sz="800"/>
          </a:p>
          <a:p>
            <a:pPr lvl="1"/>
            <a:r>
              <a:rPr lang="en-US" altLang="en-US" sz="2800"/>
              <a:t>Linear search is also sometimes known as </a:t>
            </a:r>
            <a:r>
              <a:rPr lang="en-US" altLang="en-US" sz="2800" b="1"/>
              <a:t>sequential search</a:t>
            </a:r>
            <a:r>
              <a:rPr lang="en-US" altLang="en-US" sz="2800"/>
              <a:t>. </a:t>
            </a:r>
          </a:p>
          <a:p>
            <a:pPr lvl="1"/>
            <a:r>
              <a:rPr lang="en-US" altLang="en-US" sz="2800"/>
              <a:t>Linear search can be performed on both sorted and unsorted arrays.</a:t>
            </a:r>
          </a:p>
          <a:p>
            <a:pPr lvl="1"/>
            <a:endParaRPr lang="en-US" altLang="en-US" sz="1000"/>
          </a:p>
          <a:p>
            <a:pPr lvl="1"/>
            <a:r>
              <a:rPr lang="en-US" altLang="en-US" sz="2800"/>
              <a:t>Example: Searching the array below for the value </a:t>
            </a:r>
            <a:r>
              <a:rPr lang="en-US" altLang="en-US" sz="2800" b="1"/>
              <a:t>42</a:t>
            </a:r>
            <a:r>
              <a:rPr lang="en-US" altLang="en-US" sz="2800"/>
              <a:t>:</a:t>
            </a:r>
          </a:p>
          <a:p>
            <a:pPr lvl="1"/>
            <a:endParaRPr lang="en-US" altLang="en-US" sz="2000"/>
          </a:p>
          <a:p>
            <a:pPr lvl="1"/>
            <a:endParaRPr lang="en-US" altLang="en-US" sz="2000"/>
          </a:p>
          <a:p>
            <a:pPr lvl="1"/>
            <a:endParaRPr lang="en-US" altLang="en-US" sz="2000"/>
          </a:p>
          <a:p>
            <a:pPr lvl="1"/>
            <a:endParaRPr lang="en-US" altLang="en-US" sz="2000"/>
          </a:p>
          <a:p>
            <a:endParaRPr lang="en-US" altLang="en-US" sz="2400"/>
          </a:p>
          <a:p>
            <a:pPr lvl="1"/>
            <a:endParaRPr lang="en-US" altLang="en-US" sz="2000"/>
          </a:p>
        </p:txBody>
      </p:sp>
      <p:graphicFrame>
        <p:nvGraphicFramePr>
          <p:cNvPr id="8" name="Group 4">
            <a:extLst>
              <a:ext uri="{FF2B5EF4-FFF2-40B4-BE49-F238E27FC236}">
                <a16:creationId xmlns:a16="http://schemas.microsoft.com/office/drawing/2014/main" id="{62552300-25AF-4B84-ACF4-FBE2E2912EB2}"/>
              </a:ext>
            </a:extLst>
          </p:cNvPr>
          <p:cNvGraphicFramePr>
            <a:graphicFrameLocks noGrp="1"/>
          </p:cNvGraphicFramePr>
          <p:nvPr/>
        </p:nvGraphicFramePr>
        <p:xfrm>
          <a:off x="1654016" y="4771072"/>
          <a:ext cx="8701088" cy="792480"/>
        </p:xfrm>
        <a:graphic>
          <a:graphicData uri="http://schemas.openxmlformats.org/drawingml/2006/table">
            <a:tbl>
              <a:tblPr/>
              <a:tblGrid>
                <a:gridCol w="782638">
                  <a:extLst>
                    <a:ext uri="{9D8B030D-6E8A-4147-A177-3AD203B41FA5}">
                      <a16:colId xmlns:a16="http://schemas.microsoft.com/office/drawing/2014/main" val="2363346498"/>
                    </a:ext>
                  </a:extLst>
                </a:gridCol>
                <a:gridCol w="460375">
                  <a:extLst>
                    <a:ext uri="{9D8B030D-6E8A-4147-A177-3AD203B41FA5}">
                      <a16:colId xmlns:a16="http://schemas.microsoft.com/office/drawing/2014/main" val="1080890363"/>
                    </a:ext>
                  </a:extLst>
                </a:gridCol>
                <a:gridCol w="414337">
                  <a:extLst>
                    <a:ext uri="{9D8B030D-6E8A-4147-A177-3AD203B41FA5}">
                      <a16:colId xmlns:a16="http://schemas.microsoft.com/office/drawing/2014/main" val="304716108"/>
                    </a:ext>
                  </a:extLst>
                </a:gridCol>
                <a:gridCol w="460375">
                  <a:extLst>
                    <a:ext uri="{9D8B030D-6E8A-4147-A177-3AD203B41FA5}">
                      <a16:colId xmlns:a16="http://schemas.microsoft.com/office/drawing/2014/main" val="1906047497"/>
                    </a:ext>
                  </a:extLst>
                </a:gridCol>
                <a:gridCol w="460375">
                  <a:extLst>
                    <a:ext uri="{9D8B030D-6E8A-4147-A177-3AD203B41FA5}">
                      <a16:colId xmlns:a16="http://schemas.microsoft.com/office/drawing/2014/main" val="376093263"/>
                    </a:ext>
                  </a:extLst>
                </a:gridCol>
                <a:gridCol w="460375">
                  <a:extLst>
                    <a:ext uri="{9D8B030D-6E8A-4147-A177-3AD203B41FA5}">
                      <a16:colId xmlns:a16="http://schemas.microsoft.com/office/drawing/2014/main" val="2311881036"/>
                    </a:ext>
                  </a:extLst>
                </a:gridCol>
                <a:gridCol w="460375">
                  <a:extLst>
                    <a:ext uri="{9D8B030D-6E8A-4147-A177-3AD203B41FA5}">
                      <a16:colId xmlns:a16="http://schemas.microsoft.com/office/drawing/2014/main" val="675499449"/>
                    </a:ext>
                  </a:extLst>
                </a:gridCol>
                <a:gridCol w="460375">
                  <a:extLst>
                    <a:ext uri="{9D8B030D-6E8A-4147-A177-3AD203B41FA5}">
                      <a16:colId xmlns:a16="http://schemas.microsoft.com/office/drawing/2014/main" val="3146643603"/>
                    </a:ext>
                  </a:extLst>
                </a:gridCol>
                <a:gridCol w="460375">
                  <a:extLst>
                    <a:ext uri="{9D8B030D-6E8A-4147-A177-3AD203B41FA5}">
                      <a16:colId xmlns:a16="http://schemas.microsoft.com/office/drawing/2014/main" val="1010968384"/>
                    </a:ext>
                  </a:extLst>
                </a:gridCol>
                <a:gridCol w="460375">
                  <a:extLst>
                    <a:ext uri="{9D8B030D-6E8A-4147-A177-3AD203B41FA5}">
                      <a16:colId xmlns:a16="http://schemas.microsoft.com/office/drawing/2014/main" val="1376851636"/>
                    </a:ext>
                  </a:extLst>
                </a:gridCol>
                <a:gridCol w="460375">
                  <a:extLst>
                    <a:ext uri="{9D8B030D-6E8A-4147-A177-3AD203B41FA5}">
                      <a16:colId xmlns:a16="http://schemas.microsoft.com/office/drawing/2014/main" val="2995701191"/>
                    </a:ext>
                  </a:extLst>
                </a:gridCol>
                <a:gridCol w="460375">
                  <a:extLst>
                    <a:ext uri="{9D8B030D-6E8A-4147-A177-3AD203B41FA5}">
                      <a16:colId xmlns:a16="http://schemas.microsoft.com/office/drawing/2014/main" val="2702590994"/>
                    </a:ext>
                  </a:extLst>
                </a:gridCol>
                <a:gridCol w="460375">
                  <a:extLst>
                    <a:ext uri="{9D8B030D-6E8A-4147-A177-3AD203B41FA5}">
                      <a16:colId xmlns:a16="http://schemas.microsoft.com/office/drawing/2014/main" val="3156095192"/>
                    </a:ext>
                  </a:extLst>
                </a:gridCol>
                <a:gridCol w="460375">
                  <a:extLst>
                    <a:ext uri="{9D8B030D-6E8A-4147-A177-3AD203B41FA5}">
                      <a16:colId xmlns:a16="http://schemas.microsoft.com/office/drawing/2014/main" val="82522645"/>
                    </a:ext>
                  </a:extLst>
                </a:gridCol>
                <a:gridCol w="460375">
                  <a:extLst>
                    <a:ext uri="{9D8B030D-6E8A-4147-A177-3AD203B41FA5}">
                      <a16:colId xmlns:a16="http://schemas.microsoft.com/office/drawing/2014/main" val="50695138"/>
                    </a:ext>
                  </a:extLst>
                </a:gridCol>
                <a:gridCol w="460375">
                  <a:extLst>
                    <a:ext uri="{9D8B030D-6E8A-4147-A177-3AD203B41FA5}">
                      <a16:colId xmlns:a16="http://schemas.microsoft.com/office/drawing/2014/main" val="170362759"/>
                    </a:ext>
                  </a:extLst>
                </a:gridCol>
                <a:gridCol w="460375">
                  <a:extLst>
                    <a:ext uri="{9D8B030D-6E8A-4147-A177-3AD203B41FA5}">
                      <a16:colId xmlns:a16="http://schemas.microsoft.com/office/drawing/2014/main" val="2780333818"/>
                    </a:ext>
                  </a:extLst>
                </a:gridCol>
                <a:gridCol w="598488">
                  <a:extLst>
                    <a:ext uri="{9D8B030D-6E8A-4147-A177-3AD203B41FA5}">
                      <a16:colId xmlns:a16="http://schemas.microsoft.com/office/drawing/2014/main" val="2417165256"/>
                    </a:ext>
                  </a:extLst>
                </a:gridCol>
              </a:tblGrid>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922252582"/>
                  </a:ext>
                </a:extLst>
              </a:tr>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752070336"/>
                  </a:ext>
                </a:extLst>
              </a:tr>
            </a:tbl>
          </a:graphicData>
        </a:graphic>
      </p:graphicFrame>
      <p:cxnSp>
        <p:nvCxnSpPr>
          <p:cNvPr id="3" name="Straight Arrow Connector 2">
            <a:extLst>
              <a:ext uri="{FF2B5EF4-FFF2-40B4-BE49-F238E27FC236}">
                <a16:creationId xmlns:a16="http://schemas.microsoft.com/office/drawing/2014/main" id="{30B63C5D-FF21-4797-A768-CDAB88E23C6B}"/>
              </a:ext>
            </a:extLst>
          </p:cNvPr>
          <p:cNvCxnSpPr/>
          <p:nvPr/>
        </p:nvCxnSpPr>
        <p:spPr>
          <a:xfrm flipV="1">
            <a:off x="2684810" y="5563552"/>
            <a:ext cx="0" cy="44067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806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4.375E-6 4.81481E-6 L 0.37136 4.81481E-6 " pathEditMode="relative" rAng="0" ptsTypes="AA">
                                      <p:cBhvr>
                                        <p:cTn id="6" dur="10000" fill="hold"/>
                                        <p:tgtEl>
                                          <p:spTgt spid="3"/>
                                        </p:tgtEl>
                                        <p:attrNameLst>
                                          <p:attrName>ppt_x</p:attrName>
                                          <p:attrName>ppt_y</p:attrName>
                                        </p:attrNameLst>
                                      </p:cBhvr>
                                      <p:rCtr x="1856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F416-3E6B-4C5B-850C-A44E01E7217E}"/>
              </a:ext>
            </a:extLst>
          </p:cNvPr>
          <p:cNvSpPr>
            <a:spLocks noGrp="1"/>
          </p:cNvSpPr>
          <p:nvPr>
            <p:ph type="title"/>
          </p:nvPr>
        </p:nvSpPr>
        <p:spPr/>
        <p:txBody>
          <a:bodyPr/>
          <a:lstStyle/>
          <a:p>
            <a:r>
              <a:rPr lang="en-US"/>
              <a:t>Binary Search, explained</a:t>
            </a:r>
          </a:p>
        </p:txBody>
      </p:sp>
      <p:sp>
        <p:nvSpPr>
          <p:cNvPr id="3" name="Content Placeholder 2">
            <a:extLst>
              <a:ext uri="{FF2B5EF4-FFF2-40B4-BE49-F238E27FC236}">
                <a16:creationId xmlns:a16="http://schemas.microsoft.com/office/drawing/2014/main" id="{FB6B7CE1-C77D-42DC-8393-F2C71AD96576}"/>
              </a:ext>
            </a:extLst>
          </p:cNvPr>
          <p:cNvSpPr>
            <a:spLocks noGrp="1"/>
          </p:cNvSpPr>
          <p:nvPr>
            <p:ph idx="1"/>
          </p:nvPr>
        </p:nvSpPr>
        <p:spPr/>
        <p:txBody>
          <a:bodyPr/>
          <a:lstStyle/>
          <a:p>
            <a:r>
              <a:rPr lang="en-US" dirty="0"/>
              <a:t>You are going to use two pointers. The value you are searching for is always going to be between those two pointers.</a:t>
            </a:r>
          </a:p>
          <a:p>
            <a:r>
              <a:rPr lang="en-US" dirty="0"/>
              <a:t>One pointer will start out at the start of the array and one will start out at the end.</a:t>
            </a:r>
          </a:p>
          <a:p>
            <a:r>
              <a:rPr lang="en-US" dirty="0"/>
              <a:t>In the example below, we are searching for 42.</a:t>
            </a:r>
          </a:p>
          <a:p>
            <a:pPr marL="0" indent="0">
              <a:buNone/>
            </a:pPr>
            <a:endParaRPr lang="en-US" dirty="0"/>
          </a:p>
        </p:txBody>
      </p:sp>
      <p:graphicFrame>
        <p:nvGraphicFramePr>
          <p:cNvPr id="5" name="Group 4">
            <a:extLst>
              <a:ext uri="{FF2B5EF4-FFF2-40B4-BE49-F238E27FC236}">
                <a16:creationId xmlns:a16="http://schemas.microsoft.com/office/drawing/2014/main" id="{9715B6D3-12E1-4C19-8D91-B4E190FE4932}"/>
              </a:ext>
            </a:extLst>
          </p:cNvPr>
          <p:cNvGraphicFramePr>
            <a:graphicFrameLocks noGrp="1"/>
          </p:cNvGraphicFramePr>
          <p:nvPr/>
        </p:nvGraphicFramePr>
        <p:xfrm>
          <a:off x="1745456" y="4538821"/>
          <a:ext cx="8701088" cy="792480"/>
        </p:xfrm>
        <a:graphic>
          <a:graphicData uri="http://schemas.openxmlformats.org/drawingml/2006/table">
            <a:tbl>
              <a:tblPr/>
              <a:tblGrid>
                <a:gridCol w="782638">
                  <a:extLst>
                    <a:ext uri="{9D8B030D-6E8A-4147-A177-3AD203B41FA5}">
                      <a16:colId xmlns:a16="http://schemas.microsoft.com/office/drawing/2014/main" val="2713694"/>
                    </a:ext>
                  </a:extLst>
                </a:gridCol>
                <a:gridCol w="460375">
                  <a:extLst>
                    <a:ext uri="{9D8B030D-6E8A-4147-A177-3AD203B41FA5}">
                      <a16:colId xmlns:a16="http://schemas.microsoft.com/office/drawing/2014/main" val="161585608"/>
                    </a:ext>
                  </a:extLst>
                </a:gridCol>
                <a:gridCol w="414337">
                  <a:extLst>
                    <a:ext uri="{9D8B030D-6E8A-4147-A177-3AD203B41FA5}">
                      <a16:colId xmlns:a16="http://schemas.microsoft.com/office/drawing/2014/main" val="1758966519"/>
                    </a:ext>
                  </a:extLst>
                </a:gridCol>
                <a:gridCol w="460375">
                  <a:extLst>
                    <a:ext uri="{9D8B030D-6E8A-4147-A177-3AD203B41FA5}">
                      <a16:colId xmlns:a16="http://schemas.microsoft.com/office/drawing/2014/main" val="2065567714"/>
                    </a:ext>
                  </a:extLst>
                </a:gridCol>
                <a:gridCol w="460375">
                  <a:extLst>
                    <a:ext uri="{9D8B030D-6E8A-4147-A177-3AD203B41FA5}">
                      <a16:colId xmlns:a16="http://schemas.microsoft.com/office/drawing/2014/main" val="1164799377"/>
                    </a:ext>
                  </a:extLst>
                </a:gridCol>
                <a:gridCol w="460375">
                  <a:extLst>
                    <a:ext uri="{9D8B030D-6E8A-4147-A177-3AD203B41FA5}">
                      <a16:colId xmlns:a16="http://schemas.microsoft.com/office/drawing/2014/main" val="207390677"/>
                    </a:ext>
                  </a:extLst>
                </a:gridCol>
                <a:gridCol w="460375">
                  <a:extLst>
                    <a:ext uri="{9D8B030D-6E8A-4147-A177-3AD203B41FA5}">
                      <a16:colId xmlns:a16="http://schemas.microsoft.com/office/drawing/2014/main" val="2702513709"/>
                    </a:ext>
                  </a:extLst>
                </a:gridCol>
                <a:gridCol w="460375">
                  <a:extLst>
                    <a:ext uri="{9D8B030D-6E8A-4147-A177-3AD203B41FA5}">
                      <a16:colId xmlns:a16="http://schemas.microsoft.com/office/drawing/2014/main" val="842911259"/>
                    </a:ext>
                  </a:extLst>
                </a:gridCol>
                <a:gridCol w="460375">
                  <a:extLst>
                    <a:ext uri="{9D8B030D-6E8A-4147-A177-3AD203B41FA5}">
                      <a16:colId xmlns:a16="http://schemas.microsoft.com/office/drawing/2014/main" val="447537008"/>
                    </a:ext>
                  </a:extLst>
                </a:gridCol>
                <a:gridCol w="460375">
                  <a:extLst>
                    <a:ext uri="{9D8B030D-6E8A-4147-A177-3AD203B41FA5}">
                      <a16:colId xmlns:a16="http://schemas.microsoft.com/office/drawing/2014/main" val="466166502"/>
                    </a:ext>
                  </a:extLst>
                </a:gridCol>
                <a:gridCol w="460375">
                  <a:extLst>
                    <a:ext uri="{9D8B030D-6E8A-4147-A177-3AD203B41FA5}">
                      <a16:colId xmlns:a16="http://schemas.microsoft.com/office/drawing/2014/main" val="3958117398"/>
                    </a:ext>
                  </a:extLst>
                </a:gridCol>
                <a:gridCol w="460375">
                  <a:extLst>
                    <a:ext uri="{9D8B030D-6E8A-4147-A177-3AD203B41FA5}">
                      <a16:colId xmlns:a16="http://schemas.microsoft.com/office/drawing/2014/main" val="2748902135"/>
                    </a:ext>
                  </a:extLst>
                </a:gridCol>
                <a:gridCol w="460375">
                  <a:extLst>
                    <a:ext uri="{9D8B030D-6E8A-4147-A177-3AD203B41FA5}">
                      <a16:colId xmlns:a16="http://schemas.microsoft.com/office/drawing/2014/main" val="3498788974"/>
                    </a:ext>
                  </a:extLst>
                </a:gridCol>
                <a:gridCol w="460375">
                  <a:extLst>
                    <a:ext uri="{9D8B030D-6E8A-4147-A177-3AD203B41FA5}">
                      <a16:colId xmlns:a16="http://schemas.microsoft.com/office/drawing/2014/main" val="1376311282"/>
                    </a:ext>
                  </a:extLst>
                </a:gridCol>
                <a:gridCol w="460375">
                  <a:extLst>
                    <a:ext uri="{9D8B030D-6E8A-4147-A177-3AD203B41FA5}">
                      <a16:colId xmlns:a16="http://schemas.microsoft.com/office/drawing/2014/main" val="799529770"/>
                    </a:ext>
                  </a:extLst>
                </a:gridCol>
                <a:gridCol w="460375">
                  <a:extLst>
                    <a:ext uri="{9D8B030D-6E8A-4147-A177-3AD203B41FA5}">
                      <a16:colId xmlns:a16="http://schemas.microsoft.com/office/drawing/2014/main" val="10161136"/>
                    </a:ext>
                  </a:extLst>
                </a:gridCol>
                <a:gridCol w="460375">
                  <a:extLst>
                    <a:ext uri="{9D8B030D-6E8A-4147-A177-3AD203B41FA5}">
                      <a16:colId xmlns:a16="http://schemas.microsoft.com/office/drawing/2014/main" val="3178372500"/>
                    </a:ext>
                  </a:extLst>
                </a:gridCol>
                <a:gridCol w="598488">
                  <a:extLst>
                    <a:ext uri="{9D8B030D-6E8A-4147-A177-3AD203B41FA5}">
                      <a16:colId xmlns:a16="http://schemas.microsoft.com/office/drawing/2014/main" val="2793471560"/>
                    </a:ext>
                  </a:extLst>
                </a:gridCol>
              </a:tblGrid>
              <a:tr h="131286">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index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158489476"/>
                  </a:ext>
                </a:extLst>
              </a:tr>
              <a:tr h="330200">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36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42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0"/>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68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92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tc>
                  <a:txBody>
                    <a:bodyPr/>
                    <a:lstStyle>
                      <a:lvl1pPr algn="l">
                        <a:spcBef>
                          <a:spcPct val="20000"/>
                        </a:spcBef>
                        <a:defRPr sz="2000">
                          <a:solidFill>
                            <a:schemeClr val="tx1"/>
                          </a:solidFill>
                          <a:latin typeface="Tahoma" panose="020B0604030504040204" pitchFamily="34" charset="0"/>
                        </a:defRPr>
                      </a:lvl1pPr>
                      <a:lvl2pPr marL="346075" algn="l">
                        <a:spcBef>
                          <a:spcPct val="20000"/>
                        </a:spcBef>
                        <a:defRPr sz="2000">
                          <a:solidFill>
                            <a:schemeClr val="tx1"/>
                          </a:solidFill>
                          <a:latin typeface="Tahoma" panose="020B0604030504040204" pitchFamily="34" charset="0"/>
                        </a:defRPr>
                      </a:lvl2pPr>
                      <a:lvl3pPr marL="739775" algn="l">
                        <a:spcBef>
                          <a:spcPct val="20000"/>
                        </a:spcBef>
                        <a:defRPr>
                          <a:solidFill>
                            <a:schemeClr val="tx1"/>
                          </a:solidFill>
                          <a:latin typeface="Tahoma" panose="020B0604030504040204" pitchFamily="34" charset="0"/>
                        </a:defRPr>
                      </a:lvl3pPr>
                      <a:lvl4pPr marL="1030288" algn="l">
                        <a:spcBef>
                          <a:spcPct val="20000"/>
                        </a:spcBef>
                        <a:defRPr sz="1600">
                          <a:solidFill>
                            <a:schemeClr val="tx1"/>
                          </a:solidFill>
                          <a:latin typeface="Tahoma" panose="020B0604030504040204" pitchFamily="34" charset="0"/>
                        </a:defRPr>
                      </a:lvl4pPr>
                      <a:lvl5pPr marL="1376363" algn="l">
                        <a:spcBef>
                          <a:spcPct val="20000"/>
                        </a:spcBef>
                        <a:defRPr sz="1600">
                          <a:solidFill>
                            <a:schemeClr val="tx1"/>
                          </a:solidFill>
                          <a:latin typeface="Tahoma" panose="020B0604030504040204" pitchFamily="34" charset="0"/>
                        </a:defRPr>
                      </a:lvl5pPr>
                      <a:lvl6pPr marL="1833563" fontAlgn="base">
                        <a:spcBef>
                          <a:spcPct val="20000"/>
                        </a:spcBef>
                        <a:spcAft>
                          <a:spcPct val="0"/>
                        </a:spcAft>
                        <a:defRPr sz="1600">
                          <a:solidFill>
                            <a:schemeClr val="tx1"/>
                          </a:solidFill>
                          <a:latin typeface="Tahoma" panose="020B0604030504040204" pitchFamily="34" charset="0"/>
                        </a:defRPr>
                      </a:lvl6pPr>
                      <a:lvl7pPr marL="2290763" fontAlgn="base">
                        <a:spcBef>
                          <a:spcPct val="20000"/>
                        </a:spcBef>
                        <a:spcAft>
                          <a:spcPct val="0"/>
                        </a:spcAft>
                        <a:defRPr sz="1600">
                          <a:solidFill>
                            <a:schemeClr val="tx1"/>
                          </a:solidFill>
                          <a:latin typeface="Tahoma" panose="020B0604030504040204" pitchFamily="34" charset="0"/>
                        </a:defRPr>
                      </a:lvl7pPr>
                      <a:lvl8pPr marL="2747963" fontAlgn="base">
                        <a:spcBef>
                          <a:spcPct val="20000"/>
                        </a:spcBef>
                        <a:spcAft>
                          <a:spcPct val="0"/>
                        </a:spcAft>
                        <a:defRPr sz="1600">
                          <a:solidFill>
                            <a:schemeClr val="tx1"/>
                          </a:solidFill>
                          <a:latin typeface="Tahoma" panose="020B0604030504040204" pitchFamily="34" charset="0"/>
                        </a:defRPr>
                      </a:lvl8pPr>
                      <a:lvl9pPr marL="3205163" fontAlgn="base">
                        <a:spcBef>
                          <a:spcPct val="20000"/>
                        </a:spcBef>
                        <a:spcAft>
                          <a:spcPct val="0"/>
                        </a:spcAft>
                        <a:defRPr sz="16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rPr>
                        <a:t>103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638587439"/>
                  </a:ext>
                </a:extLst>
              </a:tr>
            </a:tbl>
          </a:graphicData>
        </a:graphic>
      </p:graphicFrame>
      <p:grpSp>
        <p:nvGrpSpPr>
          <p:cNvPr id="6" name="Group 64">
            <a:extLst>
              <a:ext uri="{FF2B5EF4-FFF2-40B4-BE49-F238E27FC236}">
                <a16:creationId xmlns:a16="http://schemas.microsoft.com/office/drawing/2014/main" id="{EA68C1A2-B57C-4DD7-995F-970E9C4BDCCE}"/>
              </a:ext>
            </a:extLst>
          </p:cNvPr>
          <p:cNvGrpSpPr>
            <a:grpSpLocks/>
          </p:cNvGrpSpPr>
          <p:nvPr/>
        </p:nvGrpSpPr>
        <p:grpSpPr bwMode="auto">
          <a:xfrm>
            <a:off x="2455545" y="5331301"/>
            <a:ext cx="619125" cy="833438"/>
            <a:chOff x="618" y="2880"/>
            <a:chExt cx="390" cy="525"/>
          </a:xfrm>
        </p:grpSpPr>
        <p:sp>
          <p:nvSpPr>
            <p:cNvPr id="7" name="Text Box 65">
              <a:extLst>
                <a:ext uri="{FF2B5EF4-FFF2-40B4-BE49-F238E27FC236}">
                  <a16:creationId xmlns:a16="http://schemas.microsoft.com/office/drawing/2014/main" id="{24E53746-BDE5-494D-B38E-C1212419CAC1}"/>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min</a:t>
              </a:r>
            </a:p>
          </p:txBody>
        </p:sp>
        <p:sp>
          <p:nvSpPr>
            <p:cNvPr id="8" name="Line 66">
              <a:extLst>
                <a:ext uri="{FF2B5EF4-FFF2-40B4-BE49-F238E27FC236}">
                  <a16:creationId xmlns:a16="http://schemas.microsoft.com/office/drawing/2014/main" id="{4E7954D8-3E66-46BD-9304-84607A86D2A3}"/>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9" name="Group 70">
            <a:extLst>
              <a:ext uri="{FF2B5EF4-FFF2-40B4-BE49-F238E27FC236}">
                <a16:creationId xmlns:a16="http://schemas.microsoft.com/office/drawing/2014/main" id="{2A742ACD-03C5-43DF-8937-40CCEFEF7505}"/>
              </a:ext>
            </a:extLst>
          </p:cNvPr>
          <p:cNvGrpSpPr>
            <a:grpSpLocks/>
          </p:cNvGrpSpPr>
          <p:nvPr/>
        </p:nvGrpSpPr>
        <p:grpSpPr bwMode="auto">
          <a:xfrm>
            <a:off x="9827419" y="5343525"/>
            <a:ext cx="619125" cy="833438"/>
            <a:chOff x="618" y="2880"/>
            <a:chExt cx="390" cy="525"/>
          </a:xfrm>
        </p:grpSpPr>
        <p:sp>
          <p:nvSpPr>
            <p:cNvPr id="10" name="Text Box 71">
              <a:extLst>
                <a:ext uri="{FF2B5EF4-FFF2-40B4-BE49-F238E27FC236}">
                  <a16:creationId xmlns:a16="http://schemas.microsoft.com/office/drawing/2014/main" id="{7DBF77B0-671C-4DBF-8D63-6AF1893A7760}"/>
                </a:ext>
              </a:extLst>
            </p:cNvPr>
            <p:cNvSpPr txBox="1">
              <a:spLocks noChangeArrowheads="1"/>
            </p:cNvSpPr>
            <p:nvPr/>
          </p:nvSpPr>
          <p:spPr bwMode="auto">
            <a:xfrm>
              <a:off x="618" y="3168"/>
              <a:ext cx="390" cy="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ahoma" panose="020B0604030504040204" pitchFamily="34" charset="0"/>
                </a:rPr>
                <a:t>max</a:t>
              </a:r>
            </a:p>
          </p:txBody>
        </p:sp>
        <p:sp>
          <p:nvSpPr>
            <p:cNvPr id="11" name="Line 72">
              <a:extLst>
                <a:ext uri="{FF2B5EF4-FFF2-40B4-BE49-F238E27FC236}">
                  <a16:creationId xmlns:a16="http://schemas.microsoft.com/office/drawing/2014/main" id="{4C4F228C-7CF8-4409-B8BC-8317FB03F87A}"/>
                </a:ext>
              </a:extLst>
            </p:cNvPr>
            <p:cNvSpPr>
              <a:spLocks noChangeShapeType="1"/>
            </p:cNvSpPr>
            <p:nvPr/>
          </p:nvSpPr>
          <p:spPr bwMode="auto">
            <a:xfrm flipV="1">
              <a:off x="816" y="2880"/>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15116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390613" y="3251936"/>
            <a:ext cx="9410774" cy="1784402"/>
          </a:xfrm>
        </p:spPr>
        <p:txBody>
          <a:bodyPr vert="horz" lIns="91440" tIns="45720" rIns="91440" bIns="45720" rtlCol="0" anchor="b">
            <a:normAutofit/>
          </a:bodyPr>
          <a:lstStyle/>
          <a:p>
            <a:pPr algn="ctr"/>
            <a:r>
              <a:rPr lang="en-US" altLang="en-US" sz="6000" kern="1200" dirty="0">
                <a:solidFill>
                  <a:srgbClr val="FFFFFF"/>
                </a:solidFill>
                <a:latin typeface="+mj-lt"/>
                <a:ea typeface="+mj-ea"/>
                <a:cs typeface="+mj-cs"/>
              </a:rPr>
              <a:t>Some More About Searching</a:t>
            </a: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138"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descr="Magnifying glass">
            <a:extLst>
              <a:ext uri="{FF2B5EF4-FFF2-40B4-BE49-F238E27FC236}">
                <a16:creationId xmlns:a16="http://schemas.microsoft.com/office/drawing/2014/main" id="{BBBFDED7-71AF-4950-8D42-F0CA3A662B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9836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825</Words>
  <Application>Microsoft Office PowerPoint</Application>
  <PresentationFormat>Widescreen</PresentationFormat>
  <Paragraphs>150</Paragraphs>
  <Slides>18</Slides>
  <Notes>4</Notes>
  <HiddenSlides>0</HiddenSlides>
  <MMClips>1</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Intermediate Coding Week 12 </vt:lpstr>
      <vt:lpstr>Big O Notation</vt:lpstr>
      <vt:lpstr>Big O Fundamentals</vt:lpstr>
      <vt:lpstr>Big O Fundamentals (Continued)</vt:lpstr>
      <vt:lpstr>Big O examples</vt:lpstr>
      <vt:lpstr>Searching review</vt:lpstr>
      <vt:lpstr>Linear search</vt:lpstr>
      <vt:lpstr>Binary Search, explained</vt:lpstr>
      <vt:lpstr>Some More About Searching</vt:lpstr>
      <vt:lpstr>Built-in Java search methods</vt:lpstr>
      <vt:lpstr>A Question from Last Week</vt:lpstr>
      <vt:lpstr>Could we take advantage of Binary Search to solve other problems?</vt:lpstr>
      <vt:lpstr>Search space of binary search</vt:lpstr>
      <vt:lpstr>Example Binary Search the Answer Problem </vt:lpstr>
      <vt:lpstr>Generalized Binary Search the Answer problem</vt:lpstr>
      <vt:lpstr>Problems</vt:lpstr>
      <vt:lpstr>Question 1</vt:lpstr>
      <vt:lpstr>Question 2: Competitive Coding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Jack (Student)</dc:creator>
  <cp:lastModifiedBy>Du, Alexander (Student)</cp:lastModifiedBy>
  <cp:revision>11</cp:revision>
  <dcterms:created xsi:type="dcterms:W3CDTF">2022-03-24T04:03:58Z</dcterms:created>
  <dcterms:modified xsi:type="dcterms:W3CDTF">2024-02-12T21:21:12Z</dcterms:modified>
</cp:coreProperties>
</file>