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48" r:id="rId2"/>
  </p:sldMasterIdLst>
  <p:notesMasterIdLst>
    <p:notesMasterId r:id="rId33"/>
  </p:notesMasterIdLst>
  <p:sldIdLst>
    <p:sldId id="270" r:id="rId3"/>
    <p:sldId id="271" r:id="rId4"/>
    <p:sldId id="272" r:id="rId5"/>
    <p:sldId id="274" r:id="rId6"/>
    <p:sldId id="275" r:id="rId7"/>
    <p:sldId id="276" r:id="rId8"/>
    <p:sldId id="289" r:id="rId9"/>
    <p:sldId id="273" r:id="rId10"/>
    <p:sldId id="277" r:id="rId11"/>
    <p:sldId id="278" r:id="rId12"/>
    <p:sldId id="279" r:id="rId13"/>
    <p:sldId id="280" r:id="rId14"/>
    <p:sldId id="281" r:id="rId15"/>
    <p:sldId id="282" r:id="rId16"/>
    <p:sldId id="258" r:id="rId17"/>
    <p:sldId id="259" r:id="rId18"/>
    <p:sldId id="260" r:id="rId19"/>
    <p:sldId id="261" r:id="rId20"/>
    <p:sldId id="262" r:id="rId21"/>
    <p:sldId id="263" r:id="rId22"/>
    <p:sldId id="264" r:id="rId23"/>
    <p:sldId id="265" r:id="rId24"/>
    <p:sldId id="266" r:id="rId25"/>
    <p:sldId id="267" r:id="rId26"/>
    <p:sldId id="284" r:id="rId27"/>
    <p:sldId id="285" r:id="rId28"/>
    <p:sldId id="286" r:id="rId29"/>
    <p:sldId id="287" r:id="rId30"/>
    <p:sldId id="268" r:id="rId31"/>
    <p:sldId id="26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97F632-7DB1-20C3-7E43-AAF42D70432B}" v="2" dt="2024-02-29T21:17:25.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5/10/relationships/revisionInfo" Target="revisionInfo.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C597F632-7DB1-20C3-7E43-AAF42D70432B}"/>
    <pc:docChg chg="modSld">
      <pc:chgData name="" userId="" providerId="" clId="Web-{C597F632-7DB1-20C3-7E43-AAF42D70432B}" dt="2024-02-29T21:17:21.804" v="0" actId="20577"/>
      <pc:docMkLst>
        <pc:docMk/>
      </pc:docMkLst>
      <pc:sldChg chg="modSp">
        <pc:chgData name="" userId="" providerId="" clId="Web-{C597F632-7DB1-20C3-7E43-AAF42D70432B}" dt="2024-02-29T21:17:21.804" v="0" actId="20577"/>
        <pc:sldMkLst>
          <pc:docMk/>
          <pc:sldMk cId="1884358871" sldId="270"/>
        </pc:sldMkLst>
        <pc:spChg chg="mod">
          <ac:chgData name="" userId="" providerId="" clId="Web-{C597F632-7DB1-20C3-7E43-AAF42D70432B}" dt="2024-02-29T21:17:21.804" v="0" actId="20577"/>
          <ac:spMkLst>
            <pc:docMk/>
            <pc:sldMk cId="1884358871" sldId="270"/>
            <ac:spMk id="4098" creationId="{F98C04FB-0826-4574-9471-8703053D473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553E55-E6CD-4F99-88A3-64953C022FFE}" type="datetimeFigureOut">
              <a:rPr lang="en-US" smtClean="0"/>
              <a:t>2/29/2024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A36F5C-D3CD-45CC-97D1-DFADA8711D8F}" type="slidenum">
              <a:rPr lang="en-US" smtClean="0"/>
              <a:t>‹#›</a:t>
            </a:fld>
            <a:endParaRPr lang="en-US"/>
          </a:p>
        </p:txBody>
      </p:sp>
    </p:spTree>
    <p:extLst>
      <p:ext uri="{BB962C8B-B14F-4D97-AF65-F5344CB8AC3E}">
        <p14:creationId xmlns:p14="http://schemas.microsoft.com/office/powerpoint/2010/main" val="549868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Shopping basket was the best icon I could find for “sorting”… might not be the most appropriate.</a:t>
            </a:r>
          </a:p>
        </p:txBody>
      </p:sp>
      <p:sp>
        <p:nvSpPr>
          <p:cNvPr id="4" name="Slide Number Placeholder 3"/>
          <p:cNvSpPr>
            <a:spLocks noGrp="1"/>
          </p:cNvSpPr>
          <p:nvPr>
            <p:ph type="sldNum" sz="quarter" idx="5"/>
          </p:nvPr>
        </p:nvSpPr>
        <p:spPr/>
        <p:txBody>
          <a:bodyPr/>
          <a:lstStyle/>
          <a:p>
            <a:fld id="{6898E335-90DE-431F-9C4A-BAB78C3499BC}" type="slidenum">
              <a:rPr lang="en-US" smtClean="0"/>
              <a:t>2</a:t>
            </a:fld>
            <a:endParaRPr lang="en-US"/>
          </a:p>
        </p:txBody>
      </p:sp>
    </p:spTree>
    <p:extLst>
      <p:ext uri="{BB962C8B-B14F-4D97-AF65-F5344CB8AC3E}">
        <p14:creationId xmlns:p14="http://schemas.microsoft.com/office/powerpoint/2010/main" val="4277443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different kinds of sorting algorithms:</a:t>
            </a:r>
          </a:p>
          <a:p>
            <a:pPr lvl="1"/>
            <a:r>
              <a:rPr lang="en-US" dirty="0"/>
              <a:t>Some are faster than others.</a:t>
            </a:r>
          </a:p>
          <a:p>
            <a:pPr lvl="1"/>
            <a:r>
              <a:rPr lang="en-US" dirty="0"/>
              <a:t>Some use more memory (take up more space in the computer’s data) than others</a:t>
            </a:r>
          </a:p>
          <a:p>
            <a:endParaRPr lang="en-US" dirty="0"/>
          </a:p>
        </p:txBody>
      </p:sp>
      <p:sp>
        <p:nvSpPr>
          <p:cNvPr id="4" name="Slide Number Placeholder 3"/>
          <p:cNvSpPr>
            <a:spLocks noGrp="1"/>
          </p:cNvSpPr>
          <p:nvPr>
            <p:ph type="sldNum" sz="quarter" idx="5"/>
          </p:nvPr>
        </p:nvSpPr>
        <p:spPr/>
        <p:txBody>
          <a:bodyPr/>
          <a:lstStyle/>
          <a:p>
            <a:fld id="{6898E335-90DE-431F-9C4A-BAB78C3499BC}" type="slidenum">
              <a:rPr lang="en-US" smtClean="0"/>
              <a:t>3</a:t>
            </a:fld>
            <a:endParaRPr lang="en-US"/>
          </a:p>
        </p:txBody>
      </p:sp>
    </p:spTree>
    <p:extLst>
      <p:ext uri="{BB962C8B-B14F-4D97-AF65-F5344CB8AC3E}">
        <p14:creationId xmlns:p14="http://schemas.microsoft.com/office/powerpoint/2010/main" val="1036282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that these videos use slightly different variations on selection sort. Can you tell the difference?</a:t>
            </a:r>
          </a:p>
          <a:p>
            <a:endParaRPr lang="en-US" dirty="0"/>
          </a:p>
          <a:p>
            <a:r>
              <a:rPr lang="en-US" dirty="0"/>
              <a:t>Difference between the videos: one swaps the current minimum value with the value in the array we are looking at while the other only keeps track of the minimum value.</a:t>
            </a:r>
          </a:p>
        </p:txBody>
      </p:sp>
      <p:sp>
        <p:nvSpPr>
          <p:cNvPr id="4" name="Slide Number Placeholder 3"/>
          <p:cNvSpPr>
            <a:spLocks noGrp="1"/>
          </p:cNvSpPr>
          <p:nvPr>
            <p:ph type="sldNum" sz="quarter" idx="5"/>
          </p:nvPr>
        </p:nvSpPr>
        <p:spPr/>
        <p:txBody>
          <a:bodyPr/>
          <a:lstStyle/>
          <a:p>
            <a:fld id="{6898E335-90DE-431F-9C4A-BAB78C3499BC}" type="slidenum">
              <a:rPr lang="en-US" smtClean="0"/>
              <a:t>9</a:t>
            </a:fld>
            <a:endParaRPr lang="en-US"/>
          </a:p>
        </p:txBody>
      </p:sp>
    </p:spTree>
    <p:extLst>
      <p:ext uri="{BB962C8B-B14F-4D97-AF65-F5344CB8AC3E}">
        <p14:creationId xmlns:p14="http://schemas.microsoft.com/office/powerpoint/2010/main" val="405395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Shopping basket was the best icon I could find for “sorting”… might not be the most appropriate.</a:t>
            </a:r>
          </a:p>
        </p:txBody>
      </p:sp>
      <p:sp>
        <p:nvSpPr>
          <p:cNvPr id="4" name="Slide Number Placeholder 3"/>
          <p:cNvSpPr>
            <a:spLocks noGrp="1"/>
          </p:cNvSpPr>
          <p:nvPr>
            <p:ph type="sldNum" sz="quarter" idx="5"/>
          </p:nvPr>
        </p:nvSpPr>
        <p:spPr/>
        <p:txBody>
          <a:bodyPr/>
          <a:lstStyle/>
          <a:p>
            <a:fld id="{6898E335-90DE-431F-9C4A-BAB78C3499BC}" type="slidenum">
              <a:rPr lang="en-US" smtClean="0"/>
              <a:t>15</a:t>
            </a:fld>
            <a:endParaRPr lang="en-US"/>
          </a:p>
        </p:txBody>
      </p:sp>
    </p:spTree>
    <p:extLst>
      <p:ext uri="{BB962C8B-B14F-4D97-AF65-F5344CB8AC3E}">
        <p14:creationId xmlns:p14="http://schemas.microsoft.com/office/powerpoint/2010/main" val="4277443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Shopping basket was the best icon I could find for “sorting”… might not be the most appropriate.</a:t>
            </a:r>
          </a:p>
        </p:txBody>
      </p:sp>
      <p:sp>
        <p:nvSpPr>
          <p:cNvPr id="4" name="Slide Number Placeholder 3"/>
          <p:cNvSpPr>
            <a:spLocks noGrp="1"/>
          </p:cNvSpPr>
          <p:nvPr>
            <p:ph type="sldNum" sz="quarter" idx="5"/>
          </p:nvPr>
        </p:nvSpPr>
        <p:spPr/>
        <p:txBody>
          <a:bodyPr/>
          <a:lstStyle/>
          <a:p>
            <a:fld id="{6898E335-90DE-431F-9C4A-BAB78C3499BC}" type="slidenum">
              <a:rPr lang="en-US" smtClean="0"/>
              <a:t>19</a:t>
            </a:fld>
            <a:endParaRPr lang="en-US"/>
          </a:p>
        </p:txBody>
      </p:sp>
    </p:spTree>
    <p:extLst>
      <p:ext uri="{BB962C8B-B14F-4D97-AF65-F5344CB8AC3E}">
        <p14:creationId xmlns:p14="http://schemas.microsoft.com/office/powerpoint/2010/main" val="2237276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A5FA7-F3F3-4016-A50D-8C9CC241D1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A46B37-0EF3-4DF1-A35F-184011063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7DB88-AD53-43FB-A62D-2DB114DC4D9F}"/>
              </a:ext>
            </a:extLst>
          </p:cNvPr>
          <p:cNvSpPr>
            <a:spLocks noGrp="1"/>
          </p:cNvSpPr>
          <p:nvPr>
            <p:ph type="dt" sz="half" idx="10"/>
          </p:nvPr>
        </p:nvSpPr>
        <p:spPr/>
        <p:txBody>
          <a:bodyPr/>
          <a:lstStyle/>
          <a:p>
            <a:fld id="{D0E6DCD0-3B3D-48C4-A1A2-0A2A02809F49}" type="datetimeFigureOut">
              <a:rPr lang="en-US" smtClean="0"/>
              <a:t>2/29/2024</a:t>
            </a:fld>
            <a:endParaRPr lang="en-US" dirty="0"/>
          </a:p>
        </p:txBody>
      </p:sp>
      <p:sp>
        <p:nvSpPr>
          <p:cNvPr id="5" name="Footer Placeholder 4">
            <a:extLst>
              <a:ext uri="{FF2B5EF4-FFF2-40B4-BE49-F238E27FC236}">
                <a16:creationId xmlns:a16="http://schemas.microsoft.com/office/drawing/2014/main" id="{A023B604-62F4-43FD-88D4-836E105D33F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B7B940-BB3B-4BA4-8E3D-766BA1319B6C}"/>
              </a:ext>
            </a:extLst>
          </p:cNvPr>
          <p:cNvSpPr>
            <a:spLocks noGrp="1"/>
          </p:cNvSpPr>
          <p:nvPr>
            <p:ph type="sldNum" sz="quarter" idx="12"/>
          </p:nvPr>
        </p:nvSpPr>
        <p:spPr/>
        <p:txBody>
          <a:bodyPr/>
          <a:lstStyle/>
          <a:p>
            <a:fld id="{A7FA2C87-D717-4E9F-B099-8B4409A55AB7}" type="slidenum">
              <a:rPr lang="en-US" smtClean="0"/>
              <a:t>‹#›</a:t>
            </a:fld>
            <a:endParaRPr lang="en-US" dirty="0"/>
          </a:p>
        </p:txBody>
      </p:sp>
    </p:spTree>
    <p:extLst>
      <p:ext uri="{BB962C8B-B14F-4D97-AF65-F5344CB8AC3E}">
        <p14:creationId xmlns:p14="http://schemas.microsoft.com/office/powerpoint/2010/main" val="3703378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9414C9-2C56-4699-9FA4-D6FF3BBCFE1C}"/>
              </a:ext>
            </a:extLst>
          </p:cNvPr>
          <p:cNvSpPr>
            <a:spLocks noGrp="1"/>
          </p:cNvSpPr>
          <p:nvPr>
            <p:ph type="dt" sz="half" idx="10"/>
          </p:nvPr>
        </p:nvSpPr>
        <p:spPr/>
        <p:txBody>
          <a:bodyPr/>
          <a:lstStyle/>
          <a:p>
            <a:fld id="{D0E6DCD0-3B3D-48C4-A1A2-0A2A02809F49}" type="datetimeFigureOut">
              <a:rPr lang="en-US" smtClean="0"/>
              <a:t>2/29/2024</a:t>
            </a:fld>
            <a:endParaRPr lang="en-US" dirty="0"/>
          </a:p>
        </p:txBody>
      </p:sp>
      <p:sp>
        <p:nvSpPr>
          <p:cNvPr id="3" name="Footer Placeholder 2">
            <a:extLst>
              <a:ext uri="{FF2B5EF4-FFF2-40B4-BE49-F238E27FC236}">
                <a16:creationId xmlns:a16="http://schemas.microsoft.com/office/drawing/2014/main" id="{1FEEC7F0-B810-4AB1-BE84-E872FBD45A3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D50B8A6-0B59-4260-9825-4FC9C2A6A640}"/>
              </a:ext>
            </a:extLst>
          </p:cNvPr>
          <p:cNvSpPr>
            <a:spLocks noGrp="1"/>
          </p:cNvSpPr>
          <p:nvPr>
            <p:ph type="sldNum" sz="quarter" idx="12"/>
          </p:nvPr>
        </p:nvSpPr>
        <p:spPr/>
        <p:txBody>
          <a:bodyPr/>
          <a:lstStyle/>
          <a:p>
            <a:fld id="{A7FA2C87-D717-4E9F-B099-8B4409A55AB7}" type="slidenum">
              <a:rPr lang="en-US" smtClean="0"/>
              <a:t>‹#›</a:t>
            </a:fld>
            <a:endParaRPr lang="en-US" dirty="0"/>
          </a:p>
        </p:txBody>
      </p:sp>
    </p:spTree>
    <p:extLst>
      <p:ext uri="{BB962C8B-B14F-4D97-AF65-F5344CB8AC3E}">
        <p14:creationId xmlns:p14="http://schemas.microsoft.com/office/powerpoint/2010/main" val="3226891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FD2E6-B65E-4F83-9D7B-06A6EF3254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F94392-998A-49E1-BD72-98FD3DF33A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C4EB23-020E-43BF-A5FA-A7B9C446543C}"/>
              </a:ext>
            </a:extLst>
          </p:cNvPr>
          <p:cNvSpPr>
            <a:spLocks noGrp="1"/>
          </p:cNvSpPr>
          <p:nvPr>
            <p:ph type="dt" sz="half" idx="10"/>
          </p:nvPr>
        </p:nvSpPr>
        <p:spPr/>
        <p:txBody>
          <a:bodyPr/>
          <a:lstStyle/>
          <a:p>
            <a:fld id="{D0E6DCD0-3B3D-48C4-A1A2-0A2A02809F49}" type="datetimeFigureOut">
              <a:rPr lang="en-US" smtClean="0"/>
              <a:t>2/29/2024</a:t>
            </a:fld>
            <a:endParaRPr lang="en-US" dirty="0"/>
          </a:p>
        </p:txBody>
      </p:sp>
      <p:sp>
        <p:nvSpPr>
          <p:cNvPr id="5" name="Footer Placeholder 4">
            <a:extLst>
              <a:ext uri="{FF2B5EF4-FFF2-40B4-BE49-F238E27FC236}">
                <a16:creationId xmlns:a16="http://schemas.microsoft.com/office/drawing/2014/main" id="{C8D2B574-A770-4822-9086-0490FBF88C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D96C76E-1D8A-463F-BCD9-C58BD705867B}"/>
              </a:ext>
            </a:extLst>
          </p:cNvPr>
          <p:cNvSpPr>
            <a:spLocks noGrp="1"/>
          </p:cNvSpPr>
          <p:nvPr>
            <p:ph type="sldNum" sz="quarter" idx="12"/>
          </p:nvPr>
        </p:nvSpPr>
        <p:spPr/>
        <p:txBody>
          <a:bodyPr/>
          <a:lstStyle/>
          <a:p>
            <a:fld id="{A7FA2C87-D717-4E9F-B099-8B4409A55AB7}" type="slidenum">
              <a:rPr lang="en-US" smtClean="0"/>
              <a:t>‹#›</a:t>
            </a:fld>
            <a:endParaRPr lang="en-US" dirty="0"/>
          </a:p>
        </p:txBody>
      </p:sp>
    </p:spTree>
    <p:extLst>
      <p:ext uri="{BB962C8B-B14F-4D97-AF65-F5344CB8AC3E}">
        <p14:creationId xmlns:p14="http://schemas.microsoft.com/office/powerpoint/2010/main" val="1007736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C3F41-0ABD-4B14-B9A4-173424DAA5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F7AC1-B6BE-4571-B1CC-4EE97460C0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BE0C74-4E2A-4A1F-AC3A-A91F0BA86530}"/>
              </a:ext>
            </a:extLst>
          </p:cNvPr>
          <p:cNvSpPr>
            <a:spLocks noGrp="1"/>
          </p:cNvSpPr>
          <p:nvPr>
            <p:ph type="dt" sz="half" idx="10"/>
          </p:nvPr>
        </p:nvSpPr>
        <p:spPr/>
        <p:txBody>
          <a:bodyPr/>
          <a:lstStyle/>
          <a:p>
            <a:fld id="{D5DEE706-14BC-4310-A3AC-6971381D0627}" type="datetimeFigureOut">
              <a:rPr lang="en-US" smtClean="0"/>
              <a:t>2/29/2024</a:t>
            </a:fld>
            <a:endParaRPr lang="en-US"/>
          </a:p>
        </p:txBody>
      </p:sp>
      <p:sp>
        <p:nvSpPr>
          <p:cNvPr id="5" name="Footer Placeholder 4">
            <a:extLst>
              <a:ext uri="{FF2B5EF4-FFF2-40B4-BE49-F238E27FC236}">
                <a16:creationId xmlns:a16="http://schemas.microsoft.com/office/drawing/2014/main" id="{991D546C-C474-486E-83F2-C901BEF259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ACA80-4AF8-42B8-84A1-C5181A3ACE58}"/>
              </a:ext>
            </a:extLst>
          </p:cNvPr>
          <p:cNvSpPr>
            <a:spLocks noGrp="1"/>
          </p:cNvSpPr>
          <p:nvPr>
            <p:ph type="sldNum" sz="quarter" idx="12"/>
          </p:nvPr>
        </p:nvSpPr>
        <p:spPr/>
        <p:txBody>
          <a:bodyPr/>
          <a:lstStyle/>
          <a:p>
            <a:fld id="{FCCBB254-6A32-451D-87D6-588D4FCC5729}" type="slidenum">
              <a:rPr lang="en-US" smtClean="0"/>
              <a:t>‹#›</a:t>
            </a:fld>
            <a:endParaRPr lang="en-US"/>
          </a:p>
        </p:txBody>
      </p:sp>
    </p:spTree>
    <p:extLst>
      <p:ext uri="{BB962C8B-B14F-4D97-AF65-F5344CB8AC3E}">
        <p14:creationId xmlns:p14="http://schemas.microsoft.com/office/powerpoint/2010/main" val="968224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EC4495-E4F5-44E9-B050-3D19E12C57B7}"/>
              </a:ext>
            </a:extLst>
          </p:cNvPr>
          <p:cNvSpPr>
            <a:spLocks noGrp="1"/>
          </p:cNvSpPr>
          <p:nvPr>
            <p:ph type="dt" sz="half" idx="10"/>
          </p:nvPr>
        </p:nvSpPr>
        <p:spPr/>
        <p:txBody>
          <a:bodyPr/>
          <a:lstStyle/>
          <a:p>
            <a:fld id="{D5DEE706-14BC-4310-A3AC-6971381D0627}" type="datetimeFigureOut">
              <a:rPr lang="en-US" smtClean="0"/>
              <a:t>2/29/2024</a:t>
            </a:fld>
            <a:endParaRPr lang="en-US"/>
          </a:p>
        </p:txBody>
      </p:sp>
      <p:sp>
        <p:nvSpPr>
          <p:cNvPr id="3" name="Footer Placeholder 2">
            <a:extLst>
              <a:ext uri="{FF2B5EF4-FFF2-40B4-BE49-F238E27FC236}">
                <a16:creationId xmlns:a16="http://schemas.microsoft.com/office/drawing/2014/main" id="{1B01FB4C-5D34-4C08-82A3-89620500DA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2054C4-4351-40C2-B2E9-2FD913BD133E}"/>
              </a:ext>
            </a:extLst>
          </p:cNvPr>
          <p:cNvSpPr>
            <a:spLocks noGrp="1"/>
          </p:cNvSpPr>
          <p:nvPr>
            <p:ph type="sldNum" sz="quarter" idx="12"/>
          </p:nvPr>
        </p:nvSpPr>
        <p:spPr/>
        <p:txBody>
          <a:bodyPr/>
          <a:lstStyle/>
          <a:p>
            <a:fld id="{FCCBB254-6A32-451D-87D6-588D4FCC5729}" type="slidenum">
              <a:rPr lang="en-US" smtClean="0"/>
              <a:t>‹#›</a:t>
            </a:fld>
            <a:endParaRPr lang="en-US"/>
          </a:p>
        </p:txBody>
      </p:sp>
    </p:spTree>
    <p:extLst>
      <p:ext uri="{BB962C8B-B14F-4D97-AF65-F5344CB8AC3E}">
        <p14:creationId xmlns:p14="http://schemas.microsoft.com/office/powerpoint/2010/main" val="3327358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FD3F9-0D5B-4351-8BB7-8D05BD0BA4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846F00-2396-4F7F-8CCE-6C4D078899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5C0A7F-F17B-4401-81BE-0EAF4D581DAD}"/>
              </a:ext>
            </a:extLst>
          </p:cNvPr>
          <p:cNvSpPr>
            <a:spLocks noGrp="1"/>
          </p:cNvSpPr>
          <p:nvPr>
            <p:ph type="dt" sz="half" idx="10"/>
          </p:nvPr>
        </p:nvSpPr>
        <p:spPr/>
        <p:txBody>
          <a:bodyPr/>
          <a:lstStyle/>
          <a:p>
            <a:fld id="{D5DEE706-14BC-4310-A3AC-6971381D0627}" type="datetimeFigureOut">
              <a:rPr lang="en-US" smtClean="0"/>
              <a:t>2/29/2024</a:t>
            </a:fld>
            <a:endParaRPr lang="en-US"/>
          </a:p>
        </p:txBody>
      </p:sp>
      <p:sp>
        <p:nvSpPr>
          <p:cNvPr id="5" name="Footer Placeholder 4">
            <a:extLst>
              <a:ext uri="{FF2B5EF4-FFF2-40B4-BE49-F238E27FC236}">
                <a16:creationId xmlns:a16="http://schemas.microsoft.com/office/drawing/2014/main" id="{9F160765-EFFA-4564-A21A-28933AC7A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7E7EEE-6461-4A50-B247-D54F7C8743AC}"/>
              </a:ext>
            </a:extLst>
          </p:cNvPr>
          <p:cNvSpPr>
            <a:spLocks noGrp="1"/>
          </p:cNvSpPr>
          <p:nvPr>
            <p:ph type="sldNum" sz="quarter" idx="12"/>
          </p:nvPr>
        </p:nvSpPr>
        <p:spPr/>
        <p:txBody>
          <a:bodyPr/>
          <a:lstStyle/>
          <a:p>
            <a:fld id="{FCCBB254-6A32-451D-87D6-588D4FCC5729}" type="slidenum">
              <a:rPr lang="en-US" smtClean="0"/>
              <a:t>‹#›</a:t>
            </a:fld>
            <a:endParaRPr lang="en-US"/>
          </a:p>
        </p:txBody>
      </p:sp>
    </p:spTree>
    <p:extLst>
      <p:ext uri="{BB962C8B-B14F-4D97-AF65-F5344CB8AC3E}">
        <p14:creationId xmlns:p14="http://schemas.microsoft.com/office/powerpoint/2010/main" val="35083949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F1553B-584D-4B86-8329-358B4243C9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338A9A-6C58-47FD-8BFC-37F84DC6A0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E767A5-18AB-4291-83B6-D97F452099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E6DCD0-3B3D-48C4-A1A2-0A2A02809F49}" type="datetimeFigureOut">
              <a:rPr lang="en-US" smtClean="0"/>
              <a:t>2/29/2024</a:t>
            </a:fld>
            <a:endParaRPr lang="en-US" dirty="0"/>
          </a:p>
        </p:txBody>
      </p:sp>
      <p:sp>
        <p:nvSpPr>
          <p:cNvPr id="5" name="Footer Placeholder 4">
            <a:extLst>
              <a:ext uri="{FF2B5EF4-FFF2-40B4-BE49-F238E27FC236}">
                <a16:creationId xmlns:a16="http://schemas.microsoft.com/office/drawing/2014/main" id="{39FF9179-D58E-499A-BAF3-05FB916DE7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657012B-CF35-4270-9FF0-118086357F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FA2C87-D717-4E9F-B099-8B4409A55AB7}" type="slidenum">
              <a:rPr lang="en-US" smtClean="0"/>
              <a:t>‹#›</a:t>
            </a:fld>
            <a:endParaRPr lang="en-US" dirty="0"/>
          </a:p>
        </p:txBody>
      </p:sp>
    </p:spTree>
    <p:extLst>
      <p:ext uri="{BB962C8B-B14F-4D97-AF65-F5344CB8AC3E}">
        <p14:creationId xmlns:p14="http://schemas.microsoft.com/office/powerpoint/2010/main" val="1823232248"/>
      </p:ext>
    </p:extLst>
  </p:cSld>
  <p:clrMap bg1="lt1" tx1="dk1" bg2="lt2" tx2="dk2" accent1="accent1" accent2="accent2" accent3="accent3" accent4="accent4" accent5="accent5" accent6="accent6" hlink="hlink" folHlink="folHlink"/>
  <p:sldLayoutIdLst>
    <p:sldLayoutId id="2147483674" r:id="rId1"/>
    <p:sldLayoutId id="2147483679" r:id="rId2"/>
    <p:sldLayoutId id="214748367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EEFC79-D6EF-4598-865A-18A874CE06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FB697B-9B91-48C8-BB07-6C4DAB12A8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6689E5-4E73-4A04-A73D-F54A22F869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DEE706-14BC-4310-A3AC-6971381D0627}" type="datetimeFigureOut">
              <a:rPr lang="en-US" smtClean="0"/>
              <a:t>2/29/2024</a:t>
            </a:fld>
            <a:endParaRPr lang="en-US"/>
          </a:p>
        </p:txBody>
      </p:sp>
      <p:sp>
        <p:nvSpPr>
          <p:cNvPr id="5" name="Footer Placeholder 4">
            <a:extLst>
              <a:ext uri="{FF2B5EF4-FFF2-40B4-BE49-F238E27FC236}">
                <a16:creationId xmlns:a16="http://schemas.microsoft.com/office/drawing/2014/main" id="{3928E759-07B8-49F8-9A17-9E1AAAEB7B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53DA8A-F19C-45DD-8D9A-6CC0B2C12C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CBB254-6A32-451D-87D6-588D4FCC5729}" type="slidenum">
              <a:rPr lang="en-US" smtClean="0"/>
              <a:t>‹#›</a:t>
            </a:fld>
            <a:endParaRPr lang="en-US"/>
          </a:p>
        </p:txBody>
      </p:sp>
    </p:spTree>
    <p:extLst>
      <p:ext uri="{BB962C8B-B14F-4D97-AF65-F5344CB8AC3E}">
        <p14:creationId xmlns:p14="http://schemas.microsoft.com/office/powerpoint/2010/main" val="3732274429"/>
      </p:ext>
    </p:extLst>
  </p:cSld>
  <p:clrMap bg1="lt1" tx1="dk1" bg2="lt2" tx2="dk2" accent1="accent1" accent2="accent2" accent3="accent3" accent4="accent4" accent5="accent5" accent6="accent6" hlink="hlink" folHlink="folHlink"/>
  <p:sldLayoutIdLst>
    <p:sldLayoutId id="2147483650" r:id="rId1"/>
    <p:sldLayoutId id="2147483655" r:id="rId2"/>
    <p:sldLayoutId id="2147483649"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8oJS1BMKE64" TargetMode="External"/><Relationship Id="rId2" Type="http://schemas.openxmlformats.org/officeDocument/2006/relationships/hyperlink" Target="https://www.youtube.com/watch?v=ROalU379l3U"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Cq7SMsQBEUw" TargetMode="External"/><Relationship Id="rId2" Type="http://schemas.openxmlformats.org/officeDocument/2006/relationships/hyperlink" Target="https://www.youtube.com/watch?v=lyZQPjUT5B4"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www.youtube.com/watch?v=XaqR3G_NVoo"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https://www.youtube.com/watch?v=ywWBy6J5gz8"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s://www.youtube.com/watch?v=kPRA0W1kECg"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Ns4TPTC8whw"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www.youtube.com/watch?v=92BfuxHn2X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1" name="Rectangle 71">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98" name="Rectangle 2">
            <a:extLst>
              <a:ext uri="{FF2B5EF4-FFF2-40B4-BE49-F238E27FC236}">
                <a16:creationId xmlns:a16="http://schemas.microsoft.com/office/drawing/2014/main" id="{F98C04FB-0826-4574-9471-8703053D4732}"/>
              </a:ext>
            </a:extLst>
          </p:cNvPr>
          <p:cNvSpPr>
            <a:spLocks noGrp="1" noChangeArrowheads="1"/>
          </p:cNvSpPr>
          <p:nvPr>
            <p:ph type="ctrTitle"/>
          </p:nvPr>
        </p:nvSpPr>
        <p:spPr>
          <a:xfrm>
            <a:off x="838199" y="4525347"/>
            <a:ext cx="6801321" cy="1737360"/>
          </a:xfrm>
        </p:spPr>
        <p:txBody>
          <a:bodyPr anchor="ctr">
            <a:normAutofit/>
          </a:bodyPr>
          <a:lstStyle/>
          <a:p>
            <a:pPr algn="r" eaLnBrk="1" hangingPunct="1"/>
            <a:r>
              <a:rPr lang="en-US" altLang="en-US" dirty="0"/>
              <a:t>Intermediate Coding Week 15</a:t>
            </a:r>
          </a:p>
        </p:txBody>
      </p:sp>
      <p:sp>
        <p:nvSpPr>
          <p:cNvPr id="4099" name="Rectangle 3">
            <a:extLst>
              <a:ext uri="{FF2B5EF4-FFF2-40B4-BE49-F238E27FC236}">
                <a16:creationId xmlns:a16="http://schemas.microsoft.com/office/drawing/2014/main" id="{4C17B3D8-FDE4-4463-A2D2-FDDC58823098}"/>
              </a:ext>
            </a:extLst>
          </p:cNvPr>
          <p:cNvSpPr>
            <a:spLocks noGrp="1" noChangeArrowheads="1"/>
          </p:cNvSpPr>
          <p:nvPr>
            <p:ph type="subTitle" idx="1"/>
          </p:nvPr>
        </p:nvSpPr>
        <p:spPr>
          <a:xfrm>
            <a:off x="7961258" y="4525347"/>
            <a:ext cx="3258675" cy="1737360"/>
          </a:xfrm>
        </p:spPr>
        <p:txBody>
          <a:bodyPr anchor="ctr">
            <a:normAutofit/>
          </a:bodyPr>
          <a:lstStyle/>
          <a:p>
            <a:pPr algn="l" eaLnBrk="1" hangingPunct="1"/>
            <a:r>
              <a:rPr lang="en-US" altLang="en-US" dirty="0"/>
              <a:t>More Sorting</a:t>
            </a:r>
          </a:p>
        </p:txBody>
      </p:sp>
      <p:sp>
        <p:nvSpPr>
          <p:cNvPr id="4102" name="Oval 73">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03" name="Oval 75">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04" name="Oval 77">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05" name="Freeform: Shape 79">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106" name="Straight Connector 81">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358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089ED-2B33-440F-876B-E1E62F4C21F8}"/>
              </a:ext>
            </a:extLst>
          </p:cNvPr>
          <p:cNvSpPr>
            <a:spLocks noGrp="1"/>
          </p:cNvSpPr>
          <p:nvPr>
            <p:ph type="title"/>
          </p:nvPr>
        </p:nvSpPr>
        <p:spPr/>
        <p:txBody>
          <a:bodyPr/>
          <a:lstStyle/>
          <a:p>
            <a:r>
              <a:rPr lang="en-US" dirty="0"/>
              <a:t>Insertion Sort</a:t>
            </a:r>
          </a:p>
        </p:txBody>
      </p:sp>
      <p:sp>
        <p:nvSpPr>
          <p:cNvPr id="3" name="Content Placeholder 2">
            <a:extLst>
              <a:ext uri="{FF2B5EF4-FFF2-40B4-BE49-F238E27FC236}">
                <a16:creationId xmlns:a16="http://schemas.microsoft.com/office/drawing/2014/main" id="{5BA93241-0B04-4907-A669-BF4CF5D63716}"/>
              </a:ext>
            </a:extLst>
          </p:cNvPr>
          <p:cNvSpPr>
            <a:spLocks noGrp="1"/>
          </p:cNvSpPr>
          <p:nvPr>
            <p:ph idx="1"/>
          </p:nvPr>
        </p:nvSpPr>
        <p:spPr/>
        <p:txBody>
          <a:bodyPr>
            <a:normAutofit lnSpcReduction="10000"/>
          </a:bodyPr>
          <a:lstStyle/>
          <a:p>
            <a:r>
              <a:rPr lang="en-US" dirty="0"/>
              <a:t>Shifts each value into a sorted subarray at the beginning of the array.</a:t>
            </a:r>
          </a:p>
          <a:p>
            <a:r>
              <a:rPr lang="en-US" dirty="0"/>
              <a:t>The algorithm:</a:t>
            </a:r>
          </a:p>
          <a:p>
            <a:pPr lvl="1"/>
            <a:r>
              <a:rPr lang="en-US" dirty="0"/>
              <a:t>The first element starts out in the “sorted subarray”.</a:t>
            </a:r>
          </a:p>
          <a:p>
            <a:pPr lvl="1"/>
            <a:r>
              <a:rPr lang="en-US" dirty="0"/>
              <a:t>Consider the second element: if it is smaller than the first element, swap it with the first element. Otherwise, leave it in its original position. The “sorted subarray” now has two elements.</a:t>
            </a:r>
          </a:p>
          <a:p>
            <a:pPr lvl="1"/>
            <a:r>
              <a:rPr lang="en-US" dirty="0"/>
              <a:t>Consider the third element: if it is smaller than the second element of the sorted subarray, swap it with the second element. If it was swapped, compare it to the first element and swap them if the first element is smaller. The “sorted subarray” now has three elements.</a:t>
            </a:r>
          </a:p>
          <a:p>
            <a:pPr lvl="1"/>
            <a:r>
              <a:rPr lang="en-US" dirty="0"/>
              <a:t>Continue adding elements to the “sorted subarray” in this manner until all the elements are in the “sorted subarray”.</a:t>
            </a:r>
          </a:p>
        </p:txBody>
      </p:sp>
    </p:spTree>
    <p:extLst>
      <p:ext uri="{BB962C8B-B14F-4D97-AF65-F5344CB8AC3E}">
        <p14:creationId xmlns:p14="http://schemas.microsoft.com/office/powerpoint/2010/main" val="518177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398A4-AF5A-4036-AFD5-76902A54A31E}"/>
              </a:ext>
            </a:extLst>
          </p:cNvPr>
          <p:cNvSpPr>
            <a:spLocks noGrp="1"/>
          </p:cNvSpPr>
          <p:nvPr>
            <p:ph type="title"/>
          </p:nvPr>
        </p:nvSpPr>
        <p:spPr/>
        <p:txBody>
          <a:bodyPr/>
          <a:lstStyle/>
          <a:p>
            <a:r>
              <a:rPr lang="en-US" dirty="0"/>
              <a:t>Insertion Sort With Cards</a:t>
            </a:r>
          </a:p>
        </p:txBody>
      </p:sp>
      <p:sp>
        <p:nvSpPr>
          <p:cNvPr id="3" name="Content Placeholder 2">
            <a:extLst>
              <a:ext uri="{FF2B5EF4-FFF2-40B4-BE49-F238E27FC236}">
                <a16:creationId xmlns:a16="http://schemas.microsoft.com/office/drawing/2014/main" id="{3041EB1F-C32F-46BA-8EEA-6FA4166FE82D}"/>
              </a:ext>
            </a:extLst>
          </p:cNvPr>
          <p:cNvSpPr>
            <a:spLocks noGrp="1"/>
          </p:cNvSpPr>
          <p:nvPr>
            <p:ph idx="1"/>
          </p:nvPr>
        </p:nvSpPr>
        <p:spPr/>
        <p:txBody>
          <a:bodyPr/>
          <a:lstStyle/>
          <a:p>
            <a:r>
              <a:rPr lang="en-US" dirty="0"/>
              <a:t>You can often think of insertion sort as how you might sort a hand of cards. </a:t>
            </a:r>
          </a:p>
          <a:p>
            <a:r>
              <a:rPr lang="en-US" dirty="0"/>
              <a:t>That is, when people are sorting a hand of cards, they often will consider each card at a time, placing it into its correct place in the “sorted” section of the hand.</a:t>
            </a:r>
          </a:p>
          <a:p>
            <a:r>
              <a:rPr lang="en-US" dirty="0"/>
              <a:t>Try it yourself on cards!</a:t>
            </a:r>
          </a:p>
        </p:txBody>
      </p:sp>
    </p:spTree>
    <p:extLst>
      <p:ext uri="{BB962C8B-B14F-4D97-AF65-F5344CB8AC3E}">
        <p14:creationId xmlns:p14="http://schemas.microsoft.com/office/powerpoint/2010/main" val="3263857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F0907-3E9E-439E-84A4-B7FF628595E5}"/>
              </a:ext>
            </a:extLst>
          </p:cNvPr>
          <p:cNvSpPr>
            <a:spLocks noGrp="1"/>
          </p:cNvSpPr>
          <p:nvPr>
            <p:ph type="title"/>
          </p:nvPr>
        </p:nvSpPr>
        <p:spPr/>
        <p:txBody>
          <a:bodyPr/>
          <a:lstStyle/>
          <a:p>
            <a:r>
              <a:rPr lang="en-US" dirty="0"/>
              <a:t>Video visualization of Insertion Sort</a:t>
            </a:r>
          </a:p>
        </p:txBody>
      </p:sp>
      <p:sp>
        <p:nvSpPr>
          <p:cNvPr id="3" name="Content Placeholder 2">
            <a:extLst>
              <a:ext uri="{FF2B5EF4-FFF2-40B4-BE49-F238E27FC236}">
                <a16:creationId xmlns:a16="http://schemas.microsoft.com/office/drawing/2014/main" id="{AAF8EAC2-5526-4FBF-8B4C-240B1ADDBB83}"/>
              </a:ext>
            </a:extLst>
          </p:cNvPr>
          <p:cNvSpPr>
            <a:spLocks noGrp="1"/>
          </p:cNvSpPr>
          <p:nvPr>
            <p:ph idx="1"/>
          </p:nvPr>
        </p:nvSpPr>
        <p:spPr/>
        <p:txBody>
          <a:bodyPr/>
          <a:lstStyle/>
          <a:p>
            <a:r>
              <a:rPr lang="en-US" dirty="0"/>
              <a:t>Here’s a dance related video with Romanian folk dance:</a:t>
            </a:r>
          </a:p>
          <a:p>
            <a:pPr lvl="1"/>
            <a:r>
              <a:rPr lang="en-US" dirty="0">
                <a:hlinkClick r:id="rId2"/>
              </a:rPr>
              <a:t>https://www.youtube.com/watch?v=ROalU379l3U</a:t>
            </a:r>
            <a:endParaRPr lang="en-US" dirty="0"/>
          </a:p>
          <a:p>
            <a:r>
              <a:rPr lang="en-US" dirty="0"/>
              <a:t>And here’s a faster video with bars:</a:t>
            </a:r>
          </a:p>
          <a:p>
            <a:pPr lvl="1"/>
            <a:r>
              <a:rPr lang="en-US" dirty="0">
                <a:hlinkClick r:id="rId3"/>
              </a:rPr>
              <a:t>https://www.youtube.com/watch?v=8oJS1BMKE64</a:t>
            </a:r>
            <a:endParaRPr lang="en-US" dirty="0"/>
          </a:p>
        </p:txBody>
      </p:sp>
    </p:spTree>
    <p:extLst>
      <p:ext uri="{BB962C8B-B14F-4D97-AF65-F5344CB8AC3E}">
        <p14:creationId xmlns:p14="http://schemas.microsoft.com/office/powerpoint/2010/main" val="296238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DC872-DBC4-4936-B745-E5B47EE5D981}"/>
              </a:ext>
            </a:extLst>
          </p:cNvPr>
          <p:cNvSpPr>
            <a:spLocks noGrp="1"/>
          </p:cNvSpPr>
          <p:nvPr>
            <p:ph type="title"/>
          </p:nvPr>
        </p:nvSpPr>
        <p:spPr/>
        <p:txBody>
          <a:bodyPr/>
          <a:lstStyle/>
          <a:p>
            <a:r>
              <a:rPr lang="en-US" dirty="0"/>
              <a:t>Bubble Sort</a:t>
            </a:r>
          </a:p>
        </p:txBody>
      </p:sp>
      <p:sp>
        <p:nvSpPr>
          <p:cNvPr id="3" name="Content Placeholder 2">
            <a:extLst>
              <a:ext uri="{FF2B5EF4-FFF2-40B4-BE49-F238E27FC236}">
                <a16:creationId xmlns:a16="http://schemas.microsoft.com/office/drawing/2014/main" id="{D66BC1DB-1ECC-4323-B1BB-BB34ACB2B717}"/>
              </a:ext>
            </a:extLst>
          </p:cNvPr>
          <p:cNvSpPr>
            <a:spLocks noGrp="1"/>
          </p:cNvSpPr>
          <p:nvPr>
            <p:ph idx="1"/>
          </p:nvPr>
        </p:nvSpPr>
        <p:spPr/>
        <p:txBody>
          <a:bodyPr>
            <a:normAutofit lnSpcReduction="10000"/>
          </a:bodyPr>
          <a:lstStyle/>
          <a:p>
            <a:r>
              <a:rPr lang="en-US" altLang="en-US" dirty="0"/>
              <a:t>Make repeated passes, swapping adjacent values.</a:t>
            </a:r>
          </a:p>
          <a:p>
            <a:r>
              <a:rPr lang="en-US" altLang="en-US" dirty="0"/>
              <a:t>Called “Bubble Sort” because of how quickly large elements tend to “bubble up” to the end of the array.</a:t>
            </a:r>
          </a:p>
          <a:p>
            <a:r>
              <a:rPr lang="en-US" altLang="en-US" dirty="0"/>
              <a:t>The algorithm:</a:t>
            </a:r>
          </a:p>
          <a:p>
            <a:pPr lvl="1"/>
            <a:r>
              <a:rPr lang="en-US" altLang="en-US" dirty="0"/>
              <a:t>Pass 1:</a:t>
            </a:r>
          </a:p>
          <a:p>
            <a:pPr lvl="2"/>
            <a:r>
              <a:rPr lang="en-US" altLang="en-US" dirty="0"/>
              <a:t>Consider the first and second elements. If the second is smaller than the first, swap them.</a:t>
            </a:r>
          </a:p>
          <a:p>
            <a:pPr lvl="2"/>
            <a:r>
              <a:rPr lang="en-US" altLang="en-US" dirty="0"/>
              <a:t>Consider the second and third elements (now that the first two are swapped). If the third is smaller than the second, swap them.</a:t>
            </a:r>
          </a:p>
          <a:p>
            <a:pPr lvl="2"/>
            <a:r>
              <a:rPr lang="en-US" altLang="en-US" dirty="0"/>
              <a:t>Repeat until you reach the end of the array.</a:t>
            </a:r>
          </a:p>
          <a:p>
            <a:pPr lvl="1"/>
            <a:r>
              <a:rPr lang="en-US" altLang="en-US" dirty="0"/>
              <a:t>Continue making passes across the array until you perform a pass in which no element changes its position.</a:t>
            </a:r>
          </a:p>
        </p:txBody>
      </p:sp>
    </p:spTree>
    <p:extLst>
      <p:ext uri="{BB962C8B-B14F-4D97-AF65-F5344CB8AC3E}">
        <p14:creationId xmlns:p14="http://schemas.microsoft.com/office/powerpoint/2010/main" val="4088992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F945E-7B52-4FD3-8ECA-07DC08E61668}"/>
              </a:ext>
            </a:extLst>
          </p:cNvPr>
          <p:cNvSpPr>
            <a:spLocks noGrp="1"/>
          </p:cNvSpPr>
          <p:nvPr>
            <p:ph type="title"/>
          </p:nvPr>
        </p:nvSpPr>
        <p:spPr/>
        <p:txBody>
          <a:bodyPr/>
          <a:lstStyle/>
          <a:p>
            <a:r>
              <a:rPr lang="en-US" dirty="0"/>
              <a:t>Video visualization of Bubble Sort</a:t>
            </a:r>
          </a:p>
        </p:txBody>
      </p:sp>
      <p:sp>
        <p:nvSpPr>
          <p:cNvPr id="3" name="Content Placeholder 2">
            <a:extLst>
              <a:ext uri="{FF2B5EF4-FFF2-40B4-BE49-F238E27FC236}">
                <a16:creationId xmlns:a16="http://schemas.microsoft.com/office/drawing/2014/main" id="{8919CAF7-1138-42C7-9CBA-25230C47DBF0}"/>
              </a:ext>
            </a:extLst>
          </p:cNvPr>
          <p:cNvSpPr>
            <a:spLocks noGrp="1"/>
          </p:cNvSpPr>
          <p:nvPr>
            <p:ph idx="1"/>
          </p:nvPr>
        </p:nvSpPr>
        <p:spPr/>
        <p:txBody>
          <a:bodyPr/>
          <a:lstStyle/>
          <a:p>
            <a:r>
              <a:rPr lang="en-US" dirty="0"/>
              <a:t>A dance-related video with Hungarian folk dance. Sorting starts at time </a:t>
            </a:r>
            <a:r>
              <a:rPr lang="en-US" dirty="0">
                <a:solidFill>
                  <a:schemeClr val="accent1"/>
                </a:solidFill>
              </a:rPr>
              <a:t>0:53</a:t>
            </a:r>
            <a:r>
              <a:rPr lang="en-US" dirty="0"/>
              <a:t>.</a:t>
            </a:r>
          </a:p>
          <a:p>
            <a:pPr lvl="1"/>
            <a:r>
              <a:rPr lang="en-US" dirty="0"/>
              <a:t> </a:t>
            </a:r>
            <a:r>
              <a:rPr lang="en-US" dirty="0">
                <a:hlinkClick r:id="rId2"/>
              </a:rPr>
              <a:t>https://www.youtube.com/watch?v=lyZQPjUT5B4</a:t>
            </a:r>
            <a:endParaRPr lang="en-US" dirty="0"/>
          </a:p>
          <a:p>
            <a:r>
              <a:rPr lang="en-US" dirty="0"/>
              <a:t>The shorter version:</a:t>
            </a:r>
          </a:p>
          <a:p>
            <a:pPr lvl="1"/>
            <a:r>
              <a:rPr lang="en-US" dirty="0">
                <a:hlinkClick r:id="rId3"/>
              </a:rPr>
              <a:t>https://www.youtube.com/watch?v=Cq7SMsQBEUw</a:t>
            </a:r>
            <a:endParaRPr lang="en-US" dirty="0"/>
          </a:p>
        </p:txBody>
      </p:sp>
    </p:spTree>
    <p:extLst>
      <p:ext uri="{BB962C8B-B14F-4D97-AF65-F5344CB8AC3E}">
        <p14:creationId xmlns:p14="http://schemas.microsoft.com/office/powerpoint/2010/main" val="580296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1989" name="Rectangle 135">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1986" name="Rectangle 2">
            <a:extLst>
              <a:ext uri="{FF2B5EF4-FFF2-40B4-BE49-F238E27FC236}">
                <a16:creationId xmlns:a16="http://schemas.microsoft.com/office/drawing/2014/main" id="{85E60723-E2A5-44DE-B0EC-E331F45A5168}"/>
              </a:ext>
            </a:extLst>
          </p:cNvPr>
          <p:cNvSpPr>
            <a:spLocks noGrp="1"/>
          </p:cNvSpPr>
          <p:nvPr>
            <p:ph type="ctrTitle" idx="4294967295"/>
          </p:nvPr>
        </p:nvSpPr>
        <p:spPr>
          <a:xfrm>
            <a:off x="1848465" y="3298722"/>
            <a:ext cx="8495070" cy="1784402"/>
          </a:xfrm>
        </p:spPr>
        <p:txBody>
          <a:bodyPr vert="horz" lIns="91440" tIns="45720" rIns="91440" bIns="45720" rtlCol="0" anchor="b">
            <a:normAutofit/>
          </a:bodyPr>
          <a:lstStyle/>
          <a:p>
            <a:pPr algn="ctr"/>
            <a:r>
              <a:rPr lang="en-US" altLang="en-US" sz="6000" dirty="0">
                <a:solidFill>
                  <a:srgbClr val="FFFFFF"/>
                </a:solidFill>
              </a:rPr>
              <a:t>Merge Sort</a:t>
            </a:r>
            <a:endParaRPr lang="en-US" altLang="en-US" sz="6000" kern="1200" dirty="0">
              <a:solidFill>
                <a:srgbClr val="FFFFFF"/>
              </a:solidFill>
              <a:latin typeface="+mj-lt"/>
              <a:ea typeface="+mj-ea"/>
              <a:cs typeface="+mj-cs"/>
            </a:endParaRPr>
          </a:p>
        </p:txBody>
      </p:sp>
      <p:sp>
        <p:nvSpPr>
          <p:cNvPr id="681987" name="Rectangle 3">
            <a:extLst>
              <a:ext uri="{FF2B5EF4-FFF2-40B4-BE49-F238E27FC236}">
                <a16:creationId xmlns:a16="http://schemas.microsoft.com/office/drawing/2014/main" id="{8A2B23F3-F04D-4DE2-ADC3-4BF7DEB47FF4}"/>
              </a:ext>
            </a:extLst>
          </p:cNvPr>
          <p:cNvSpPr>
            <a:spLocks noGrp="1"/>
          </p:cNvSpPr>
          <p:nvPr>
            <p:ph type="subTitle" idx="4294967295"/>
          </p:nvPr>
        </p:nvSpPr>
        <p:spPr>
          <a:xfrm>
            <a:off x="1848465" y="5258851"/>
            <a:ext cx="8495070" cy="904005"/>
          </a:xfrm>
        </p:spPr>
        <p:txBody>
          <a:bodyPr vert="horz" lIns="91440" tIns="45720" rIns="91440" bIns="45720" rtlCol="0">
            <a:normAutofit/>
          </a:bodyPr>
          <a:lstStyle/>
          <a:p>
            <a:pPr marL="0" indent="0" algn="ctr">
              <a:buNone/>
            </a:pPr>
            <a:endParaRPr lang="en-US" altLang="en-US" sz="2400" kern="1200">
              <a:solidFill>
                <a:srgbClr val="FFFFFF"/>
              </a:solidFill>
              <a:latin typeface="+mn-lt"/>
              <a:ea typeface="+mn-ea"/>
              <a:cs typeface="+mn-cs"/>
            </a:endParaRPr>
          </a:p>
        </p:txBody>
      </p:sp>
      <p:sp>
        <p:nvSpPr>
          <p:cNvPr id="681990" name="Oval 137">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Graphic 7" descr="Shopping basket">
            <a:extLst>
              <a:ext uri="{FF2B5EF4-FFF2-40B4-BE49-F238E27FC236}">
                <a16:creationId xmlns:a16="http://schemas.microsoft.com/office/drawing/2014/main" id="{2BAD2A11-DFEA-49F6-B88B-7E01DC6637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08263" y="1371600"/>
            <a:ext cx="1175474" cy="1175474"/>
          </a:xfrm>
          <a:prstGeom prst="rect">
            <a:avLst/>
          </a:prstGeom>
        </p:spPr>
      </p:pic>
    </p:spTree>
    <p:extLst>
      <p:ext uri="{BB962C8B-B14F-4D97-AF65-F5344CB8AC3E}">
        <p14:creationId xmlns:p14="http://schemas.microsoft.com/office/powerpoint/2010/main" val="4104930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591BA-729E-4C0C-8F6E-3379E0FD9DA5}"/>
              </a:ext>
            </a:extLst>
          </p:cNvPr>
          <p:cNvSpPr>
            <a:spLocks noGrp="1"/>
          </p:cNvSpPr>
          <p:nvPr>
            <p:ph type="title"/>
          </p:nvPr>
        </p:nvSpPr>
        <p:spPr/>
        <p:txBody>
          <a:bodyPr/>
          <a:lstStyle/>
          <a:p>
            <a:r>
              <a:rPr lang="en-US" dirty="0"/>
              <a:t>Merge Sort</a:t>
            </a:r>
          </a:p>
        </p:txBody>
      </p:sp>
      <p:sp>
        <p:nvSpPr>
          <p:cNvPr id="3" name="Content Placeholder 2">
            <a:extLst>
              <a:ext uri="{FF2B5EF4-FFF2-40B4-BE49-F238E27FC236}">
                <a16:creationId xmlns:a16="http://schemas.microsoft.com/office/drawing/2014/main" id="{FE7F8BCD-F6CC-4332-B6A2-FB676FD1758D}"/>
              </a:ext>
            </a:extLst>
          </p:cNvPr>
          <p:cNvSpPr>
            <a:spLocks noGrp="1"/>
          </p:cNvSpPr>
          <p:nvPr>
            <p:ph idx="1"/>
          </p:nvPr>
        </p:nvSpPr>
        <p:spPr/>
        <p:txBody>
          <a:bodyPr/>
          <a:lstStyle/>
          <a:p>
            <a:r>
              <a:rPr lang="en-US" altLang="en-US" b="1" dirty="0"/>
              <a:t>merge sort</a:t>
            </a:r>
            <a:r>
              <a:rPr lang="en-US" altLang="en-US" dirty="0"/>
              <a:t>: Repeatedly divides the data in half, sorts each half, and combines the sorted halves into a sorted whole.</a:t>
            </a:r>
          </a:p>
          <a:p>
            <a:pPr lvl="1">
              <a:buFontTx/>
              <a:buNone/>
            </a:pPr>
            <a:endParaRPr lang="en-US" altLang="en-US" dirty="0"/>
          </a:p>
          <a:p>
            <a:pPr lvl="1">
              <a:buFontTx/>
              <a:buNone/>
            </a:pPr>
            <a:r>
              <a:rPr lang="en-US" altLang="en-US" dirty="0"/>
              <a:t>The algorithm:</a:t>
            </a:r>
          </a:p>
          <a:p>
            <a:pPr lvl="1"/>
            <a:r>
              <a:rPr lang="en-US" altLang="en-US" dirty="0"/>
              <a:t>Divide the list into two roughly equal halves.</a:t>
            </a:r>
          </a:p>
          <a:p>
            <a:pPr lvl="1"/>
            <a:r>
              <a:rPr lang="en-US" altLang="en-US" dirty="0"/>
              <a:t>Sort the left half.</a:t>
            </a:r>
          </a:p>
          <a:p>
            <a:pPr lvl="1"/>
            <a:r>
              <a:rPr lang="en-US" altLang="en-US" dirty="0"/>
              <a:t>Sort the right half.</a:t>
            </a:r>
          </a:p>
          <a:p>
            <a:pPr lvl="1"/>
            <a:r>
              <a:rPr lang="en-US" altLang="en-US" dirty="0"/>
              <a:t>Merge the two sorted halves into one sorted list.</a:t>
            </a:r>
          </a:p>
          <a:p>
            <a:endParaRPr lang="en-US" dirty="0"/>
          </a:p>
        </p:txBody>
      </p:sp>
    </p:spTree>
    <p:extLst>
      <p:ext uri="{BB962C8B-B14F-4D97-AF65-F5344CB8AC3E}">
        <p14:creationId xmlns:p14="http://schemas.microsoft.com/office/powerpoint/2010/main" val="3905052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a:extLst>
              <a:ext uri="{FF2B5EF4-FFF2-40B4-BE49-F238E27FC236}">
                <a16:creationId xmlns:a16="http://schemas.microsoft.com/office/drawing/2014/main" id="{52352237-8C5A-45E4-B230-2747FC1BBE53}"/>
              </a:ext>
            </a:extLst>
          </p:cNvPr>
          <p:cNvSpPr>
            <a:spLocks noGrp="1" noChangeArrowheads="1"/>
          </p:cNvSpPr>
          <p:nvPr>
            <p:ph type="title"/>
          </p:nvPr>
        </p:nvSpPr>
        <p:spPr>
          <a:xfrm>
            <a:off x="838200" y="91280"/>
            <a:ext cx="10515600" cy="1325563"/>
          </a:xfrm>
        </p:spPr>
        <p:txBody>
          <a:bodyPr/>
          <a:lstStyle/>
          <a:p>
            <a:r>
              <a:rPr lang="en-US" altLang="en-US" dirty="0"/>
              <a:t>Merge sort example</a:t>
            </a:r>
          </a:p>
        </p:txBody>
      </p:sp>
      <p:graphicFrame>
        <p:nvGraphicFramePr>
          <p:cNvPr id="217091" name="Group 3">
            <a:extLst>
              <a:ext uri="{FF2B5EF4-FFF2-40B4-BE49-F238E27FC236}">
                <a16:creationId xmlns:a16="http://schemas.microsoft.com/office/drawing/2014/main" id="{C471A1A9-4E51-4DB9-8D7E-4CDCCBE2963B}"/>
              </a:ext>
            </a:extLst>
          </p:cNvPr>
          <p:cNvGraphicFramePr>
            <a:graphicFrameLocks noGrp="1"/>
          </p:cNvGraphicFramePr>
          <p:nvPr/>
        </p:nvGraphicFramePr>
        <p:xfrm>
          <a:off x="3886200" y="1295400"/>
          <a:ext cx="4425950" cy="792480"/>
        </p:xfrm>
        <a:graphic>
          <a:graphicData uri="http://schemas.openxmlformats.org/drawingml/2006/table">
            <a:tbl>
              <a:tblPr/>
              <a:tblGrid>
                <a:gridCol w="782638">
                  <a:extLst>
                    <a:ext uri="{9D8B030D-6E8A-4147-A177-3AD203B41FA5}">
                      <a16:colId xmlns:a16="http://schemas.microsoft.com/office/drawing/2014/main" val="3047676590"/>
                    </a:ext>
                  </a:extLst>
                </a:gridCol>
                <a:gridCol w="460375">
                  <a:extLst>
                    <a:ext uri="{9D8B030D-6E8A-4147-A177-3AD203B41FA5}">
                      <a16:colId xmlns:a16="http://schemas.microsoft.com/office/drawing/2014/main" val="974743362"/>
                    </a:ext>
                  </a:extLst>
                </a:gridCol>
                <a:gridCol w="460375">
                  <a:extLst>
                    <a:ext uri="{9D8B030D-6E8A-4147-A177-3AD203B41FA5}">
                      <a16:colId xmlns:a16="http://schemas.microsoft.com/office/drawing/2014/main" val="1109023646"/>
                    </a:ext>
                  </a:extLst>
                </a:gridCol>
                <a:gridCol w="460375">
                  <a:extLst>
                    <a:ext uri="{9D8B030D-6E8A-4147-A177-3AD203B41FA5}">
                      <a16:colId xmlns:a16="http://schemas.microsoft.com/office/drawing/2014/main" val="3102516791"/>
                    </a:ext>
                  </a:extLst>
                </a:gridCol>
                <a:gridCol w="414337">
                  <a:extLst>
                    <a:ext uri="{9D8B030D-6E8A-4147-A177-3AD203B41FA5}">
                      <a16:colId xmlns:a16="http://schemas.microsoft.com/office/drawing/2014/main" val="1763910813"/>
                    </a:ext>
                  </a:extLst>
                </a:gridCol>
                <a:gridCol w="460375">
                  <a:extLst>
                    <a:ext uri="{9D8B030D-6E8A-4147-A177-3AD203B41FA5}">
                      <a16:colId xmlns:a16="http://schemas.microsoft.com/office/drawing/2014/main" val="1690197377"/>
                    </a:ext>
                  </a:extLst>
                </a:gridCol>
                <a:gridCol w="466725">
                  <a:extLst>
                    <a:ext uri="{9D8B030D-6E8A-4147-A177-3AD203B41FA5}">
                      <a16:colId xmlns:a16="http://schemas.microsoft.com/office/drawing/2014/main" val="2939205171"/>
                    </a:ext>
                  </a:extLst>
                </a:gridCol>
                <a:gridCol w="460375">
                  <a:extLst>
                    <a:ext uri="{9D8B030D-6E8A-4147-A177-3AD203B41FA5}">
                      <a16:colId xmlns:a16="http://schemas.microsoft.com/office/drawing/2014/main" val="45878183"/>
                    </a:ext>
                  </a:extLst>
                </a:gridCol>
                <a:gridCol w="460375">
                  <a:extLst>
                    <a:ext uri="{9D8B030D-6E8A-4147-A177-3AD203B41FA5}">
                      <a16:colId xmlns:a16="http://schemas.microsoft.com/office/drawing/2014/main" val="2236430259"/>
                    </a:ext>
                  </a:extLst>
                </a:gridCol>
              </a:tblGrid>
              <a:tr h="330200">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bg2">
                              <a:lumMod val="75000"/>
                            </a:schemeClr>
                          </a:solidFill>
                          <a:effectLst/>
                          <a:latin typeface="Tahoma" panose="020B0604030504040204" pitchFamily="34" charset="0"/>
                        </a:rPr>
                        <a:t>index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bg2">
                              <a:lumMod val="75000"/>
                            </a:schemeClr>
                          </a:solidFill>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bg2">
                              <a:lumMod val="75000"/>
                            </a:schemeClr>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bg2">
                              <a:lumMod val="75000"/>
                            </a:schemeClr>
                          </a:solidFill>
                          <a:effectLst/>
                          <a:latin typeface="Tahoma" panose="020B060403050404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bg2">
                              <a:lumMod val="75000"/>
                            </a:schemeClr>
                          </a:solidFill>
                          <a:effectLst/>
                          <a:latin typeface="Tahoma" panose="020B060403050404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bg2">
                              <a:lumMod val="75000"/>
                            </a:schemeClr>
                          </a:solidFill>
                          <a:effectLst/>
                          <a:latin typeface="Tahoma" panose="020B060403050404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bg2">
                              <a:lumMod val="75000"/>
                            </a:schemeClr>
                          </a:solidFill>
                          <a:effectLst/>
                          <a:latin typeface="Tahoma" panose="020B060403050404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bg2">
                              <a:lumMod val="75000"/>
                            </a:schemeClr>
                          </a:solidFill>
                          <a:effectLst/>
                          <a:latin typeface="Tahoma" panose="020B060403050404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bg2">
                              <a:lumMod val="75000"/>
                            </a:schemeClr>
                          </a:solidFill>
                          <a:effectLst/>
                          <a:latin typeface="Tahoma" panose="020B060403050404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4233245628"/>
                  </a:ext>
                </a:extLst>
              </a:tr>
              <a:tr h="330200">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bg2">
                              <a:lumMod val="75000"/>
                            </a:schemeClr>
                          </a:solidFill>
                          <a:effectLst/>
                          <a:latin typeface="Tahoma" panose="020B0604030504040204" pitchFamily="34" charset="0"/>
                        </a:rPr>
                        <a:t>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ahoma" panose="020B0604030504040204" pitchFamily="34" charset="0"/>
                        </a:rPr>
                        <a:t>42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939209544"/>
                  </a:ext>
                </a:extLst>
              </a:tr>
            </a:tbl>
          </a:graphicData>
        </a:graphic>
      </p:graphicFrame>
      <p:graphicFrame>
        <p:nvGraphicFramePr>
          <p:cNvPr id="217123" name="Group 35">
            <a:extLst>
              <a:ext uri="{FF2B5EF4-FFF2-40B4-BE49-F238E27FC236}">
                <a16:creationId xmlns:a16="http://schemas.microsoft.com/office/drawing/2014/main" id="{DEE94E78-144A-4EAE-8807-606603C4BBA9}"/>
              </a:ext>
            </a:extLst>
          </p:cNvPr>
          <p:cNvGraphicFramePr>
            <a:graphicFrameLocks noGrp="1"/>
          </p:cNvGraphicFramePr>
          <p:nvPr/>
        </p:nvGraphicFramePr>
        <p:xfrm>
          <a:off x="3344863" y="2562225"/>
          <a:ext cx="1795462" cy="396240"/>
        </p:xfrm>
        <a:graphic>
          <a:graphicData uri="http://schemas.openxmlformats.org/drawingml/2006/table">
            <a:tbl>
              <a:tblPr/>
              <a:tblGrid>
                <a:gridCol w="460375">
                  <a:extLst>
                    <a:ext uri="{9D8B030D-6E8A-4147-A177-3AD203B41FA5}">
                      <a16:colId xmlns:a16="http://schemas.microsoft.com/office/drawing/2014/main" val="3061613855"/>
                    </a:ext>
                  </a:extLst>
                </a:gridCol>
                <a:gridCol w="460375">
                  <a:extLst>
                    <a:ext uri="{9D8B030D-6E8A-4147-A177-3AD203B41FA5}">
                      <a16:colId xmlns:a16="http://schemas.microsoft.com/office/drawing/2014/main" val="3002999085"/>
                    </a:ext>
                  </a:extLst>
                </a:gridCol>
                <a:gridCol w="460375">
                  <a:extLst>
                    <a:ext uri="{9D8B030D-6E8A-4147-A177-3AD203B41FA5}">
                      <a16:colId xmlns:a16="http://schemas.microsoft.com/office/drawing/2014/main" val="3220984920"/>
                    </a:ext>
                  </a:extLst>
                </a:gridCol>
                <a:gridCol w="414337">
                  <a:extLst>
                    <a:ext uri="{9D8B030D-6E8A-4147-A177-3AD203B41FA5}">
                      <a16:colId xmlns:a16="http://schemas.microsoft.com/office/drawing/2014/main" val="1552183474"/>
                    </a:ext>
                  </a:extLst>
                </a:gridCol>
              </a:tblGrid>
              <a:tr h="266700">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ahoma" panose="020B060403050404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ahoma" panose="020B0604030504040204"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599797974"/>
                  </a:ext>
                </a:extLst>
              </a:tr>
            </a:tbl>
          </a:graphicData>
        </a:graphic>
      </p:graphicFrame>
      <p:graphicFrame>
        <p:nvGraphicFramePr>
          <p:cNvPr id="217135" name="Group 47">
            <a:extLst>
              <a:ext uri="{FF2B5EF4-FFF2-40B4-BE49-F238E27FC236}">
                <a16:creationId xmlns:a16="http://schemas.microsoft.com/office/drawing/2014/main" id="{E86E564C-275E-4B68-81D7-D6A85F20662D}"/>
              </a:ext>
            </a:extLst>
          </p:cNvPr>
          <p:cNvGraphicFramePr>
            <a:graphicFrameLocks noGrp="1"/>
          </p:cNvGraphicFramePr>
          <p:nvPr/>
        </p:nvGraphicFramePr>
        <p:xfrm>
          <a:off x="2811463" y="3276600"/>
          <a:ext cx="920750" cy="396240"/>
        </p:xfrm>
        <a:graphic>
          <a:graphicData uri="http://schemas.openxmlformats.org/drawingml/2006/table">
            <a:tbl>
              <a:tblPr/>
              <a:tblGrid>
                <a:gridCol w="460375">
                  <a:extLst>
                    <a:ext uri="{9D8B030D-6E8A-4147-A177-3AD203B41FA5}">
                      <a16:colId xmlns:a16="http://schemas.microsoft.com/office/drawing/2014/main" val="2256714899"/>
                    </a:ext>
                  </a:extLst>
                </a:gridCol>
                <a:gridCol w="460375">
                  <a:extLst>
                    <a:ext uri="{9D8B030D-6E8A-4147-A177-3AD203B41FA5}">
                      <a16:colId xmlns:a16="http://schemas.microsoft.com/office/drawing/2014/main" val="4238570385"/>
                    </a:ext>
                  </a:extLst>
                </a:gridCol>
              </a:tblGrid>
              <a:tr h="330200">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247856621"/>
                  </a:ext>
                </a:extLst>
              </a:tr>
            </a:tbl>
          </a:graphicData>
        </a:graphic>
      </p:graphicFrame>
      <p:graphicFrame>
        <p:nvGraphicFramePr>
          <p:cNvPr id="217143" name="Group 55">
            <a:extLst>
              <a:ext uri="{FF2B5EF4-FFF2-40B4-BE49-F238E27FC236}">
                <a16:creationId xmlns:a16="http://schemas.microsoft.com/office/drawing/2014/main" id="{F739135A-3D2D-4C55-95F2-212664663198}"/>
              </a:ext>
            </a:extLst>
          </p:cNvPr>
          <p:cNvGraphicFramePr>
            <a:graphicFrameLocks noGrp="1"/>
          </p:cNvGraphicFramePr>
          <p:nvPr/>
        </p:nvGraphicFramePr>
        <p:xfrm>
          <a:off x="2649539" y="3948113"/>
          <a:ext cx="460375" cy="396240"/>
        </p:xfrm>
        <a:graphic>
          <a:graphicData uri="http://schemas.openxmlformats.org/drawingml/2006/table">
            <a:tbl>
              <a:tblPr/>
              <a:tblGrid>
                <a:gridCol w="460375">
                  <a:extLst>
                    <a:ext uri="{9D8B030D-6E8A-4147-A177-3AD203B41FA5}">
                      <a16:colId xmlns:a16="http://schemas.microsoft.com/office/drawing/2014/main" val="480225253"/>
                    </a:ext>
                  </a:extLst>
                </a:gridCol>
              </a:tblGrid>
              <a:tr h="330200">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22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821015045"/>
                  </a:ext>
                </a:extLst>
              </a:tr>
            </a:tbl>
          </a:graphicData>
        </a:graphic>
      </p:graphicFrame>
      <p:graphicFrame>
        <p:nvGraphicFramePr>
          <p:cNvPr id="217149" name="Group 61">
            <a:extLst>
              <a:ext uri="{FF2B5EF4-FFF2-40B4-BE49-F238E27FC236}">
                <a16:creationId xmlns:a16="http://schemas.microsoft.com/office/drawing/2014/main" id="{77F2F8CA-9AB1-4BF2-B75B-C400A24C6669}"/>
              </a:ext>
            </a:extLst>
          </p:cNvPr>
          <p:cNvGraphicFramePr>
            <a:graphicFrameLocks noGrp="1"/>
          </p:cNvGraphicFramePr>
          <p:nvPr/>
        </p:nvGraphicFramePr>
        <p:xfrm>
          <a:off x="3414714" y="3948113"/>
          <a:ext cx="460375" cy="396240"/>
        </p:xfrm>
        <a:graphic>
          <a:graphicData uri="http://schemas.openxmlformats.org/drawingml/2006/table">
            <a:tbl>
              <a:tblPr/>
              <a:tblGrid>
                <a:gridCol w="460375">
                  <a:extLst>
                    <a:ext uri="{9D8B030D-6E8A-4147-A177-3AD203B41FA5}">
                      <a16:colId xmlns:a16="http://schemas.microsoft.com/office/drawing/2014/main" val="2745228145"/>
                    </a:ext>
                  </a:extLst>
                </a:gridCol>
              </a:tblGrid>
              <a:tr h="330200">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3888924390"/>
                  </a:ext>
                </a:extLst>
              </a:tr>
            </a:tbl>
          </a:graphicData>
        </a:graphic>
      </p:graphicFrame>
      <p:graphicFrame>
        <p:nvGraphicFramePr>
          <p:cNvPr id="217155" name="Group 67">
            <a:extLst>
              <a:ext uri="{FF2B5EF4-FFF2-40B4-BE49-F238E27FC236}">
                <a16:creationId xmlns:a16="http://schemas.microsoft.com/office/drawing/2014/main" id="{DFEB9A99-CBF5-4A43-9B24-DAC914418FA1}"/>
              </a:ext>
            </a:extLst>
          </p:cNvPr>
          <p:cNvGraphicFramePr>
            <a:graphicFrameLocks noGrp="1"/>
          </p:cNvGraphicFramePr>
          <p:nvPr/>
        </p:nvGraphicFramePr>
        <p:xfrm>
          <a:off x="2808288" y="4633913"/>
          <a:ext cx="920750" cy="396240"/>
        </p:xfrm>
        <a:graphic>
          <a:graphicData uri="http://schemas.openxmlformats.org/drawingml/2006/table">
            <a:tbl>
              <a:tblPr/>
              <a:tblGrid>
                <a:gridCol w="460375">
                  <a:extLst>
                    <a:ext uri="{9D8B030D-6E8A-4147-A177-3AD203B41FA5}">
                      <a16:colId xmlns:a16="http://schemas.microsoft.com/office/drawing/2014/main" val="3285355583"/>
                    </a:ext>
                  </a:extLst>
                </a:gridCol>
                <a:gridCol w="460375">
                  <a:extLst>
                    <a:ext uri="{9D8B030D-6E8A-4147-A177-3AD203B41FA5}">
                      <a16:colId xmlns:a16="http://schemas.microsoft.com/office/drawing/2014/main" val="2169545576"/>
                    </a:ext>
                  </a:extLst>
                </a:gridCol>
              </a:tblGrid>
              <a:tr h="330200">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22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3797846912"/>
                  </a:ext>
                </a:extLst>
              </a:tr>
            </a:tbl>
          </a:graphicData>
        </a:graphic>
      </p:graphicFrame>
      <p:grpSp>
        <p:nvGrpSpPr>
          <p:cNvPr id="217163" name="Group 75">
            <a:extLst>
              <a:ext uri="{FF2B5EF4-FFF2-40B4-BE49-F238E27FC236}">
                <a16:creationId xmlns:a16="http://schemas.microsoft.com/office/drawing/2014/main" id="{55FB7020-72CC-48D3-A6BB-EEEF079F16C9}"/>
              </a:ext>
            </a:extLst>
          </p:cNvPr>
          <p:cNvGrpSpPr>
            <a:grpSpLocks/>
          </p:cNvGrpSpPr>
          <p:nvPr/>
        </p:nvGrpSpPr>
        <p:grpSpPr bwMode="auto">
          <a:xfrm>
            <a:off x="1981200" y="4343401"/>
            <a:ext cx="1665288" cy="366713"/>
            <a:chOff x="288" y="2736"/>
            <a:chExt cx="1049" cy="231"/>
          </a:xfrm>
        </p:grpSpPr>
        <p:grpSp>
          <p:nvGrpSpPr>
            <p:cNvPr id="217164" name="Group 76">
              <a:extLst>
                <a:ext uri="{FF2B5EF4-FFF2-40B4-BE49-F238E27FC236}">
                  <a16:creationId xmlns:a16="http://schemas.microsoft.com/office/drawing/2014/main" id="{7BB3294E-5E14-4805-9C5C-8EE46B22B56B}"/>
                </a:ext>
              </a:extLst>
            </p:cNvPr>
            <p:cNvGrpSpPr>
              <a:grpSpLocks/>
            </p:cNvGrpSpPr>
            <p:nvPr/>
          </p:nvGrpSpPr>
          <p:grpSpPr bwMode="auto">
            <a:xfrm>
              <a:off x="857" y="2736"/>
              <a:ext cx="480" cy="144"/>
              <a:chOff x="1056" y="2736"/>
              <a:chExt cx="480" cy="144"/>
            </a:xfrm>
          </p:grpSpPr>
          <p:sp>
            <p:nvSpPr>
              <p:cNvPr id="217165" name="Line 77">
                <a:extLst>
                  <a:ext uri="{FF2B5EF4-FFF2-40B4-BE49-F238E27FC236}">
                    <a16:creationId xmlns:a16="http://schemas.microsoft.com/office/drawing/2014/main" id="{3CDF9A97-049C-401F-A919-CE63321CBF15}"/>
                  </a:ext>
                </a:extLst>
              </p:cNvPr>
              <p:cNvSpPr>
                <a:spLocks noChangeShapeType="1"/>
              </p:cNvSpPr>
              <p:nvPr/>
            </p:nvSpPr>
            <p:spPr bwMode="auto">
              <a:xfrm>
                <a:off x="1056" y="2736"/>
                <a:ext cx="19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166" name="Line 78">
                <a:extLst>
                  <a:ext uri="{FF2B5EF4-FFF2-40B4-BE49-F238E27FC236}">
                    <a16:creationId xmlns:a16="http://schemas.microsoft.com/office/drawing/2014/main" id="{26A99E88-9FBD-4356-9D34-F086269F142A}"/>
                  </a:ext>
                </a:extLst>
              </p:cNvPr>
              <p:cNvSpPr>
                <a:spLocks noChangeShapeType="1"/>
              </p:cNvSpPr>
              <p:nvPr/>
            </p:nvSpPr>
            <p:spPr bwMode="auto">
              <a:xfrm flipH="1">
                <a:off x="1344" y="2736"/>
                <a:ext cx="19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17167" name="Text Box 79">
              <a:extLst>
                <a:ext uri="{FF2B5EF4-FFF2-40B4-BE49-F238E27FC236}">
                  <a16:creationId xmlns:a16="http://schemas.microsoft.com/office/drawing/2014/main" id="{60FF483B-9930-4025-995D-6055AAE9CEE3}"/>
                </a:ext>
              </a:extLst>
            </p:cNvPr>
            <p:cNvSpPr txBox="1">
              <a:spLocks noChangeArrowheads="1"/>
            </p:cNvSpPr>
            <p:nvPr/>
          </p:nvSpPr>
          <p:spPr bwMode="auto">
            <a:xfrm>
              <a:off x="288" y="2736"/>
              <a:ext cx="52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ahoma" panose="020B0604030504040204" pitchFamily="34" charset="0"/>
                </a:rPr>
                <a:t>merge</a:t>
              </a:r>
            </a:p>
          </p:txBody>
        </p:sp>
      </p:grpSp>
      <p:grpSp>
        <p:nvGrpSpPr>
          <p:cNvPr id="217168" name="Group 80">
            <a:extLst>
              <a:ext uri="{FF2B5EF4-FFF2-40B4-BE49-F238E27FC236}">
                <a16:creationId xmlns:a16="http://schemas.microsoft.com/office/drawing/2014/main" id="{02303663-3967-444F-82F8-CB9B99552E58}"/>
              </a:ext>
            </a:extLst>
          </p:cNvPr>
          <p:cNvGrpSpPr>
            <a:grpSpLocks/>
          </p:cNvGrpSpPr>
          <p:nvPr/>
        </p:nvGrpSpPr>
        <p:grpSpPr bwMode="auto">
          <a:xfrm>
            <a:off x="2214564" y="3505200"/>
            <a:ext cx="1355725" cy="381000"/>
            <a:chOff x="435" y="2208"/>
            <a:chExt cx="854" cy="240"/>
          </a:xfrm>
        </p:grpSpPr>
        <p:grpSp>
          <p:nvGrpSpPr>
            <p:cNvPr id="217169" name="Group 81">
              <a:extLst>
                <a:ext uri="{FF2B5EF4-FFF2-40B4-BE49-F238E27FC236}">
                  <a16:creationId xmlns:a16="http://schemas.microsoft.com/office/drawing/2014/main" id="{DC598562-67B5-4AB9-84BA-CF893346B5C9}"/>
                </a:ext>
              </a:extLst>
            </p:cNvPr>
            <p:cNvGrpSpPr>
              <a:grpSpLocks/>
            </p:cNvGrpSpPr>
            <p:nvPr/>
          </p:nvGrpSpPr>
          <p:grpSpPr bwMode="auto">
            <a:xfrm>
              <a:off x="905" y="2352"/>
              <a:ext cx="384" cy="96"/>
              <a:chOff x="1104" y="2352"/>
              <a:chExt cx="384" cy="96"/>
            </a:xfrm>
          </p:grpSpPr>
          <p:sp>
            <p:nvSpPr>
              <p:cNvPr id="217170" name="Line 82">
                <a:extLst>
                  <a:ext uri="{FF2B5EF4-FFF2-40B4-BE49-F238E27FC236}">
                    <a16:creationId xmlns:a16="http://schemas.microsoft.com/office/drawing/2014/main" id="{3B5D4961-07BD-4024-A83A-291AB6765433}"/>
                  </a:ext>
                </a:extLst>
              </p:cNvPr>
              <p:cNvSpPr>
                <a:spLocks noChangeShapeType="1"/>
              </p:cNvSpPr>
              <p:nvPr/>
            </p:nvSpPr>
            <p:spPr bwMode="auto">
              <a:xfrm flipH="1">
                <a:off x="1104" y="2352"/>
                <a:ext cx="192"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171" name="Line 83">
                <a:extLst>
                  <a:ext uri="{FF2B5EF4-FFF2-40B4-BE49-F238E27FC236}">
                    <a16:creationId xmlns:a16="http://schemas.microsoft.com/office/drawing/2014/main" id="{62E656EB-2C80-48C0-A7EA-EE64ADCB7416}"/>
                  </a:ext>
                </a:extLst>
              </p:cNvPr>
              <p:cNvSpPr>
                <a:spLocks noChangeShapeType="1"/>
              </p:cNvSpPr>
              <p:nvPr/>
            </p:nvSpPr>
            <p:spPr bwMode="auto">
              <a:xfrm>
                <a:off x="1296" y="2352"/>
                <a:ext cx="192"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17172" name="Text Box 84">
              <a:extLst>
                <a:ext uri="{FF2B5EF4-FFF2-40B4-BE49-F238E27FC236}">
                  <a16:creationId xmlns:a16="http://schemas.microsoft.com/office/drawing/2014/main" id="{AF5BB759-B34E-4FE5-A06D-DCE6C221D398}"/>
                </a:ext>
              </a:extLst>
            </p:cNvPr>
            <p:cNvSpPr txBox="1">
              <a:spLocks noChangeArrowheads="1"/>
            </p:cNvSpPr>
            <p:nvPr/>
          </p:nvSpPr>
          <p:spPr bwMode="auto">
            <a:xfrm>
              <a:off x="435" y="2208"/>
              <a:ext cx="3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ahoma" panose="020B0604030504040204" pitchFamily="34" charset="0"/>
                </a:rPr>
                <a:t>split</a:t>
              </a:r>
            </a:p>
          </p:txBody>
        </p:sp>
      </p:grpSp>
      <p:graphicFrame>
        <p:nvGraphicFramePr>
          <p:cNvPr id="217173" name="Group 85">
            <a:extLst>
              <a:ext uri="{FF2B5EF4-FFF2-40B4-BE49-F238E27FC236}">
                <a16:creationId xmlns:a16="http://schemas.microsoft.com/office/drawing/2014/main" id="{00BFA44B-6804-4F72-A510-102DB5577D6C}"/>
              </a:ext>
            </a:extLst>
          </p:cNvPr>
          <p:cNvGraphicFramePr>
            <a:graphicFrameLocks noGrp="1"/>
          </p:cNvGraphicFramePr>
          <p:nvPr/>
        </p:nvGraphicFramePr>
        <p:xfrm>
          <a:off x="4781550" y="3276600"/>
          <a:ext cx="920750" cy="396240"/>
        </p:xfrm>
        <a:graphic>
          <a:graphicData uri="http://schemas.openxmlformats.org/drawingml/2006/table">
            <a:tbl>
              <a:tblPr/>
              <a:tblGrid>
                <a:gridCol w="460375">
                  <a:extLst>
                    <a:ext uri="{9D8B030D-6E8A-4147-A177-3AD203B41FA5}">
                      <a16:colId xmlns:a16="http://schemas.microsoft.com/office/drawing/2014/main" val="810766350"/>
                    </a:ext>
                  </a:extLst>
                </a:gridCol>
                <a:gridCol w="460375">
                  <a:extLst>
                    <a:ext uri="{9D8B030D-6E8A-4147-A177-3AD203B41FA5}">
                      <a16:colId xmlns:a16="http://schemas.microsoft.com/office/drawing/2014/main" val="3548559434"/>
                    </a:ext>
                  </a:extLst>
                </a:gridCol>
              </a:tblGrid>
              <a:tr h="330200">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196914441"/>
                  </a:ext>
                </a:extLst>
              </a:tr>
            </a:tbl>
          </a:graphicData>
        </a:graphic>
      </p:graphicFrame>
      <p:graphicFrame>
        <p:nvGraphicFramePr>
          <p:cNvPr id="217181" name="Group 93">
            <a:extLst>
              <a:ext uri="{FF2B5EF4-FFF2-40B4-BE49-F238E27FC236}">
                <a16:creationId xmlns:a16="http://schemas.microsoft.com/office/drawing/2014/main" id="{0E1FFD54-062C-4267-9538-BCC28EC40650}"/>
              </a:ext>
            </a:extLst>
          </p:cNvPr>
          <p:cNvGraphicFramePr>
            <a:graphicFrameLocks noGrp="1"/>
          </p:cNvGraphicFramePr>
          <p:nvPr/>
        </p:nvGraphicFramePr>
        <p:xfrm>
          <a:off x="4619626" y="3948113"/>
          <a:ext cx="460375" cy="396240"/>
        </p:xfrm>
        <a:graphic>
          <a:graphicData uri="http://schemas.openxmlformats.org/drawingml/2006/table">
            <a:tbl>
              <a:tblPr/>
              <a:tblGrid>
                <a:gridCol w="460375">
                  <a:extLst>
                    <a:ext uri="{9D8B030D-6E8A-4147-A177-3AD203B41FA5}">
                      <a16:colId xmlns:a16="http://schemas.microsoft.com/office/drawing/2014/main" val="2584358844"/>
                    </a:ext>
                  </a:extLst>
                </a:gridCol>
              </a:tblGrid>
              <a:tr h="330200">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4070910470"/>
                  </a:ext>
                </a:extLst>
              </a:tr>
            </a:tbl>
          </a:graphicData>
        </a:graphic>
      </p:graphicFrame>
      <p:graphicFrame>
        <p:nvGraphicFramePr>
          <p:cNvPr id="217187" name="Group 99">
            <a:extLst>
              <a:ext uri="{FF2B5EF4-FFF2-40B4-BE49-F238E27FC236}">
                <a16:creationId xmlns:a16="http://schemas.microsoft.com/office/drawing/2014/main" id="{2830AC9B-0990-4A43-A602-BC77AEC9B5A2}"/>
              </a:ext>
            </a:extLst>
          </p:cNvPr>
          <p:cNvGraphicFramePr>
            <a:graphicFrameLocks noGrp="1"/>
          </p:cNvGraphicFramePr>
          <p:nvPr/>
        </p:nvGraphicFramePr>
        <p:xfrm>
          <a:off x="5384801" y="3948113"/>
          <a:ext cx="460375" cy="396240"/>
        </p:xfrm>
        <a:graphic>
          <a:graphicData uri="http://schemas.openxmlformats.org/drawingml/2006/table">
            <a:tbl>
              <a:tblPr/>
              <a:tblGrid>
                <a:gridCol w="460375">
                  <a:extLst>
                    <a:ext uri="{9D8B030D-6E8A-4147-A177-3AD203B41FA5}">
                      <a16:colId xmlns:a16="http://schemas.microsoft.com/office/drawing/2014/main" val="504354602"/>
                    </a:ext>
                  </a:extLst>
                </a:gridCol>
              </a:tblGrid>
              <a:tr h="330200">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513167606"/>
                  </a:ext>
                </a:extLst>
              </a:tr>
            </a:tbl>
          </a:graphicData>
        </a:graphic>
      </p:graphicFrame>
      <p:graphicFrame>
        <p:nvGraphicFramePr>
          <p:cNvPr id="217193" name="Group 105">
            <a:extLst>
              <a:ext uri="{FF2B5EF4-FFF2-40B4-BE49-F238E27FC236}">
                <a16:creationId xmlns:a16="http://schemas.microsoft.com/office/drawing/2014/main" id="{BC86AFF4-D08A-4DAE-9355-67B010405010}"/>
              </a:ext>
            </a:extLst>
          </p:cNvPr>
          <p:cNvGraphicFramePr>
            <a:graphicFrameLocks noGrp="1"/>
          </p:cNvGraphicFramePr>
          <p:nvPr/>
        </p:nvGraphicFramePr>
        <p:xfrm>
          <a:off x="4778375" y="4633913"/>
          <a:ext cx="920750" cy="396240"/>
        </p:xfrm>
        <a:graphic>
          <a:graphicData uri="http://schemas.openxmlformats.org/drawingml/2006/table">
            <a:tbl>
              <a:tblPr/>
              <a:tblGrid>
                <a:gridCol w="460375">
                  <a:extLst>
                    <a:ext uri="{9D8B030D-6E8A-4147-A177-3AD203B41FA5}">
                      <a16:colId xmlns:a16="http://schemas.microsoft.com/office/drawing/2014/main" val="3158243281"/>
                    </a:ext>
                  </a:extLst>
                </a:gridCol>
                <a:gridCol w="460375">
                  <a:extLst>
                    <a:ext uri="{9D8B030D-6E8A-4147-A177-3AD203B41FA5}">
                      <a16:colId xmlns:a16="http://schemas.microsoft.com/office/drawing/2014/main" val="551797652"/>
                    </a:ext>
                  </a:extLst>
                </a:gridCol>
              </a:tblGrid>
              <a:tr h="330200">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4258378615"/>
                  </a:ext>
                </a:extLst>
              </a:tr>
            </a:tbl>
          </a:graphicData>
        </a:graphic>
      </p:graphicFrame>
      <p:grpSp>
        <p:nvGrpSpPr>
          <p:cNvPr id="217201" name="Group 113">
            <a:extLst>
              <a:ext uri="{FF2B5EF4-FFF2-40B4-BE49-F238E27FC236}">
                <a16:creationId xmlns:a16="http://schemas.microsoft.com/office/drawing/2014/main" id="{A28982DE-AE56-4A6F-AD53-C3AB66BB5287}"/>
              </a:ext>
            </a:extLst>
          </p:cNvPr>
          <p:cNvGrpSpPr>
            <a:grpSpLocks/>
          </p:cNvGrpSpPr>
          <p:nvPr/>
        </p:nvGrpSpPr>
        <p:grpSpPr bwMode="auto">
          <a:xfrm>
            <a:off x="3951289" y="4343401"/>
            <a:ext cx="1665287" cy="366713"/>
            <a:chOff x="1529" y="2736"/>
            <a:chExt cx="1049" cy="231"/>
          </a:xfrm>
        </p:grpSpPr>
        <p:grpSp>
          <p:nvGrpSpPr>
            <p:cNvPr id="217202" name="Group 114">
              <a:extLst>
                <a:ext uri="{FF2B5EF4-FFF2-40B4-BE49-F238E27FC236}">
                  <a16:creationId xmlns:a16="http://schemas.microsoft.com/office/drawing/2014/main" id="{9CC18D0D-2F34-4A16-9FE1-D38834CE3E6F}"/>
                </a:ext>
              </a:extLst>
            </p:cNvPr>
            <p:cNvGrpSpPr>
              <a:grpSpLocks/>
            </p:cNvGrpSpPr>
            <p:nvPr/>
          </p:nvGrpSpPr>
          <p:grpSpPr bwMode="auto">
            <a:xfrm>
              <a:off x="2098" y="2736"/>
              <a:ext cx="480" cy="144"/>
              <a:chOff x="2297" y="2736"/>
              <a:chExt cx="480" cy="144"/>
            </a:xfrm>
          </p:grpSpPr>
          <p:sp>
            <p:nvSpPr>
              <p:cNvPr id="217203" name="Line 115">
                <a:extLst>
                  <a:ext uri="{FF2B5EF4-FFF2-40B4-BE49-F238E27FC236}">
                    <a16:creationId xmlns:a16="http://schemas.microsoft.com/office/drawing/2014/main" id="{4E37687E-16BF-44C5-A2AE-A45F24FD282E}"/>
                  </a:ext>
                </a:extLst>
              </p:cNvPr>
              <p:cNvSpPr>
                <a:spLocks noChangeShapeType="1"/>
              </p:cNvSpPr>
              <p:nvPr/>
            </p:nvSpPr>
            <p:spPr bwMode="auto">
              <a:xfrm>
                <a:off x="2297" y="2736"/>
                <a:ext cx="19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204" name="Line 116">
                <a:extLst>
                  <a:ext uri="{FF2B5EF4-FFF2-40B4-BE49-F238E27FC236}">
                    <a16:creationId xmlns:a16="http://schemas.microsoft.com/office/drawing/2014/main" id="{595BEBCE-728C-4108-A32C-E4CF0FE701E8}"/>
                  </a:ext>
                </a:extLst>
              </p:cNvPr>
              <p:cNvSpPr>
                <a:spLocks noChangeShapeType="1"/>
              </p:cNvSpPr>
              <p:nvPr/>
            </p:nvSpPr>
            <p:spPr bwMode="auto">
              <a:xfrm flipH="1">
                <a:off x="2585" y="2736"/>
                <a:ext cx="19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17205" name="Text Box 117">
              <a:extLst>
                <a:ext uri="{FF2B5EF4-FFF2-40B4-BE49-F238E27FC236}">
                  <a16:creationId xmlns:a16="http://schemas.microsoft.com/office/drawing/2014/main" id="{E27A4C8D-E092-4AAA-86DA-2AEB2653F436}"/>
                </a:ext>
              </a:extLst>
            </p:cNvPr>
            <p:cNvSpPr txBox="1">
              <a:spLocks noChangeArrowheads="1"/>
            </p:cNvSpPr>
            <p:nvPr/>
          </p:nvSpPr>
          <p:spPr bwMode="auto">
            <a:xfrm>
              <a:off x="1529" y="2736"/>
              <a:ext cx="52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ahoma" panose="020B0604030504040204" pitchFamily="34" charset="0"/>
                </a:rPr>
                <a:t>merge</a:t>
              </a:r>
            </a:p>
          </p:txBody>
        </p:sp>
      </p:grpSp>
      <p:grpSp>
        <p:nvGrpSpPr>
          <p:cNvPr id="217206" name="Group 118">
            <a:extLst>
              <a:ext uri="{FF2B5EF4-FFF2-40B4-BE49-F238E27FC236}">
                <a16:creationId xmlns:a16="http://schemas.microsoft.com/office/drawing/2014/main" id="{EEA01767-506F-491A-BEF3-C1BD687F63ED}"/>
              </a:ext>
            </a:extLst>
          </p:cNvPr>
          <p:cNvGrpSpPr>
            <a:grpSpLocks/>
          </p:cNvGrpSpPr>
          <p:nvPr/>
        </p:nvGrpSpPr>
        <p:grpSpPr bwMode="auto">
          <a:xfrm>
            <a:off x="4184651" y="3505200"/>
            <a:ext cx="1355725" cy="381000"/>
            <a:chOff x="1676" y="2208"/>
            <a:chExt cx="854" cy="240"/>
          </a:xfrm>
        </p:grpSpPr>
        <p:grpSp>
          <p:nvGrpSpPr>
            <p:cNvPr id="217207" name="Group 119">
              <a:extLst>
                <a:ext uri="{FF2B5EF4-FFF2-40B4-BE49-F238E27FC236}">
                  <a16:creationId xmlns:a16="http://schemas.microsoft.com/office/drawing/2014/main" id="{AF0151E3-4918-4DEB-A256-BD80F9AAF73C}"/>
                </a:ext>
              </a:extLst>
            </p:cNvPr>
            <p:cNvGrpSpPr>
              <a:grpSpLocks/>
            </p:cNvGrpSpPr>
            <p:nvPr/>
          </p:nvGrpSpPr>
          <p:grpSpPr bwMode="auto">
            <a:xfrm>
              <a:off x="2146" y="2352"/>
              <a:ext cx="384" cy="96"/>
              <a:chOff x="2345" y="2352"/>
              <a:chExt cx="384" cy="96"/>
            </a:xfrm>
          </p:grpSpPr>
          <p:sp>
            <p:nvSpPr>
              <p:cNvPr id="217208" name="Line 120">
                <a:extLst>
                  <a:ext uri="{FF2B5EF4-FFF2-40B4-BE49-F238E27FC236}">
                    <a16:creationId xmlns:a16="http://schemas.microsoft.com/office/drawing/2014/main" id="{EE310716-EA4B-43F2-8A9D-683D5E514AB8}"/>
                  </a:ext>
                </a:extLst>
              </p:cNvPr>
              <p:cNvSpPr>
                <a:spLocks noChangeShapeType="1"/>
              </p:cNvSpPr>
              <p:nvPr/>
            </p:nvSpPr>
            <p:spPr bwMode="auto">
              <a:xfrm flipH="1">
                <a:off x="2345" y="2352"/>
                <a:ext cx="192"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209" name="Line 121">
                <a:extLst>
                  <a:ext uri="{FF2B5EF4-FFF2-40B4-BE49-F238E27FC236}">
                    <a16:creationId xmlns:a16="http://schemas.microsoft.com/office/drawing/2014/main" id="{F6A8332D-EE3F-4257-9A1A-1B7B93A44123}"/>
                  </a:ext>
                </a:extLst>
              </p:cNvPr>
              <p:cNvSpPr>
                <a:spLocks noChangeShapeType="1"/>
              </p:cNvSpPr>
              <p:nvPr/>
            </p:nvSpPr>
            <p:spPr bwMode="auto">
              <a:xfrm>
                <a:off x="2537" y="2352"/>
                <a:ext cx="192"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17210" name="Text Box 122">
              <a:extLst>
                <a:ext uri="{FF2B5EF4-FFF2-40B4-BE49-F238E27FC236}">
                  <a16:creationId xmlns:a16="http://schemas.microsoft.com/office/drawing/2014/main" id="{D8F70E3C-6D06-42DE-8E45-AF69303C8BEC}"/>
                </a:ext>
              </a:extLst>
            </p:cNvPr>
            <p:cNvSpPr txBox="1">
              <a:spLocks noChangeArrowheads="1"/>
            </p:cNvSpPr>
            <p:nvPr/>
          </p:nvSpPr>
          <p:spPr bwMode="auto">
            <a:xfrm>
              <a:off x="1676" y="2208"/>
              <a:ext cx="3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ahoma" panose="020B0604030504040204" pitchFamily="34" charset="0"/>
                </a:rPr>
                <a:t>split</a:t>
              </a:r>
            </a:p>
          </p:txBody>
        </p:sp>
      </p:grpSp>
      <p:grpSp>
        <p:nvGrpSpPr>
          <p:cNvPr id="217211" name="Group 123">
            <a:extLst>
              <a:ext uri="{FF2B5EF4-FFF2-40B4-BE49-F238E27FC236}">
                <a16:creationId xmlns:a16="http://schemas.microsoft.com/office/drawing/2014/main" id="{1960C4D8-04D5-4F50-B665-23E507268AF1}"/>
              </a:ext>
            </a:extLst>
          </p:cNvPr>
          <p:cNvGrpSpPr>
            <a:grpSpLocks/>
          </p:cNvGrpSpPr>
          <p:nvPr/>
        </p:nvGrpSpPr>
        <p:grpSpPr bwMode="auto">
          <a:xfrm>
            <a:off x="2747964" y="2819400"/>
            <a:ext cx="2422525" cy="381000"/>
            <a:chOff x="771" y="1776"/>
            <a:chExt cx="1526" cy="240"/>
          </a:xfrm>
        </p:grpSpPr>
        <p:sp>
          <p:nvSpPr>
            <p:cNvPr id="217212" name="Text Box 124">
              <a:extLst>
                <a:ext uri="{FF2B5EF4-FFF2-40B4-BE49-F238E27FC236}">
                  <a16:creationId xmlns:a16="http://schemas.microsoft.com/office/drawing/2014/main" id="{F248419E-148B-4BA5-8FA5-F49C9398AD19}"/>
                </a:ext>
              </a:extLst>
            </p:cNvPr>
            <p:cNvSpPr txBox="1">
              <a:spLocks noChangeArrowheads="1"/>
            </p:cNvSpPr>
            <p:nvPr/>
          </p:nvSpPr>
          <p:spPr bwMode="auto">
            <a:xfrm>
              <a:off x="771" y="1776"/>
              <a:ext cx="3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ahoma" panose="020B0604030504040204" pitchFamily="34" charset="0"/>
                </a:rPr>
                <a:t>split</a:t>
              </a:r>
            </a:p>
          </p:txBody>
        </p:sp>
        <p:grpSp>
          <p:nvGrpSpPr>
            <p:cNvPr id="217213" name="Group 125">
              <a:extLst>
                <a:ext uri="{FF2B5EF4-FFF2-40B4-BE49-F238E27FC236}">
                  <a16:creationId xmlns:a16="http://schemas.microsoft.com/office/drawing/2014/main" id="{CA2ABF58-CCDA-439D-A6BE-FE6981138F0E}"/>
                </a:ext>
              </a:extLst>
            </p:cNvPr>
            <p:cNvGrpSpPr>
              <a:grpSpLocks/>
            </p:cNvGrpSpPr>
            <p:nvPr/>
          </p:nvGrpSpPr>
          <p:grpSpPr bwMode="auto">
            <a:xfrm>
              <a:off x="1145" y="1872"/>
              <a:ext cx="1152" cy="144"/>
              <a:chOff x="1344" y="1872"/>
              <a:chExt cx="1152" cy="144"/>
            </a:xfrm>
          </p:grpSpPr>
          <p:sp>
            <p:nvSpPr>
              <p:cNvPr id="217214" name="Line 126">
                <a:extLst>
                  <a:ext uri="{FF2B5EF4-FFF2-40B4-BE49-F238E27FC236}">
                    <a16:creationId xmlns:a16="http://schemas.microsoft.com/office/drawing/2014/main" id="{6EAB4F7E-5A3D-4415-85DC-06AE55EBEAD7}"/>
                  </a:ext>
                </a:extLst>
              </p:cNvPr>
              <p:cNvSpPr>
                <a:spLocks noChangeShapeType="1"/>
              </p:cNvSpPr>
              <p:nvPr/>
            </p:nvSpPr>
            <p:spPr bwMode="auto">
              <a:xfrm flipH="1">
                <a:off x="1344" y="1872"/>
                <a:ext cx="576"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215" name="Line 127">
                <a:extLst>
                  <a:ext uri="{FF2B5EF4-FFF2-40B4-BE49-F238E27FC236}">
                    <a16:creationId xmlns:a16="http://schemas.microsoft.com/office/drawing/2014/main" id="{F8A74313-1C00-4C4A-8027-C75C139F1389}"/>
                  </a:ext>
                </a:extLst>
              </p:cNvPr>
              <p:cNvSpPr>
                <a:spLocks noChangeShapeType="1"/>
              </p:cNvSpPr>
              <p:nvPr/>
            </p:nvSpPr>
            <p:spPr bwMode="auto">
              <a:xfrm>
                <a:off x="1920" y="1872"/>
                <a:ext cx="576"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aphicFrame>
        <p:nvGraphicFramePr>
          <p:cNvPr id="217216" name="Group 128">
            <a:extLst>
              <a:ext uri="{FF2B5EF4-FFF2-40B4-BE49-F238E27FC236}">
                <a16:creationId xmlns:a16="http://schemas.microsoft.com/office/drawing/2014/main" id="{001771C2-72DD-4BB0-9C96-A8AE0CFDA920}"/>
              </a:ext>
            </a:extLst>
          </p:cNvPr>
          <p:cNvGraphicFramePr>
            <a:graphicFrameLocks noGrp="1"/>
          </p:cNvGraphicFramePr>
          <p:nvPr/>
        </p:nvGraphicFramePr>
        <p:xfrm>
          <a:off x="3341688" y="5319713"/>
          <a:ext cx="1841500" cy="396240"/>
        </p:xfrm>
        <a:graphic>
          <a:graphicData uri="http://schemas.openxmlformats.org/drawingml/2006/table">
            <a:tbl>
              <a:tblPr/>
              <a:tblGrid>
                <a:gridCol w="460375">
                  <a:extLst>
                    <a:ext uri="{9D8B030D-6E8A-4147-A177-3AD203B41FA5}">
                      <a16:colId xmlns:a16="http://schemas.microsoft.com/office/drawing/2014/main" val="3068330828"/>
                    </a:ext>
                  </a:extLst>
                </a:gridCol>
                <a:gridCol w="460375">
                  <a:extLst>
                    <a:ext uri="{9D8B030D-6E8A-4147-A177-3AD203B41FA5}">
                      <a16:colId xmlns:a16="http://schemas.microsoft.com/office/drawing/2014/main" val="3815317542"/>
                    </a:ext>
                  </a:extLst>
                </a:gridCol>
                <a:gridCol w="460375">
                  <a:extLst>
                    <a:ext uri="{9D8B030D-6E8A-4147-A177-3AD203B41FA5}">
                      <a16:colId xmlns:a16="http://schemas.microsoft.com/office/drawing/2014/main" val="2400150508"/>
                    </a:ext>
                  </a:extLst>
                </a:gridCol>
                <a:gridCol w="460375">
                  <a:extLst>
                    <a:ext uri="{9D8B030D-6E8A-4147-A177-3AD203B41FA5}">
                      <a16:colId xmlns:a16="http://schemas.microsoft.com/office/drawing/2014/main" val="3007076087"/>
                    </a:ext>
                  </a:extLst>
                </a:gridCol>
              </a:tblGrid>
              <a:tr h="266700">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22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263559059"/>
                  </a:ext>
                </a:extLst>
              </a:tr>
            </a:tbl>
          </a:graphicData>
        </a:graphic>
      </p:graphicFrame>
      <p:graphicFrame>
        <p:nvGraphicFramePr>
          <p:cNvPr id="217228" name="Group 140">
            <a:extLst>
              <a:ext uri="{FF2B5EF4-FFF2-40B4-BE49-F238E27FC236}">
                <a16:creationId xmlns:a16="http://schemas.microsoft.com/office/drawing/2014/main" id="{DB0AEB2A-9764-45B0-B32A-6D13ED579B5B}"/>
              </a:ext>
            </a:extLst>
          </p:cNvPr>
          <p:cNvGraphicFramePr>
            <a:graphicFrameLocks noGrp="1"/>
          </p:cNvGraphicFramePr>
          <p:nvPr/>
        </p:nvGraphicFramePr>
        <p:xfrm>
          <a:off x="7612063" y="2562225"/>
          <a:ext cx="1841500" cy="396240"/>
        </p:xfrm>
        <a:graphic>
          <a:graphicData uri="http://schemas.openxmlformats.org/drawingml/2006/table">
            <a:tbl>
              <a:tblPr/>
              <a:tblGrid>
                <a:gridCol w="460375">
                  <a:extLst>
                    <a:ext uri="{9D8B030D-6E8A-4147-A177-3AD203B41FA5}">
                      <a16:colId xmlns:a16="http://schemas.microsoft.com/office/drawing/2014/main" val="2073557242"/>
                    </a:ext>
                  </a:extLst>
                </a:gridCol>
                <a:gridCol w="460375">
                  <a:extLst>
                    <a:ext uri="{9D8B030D-6E8A-4147-A177-3AD203B41FA5}">
                      <a16:colId xmlns:a16="http://schemas.microsoft.com/office/drawing/2014/main" val="648778028"/>
                    </a:ext>
                  </a:extLst>
                </a:gridCol>
                <a:gridCol w="460375">
                  <a:extLst>
                    <a:ext uri="{9D8B030D-6E8A-4147-A177-3AD203B41FA5}">
                      <a16:colId xmlns:a16="http://schemas.microsoft.com/office/drawing/2014/main" val="3896953167"/>
                    </a:ext>
                  </a:extLst>
                </a:gridCol>
                <a:gridCol w="460375">
                  <a:extLst>
                    <a:ext uri="{9D8B030D-6E8A-4147-A177-3AD203B41FA5}">
                      <a16:colId xmlns:a16="http://schemas.microsoft.com/office/drawing/2014/main" val="2278976141"/>
                    </a:ext>
                  </a:extLst>
                </a:gridCol>
              </a:tblGrid>
              <a:tr h="266700">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42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658519256"/>
                  </a:ext>
                </a:extLst>
              </a:tr>
            </a:tbl>
          </a:graphicData>
        </a:graphic>
      </p:graphicFrame>
      <p:graphicFrame>
        <p:nvGraphicFramePr>
          <p:cNvPr id="217240" name="Group 152">
            <a:extLst>
              <a:ext uri="{FF2B5EF4-FFF2-40B4-BE49-F238E27FC236}">
                <a16:creationId xmlns:a16="http://schemas.microsoft.com/office/drawing/2014/main" id="{9BEE2A6E-B5C1-49AB-A00A-54C656906643}"/>
              </a:ext>
            </a:extLst>
          </p:cNvPr>
          <p:cNvGraphicFramePr>
            <a:graphicFrameLocks noGrp="1"/>
          </p:cNvGraphicFramePr>
          <p:nvPr/>
        </p:nvGraphicFramePr>
        <p:xfrm>
          <a:off x="7078663" y="3276600"/>
          <a:ext cx="920750" cy="396240"/>
        </p:xfrm>
        <a:graphic>
          <a:graphicData uri="http://schemas.openxmlformats.org/drawingml/2006/table">
            <a:tbl>
              <a:tblPr/>
              <a:tblGrid>
                <a:gridCol w="460375">
                  <a:extLst>
                    <a:ext uri="{9D8B030D-6E8A-4147-A177-3AD203B41FA5}">
                      <a16:colId xmlns:a16="http://schemas.microsoft.com/office/drawing/2014/main" val="1617822391"/>
                    </a:ext>
                  </a:extLst>
                </a:gridCol>
                <a:gridCol w="460375">
                  <a:extLst>
                    <a:ext uri="{9D8B030D-6E8A-4147-A177-3AD203B41FA5}">
                      <a16:colId xmlns:a16="http://schemas.microsoft.com/office/drawing/2014/main" val="2360503451"/>
                    </a:ext>
                  </a:extLst>
                </a:gridCol>
              </a:tblGrid>
              <a:tr h="330200">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146381176"/>
                  </a:ext>
                </a:extLst>
              </a:tr>
            </a:tbl>
          </a:graphicData>
        </a:graphic>
      </p:graphicFrame>
      <p:graphicFrame>
        <p:nvGraphicFramePr>
          <p:cNvPr id="217248" name="Group 160">
            <a:extLst>
              <a:ext uri="{FF2B5EF4-FFF2-40B4-BE49-F238E27FC236}">
                <a16:creationId xmlns:a16="http://schemas.microsoft.com/office/drawing/2014/main" id="{4E05F648-9871-462C-A686-4F18ED83CD7B}"/>
              </a:ext>
            </a:extLst>
          </p:cNvPr>
          <p:cNvGraphicFramePr>
            <a:graphicFrameLocks noGrp="1"/>
          </p:cNvGraphicFramePr>
          <p:nvPr/>
        </p:nvGraphicFramePr>
        <p:xfrm>
          <a:off x="6916739" y="3948113"/>
          <a:ext cx="460375" cy="396240"/>
        </p:xfrm>
        <a:graphic>
          <a:graphicData uri="http://schemas.openxmlformats.org/drawingml/2006/table">
            <a:tbl>
              <a:tblPr/>
              <a:tblGrid>
                <a:gridCol w="460375">
                  <a:extLst>
                    <a:ext uri="{9D8B030D-6E8A-4147-A177-3AD203B41FA5}">
                      <a16:colId xmlns:a16="http://schemas.microsoft.com/office/drawing/2014/main" val="756686444"/>
                    </a:ext>
                  </a:extLst>
                </a:gridCol>
              </a:tblGrid>
              <a:tr h="330200">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58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3461038704"/>
                  </a:ext>
                </a:extLst>
              </a:tr>
            </a:tbl>
          </a:graphicData>
        </a:graphic>
      </p:graphicFrame>
      <p:graphicFrame>
        <p:nvGraphicFramePr>
          <p:cNvPr id="217254" name="Group 166">
            <a:extLst>
              <a:ext uri="{FF2B5EF4-FFF2-40B4-BE49-F238E27FC236}">
                <a16:creationId xmlns:a16="http://schemas.microsoft.com/office/drawing/2014/main" id="{79171041-676F-4083-A28B-6B9418344F67}"/>
              </a:ext>
            </a:extLst>
          </p:cNvPr>
          <p:cNvGraphicFramePr>
            <a:graphicFrameLocks noGrp="1"/>
          </p:cNvGraphicFramePr>
          <p:nvPr/>
        </p:nvGraphicFramePr>
        <p:xfrm>
          <a:off x="7681914" y="3948113"/>
          <a:ext cx="460375" cy="396240"/>
        </p:xfrm>
        <a:graphic>
          <a:graphicData uri="http://schemas.openxmlformats.org/drawingml/2006/table">
            <a:tbl>
              <a:tblPr/>
              <a:tblGrid>
                <a:gridCol w="460375">
                  <a:extLst>
                    <a:ext uri="{9D8B030D-6E8A-4147-A177-3AD203B41FA5}">
                      <a16:colId xmlns:a16="http://schemas.microsoft.com/office/drawing/2014/main" val="3156704299"/>
                    </a:ext>
                  </a:extLst>
                </a:gridCol>
              </a:tblGrid>
              <a:tr h="330200">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4264795216"/>
                  </a:ext>
                </a:extLst>
              </a:tr>
            </a:tbl>
          </a:graphicData>
        </a:graphic>
      </p:graphicFrame>
      <p:graphicFrame>
        <p:nvGraphicFramePr>
          <p:cNvPr id="217260" name="Group 172">
            <a:extLst>
              <a:ext uri="{FF2B5EF4-FFF2-40B4-BE49-F238E27FC236}">
                <a16:creationId xmlns:a16="http://schemas.microsoft.com/office/drawing/2014/main" id="{EC713E15-5D84-48EA-8D45-7E40AC556C5F}"/>
              </a:ext>
            </a:extLst>
          </p:cNvPr>
          <p:cNvGraphicFramePr>
            <a:graphicFrameLocks noGrp="1"/>
          </p:cNvGraphicFramePr>
          <p:nvPr/>
        </p:nvGraphicFramePr>
        <p:xfrm>
          <a:off x="7075488" y="4633913"/>
          <a:ext cx="920750" cy="396240"/>
        </p:xfrm>
        <a:graphic>
          <a:graphicData uri="http://schemas.openxmlformats.org/drawingml/2006/table">
            <a:tbl>
              <a:tblPr/>
              <a:tblGrid>
                <a:gridCol w="460375">
                  <a:extLst>
                    <a:ext uri="{9D8B030D-6E8A-4147-A177-3AD203B41FA5}">
                      <a16:colId xmlns:a16="http://schemas.microsoft.com/office/drawing/2014/main" val="2544720854"/>
                    </a:ext>
                  </a:extLst>
                </a:gridCol>
                <a:gridCol w="460375">
                  <a:extLst>
                    <a:ext uri="{9D8B030D-6E8A-4147-A177-3AD203B41FA5}">
                      <a16:colId xmlns:a16="http://schemas.microsoft.com/office/drawing/2014/main" val="40806877"/>
                    </a:ext>
                  </a:extLst>
                </a:gridCol>
              </a:tblGrid>
              <a:tr h="330200">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58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444278244"/>
                  </a:ext>
                </a:extLst>
              </a:tr>
            </a:tbl>
          </a:graphicData>
        </a:graphic>
      </p:graphicFrame>
      <p:grpSp>
        <p:nvGrpSpPr>
          <p:cNvPr id="217268" name="Group 180">
            <a:extLst>
              <a:ext uri="{FF2B5EF4-FFF2-40B4-BE49-F238E27FC236}">
                <a16:creationId xmlns:a16="http://schemas.microsoft.com/office/drawing/2014/main" id="{52B5E1D9-52FE-460C-9E46-4AD33A32693C}"/>
              </a:ext>
            </a:extLst>
          </p:cNvPr>
          <p:cNvGrpSpPr>
            <a:grpSpLocks/>
          </p:cNvGrpSpPr>
          <p:nvPr/>
        </p:nvGrpSpPr>
        <p:grpSpPr bwMode="auto">
          <a:xfrm>
            <a:off x="6248400" y="4343401"/>
            <a:ext cx="1665288" cy="366713"/>
            <a:chOff x="2976" y="2736"/>
            <a:chExt cx="1049" cy="231"/>
          </a:xfrm>
        </p:grpSpPr>
        <p:grpSp>
          <p:nvGrpSpPr>
            <p:cNvPr id="217269" name="Group 181">
              <a:extLst>
                <a:ext uri="{FF2B5EF4-FFF2-40B4-BE49-F238E27FC236}">
                  <a16:creationId xmlns:a16="http://schemas.microsoft.com/office/drawing/2014/main" id="{EE27B513-FCD5-485A-A437-5533816F251E}"/>
                </a:ext>
              </a:extLst>
            </p:cNvPr>
            <p:cNvGrpSpPr>
              <a:grpSpLocks/>
            </p:cNvGrpSpPr>
            <p:nvPr/>
          </p:nvGrpSpPr>
          <p:grpSpPr bwMode="auto">
            <a:xfrm>
              <a:off x="3545" y="2736"/>
              <a:ext cx="480" cy="144"/>
              <a:chOff x="1056" y="2736"/>
              <a:chExt cx="480" cy="144"/>
            </a:xfrm>
          </p:grpSpPr>
          <p:sp>
            <p:nvSpPr>
              <p:cNvPr id="217270" name="Line 182">
                <a:extLst>
                  <a:ext uri="{FF2B5EF4-FFF2-40B4-BE49-F238E27FC236}">
                    <a16:creationId xmlns:a16="http://schemas.microsoft.com/office/drawing/2014/main" id="{C2F3D41E-B8CA-4F66-9D20-73E3A674ADEB}"/>
                  </a:ext>
                </a:extLst>
              </p:cNvPr>
              <p:cNvSpPr>
                <a:spLocks noChangeShapeType="1"/>
              </p:cNvSpPr>
              <p:nvPr/>
            </p:nvSpPr>
            <p:spPr bwMode="auto">
              <a:xfrm>
                <a:off x="1056" y="2736"/>
                <a:ext cx="19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271" name="Line 183">
                <a:extLst>
                  <a:ext uri="{FF2B5EF4-FFF2-40B4-BE49-F238E27FC236}">
                    <a16:creationId xmlns:a16="http://schemas.microsoft.com/office/drawing/2014/main" id="{8206AC05-3D24-455A-A60F-801369C25E16}"/>
                  </a:ext>
                </a:extLst>
              </p:cNvPr>
              <p:cNvSpPr>
                <a:spLocks noChangeShapeType="1"/>
              </p:cNvSpPr>
              <p:nvPr/>
            </p:nvSpPr>
            <p:spPr bwMode="auto">
              <a:xfrm flipH="1">
                <a:off x="1344" y="2736"/>
                <a:ext cx="19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17272" name="Text Box 184">
              <a:extLst>
                <a:ext uri="{FF2B5EF4-FFF2-40B4-BE49-F238E27FC236}">
                  <a16:creationId xmlns:a16="http://schemas.microsoft.com/office/drawing/2014/main" id="{4C92FA33-C41B-44C0-96D2-171EA9725157}"/>
                </a:ext>
              </a:extLst>
            </p:cNvPr>
            <p:cNvSpPr txBox="1">
              <a:spLocks noChangeArrowheads="1"/>
            </p:cNvSpPr>
            <p:nvPr/>
          </p:nvSpPr>
          <p:spPr bwMode="auto">
            <a:xfrm>
              <a:off x="2976" y="2736"/>
              <a:ext cx="52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ahoma" panose="020B0604030504040204" pitchFamily="34" charset="0"/>
                </a:rPr>
                <a:t>merge</a:t>
              </a:r>
            </a:p>
          </p:txBody>
        </p:sp>
      </p:grpSp>
      <p:grpSp>
        <p:nvGrpSpPr>
          <p:cNvPr id="217273" name="Group 185">
            <a:extLst>
              <a:ext uri="{FF2B5EF4-FFF2-40B4-BE49-F238E27FC236}">
                <a16:creationId xmlns:a16="http://schemas.microsoft.com/office/drawing/2014/main" id="{C9B58009-FAB7-4A00-8A92-7993278563E3}"/>
              </a:ext>
            </a:extLst>
          </p:cNvPr>
          <p:cNvGrpSpPr>
            <a:grpSpLocks/>
          </p:cNvGrpSpPr>
          <p:nvPr/>
        </p:nvGrpSpPr>
        <p:grpSpPr bwMode="auto">
          <a:xfrm>
            <a:off x="6481764" y="3505200"/>
            <a:ext cx="1355725" cy="381000"/>
            <a:chOff x="3123" y="2208"/>
            <a:chExt cx="854" cy="240"/>
          </a:xfrm>
        </p:grpSpPr>
        <p:grpSp>
          <p:nvGrpSpPr>
            <p:cNvPr id="217274" name="Group 186">
              <a:extLst>
                <a:ext uri="{FF2B5EF4-FFF2-40B4-BE49-F238E27FC236}">
                  <a16:creationId xmlns:a16="http://schemas.microsoft.com/office/drawing/2014/main" id="{07723938-3E85-4F63-9D5F-394702A31EA4}"/>
                </a:ext>
              </a:extLst>
            </p:cNvPr>
            <p:cNvGrpSpPr>
              <a:grpSpLocks/>
            </p:cNvGrpSpPr>
            <p:nvPr/>
          </p:nvGrpSpPr>
          <p:grpSpPr bwMode="auto">
            <a:xfrm>
              <a:off x="3593" y="2352"/>
              <a:ext cx="384" cy="96"/>
              <a:chOff x="1104" y="2352"/>
              <a:chExt cx="384" cy="96"/>
            </a:xfrm>
          </p:grpSpPr>
          <p:sp>
            <p:nvSpPr>
              <p:cNvPr id="217275" name="Line 187">
                <a:extLst>
                  <a:ext uri="{FF2B5EF4-FFF2-40B4-BE49-F238E27FC236}">
                    <a16:creationId xmlns:a16="http://schemas.microsoft.com/office/drawing/2014/main" id="{70049CB2-C023-4E43-BC8B-721862B0E5BE}"/>
                  </a:ext>
                </a:extLst>
              </p:cNvPr>
              <p:cNvSpPr>
                <a:spLocks noChangeShapeType="1"/>
              </p:cNvSpPr>
              <p:nvPr/>
            </p:nvSpPr>
            <p:spPr bwMode="auto">
              <a:xfrm flipH="1">
                <a:off x="1104" y="2352"/>
                <a:ext cx="192"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276" name="Line 188">
                <a:extLst>
                  <a:ext uri="{FF2B5EF4-FFF2-40B4-BE49-F238E27FC236}">
                    <a16:creationId xmlns:a16="http://schemas.microsoft.com/office/drawing/2014/main" id="{CEE91596-D491-4673-9808-EDAD0F114B57}"/>
                  </a:ext>
                </a:extLst>
              </p:cNvPr>
              <p:cNvSpPr>
                <a:spLocks noChangeShapeType="1"/>
              </p:cNvSpPr>
              <p:nvPr/>
            </p:nvSpPr>
            <p:spPr bwMode="auto">
              <a:xfrm>
                <a:off x="1296" y="2352"/>
                <a:ext cx="192"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17277" name="Text Box 189">
              <a:extLst>
                <a:ext uri="{FF2B5EF4-FFF2-40B4-BE49-F238E27FC236}">
                  <a16:creationId xmlns:a16="http://schemas.microsoft.com/office/drawing/2014/main" id="{888A95F3-7AF3-485A-911A-06897901FA45}"/>
                </a:ext>
              </a:extLst>
            </p:cNvPr>
            <p:cNvSpPr txBox="1">
              <a:spLocks noChangeArrowheads="1"/>
            </p:cNvSpPr>
            <p:nvPr/>
          </p:nvSpPr>
          <p:spPr bwMode="auto">
            <a:xfrm>
              <a:off x="3123" y="2208"/>
              <a:ext cx="3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ahoma" panose="020B0604030504040204" pitchFamily="34" charset="0"/>
                </a:rPr>
                <a:t>split</a:t>
              </a:r>
            </a:p>
          </p:txBody>
        </p:sp>
      </p:grpSp>
      <p:graphicFrame>
        <p:nvGraphicFramePr>
          <p:cNvPr id="217278" name="Group 190">
            <a:extLst>
              <a:ext uri="{FF2B5EF4-FFF2-40B4-BE49-F238E27FC236}">
                <a16:creationId xmlns:a16="http://schemas.microsoft.com/office/drawing/2014/main" id="{0FAFBE3E-6F36-476C-9096-C5D031AE4706}"/>
              </a:ext>
            </a:extLst>
          </p:cNvPr>
          <p:cNvGraphicFramePr>
            <a:graphicFrameLocks noGrp="1"/>
          </p:cNvGraphicFramePr>
          <p:nvPr/>
        </p:nvGraphicFramePr>
        <p:xfrm>
          <a:off x="9048750" y="3276600"/>
          <a:ext cx="920750" cy="396240"/>
        </p:xfrm>
        <a:graphic>
          <a:graphicData uri="http://schemas.openxmlformats.org/drawingml/2006/table">
            <a:tbl>
              <a:tblPr/>
              <a:tblGrid>
                <a:gridCol w="460375">
                  <a:extLst>
                    <a:ext uri="{9D8B030D-6E8A-4147-A177-3AD203B41FA5}">
                      <a16:colId xmlns:a16="http://schemas.microsoft.com/office/drawing/2014/main" val="3991609362"/>
                    </a:ext>
                  </a:extLst>
                </a:gridCol>
                <a:gridCol w="460375">
                  <a:extLst>
                    <a:ext uri="{9D8B030D-6E8A-4147-A177-3AD203B41FA5}">
                      <a16:colId xmlns:a16="http://schemas.microsoft.com/office/drawing/2014/main" val="3227583954"/>
                    </a:ext>
                  </a:extLst>
                </a:gridCol>
              </a:tblGrid>
              <a:tr h="330200">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42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029851606"/>
                  </a:ext>
                </a:extLst>
              </a:tr>
            </a:tbl>
          </a:graphicData>
        </a:graphic>
      </p:graphicFrame>
      <p:graphicFrame>
        <p:nvGraphicFramePr>
          <p:cNvPr id="217286" name="Group 198">
            <a:extLst>
              <a:ext uri="{FF2B5EF4-FFF2-40B4-BE49-F238E27FC236}">
                <a16:creationId xmlns:a16="http://schemas.microsoft.com/office/drawing/2014/main" id="{1945337B-8EA5-44A1-864D-5784AA840EDF}"/>
              </a:ext>
            </a:extLst>
          </p:cNvPr>
          <p:cNvGraphicFramePr>
            <a:graphicFrameLocks noGrp="1"/>
          </p:cNvGraphicFramePr>
          <p:nvPr/>
        </p:nvGraphicFramePr>
        <p:xfrm>
          <a:off x="8886826" y="3948113"/>
          <a:ext cx="460375" cy="396240"/>
        </p:xfrm>
        <a:graphic>
          <a:graphicData uri="http://schemas.openxmlformats.org/drawingml/2006/table">
            <a:tbl>
              <a:tblPr/>
              <a:tblGrid>
                <a:gridCol w="460375">
                  <a:extLst>
                    <a:ext uri="{9D8B030D-6E8A-4147-A177-3AD203B41FA5}">
                      <a16:colId xmlns:a16="http://schemas.microsoft.com/office/drawing/2014/main" val="687561605"/>
                    </a:ext>
                  </a:extLst>
                </a:gridCol>
              </a:tblGrid>
              <a:tr h="330200">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31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273122286"/>
                  </a:ext>
                </a:extLst>
              </a:tr>
            </a:tbl>
          </a:graphicData>
        </a:graphic>
      </p:graphicFrame>
      <p:graphicFrame>
        <p:nvGraphicFramePr>
          <p:cNvPr id="217292" name="Group 204">
            <a:extLst>
              <a:ext uri="{FF2B5EF4-FFF2-40B4-BE49-F238E27FC236}">
                <a16:creationId xmlns:a16="http://schemas.microsoft.com/office/drawing/2014/main" id="{14ECB092-9A9F-4595-A6E4-BC7CC70C1952}"/>
              </a:ext>
            </a:extLst>
          </p:cNvPr>
          <p:cNvGraphicFramePr>
            <a:graphicFrameLocks noGrp="1"/>
          </p:cNvGraphicFramePr>
          <p:nvPr/>
        </p:nvGraphicFramePr>
        <p:xfrm>
          <a:off x="9652001" y="3948113"/>
          <a:ext cx="460375" cy="396240"/>
        </p:xfrm>
        <a:graphic>
          <a:graphicData uri="http://schemas.openxmlformats.org/drawingml/2006/table">
            <a:tbl>
              <a:tblPr/>
              <a:tblGrid>
                <a:gridCol w="460375">
                  <a:extLst>
                    <a:ext uri="{9D8B030D-6E8A-4147-A177-3AD203B41FA5}">
                      <a16:colId xmlns:a16="http://schemas.microsoft.com/office/drawing/2014/main" val="3252600081"/>
                    </a:ext>
                  </a:extLst>
                </a:gridCol>
              </a:tblGrid>
              <a:tr h="330200">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42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800489640"/>
                  </a:ext>
                </a:extLst>
              </a:tr>
            </a:tbl>
          </a:graphicData>
        </a:graphic>
      </p:graphicFrame>
      <p:graphicFrame>
        <p:nvGraphicFramePr>
          <p:cNvPr id="217298" name="Group 210">
            <a:extLst>
              <a:ext uri="{FF2B5EF4-FFF2-40B4-BE49-F238E27FC236}">
                <a16:creationId xmlns:a16="http://schemas.microsoft.com/office/drawing/2014/main" id="{6EE9F7DF-ECBF-469D-9F13-13489EB1DCA8}"/>
              </a:ext>
            </a:extLst>
          </p:cNvPr>
          <p:cNvGraphicFramePr>
            <a:graphicFrameLocks noGrp="1"/>
          </p:cNvGraphicFramePr>
          <p:nvPr/>
        </p:nvGraphicFramePr>
        <p:xfrm>
          <a:off x="9045575" y="4633913"/>
          <a:ext cx="920750" cy="396240"/>
        </p:xfrm>
        <a:graphic>
          <a:graphicData uri="http://schemas.openxmlformats.org/drawingml/2006/table">
            <a:tbl>
              <a:tblPr/>
              <a:tblGrid>
                <a:gridCol w="460375">
                  <a:extLst>
                    <a:ext uri="{9D8B030D-6E8A-4147-A177-3AD203B41FA5}">
                      <a16:colId xmlns:a16="http://schemas.microsoft.com/office/drawing/2014/main" val="1378885847"/>
                    </a:ext>
                  </a:extLst>
                </a:gridCol>
                <a:gridCol w="460375">
                  <a:extLst>
                    <a:ext uri="{9D8B030D-6E8A-4147-A177-3AD203B41FA5}">
                      <a16:colId xmlns:a16="http://schemas.microsoft.com/office/drawing/2014/main" val="1292321791"/>
                    </a:ext>
                  </a:extLst>
                </a:gridCol>
              </a:tblGrid>
              <a:tr h="330200">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42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571899495"/>
                  </a:ext>
                </a:extLst>
              </a:tr>
            </a:tbl>
          </a:graphicData>
        </a:graphic>
      </p:graphicFrame>
      <p:grpSp>
        <p:nvGrpSpPr>
          <p:cNvPr id="217306" name="Group 218">
            <a:extLst>
              <a:ext uri="{FF2B5EF4-FFF2-40B4-BE49-F238E27FC236}">
                <a16:creationId xmlns:a16="http://schemas.microsoft.com/office/drawing/2014/main" id="{5A826DB1-AC17-4E79-B806-FAC01A024EFB}"/>
              </a:ext>
            </a:extLst>
          </p:cNvPr>
          <p:cNvGrpSpPr>
            <a:grpSpLocks/>
          </p:cNvGrpSpPr>
          <p:nvPr/>
        </p:nvGrpSpPr>
        <p:grpSpPr bwMode="auto">
          <a:xfrm>
            <a:off x="8218489" y="4343401"/>
            <a:ext cx="1665287" cy="366713"/>
            <a:chOff x="4217" y="2736"/>
            <a:chExt cx="1049" cy="231"/>
          </a:xfrm>
        </p:grpSpPr>
        <p:grpSp>
          <p:nvGrpSpPr>
            <p:cNvPr id="217307" name="Group 219">
              <a:extLst>
                <a:ext uri="{FF2B5EF4-FFF2-40B4-BE49-F238E27FC236}">
                  <a16:creationId xmlns:a16="http://schemas.microsoft.com/office/drawing/2014/main" id="{9215E4B5-6D1D-4E55-A153-13848A3F4238}"/>
                </a:ext>
              </a:extLst>
            </p:cNvPr>
            <p:cNvGrpSpPr>
              <a:grpSpLocks/>
            </p:cNvGrpSpPr>
            <p:nvPr/>
          </p:nvGrpSpPr>
          <p:grpSpPr bwMode="auto">
            <a:xfrm>
              <a:off x="4786" y="2736"/>
              <a:ext cx="480" cy="144"/>
              <a:chOff x="2297" y="2736"/>
              <a:chExt cx="480" cy="144"/>
            </a:xfrm>
          </p:grpSpPr>
          <p:sp>
            <p:nvSpPr>
              <p:cNvPr id="217308" name="Line 220">
                <a:extLst>
                  <a:ext uri="{FF2B5EF4-FFF2-40B4-BE49-F238E27FC236}">
                    <a16:creationId xmlns:a16="http://schemas.microsoft.com/office/drawing/2014/main" id="{7CF6C63B-FA43-409F-9C44-1415FE9FD71F}"/>
                  </a:ext>
                </a:extLst>
              </p:cNvPr>
              <p:cNvSpPr>
                <a:spLocks noChangeShapeType="1"/>
              </p:cNvSpPr>
              <p:nvPr/>
            </p:nvSpPr>
            <p:spPr bwMode="auto">
              <a:xfrm>
                <a:off x="2297" y="2736"/>
                <a:ext cx="19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309" name="Line 221">
                <a:extLst>
                  <a:ext uri="{FF2B5EF4-FFF2-40B4-BE49-F238E27FC236}">
                    <a16:creationId xmlns:a16="http://schemas.microsoft.com/office/drawing/2014/main" id="{233645D9-06CD-493F-A71A-1B93FFB2D790}"/>
                  </a:ext>
                </a:extLst>
              </p:cNvPr>
              <p:cNvSpPr>
                <a:spLocks noChangeShapeType="1"/>
              </p:cNvSpPr>
              <p:nvPr/>
            </p:nvSpPr>
            <p:spPr bwMode="auto">
              <a:xfrm flipH="1">
                <a:off x="2585" y="2736"/>
                <a:ext cx="19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17310" name="Text Box 222">
              <a:extLst>
                <a:ext uri="{FF2B5EF4-FFF2-40B4-BE49-F238E27FC236}">
                  <a16:creationId xmlns:a16="http://schemas.microsoft.com/office/drawing/2014/main" id="{D07C77B2-3436-492B-9062-ED39C23CCE31}"/>
                </a:ext>
              </a:extLst>
            </p:cNvPr>
            <p:cNvSpPr txBox="1">
              <a:spLocks noChangeArrowheads="1"/>
            </p:cNvSpPr>
            <p:nvPr/>
          </p:nvSpPr>
          <p:spPr bwMode="auto">
            <a:xfrm>
              <a:off x="4217" y="2736"/>
              <a:ext cx="52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ahoma" panose="020B0604030504040204" pitchFamily="34" charset="0"/>
                </a:rPr>
                <a:t>merge</a:t>
              </a:r>
            </a:p>
          </p:txBody>
        </p:sp>
      </p:grpSp>
      <p:grpSp>
        <p:nvGrpSpPr>
          <p:cNvPr id="217311" name="Group 223">
            <a:extLst>
              <a:ext uri="{FF2B5EF4-FFF2-40B4-BE49-F238E27FC236}">
                <a16:creationId xmlns:a16="http://schemas.microsoft.com/office/drawing/2014/main" id="{8364E6F7-0D62-465B-993F-F5A44E4DA202}"/>
              </a:ext>
            </a:extLst>
          </p:cNvPr>
          <p:cNvGrpSpPr>
            <a:grpSpLocks/>
          </p:cNvGrpSpPr>
          <p:nvPr/>
        </p:nvGrpSpPr>
        <p:grpSpPr bwMode="auto">
          <a:xfrm>
            <a:off x="8451851" y="3505200"/>
            <a:ext cx="1355725" cy="381000"/>
            <a:chOff x="4364" y="2208"/>
            <a:chExt cx="854" cy="240"/>
          </a:xfrm>
        </p:grpSpPr>
        <p:grpSp>
          <p:nvGrpSpPr>
            <p:cNvPr id="217312" name="Group 224">
              <a:extLst>
                <a:ext uri="{FF2B5EF4-FFF2-40B4-BE49-F238E27FC236}">
                  <a16:creationId xmlns:a16="http://schemas.microsoft.com/office/drawing/2014/main" id="{F48BCABF-A7B0-4F9C-AE88-015B101600EB}"/>
                </a:ext>
              </a:extLst>
            </p:cNvPr>
            <p:cNvGrpSpPr>
              <a:grpSpLocks/>
            </p:cNvGrpSpPr>
            <p:nvPr/>
          </p:nvGrpSpPr>
          <p:grpSpPr bwMode="auto">
            <a:xfrm>
              <a:off x="4834" y="2352"/>
              <a:ext cx="384" cy="96"/>
              <a:chOff x="2345" y="2352"/>
              <a:chExt cx="384" cy="96"/>
            </a:xfrm>
          </p:grpSpPr>
          <p:sp>
            <p:nvSpPr>
              <p:cNvPr id="217313" name="Line 225">
                <a:extLst>
                  <a:ext uri="{FF2B5EF4-FFF2-40B4-BE49-F238E27FC236}">
                    <a16:creationId xmlns:a16="http://schemas.microsoft.com/office/drawing/2014/main" id="{BFF92589-48EE-4240-9043-455FFD34FAC6}"/>
                  </a:ext>
                </a:extLst>
              </p:cNvPr>
              <p:cNvSpPr>
                <a:spLocks noChangeShapeType="1"/>
              </p:cNvSpPr>
              <p:nvPr/>
            </p:nvSpPr>
            <p:spPr bwMode="auto">
              <a:xfrm flipH="1">
                <a:off x="2345" y="2352"/>
                <a:ext cx="192"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314" name="Line 226">
                <a:extLst>
                  <a:ext uri="{FF2B5EF4-FFF2-40B4-BE49-F238E27FC236}">
                    <a16:creationId xmlns:a16="http://schemas.microsoft.com/office/drawing/2014/main" id="{68B575B7-9188-4906-A850-67FD885E2530}"/>
                  </a:ext>
                </a:extLst>
              </p:cNvPr>
              <p:cNvSpPr>
                <a:spLocks noChangeShapeType="1"/>
              </p:cNvSpPr>
              <p:nvPr/>
            </p:nvSpPr>
            <p:spPr bwMode="auto">
              <a:xfrm>
                <a:off x="2537" y="2352"/>
                <a:ext cx="192"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17315" name="Text Box 227">
              <a:extLst>
                <a:ext uri="{FF2B5EF4-FFF2-40B4-BE49-F238E27FC236}">
                  <a16:creationId xmlns:a16="http://schemas.microsoft.com/office/drawing/2014/main" id="{10753963-1813-4692-8940-D1FF6853536C}"/>
                </a:ext>
              </a:extLst>
            </p:cNvPr>
            <p:cNvSpPr txBox="1">
              <a:spLocks noChangeArrowheads="1"/>
            </p:cNvSpPr>
            <p:nvPr/>
          </p:nvSpPr>
          <p:spPr bwMode="auto">
            <a:xfrm>
              <a:off x="4364" y="2208"/>
              <a:ext cx="3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ahoma" panose="020B0604030504040204" pitchFamily="34" charset="0"/>
                </a:rPr>
                <a:t>split</a:t>
              </a:r>
            </a:p>
          </p:txBody>
        </p:sp>
      </p:grpSp>
      <p:grpSp>
        <p:nvGrpSpPr>
          <p:cNvPr id="217316" name="Group 228">
            <a:extLst>
              <a:ext uri="{FF2B5EF4-FFF2-40B4-BE49-F238E27FC236}">
                <a16:creationId xmlns:a16="http://schemas.microsoft.com/office/drawing/2014/main" id="{B7E7DF93-5681-4596-8573-AB901E1DC66C}"/>
              </a:ext>
            </a:extLst>
          </p:cNvPr>
          <p:cNvGrpSpPr>
            <a:grpSpLocks/>
          </p:cNvGrpSpPr>
          <p:nvPr/>
        </p:nvGrpSpPr>
        <p:grpSpPr bwMode="auto">
          <a:xfrm>
            <a:off x="7015164" y="2819400"/>
            <a:ext cx="2422525" cy="381000"/>
            <a:chOff x="3459" y="1776"/>
            <a:chExt cx="1526" cy="240"/>
          </a:xfrm>
        </p:grpSpPr>
        <p:sp>
          <p:nvSpPr>
            <p:cNvPr id="217317" name="Text Box 229">
              <a:extLst>
                <a:ext uri="{FF2B5EF4-FFF2-40B4-BE49-F238E27FC236}">
                  <a16:creationId xmlns:a16="http://schemas.microsoft.com/office/drawing/2014/main" id="{451EB60C-63B8-4D5B-90AD-DC56E5FB7342}"/>
                </a:ext>
              </a:extLst>
            </p:cNvPr>
            <p:cNvSpPr txBox="1">
              <a:spLocks noChangeArrowheads="1"/>
            </p:cNvSpPr>
            <p:nvPr/>
          </p:nvSpPr>
          <p:spPr bwMode="auto">
            <a:xfrm>
              <a:off x="3459" y="1776"/>
              <a:ext cx="3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ahoma" panose="020B0604030504040204" pitchFamily="34" charset="0"/>
                </a:rPr>
                <a:t>split</a:t>
              </a:r>
            </a:p>
          </p:txBody>
        </p:sp>
        <p:grpSp>
          <p:nvGrpSpPr>
            <p:cNvPr id="217318" name="Group 230">
              <a:extLst>
                <a:ext uri="{FF2B5EF4-FFF2-40B4-BE49-F238E27FC236}">
                  <a16:creationId xmlns:a16="http://schemas.microsoft.com/office/drawing/2014/main" id="{6EABA1CE-A862-492C-9100-2BCA6BF1D425}"/>
                </a:ext>
              </a:extLst>
            </p:cNvPr>
            <p:cNvGrpSpPr>
              <a:grpSpLocks/>
            </p:cNvGrpSpPr>
            <p:nvPr/>
          </p:nvGrpSpPr>
          <p:grpSpPr bwMode="auto">
            <a:xfrm>
              <a:off x="3833" y="1872"/>
              <a:ext cx="1152" cy="144"/>
              <a:chOff x="1344" y="1872"/>
              <a:chExt cx="1152" cy="144"/>
            </a:xfrm>
          </p:grpSpPr>
          <p:sp>
            <p:nvSpPr>
              <p:cNvPr id="217319" name="Line 231">
                <a:extLst>
                  <a:ext uri="{FF2B5EF4-FFF2-40B4-BE49-F238E27FC236}">
                    <a16:creationId xmlns:a16="http://schemas.microsoft.com/office/drawing/2014/main" id="{F36C10E5-95AC-4242-8E51-373BCF0BE6BE}"/>
                  </a:ext>
                </a:extLst>
              </p:cNvPr>
              <p:cNvSpPr>
                <a:spLocks noChangeShapeType="1"/>
              </p:cNvSpPr>
              <p:nvPr/>
            </p:nvSpPr>
            <p:spPr bwMode="auto">
              <a:xfrm flipH="1">
                <a:off x="1344" y="1872"/>
                <a:ext cx="576"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320" name="Line 232">
                <a:extLst>
                  <a:ext uri="{FF2B5EF4-FFF2-40B4-BE49-F238E27FC236}">
                    <a16:creationId xmlns:a16="http://schemas.microsoft.com/office/drawing/2014/main" id="{E2448C10-C2D7-47D1-BBB8-698E944121CC}"/>
                  </a:ext>
                </a:extLst>
              </p:cNvPr>
              <p:cNvSpPr>
                <a:spLocks noChangeShapeType="1"/>
              </p:cNvSpPr>
              <p:nvPr/>
            </p:nvSpPr>
            <p:spPr bwMode="auto">
              <a:xfrm>
                <a:off x="1920" y="1872"/>
                <a:ext cx="576"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aphicFrame>
        <p:nvGraphicFramePr>
          <p:cNvPr id="217321" name="Group 233">
            <a:extLst>
              <a:ext uri="{FF2B5EF4-FFF2-40B4-BE49-F238E27FC236}">
                <a16:creationId xmlns:a16="http://schemas.microsoft.com/office/drawing/2014/main" id="{742E50BC-AD02-4DE8-B770-F7A66FC01B0E}"/>
              </a:ext>
            </a:extLst>
          </p:cNvPr>
          <p:cNvGraphicFramePr>
            <a:graphicFrameLocks noGrp="1"/>
          </p:cNvGraphicFramePr>
          <p:nvPr/>
        </p:nvGraphicFramePr>
        <p:xfrm>
          <a:off x="7608888" y="5319713"/>
          <a:ext cx="1841500" cy="396240"/>
        </p:xfrm>
        <a:graphic>
          <a:graphicData uri="http://schemas.openxmlformats.org/drawingml/2006/table">
            <a:tbl>
              <a:tblPr/>
              <a:tblGrid>
                <a:gridCol w="460375">
                  <a:extLst>
                    <a:ext uri="{9D8B030D-6E8A-4147-A177-3AD203B41FA5}">
                      <a16:colId xmlns:a16="http://schemas.microsoft.com/office/drawing/2014/main" val="2269982663"/>
                    </a:ext>
                  </a:extLst>
                </a:gridCol>
                <a:gridCol w="460375">
                  <a:extLst>
                    <a:ext uri="{9D8B030D-6E8A-4147-A177-3AD203B41FA5}">
                      <a16:colId xmlns:a16="http://schemas.microsoft.com/office/drawing/2014/main" val="1718665851"/>
                    </a:ext>
                  </a:extLst>
                </a:gridCol>
                <a:gridCol w="460375">
                  <a:extLst>
                    <a:ext uri="{9D8B030D-6E8A-4147-A177-3AD203B41FA5}">
                      <a16:colId xmlns:a16="http://schemas.microsoft.com/office/drawing/2014/main" val="2190462813"/>
                    </a:ext>
                  </a:extLst>
                </a:gridCol>
                <a:gridCol w="460375">
                  <a:extLst>
                    <a:ext uri="{9D8B030D-6E8A-4147-A177-3AD203B41FA5}">
                      <a16:colId xmlns:a16="http://schemas.microsoft.com/office/drawing/2014/main" val="982566688"/>
                    </a:ext>
                  </a:extLst>
                </a:gridCol>
              </a:tblGrid>
              <a:tr h="266700">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58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870626428"/>
                  </a:ext>
                </a:extLst>
              </a:tr>
            </a:tbl>
          </a:graphicData>
        </a:graphic>
      </p:graphicFrame>
      <p:graphicFrame>
        <p:nvGraphicFramePr>
          <p:cNvPr id="217333" name="Group 245">
            <a:extLst>
              <a:ext uri="{FF2B5EF4-FFF2-40B4-BE49-F238E27FC236}">
                <a16:creationId xmlns:a16="http://schemas.microsoft.com/office/drawing/2014/main" id="{BED1F502-96C6-4079-8DD8-2AE9C4998E1D}"/>
              </a:ext>
            </a:extLst>
          </p:cNvPr>
          <p:cNvGraphicFramePr>
            <a:graphicFrameLocks noGrp="1"/>
          </p:cNvGraphicFramePr>
          <p:nvPr/>
        </p:nvGraphicFramePr>
        <p:xfrm>
          <a:off x="4664075" y="6157913"/>
          <a:ext cx="3683000" cy="396240"/>
        </p:xfrm>
        <a:graphic>
          <a:graphicData uri="http://schemas.openxmlformats.org/drawingml/2006/table">
            <a:tbl>
              <a:tblPr/>
              <a:tblGrid>
                <a:gridCol w="460375">
                  <a:extLst>
                    <a:ext uri="{9D8B030D-6E8A-4147-A177-3AD203B41FA5}">
                      <a16:colId xmlns:a16="http://schemas.microsoft.com/office/drawing/2014/main" val="300371656"/>
                    </a:ext>
                  </a:extLst>
                </a:gridCol>
                <a:gridCol w="460375">
                  <a:extLst>
                    <a:ext uri="{9D8B030D-6E8A-4147-A177-3AD203B41FA5}">
                      <a16:colId xmlns:a16="http://schemas.microsoft.com/office/drawing/2014/main" val="2649964133"/>
                    </a:ext>
                  </a:extLst>
                </a:gridCol>
                <a:gridCol w="460375">
                  <a:extLst>
                    <a:ext uri="{9D8B030D-6E8A-4147-A177-3AD203B41FA5}">
                      <a16:colId xmlns:a16="http://schemas.microsoft.com/office/drawing/2014/main" val="1642411401"/>
                    </a:ext>
                  </a:extLst>
                </a:gridCol>
                <a:gridCol w="460375">
                  <a:extLst>
                    <a:ext uri="{9D8B030D-6E8A-4147-A177-3AD203B41FA5}">
                      <a16:colId xmlns:a16="http://schemas.microsoft.com/office/drawing/2014/main" val="958333584"/>
                    </a:ext>
                  </a:extLst>
                </a:gridCol>
                <a:gridCol w="460375">
                  <a:extLst>
                    <a:ext uri="{9D8B030D-6E8A-4147-A177-3AD203B41FA5}">
                      <a16:colId xmlns:a16="http://schemas.microsoft.com/office/drawing/2014/main" val="1325198346"/>
                    </a:ext>
                  </a:extLst>
                </a:gridCol>
                <a:gridCol w="460375">
                  <a:extLst>
                    <a:ext uri="{9D8B030D-6E8A-4147-A177-3AD203B41FA5}">
                      <a16:colId xmlns:a16="http://schemas.microsoft.com/office/drawing/2014/main" val="655063697"/>
                    </a:ext>
                  </a:extLst>
                </a:gridCol>
                <a:gridCol w="460375">
                  <a:extLst>
                    <a:ext uri="{9D8B030D-6E8A-4147-A177-3AD203B41FA5}">
                      <a16:colId xmlns:a16="http://schemas.microsoft.com/office/drawing/2014/main" val="1244825837"/>
                    </a:ext>
                  </a:extLst>
                </a:gridCol>
                <a:gridCol w="460375">
                  <a:extLst>
                    <a:ext uri="{9D8B030D-6E8A-4147-A177-3AD203B41FA5}">
                      <a16:colId xmlns:a16="http://schemas.microsoft.com/office/drawing/2014/main" val="1935963919"/>
                    </a:ext>
                  </a:extLst>
                </a:gridCol>
              </a:tblGrid>
              <a:tr h="266700">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58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531252614"/>
                  </a:ext>
                </a:extLst>
              </a:tr>
            </a:tbl>
          </a:graphicData>
        </a:graphic>
      </p:graphicFrame>
      <p:grpSp>
        <p:nvGrpSpPr>
          <p:cNvPr id="217353" name="Group 265">
            <a:extLst>
              <a:ext uri="{FF2B5EF4-FFF2-40B4-BE49-F238E27FC236}">
                <a16:creationId xmlns:a16="http://schemas.microsoft.com/office/drawing/2014/main" id="{DFFF8557-E0F4-470D-9427-181D534A66B8}"/>
              </a:ext>
            </a:extLst>
          </p:cNvPr>
          <p:cNvGrpSpPr>
            <a:grpSpLocks/>
          </p:cNvGrpSpPr>
          <p:nvPr/>
        </p:nvGrpSpPr>
        <p:grpSpPr bwMode="auto">
          <a:xfrm>
            <a:off x="4419600" y="2057400"/>
            <a:ext cx="3810000" cy="457200"/>
            <a:chOff x="1824" y="1296"/>
            <a:chExt cx="2400" cy="288"/>
          </a:xfrm>
        </p:grpSpPr>
        <p:sp>
          <p:nvSpPr>
            <p:cNvPr id="217354" name="Text Box 266">
              <a:extLst>
                <a:ext uri="{FF2B5EF4-FFF2-40B4-BE49-F238E27FC236}">
                  <a16:creationId xmlns:a16="http://schemas.microsoft.com/office/drawing/2014/main" id="{B2B105D4-6F5C-40DE-8042-2E136551AD55}"/>
                </a:ext>
              </a:extLst>
            </p:cNvPr>
            <p:cNvSpPr txBox="1">
              <a:spLocks noChangeArrowheads="1"/>
            </p:cNvSpPr>
            <p:nvPr/>
          </p:nvSpPr>
          <p:spPr bwMode="auto">
            <a:xfrm>
              <a:off x="1930" y="1296"/>
              <a:ext cx="3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ahoma" panose="020B0604030504040204" pitchFamily="34" charset="0"/>
                </a:rPr>
                <a:t>split</a:t>
              </a:r>
            </a:p>
          </p:txBody>
        </p:sp>
        <p:grpSp>
          <p:nvGrpSpPr>
            <p:cNvPr id="217355" name="Group 267">
              <a:extLst>
                <a:ext uri="{FF2B5EF4-FFF2-40B4-BE49-F238E27FC236}">
                  <a16:creationId xmlns:a16="http://schemas.microsoft.com/office/drawing/2014/main" id="{0A73BAA0-A691-4D70-9440-99834077F389}"/>
                </a:ext>
              </a:extLst>
            </p:cNvPr>
            <p:cNvGrpSpPr>
              <a:grpSpLocks/>
            </p:cNvGrpSpPr>
            <p:nvPr/>
          </p:nvGrpSpPr>
          <p:grpSpPr bwMode="auto">
            <a:xfrm>
              <a:off x="1824" y="1344"/>
              <a:ext cx="2400" cy="240"/>
              <a:chOff x="1824" y="1344"/>
              <a:chExt cx="2400" cy="240"/>
            </a:xfrm>
          </p:grpSpPr>
          <p:sp>
            <p:nvSpPr>
              <p:cNvPr id="217356" name="Line 268">
                <a:extLst>
                  <a:ext uri="{FF2B5EF4-FFF2-40B4-BE49-F238E27FC236}">
                    <a16:creationId xmlns:a16="http://schemas.microsoft.com/office/drawing/2014/main" id="{F86E2E50-7E81-4023-BAB0-F156CC533648}"/>
                  </a:ext>
                </a:extLst>
              </p:cNvPr>
              <p:cNvSpPr>
                <a:spLocks noChangeShapeType="1"/>
              </p:cNvSpPr>
              <p:nvPr/>
            </p:nvSpPr>
            <p:spPr bwMode="auto">
              <a:xfrm flipH="1">
                <a:off x="1824" y="1344"/>
                <a:ext cx="115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357" name="Line 269">
                <a:extLst>
                  <a:ext uri="{FF2B5EF4-FFF2-40B4-BE49-F238E27FC236}">
                    <a16:creationId xmlns:a16="http://schemas.microsoft.com/office/drawing/2014/main" id="{FCE5C525-8D35-46B7-B59C-68B53EC0C648}"/>
                  </a:ext>
                </a:extLst>
              </p:cNvPr>
              <p:cNvSpPr>
                <a:spLocks noChangeShapeType="1"/>
              </p:cNvSpPr>
              <p:nvPr/>
            </p:nvSpPr>
            <p:spPr bwMode="auto">
              <a:xfrm>
                <a:off x="2976" y="1344"/>
                <a:ext cx="1248"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217358" name="Group 270">
            <a:extLst>
              <a:ext uri="{FF2B5EF4-FFF2-40B4-BE49-F238E27FC236}">
                <a16:creationId xmlns:a16="http://schemas.microsoft.com/office/drawing/2014/main" id="{1290F929-7CF2-4A7E-9567-05040170AEB1}"/>
              </a:ext>
            </a:extLst>
          </p:cNvPr>
          <p:cNvGrpSpPr>
            <a:grpSpLocks/>
          </p:cNvGrpSpPr>
          <p:nvPr/>
        </p:nvGrpSpPr>
        <p:grpSpPr bwMode="auto">
          <a:xfrm>
            <a:off x="2525714" y="5029200"/>
            <a:ext cx="2720975" cy="381000"/>
            <a:chOff x="631" y="3168"/>
            <a:chExt cx="1714" cy="240"/>
          </a:xfrm>
        </p:grpSpPr>
        <p:grpSp>
          <p:nvGrpSpPr>
            <p:cNvPr id="217359" name="Group 271">
              <a:extLst>
                <a:ext uri="{FF2B5EF4-FFF2-40B4-BE49-F238E27FC236}">
                  <a16:creationId xmlns:a16="http://schemas.microsoft.com/office/drawing/2014/main" id="{434ABFDA-6C98-4037-B4C1-06A43C599B65}"/>
                </a:ext>
              </a:extLst>
            </p:cNvPr>
            <p:cNvGrpSpPr>
              <a:grpSpLocks/>
            </p:cNvGrpSpPr>
            <p:nvPr/>
          </p:nvGrpSpPr>
          <p:grpSpPr bwMode="auto">
            <a:xfrm>
              <a:off x="1097" y="3168"/>
              <a:ext cx="1248" cy="144"/>
              <a:chOff x="1056" y="2736"/>
              <a:chExt cx="480" cy="144"/>
            </a:xfrm>
          </p:grpSpPr>
          <p:sp>
            <p:nvSpPr>
              <p:cNvPr id="217360" name="Line 272">
                <a:extLst>
                  <a:ext uri="{FF2B5EF4-FFF2-40B4-BE49-F238E27FC236}">
                    <a16:creationId xmlns:a16="http://schemas.microsoft.com/office/drawing/2014/main" id="{1D412C9B-812B-4920-8653-4CC045DAB791}"/>
                  </a:ext>
                </a:extLst>
              </p:cNvPr>
              <p:cNvSpPr>
                <a:spLocks noChangeShapeType="1"/>
              </p:cNvSpPr>
              <p:nvPr/>
            </p:nvSpPr>
            <p:spPr bwMode="auto">
              <a:xfrm>
                <a:off x="1056" y="2736"/>
                <a:ext cx="19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361" name="Line 273">
                <a:extLst>
                  <a:ext uri="{FF2B5EF4-FFF2-40B4-BE49-F238E27FC236}">
                    <a16:creationId xmlns:a16="http://schemas.microsoft.com/office/drawing/2014/main" id="{8079A8FF-13F7-4675-957C-845EC4BA4BBE}"/>
                  </a:ext>
                </a:extLst>
              </p:cNvPr>
              <p:cNvSpPr>
                <a:spLocks noChangeShapeType="1"/>
              </p:cNvSpPr>
              <p:nvPr/>
            </p:nvSpPr>
            <p:spPr bwMode="auto">
              <a:xfrm flipH="1">
                <a:off x="1344" y="2736"/>
                <a:ext cx="19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17362" name="Text Box 274">
              <a:extLst>
                <a:ext uri="{FF2B5EF4-FFF2-40B4-BE49-F238E27FC236}">
                  <a16:creationId xmlns:a16="http://schemas.microsoft.com/office/drawing/2014/main" id="{967101D7-520C-4AE7-BE2E-1292F84F4274}"/>
                </a:ext>
              </a:extLst>
            </p:cNvPr>
            <p:cNvSpPr txBox="1">
              <a:spLocks noChangeArrowheads="1"/>
            </p:cNvSpPr>
            <p:nvPr/>
          </p:nvSpPr>
          <p:spPr bwMode="auto">
            <a:xfrm>
              <a:off x="631" y="3177"/>
              <a:ext cx="52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ahoma" panose="020B0604030504040204" pitchFamily="34" charset="0"/>
                </a:rPr>
                <a:t>merge</a:t>
              </a:r>
            </a:p>
          </p:txBody>
        </p:sp>
      </p:grpSp>
      <p:grpSp>
        <p:nvGrpSpPr>
          <p:cNvPr id="217363" name="Group 275">
            <a:extLst>
              <a:ext uri="{FF2B5EF4-FFF2-40B4-BE49-F238E27FC236}">
                <a16:creationId xmlns:a16="http://schemas.microsoft.com/office/drawing/2014/main" id="{2BF27B15-834C-497E-9212-B740A9F8DC6B}"/>
              </a:ext>
            </a:extLst>
          </p:cNvPr>
          <p:cNvGrpSpPr>
            <a:grpSpLocks/>
          </p:cNvGrpSpPr>
          <p:nvPr/>
        </p:nvGrpSpPr>
        <p:grpSpPr bwMode="auto">
          <a:xfrm>
            <a:off x="6792914" y="5029200"/>
            <a:ext cx="2720975" cy="381000"/>
            <a:chOff x="3319" y="3168"/>
            <a:chExt cx="1714" cy="240"/>
          </a:xfrm>
        </p:grpSpPr>
        <p:grpSp>
          <p:nvGrpSpPr>
            <p:cNvPr id="217364" name="Group 276">
              <a:extLst>
                <a:ext uri="{FF2B5EF4-FFF2-40B4-BE49-F238E27FC236}">
                  <a16:creationId xmlns:a16="http://schemas.microsoft.com/office/drawing/2014/main" id="{893BF080-8EED-41C1-A0B3-1316BD0BD19D}"/>
                </a:ext>
              </a:extLst>
            </p:cNvPr>
            <p:cNvGrpSpPr>
              <a:grpSpLocks/>
            </p:cNvGrpSpPr>
            <p:nvPr/>
          </p:nvGrpSpPr>
          <p:grpSpPr bwMode="auto">
            <a:xfrm>
              <a:off x="3785" y="3168"/>
              <a:ext cx="1248" cy="144"/>
              <a:chOff x="1056" y="2736"/>
              <a:chExt cx="480" cy="144"/>
            </a:xfrm>
          </p:grpSpPr>
          <p:sp>
            <p:nvSpPr>
              <p:cNvPr id="217365" name="Line 277">
                <a:extLst>
                  <a:ext uri="{FF2B5EF4-FFF2-40B4-BE49-F238E27FC236}">
                    <a16:creationId xmlns:a16="http://schemas.microsoft.com/office/drawing/2014/main" id="{B11E6FE1-D467-4483-8BC8-0E5D7932C55F}"/>
                  </a:ext>
                </a:extLst>
              </p:cNvPr>
              <p:cNvSpPr>
                <a:spLocks noChangeShapeType="1"/>
              </p:cNvSpPr>
              <p:nvPr/>
            </p:nvSpPr>
            <p:spPr bwMode="auto">
              <a:xfrm>
                <a:off x="1056" y="2736"/>
                <a:ext cx="19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366" name="Line 278">
                <a:extLst>
                  <a:ext uri="{FF2B5EF4-FFF2-40B4-BE49-F238E27FC236}">
                    <a16:creationId xmlns:a16="http://schemas.microsoft.com/office/drawing/2014/main" id="{E7AFD5C6-A149-4286-915D-96DAB7D30E93}"/>
                  </a:ext>
                </a:extLst>
              </p:cNvPr>
              <p:cNvSpPr>
                <a:spLocks noChangeShapeType="1"/>
              </p:cNvSpPr>
              <p:nvPr/>
            </p:nvSpPr>
            <p:spPr bwMode="auto">
              <a:xfrm flipH="1">
                <a:off x="1344" y="2736"/>
                <a:ext cx="19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17367" name="Text Box 279">
              <a:extLst>
                <a:ext uri="{FF2B5EF4-FFF2-40B4-BE49-F238E27FC236}">
                  <a16:creationId xmlns:a16="http://schemas.microsoft.com/office/drawing/2014/main" id="{AB9ADEE0-8543-4413-9822-E58E8467AFDA}"/>
                </a:ext>
              </a:extLst>
            </p:cNvPr>
            <p:cNvSpPr txBox="1">
              <a:spLocks noChangeArrowheads="1"/>
            </p:cNvSpPr>
            <p:nvPr/>
          </p:nvSpPr>
          <p:spPr bwMode="auto">
            <a:xfrm>
              <a:off x="3319" y="3177"/>
              <a:ext cx="52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ahoma" panose="020B0604030504040204" pitchFamily="34" charset="0"/>
                </a:rPr>
                <a:t>merge</a:t>
              </a:r>
            </a:p>
          </p:txBody>
        </p:sp>
      </p:grpSp>
      <p:grpSp>
        <p:nvGrpSpPr>
          <p:cNvPr id="217368" name="Group 280">
            <a:extLst>
              <a:ext uri="{FF2B5EF4-FFF2-40B4-BE49-F238E27FC236}">
                <a16:creationId xmlns:a16="http://schemas.microsoft.com/office/drawing/2014/main" id="{E99E21A0-C7F6-44D5-AE70-5191D6580A50}"/>
              </a:ext>
            </a:extLst>
          </p:cNvPr>
          <p:cNvGrpSpPr>
            <a:grpSpLocks/>
          </p:cNvGrpSpPr>
          <p:nvPr/>
        </p:nvGrpSpPr>
        <p:grpSpPr bwMode="auto">
          <a:xfrm>
            <a:off x="4125914" y="5715001"/>
            <a:ext cx="4408487" cy="442913"/>
            <a:chOff x="1639" y="3600"/>
            <a:chExt cx="2777" cy="279"/>
          </a:xfrm>
        </p:grpSpPr>
        <p:grpSp>
          <p:nvGrpSpPr>
            <p:cNvPr id="217369" name="Group 281">
              <a:extLst>
                <a:ext uri="{FF2B5EF4-FFF2-40B4-BE49-F238E27FC236}">
                  <a16:creationId xmlns:a16="http://schemas.microsoft.com/office/drawing/2014/main" id="{8A24DC74-536E-488E-B515-144012DB2D47}"/>
                </a:ext>
              </a:extLst>
            </p:cNvPr>
            <p:cNvGrpSpPr>
              <a:grpSpLocks/>
            </p:cNvGrpSpPr>
            <p:nvPr/>
          </p:nvGrpSpPr>
          <p:grpSpPr bwMode="auto">
            <a:xfrm>
              <a:off x="1728" y="3600"/>
              <a:ext cx="2688" cy="240"/>
              <a:chOff x="1056" y="2736"/>
              <a:chExt cx="480" cy="144"/>
            </a:xfrm>
          </p:grpSpPr>
          <p:sp>
            <p:nvSpPr>
              <p:cNvPr id="217370" name="Line 282">
                <a:extLst>
                  <a:ext uri="{FF2B5EF4-FFF2-40B4-BE49-F238E27FC236}">
                    <a16:creationId xmlns:a16="http://schemas.microsoft.com/office/drawing/2014/main" id="{18C0F52C-7181-4EC3-99AC-2ECBCE1D23FF}"/>
                  </a:ext>
                </a:extLst>
              </p:cNvPr>
              <p:cNvSpPr>
                <a:spLocks noChangeShapeType="1"/>
              </p:cNvSpPr>
              <p:nvPr/>
            </p:nvSpPr>
            <p:spPr bwMode="auto">
              <a:xfrm>
                <a:off x="1056" y="2736"/>
                <a:ext cx="19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7371" name="Line 283">
                <a:extLst>
                  <a:ext uri="{FF2B5EF4-FFF2-40B4-BE49-F238E27FC236}">
                    <a16:creationId xmlns:a16="http://schemas.microsoft.com/office/drawing/2014/main" id="{93DBD540-E772-4CA4-A48B-34B950694951}"/>
                  </a:ext>
                </a:extLst>
              </p:cNvPr>
              <p:cNvSpPr>
                <a:spLocks noChangeShapeType="1"/>
              </p:cNvSpPr>
              <p:nvPr/>
            </p:nvSpPr>
            <p:spPr bwMode="auto">
              <a:xfrm flipH="1">
                <a:off x="1344" y="2736"/>
                <a:ext cx="19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17372" name="Text Box 284">
              <a:extLst>
                <a:ext uri="{FF2B5EF4-FFF2-40B4-BE49-F238E27FC236}">
                  <a16:creationId xmlns:a16="http://schemas.microsoft.com/office/drawing/2014/main" id="{B8AF13F5-4B7D-4CAD-84D4-746E2389A0C9}"/>
                </a:ext>
              </a:extLst>
            </p:cNvPr>
            <p:cNvSpPr txBox="1">
              <a:spLocks noChangeArrowheads="1"/>
            </p:cNvSpPr>
            <p:nvPr/>
          </p:nvSpPr>
          <p:spPr bwMode="auto">
            <a:xfrm>
              <a:off x="1639" y="3648"/>
              <a:ext cx="52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ahoma" panose="020B0604030504040204" pitchFamily="34" charset="0"/>
                </a:rPr>
                <a:t>merge</a:t>
              </a:r>
            </a:p>
          </p:txBody>
        </p:sp>
      </p:grpSp>
    </p:spTree>
    <p:extLst>
      <p:ext uri="{BB962C8B-B14F-4D97-AF65-F5344CB8AC3E}">
        <p14:creationId xmlns:p14="http://schemas.microsoft.com/office/powerpoint/2010/main" val="38063121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17353"/>
                                        </p:tgtEl>
                                        <p:attrNameLst>
                                          <p:attrName>style.visibility</p:attrName>
                                        </p:attrNameLst>
                                      </p:cBhvr>
                                      <p:to>
                                        <p:strVal val="visible"/>
                                      </p:to>
                                    </p:set>
                                    <p:animEffect transition="in" filter="fade">
                                      <p:cBhvr>
                                        <p:cTn id="7" dur="1000"/>
                                        <p:tgtEl>
                                          <p:spTgt spid="217353"/>
                                        </p:tgtEl>
                                      </p:cBhvr>
                                    </p:animEffect>
                                  </p:childTnLst>
                                </p:cTn>
                              </p:par>
                              <p:par>
                                <p:cTn id="8" presetID="10" presetClass="entr" presetSubtype="0" fill="hold" nodeType="withEffect">
                                  <p:stCondLst>
                                    <p:cond delay="0"/>
                                  </p:stCondLst>
                                  <p:childTnLst>
                                    <p:set>
                                      <p:cBhvr>
                                        <p:cTn id="9" dur="1" fill="hold">
                                          <p:stCondLst>
                                            <p:cond delay="0"/>
                                          </p:stCondLst>
                                        </p:cTn>
                                        <p:tgtEl>
                                          <p:spTgt spid="217123"/>
                                        </p:tgtEl>
                                        <p:attrNameLst>
                                          <p:attrName>style.visibility</p:attrName>
                                        </p:attrNameLst>
                                      </p:cBhvr>
                                      <p:to>
                                        <p:strVal val="visible"/>
                                      </p:to>
                                    </p:set>
                                    <p:animEffect transition="in" filter="fade">
                                      <p:cBhvr>
                                        <p:cTn id="10" dur="1000"/>
                                        <p:tgtEl>
                                          <p:spTgt spid="217123"/>
                                        </p:tgtEl>
                                      </p:cBhvr>
                                    </p:animEffect>
                                  </p:childTnLst>
                                </p:cTn>
                              </p:par>
                              <p:par>
                                <p:cTn id="11" presetID="10" presetClass="entr" presetSubtype="0" fill="hold" nodeType="withEffect">
                                  <p:stCondLst>
                                    <p:cond delay="0"/>
                                  </p:stCondLst>
                                  <p:childTnLst>
                                    <p:set>
                                      <p:cBhvr>
                                        <p:cTn id="12" dur="1" fill="hold">
                                          <p:stCondLst>
                                            <p:cond delay="0"/>
                                          </p:stCondLst>
                                        </p:cTn>
                                        <p:tgtEl>
                                          <p:spTgt spid="217228"/>
                                        </p:tgtEl>
                                        <p:attrNameLst>
                                          <p:attrName>style.visibility</p:attrName>
                                        </p:attrNameLst>
                                      </p:cBhvr>
                                      <p:to>
                                        <p:strVal val="visible"/>
                                      </p:to>
                                    </p:set>
                                    <p:animEffect transition="in" filter="fade">
                                      <p:cBhvr>
                                        <p:cTn id="13" dur="1000"/>
                                        <p:tgtEl>
                                          <p:spTgt spid="21722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217135"/>
                                        </p:tgtEl>
                                        <p:attrNameLst>
                                          <p:attrName>style.visibility</p:attrName>
                                        </p:attrNameLst>
                                      </p:cBhvr>
                                      <p:to>
                                        <p:strVal val="visible"/>
                                      </p:to>
                                    </p:set>
                                    <p:animEffect transition="in" filter="fade">
                                      <p:cBhvr>
                                        <p:cTn id="18" dur="1000"/>
                                        <p:tgtEl>
                                          <p:spTgt spid="217135"/>
                                        </p:tgtEl>
                                      </p:cBhvr>
                                    </p:animEffect>
                                  </p:childTnLst>
                                </p:cTn>
                              </p:par>
                              <p:par>
                                <p:cTn id="19" presetID="10" presetClass="entr" presetSubtype="0" fill="hold" nodeType="withEffect">
                                  <p:stCondLst>
                                    <p:cond delay="0"/>
                                  </p:stCondLst>
                                  <p:childTnLst>
                                    <p:set>
                                      <p:cBhvr>
                                        <p:cTn id="20" dur="1" fill="hold">
                                          <p:stCondLst>
                                            <p:cond delay="0"/>
                                          </p:stCondLst>
                                        </p:cTn>
                                        <p:tgtEl>
                                          <p:spTgt spid="217173"/>
                                        </p:tgtEl>
                                        <p:attrNameLst>
                                          <p:attrName>style.visibility</p:attrName>
                                        </p:attrNameLst>
                                      </p:cBhvr>
                                      <p:to>
                                        <p:strVal val="visible"/>
                                      </p:to>
                                    </p:set>
                                    <p:animEffect transition="in" filter="fade">
                                      <p:cBhvr>
                                        <p:cTn id="21" dur="1000"/>
                                        <p:tgtEl>
                                          <p:spTgt spid="217173"/>
                                        </p:tgtEl>
                                      </p:cBhvr>
                                    </p:animEffect>
                                  </p:childTnLst>
                                </p:cTn>
                              </p:par>
                              <p:par>
                                <p:cTn id="22" presetID="10" presetClass="entr" presetSubtype="0" fill="hold" nodeType="withEffect">
                                  <p:stCondLst>
                                    <p:cond delay="0"/>
                                  </p:stCondLst>
                                  <p:childTnLst>
                                    <p:set>
                                      <p:cBhvr>
                                        <p:cTn id="23" dur="1" fill="hold">
                                          <p:stCondLst>
                                            <p:cond delay="0"/>
                                          </p:stCondLst>
                                        </p:cTn>
                                        <p:tgtEl>
                                          <p:spTgt spid="217211"/>
                                        </p:tgtEl>
                                        <p:attrNameLst>
                                          <p:attrName>style.visibility</p:attrName>
                                        </p:attrNameLst>
                                      </p:cBhvr>
                                      <p:to>
                                        <p:strVal val="visible"/>
                                      </p:to>
                                    </p:set>
                                    <p:animEffect transition="in" filter="fade">
                                      <p:cBhvr>
                                        <p:cTn id="24" dur="1000"/>
                                        <p:tgtEl>
                                          <p:spTgt spid="21721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nodeType="clickEffect">
                                  <p:stCondLst>
                                    <p:cond delay="0"/>
                                  </p:stCondLst>
                                  <p:childTnLst>
                                    <p:set>
                                      <p:cBhvr>
                                        <p:cTn id="28" dur="1" fill="hold">
                                          <p:stCondLst>
                                            <p:cond delay="0"/>
                                          </p:stCondLst>
                                        </p:cTn>
                                        <p:tgtEl>
                                          <p:spTgt spid="217143"/>
                                        </p:tgtEl>
                                        <p:attrNameLst>
                                          <p:attrName>style.visibility</p:attrName>
                                        </p:attrNameLst>
                                      </p:cBhvr>
                                      <p:to>
                                        <p:strVal val="visible"/>
                                      </p:to>
                                    </p:set>
                                    <p:animEffect transition="in" filter="fade">
                                      <p:cBhvr>
                                        <p:cTn id="29" dur="1000"/>
                                        <p:tgtEl>
                                          <p:spTgt spid="217143"/>
                                        </p:tgtEl>
                                      </p:cBhvr>
                                    </p:animEffect>
                                  </p:childTnLst>
                                </p:cTn>
                              </p:par>
                              <p:par>
                                <p:cTn id="30" presetID="10" presetClass="entr" presetSubtype="0" fill="hold" nodeType="withEffect">
                                  <p:stCondLst>
                                    <p:cond delay="0"/>
                                  </p:stCondLst>
                                  <p:childTnLst>
                                    <p:set>
                                      <p:cBhvr>
                                        <p:cTn id="31" dur="1" fill="hold">
                                          <p:stCondLst>
                                            <p:cond delay="0"/>
                                          </p:stCondLst>
                                        </p:cTn>
                                        <p:tgtEl>
                                          <p:spTgt spid="217149"/>
                                        </p:tgtEl>
                                        <p:attrNameLst>
                                          <p:attrName>style.visibility</p:attrName>
                                        </p:attrNameLst>
                                      </p:cBhvr>
                                      <p:to>
                                        <p:strVal val="visible"/>
                                      </p:to>
                                    </p:set>
                                    <p:animEffect transition="in" filter="fade">
                                      <p:cBhvr>
                                        <p:cTn id="32" dur="1000"/>
                                        <p:tgtEl>
                                          <p:spTgt spid="217149"/>
                                        </p:tgtEl>
                                      </p:cBhvr>
                                    </p:animEffect>
                                  </p:childTnLst>
                                </p:cTn>
                              </p:par>
                              <p:par>
                                <p:cTn id="33" presetID="10" presetClass="entr" presetSubtype="0" fill="hold" nodeType="withEffect">
                                  <p:stCondLst>
                                    <p:cond delay="0"/>
                                  </p:stCondLst>
                                  <p:childTnLst>
                                    <p:set>
                                      <p:cBhvr>
                                        <p:cTn id="34" dur="1" fill="hold">
                                          <p:stCondLst>
                                            <p:cond delay="0"/>
                                          </p:stCondLst>
                                        </p:cTn>
                                        <p:tgtEl>
                                          <p:spTgt spid="217168"/>
                                        </p:tgtEl>
                                        <p:attrNameLst>
                                          <p:attrName>style.visibility</p:attrName>
                                        </p:attrNameLst>
                                      </p:cBhvr>
                                      <p:to>
                                        <p:strVal val="visible"/>
                                      </p:to>
                                    </p:set>
                                    <p:animEffect transition="in" filter="fade">
                                      <p:cBhvr>
                                        <p:cTn id="35" dur="1000"/>
                                        <p:tgtEl>
                                          <p:spTgt spid="21716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nodeType="clickEffect">
                                  <p:stCondLst>
                                    <p:cond delay="0"/>
                                  </p:stCondLst>
                                  <p:childTnLst>
                                    <p:set>
                                      <p:cBhvr>
                                        <p:cTn id="39" dur="1" fill="hold">
                                          <p:stCondLst>
                                            <p:cond delay="0"/>
                                          </p:stCondLst>
                                        </p:cTn>
                                        <p:tgtEl>
                                          <p:spTgt spid="217155"/>
                                        </p:tgtEl>
                                        <p:attrNameLst>
                                          <p:attrName>style.visibility</p:attrName>
                                        </p:attrNameLst>
                                      </p:cBhvr>
                                      <p:to>
                                        <p:strVal val="visible"/>
                                      </p:to>
                                    </p:set>
                                    <p:animEffect transition="in" filter="fade">
                                      <p:cBhvr>
                                        <p:cTn id="40" dur="1000"/>
                                        <p:tgtEl>
                                          <p:spTgt spid="217155"/>
                                        </p:tgtEl>
                                      </p:cBhvr>
                                    </p:animEffect>
                                  </p:childTnLst>
                                </p:cTn>
                              </p:par>
                              <p:par>
                                <p:cTn id="41" presetID="10" presetClass="entr" presetSubtype="0" fill="hold" nodeType="withEffect">
                                  <p:stCondLst>
                                    <p:cond delay="0"/>
                                  </p:stCondLst>
                                  <p:childTnLst>
                                    <p:set>
                                      <p:cBhvr>
                                        <p:cTn id="42" dur="1" fill="hold">
                                          <p:stCondLst>
                                            <p:cond delay="0"/>
                                          </p:stCondLst>
                                        </p:cTn>
                                        <p:tgtEl>
                                          <p:spTgt spid="217163"/>
                                        </p:tgtEl>
                                        <p:attrNameLst>
                                          <p:attrName>style.visibility</p:attrName>
                                        </p:attrNameLst>
                                      </p:cBhvr>
                                      <p:to>
                                        <p:strVal val="visible"/>
                                      </p:to>
                                    </p:set>
                                    <p:animEffect transition="in" filter="fade">
                                      <p:cBhvr>
                                        <p:cTn id="43" dur="1000"/>
                                        <p:tgtEl>
                                          <p:spTgt spid="21716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ntr" presetSubtype="0" fill="hold" nodeType="clickEffect">
                                  <p:stCondLst>
                                    <p:cond delay="0"/>
                                  </p:stCondLst>
                                  <p:childTnLst>
                                    <p:set>
                                      <p:cBhvr>
                                        <p:cTn id="47" dur="1" fill="hold">
                                          <p:stCondLst>
                                            <p:cond delay="0"/>
                                          </p:stCondLst>
                                        </p:cTn>
                                        <p:tgtEl>
                                          <p:spTgt spid="217181"/>
                                        </p:tgtEl>
                                        <p:attrNameLst>
                                          <p:attrName>style.visibility</p:attrName>
                                        </p:attrNameLst>
                                      </p:cBhvr>
                                      <p:to>
                                        <p:strVal val="visible"/>
                                      </p:to>
                                    </p:set>
                                    <p:animEffect transition="in" filter="fade">
                                      <p:cBhvr>
                                        <p:cTn id="48" dur="1000"/>
                                        <p:tgtEl>
                                          <p:spTgt spid="217181"/>
                                        </p:tgtEl>
                                      </p:cBhvr>
                                    </p:animEffect>
                                  </p:childTnLst>
                                </p:cTn>
                              </p:par>
                              <p:par>
                                <p:cTn id="49" presetID="10" presetClass="entr" presetSubtype="0" fill="hold" nodeType="withEffect">
                                  <p:stCondLst>
                                    <p:cond delay="0"/>
                                  </p:stCondLst>
                                  <p:childTnLst>
                                    <p:set>
                                      <p:cBhvr>
                                        <p:cTn id="50" dur="1" fill="hold">
                                          <p:stCondLst>
                                            <p:cond delay="0"/>
                                          </p:stCondLst>
                                        </p:cTn>
                                        <p:tgtEl>
                                          <p:spTgt spid="217187"/>
                                        </p:tgtEl>
                                        <p:attrNameLst>
                                          <p:attrName>style.visibility</p:attrName>
                                        </p:attrNameLst>
                                      </p:cBhvr>
                                      <p:to>
                                        <p:strVal val="visible"/>
                                      </p:to>
                                    </p:set>
                                    <p:animEffect transition="in" filter="fade">
                                      <p:cBhvr>
                                        <p:cTn id="51" dur="1000"/>
                                        <p:tgtEl>
                                          <p:spTgt spid="217187"/>
                                        </p:tgtEl>
                                      </p:cBhvr>
                                    </p:animEffect>
                                  </p:childTnLst>
                                </p:cTn>
                              </p:par>
                              <p:par>
                                <p:cTn id="52" presetID="10" presetClass="entr" presetSubtype="0" fill="hold" nodeType="withEffect">
                                  <p:stCondLst>
                                    <p:cond delay="0"/>
                                  </p:stCondLst>
                                  <p:childTnLst>
                                    <p:set>
                                      <p:cBhvr>
                                        <p:cTn id="53" dur="1" fill="hold">
                                          <p:stCondLst>
                                            <p:cond delay="0"/>
                                          </p:stCondLst>
                                        </p:cTn>
                                        <p:tgtEl>
                                          <p:spTgt spid="217206"/>
                                        </p:tgtEl>
                                        <p:attrNameLst>
                                          <p:attrName>style.visibility</p:attrName>
                                        </p:attrNameLst>
                                      </p:cBhvr>
                                      <p:to>
                                        <p:strVal val="visible"/>
                                      </p:to>
                                    </p:set>
                                    <p:animEffect transition="in" filter="fade">
                                      <p:cBhvr>
                                        <p:cTn id="54" dur="1000"/>
                                        <p:tgtEl>
                                          <p:spTgt spid="21720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0" presetClass="entr" presetSubtype="0" fill="hold" nodeType="clickEffect">
                                  <p:stCondLst>
                                    <p:cond delay="0"/>
                                  </p:stCondLst>
                                  <p:childTnLst>
                                    <p:set>
                                      <p:cBhvr>
                                        <p:cTn id="58" dur="1" fill="hold">
                                          <p:stCondLst>
                                            <p:cond delay="0"/>
                                          </p:stCondLst>
                                        </p:cTn>
                                        <p:tgtEl>
                                          <p:spTgt spid="217193"/>
                                        </p:tgtEl>
                                        <p:attrNameLst>
                                          <p:attrName>style.visibility</p:attrName>
                                        </p:attrNameLst>
                                      </p:cBhvr>
                                      <p:to>
                                        <p:strVal val="visible"/>
                                      </p:to>
                                    </p:set>
                                    <p:animEffect transition="in" filter="fade">
                                      <p:cBhvr>
                                        <p:cTn id="59" dur="1000"/>
                                        <p:tgtEl>
                                          <p:spTgt spid="217193"/>
                                        </p:tgtEl>
                                      </p:cBhvr>
                                    </p:animEffect>
                                  </p:childTnLst>
                                </p:cTn>
                              </p:par>
                              <p:par>
                                <p:cTn id="60" presetID="10" presetClass="entr" presetSubtype="0" fill="hold" nodeType="withEffect">
                                  <p:stCondLst>
                                    <p:cond delay="0"/>
                                  </p:stCondLst>
                                  <p:childTnLst>
                                    <p:set>
                                      <p:cBhvr>
                                        <p:cTn id="61" dur="1" fill="hold">
                                          <p:stCondLst>
                                            <p:cond delay="0"/>
                                          </p:stCondLst>
                                        </p:cTn>
                                        <p:tgtEl>
                                          <p:spTgt spid="217201"/>
                                        </p:tgtEl>
                                        <p:attrNameLst>
                                          <p:attrName>style.visibility</p:attrName>
                                        </p:attrNameLst>
                                      </p:cBhvr>
                                      <p:to>
                                        <p:strVal val="visible"/>
                                      </p:to>
                                    </p:set>
                                    <p:animEffect transition="in" filter="fade">
                                      <p:cBhvr>
                                        <p:cTn id="62" dur="1000"/>
                                        <p:tgtEl>
                                          <p:spTgt spid="21720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ntr" presetSubtype="0" fill="hold" nodeType="clickEffect">
                                  <p:stCondLst>
                                    <p:cond delay="0"/>
                                  </p:stCondLst>
                                  <p:childTnLst>
                                    <p:set>
                                      <p:cBhvr>
                                        <p:cTn id="66" dur="1" fill="hold">
                                          <p:stCondLst>
                                            <p:cond delay="0"/>
                                          </p:stCondLst>
                                        </p:cTn>
                                        <p:tgtEl>
                                          <p:spTgt spid="217358"/>
                                        </p:tgtEl>
                                        <p:attrNameLst>
                                          <p:attrName>style.visibility</p:attrName>
                                        </p:attrNameLst>
                                      </p:cBhvr>
                                      <p:to>
                                        <p:strVal val="visible"/>
                                      </p:to>
                                    </p:set>
                                    <p:animEffect transition="in" filter="fade">
                                      <p:cBhvr>
                                        <p:cTn id="67" dur="1000"/>
                                        <p:tgtEl>
                                          <p:spTgt spid="217358"/>
                                        </p:tgtEl>
                                      </p:cBhvr>
                                    </p:animEffect>
                                  </p:childTnLst>
                                </p:cTn>
                              </p:par>
                              <p:par>
                                <p:cTn id="68" presetID="10" presetClass="entr" presetSubtype="0" fill="hold" nodeType="withEffect">
                                  <p:stCondLst>
                                    <p:cond delay="0"/>
                                  </p:stCondLst>
                                  <p:childTnLst>
                                    <p:set>
                                      <p:cBhvr>
                                        <p:cTn id="69" dur="1" fill="hold">
                                          <p:stCondLst>
                                            <p:cond delay="0"/>
                                          </p:stCondLst>
                                        </p:cTn>
                                        <p:tgtEl>
                                          <p:spTgt spid="217216"/>
                                        </p:tgtEl>
                                        <p:attrNameLst>
                                          <p:attrName>style.visibility</p:attrName>
                                        </p:attrNameLst>
                                      </p:cBhvr>
                                      <p:to>
                                        <p:strVal val="visible"/>
                                      </p:to>
                                    </p:set>
                                    <p:animEffect transition="in" filter="fade">
                                      <p:cBhvr>
                                        <p:cTn id="70" dur="1000"/>
                                        <p:tgtEl>
                                          <p:spTgt spid="217216"/>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0" presetClass="entr" presetSubtype="0" fill="hold" nodeType="clickEffect">
                                  <p:stCondLst>
                                    <p:cond delay="0"/>
                                  </p:stCondLst>
                                  <p:childTnLst>
                                    <p:set>
                                      <p:cBhvr>
                                        <p:cTn id="74" dur="1" fill="hold">
                                          <p:stCondLst>
                                            <p:cond delay="0"/>
                                          </p:stCondLst>
                                        </p:cTn>
                                        <p:tgtEl>
                                          <p:spTgt spid="217316"/>
                                        </p:tgtEl>
                                        <p:attrNameLst>
                                          <p:attrName>style.visibility</p:attrName>
                                        </p:attrNameLst>
                                      </p:cBhvr>
                                      <p:to>
                                        <p:strVal val="visible"/>
                                      </p:to>
                                    </p:set>
                                    <p:animEffect transition="in" filter="fade">
                                      <p:cBhvr>
                                        <p:cTn id="75" dur="1000"/>
                                        <p:tgtEl>
                                          <p:spTgt spid="217316"/>
                                        </p:tgtEl>
                                      </p:cBhvr>
                                    </p:animEffect>
                                  </p:childTnLst>
                                </p:cTn>
                              </p:par>
                              <p:par>
                                <p:cTn id="76" presetID="10" presetClass="entr" presetSubtype="0" fill="hold" nodeType="withEffect">
                                  <p:stCondLst>
                                    <p:cond delay="0"/>
                                  </p:stCondLst>
                                  <p:childTnLst>
                                    <p:set>
                                      <p:cBhvr>
                                        <p:cTn id="77" dur="1" fill="hold">
                                          <p:stCondLst>
                                            <p:cond delay="0"/>
                                          </p:stCondLst>
                                        </p:cTn>
                                        <p:tgtEl>
                                          <p:spTgt spid="217240"/>
                                        </p:tgtEl>
                                        <p:attrNameLst>
                                          <p:attrName>style.visibility</p:attrName>
                                        </p:attrNameLst>
                                      </p:cBhvr>
                                      <p:to>
                                        <p:strVal val="visible"/>
                                      </p:to>
                                    </p:set>
                                    <p:animEffect transition="in" filter="fade">
                                      <p:cBhvr>
                                        <p:cTn id="78" dur="1000"/>
                                        <p:tgtEl>
                                          <p:spTgt spid="217240"/>
                                        </p:tgtEl>
                                      </p:cBhvr>
                                    </p:animEffect>
                                  </p:childTnLst>
                                </p:cTn>
                              </p:par>
                              <p:par>
                                <p:cTn id="79" presetID="10" presetClass="entr" presetSubtype="0" fill="hold" nodeType="withEffect">
                                  <p:stCondLst>
                                    <p:cond delay="0"/>
                                  </p:stCondLst>
                                  <p:childTnLst>
                                    <p:set>
                                      <p:cBhvr>
                                        <p:cTn id="80" dur="1" fill="hold">
                                          <p:stCondLst>
                                            <p:cond delay="0"/>
                                          </p:stCondLst>
                                        </p:cTn>
                                        <p:tgtEl>
                                          <p:spTgt spid="217278"/>
                                        </p:tgtEl>
                                        <p:attrNameLst>
                                          <p:attrName>style.visibility</p:attrName>
                                        </p:attrNameLst>
                                      </p:cBhvr>
                                      <p:to>
                                        <p:strVal val="visible"/>
                                      </p:to>
                                    </p:set>
                                    <p:animEffect transition="in" filter="fade">
                                      <p:cBhvr>
                                        <p:cTn id="81" dur="1000"/>
                                        <p:tgtEl>
                                          <p:spTgt spid="217278"/>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0" presetClass="entr" presetSubtype="0" fill="hold" nodeType="clickEffect">
                                  <p:stCondLst>
                                    <p:cond delay="0"/>
                                  </p:stCondLst>
                                  <p:childTnLst>
                                    <p:set>
                                      <p:cBhvr>
                                        <p:cTn id="85" dur="1" fill="hold">
                                          <p:stCondLst>
                                            <p:cond delay="0"/>
                                          </p:stCondLst>
                                        </p:cTn>
                                        <p:tgtEl>
                                          <p:spTgt spid="217273"/>
                                        </p:tgtEl>
                                        <p:attrNameLst>
                                          <p:attrName>style.visibility</p:attrName>
                                        </p:attrNameLst>
                                      </p:cBhvr>
                                      <p:to>
                                        <p:strVal val="visible"/>
                                      </p:to>
                                    </p:set>
                                    <p:animEffect transition="in" filter="fade">
                                      <p:cBhvr>
                                        <p:cTn id="86" dur="1000"/>
                                        <p:tgtEl>
                                          <p:spTgt spid="217273"/>
                                        </p:tgtEl>
                                      </p:cBhvr>
                                    </p:animEffect>
                                  </p:childTnLst>
                                </p:cTn>
                              </p:par>
                              <p:par>
                                <p:cTn id="87" presetID="10" presetClass="entr" presetSubtype="0" fill="hold" nodeType="withEffect">
                                  <p:stCondLst>
                                    <p:cond delay="0"/>
                                  </p:stCondLst>
                                  <p:childTnLst>
                                    <p:set>
                                      <p:cBhvr>
                                        <p:cTn id="88" dur="1" fill="hold">
                                          <p:stCondLst>
                                            <p:cond delay="0"/>
                                          </p:stCondLst>
                                        </p:cTn>
                                        <p:tgtEl>
                                          <p:spTgt spid="217248"/>
                                        </p:tgtEl>
                                        <p:attrNameLst>
                                          <p:attrName>style.visibility</p:attrName>
                                        </p:attrNameLst>
                                      </p:cBhvr>
                                      <p:to>
                                        <p:strVal val="visible"/>
                                      </p:to>
                                    </p:set>
                                    <p:animEffect transition="in" filter="fade">
                                      <p:cBhvr>
                                        <p:cTn id="89" dur="1000"/>
                                        <p:tgtEl>
                                          <p:spTgt spid="217248"/>
                                        </p:tgtEl>
                                      </p:cBhvr>
                                    </p:animEffect>
                                  </p:childTnLst>
                                </p:cTn>
                              </p:par>
                              <p:par>
                                <p:cTn id="90" presetID="10" presetClass="entr" presetSubtype="0" fill="hold" nodeType="withEffect">
                                  <p:stCondLst>
                                    <p:cond delay="0"/>
                                  </p:stCondLst>
                                  <p:childTnLst>
                                    <p:set>
                                      <p:cBhvr>
                                        <p:cTn id="91" dur="1" fill="hold">
                                          <p:stCondLst>
                                            <p:cond delay="0"/>
                                          </p:stCondLst>
                                        </p:cTn>
                                        <p:tgtEl>
                                          <p:spTgt spid="217254"/>
                                        </p:tgtEl>
                                        <p:attrNameLst>
                                          <p:attrName>style.visibility</p:attrName>
                                        </p:attrNameLst>
                                      </p:cBhvr>
                                      <p:to>
                                        <p:strVal val="visible"/>
                                      </p:to>
                                    </p:set>
                                    <p:animEffect transition="in" filter="fade">
                                      <p:cBhvr>
                                        <p:cTn id="92" dur="1000"/>
                                        <p:tgtEl>
                                          <p:spTgt spid="217254"/>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0" presetClass="entr" presetSubtype="0" fill="hold" nodeType="clickEffect">
                                  <p:stCondLst>
                                    <p:cond delay="0"/>
                                  </p:stCondLst>
                                  <p:childTnLst>
                                    <p:set>
                                      <p:cBhvr>
                                        <p:cTn id="96" dur="1" fill="hold">
                                          <p:stCondLst>
                                            <p:cond delay="0"/>
                                          </p:stCondLst>
                                        </p:cTn>
                                        <p:tgtEl>
                                          <p:spTgt spid="217268"/>
                                        </p:tgtEl>
                                        <p:attrNameLst>
                                          <p:attrName>style.visibility</p:attrName>
                                        </p:attrNameLst>
                                      </p:cBhvr>
                                      <p:to>
                                        <p:strVal val="visible"/>
                                      </p:to>
                                    </p:set>
                                    <p:animEffect transition="in" filter="fade">
                                      <p:cBhvr>
                                        <p:cTn id="97" dur="1000"/>
                                        <p:tgtEl>
                                          <p:spTgt spid="217268"/>
                                        </p:tgtEl>
                                      </p:cBhvr>
                                    </p:animEffect>
                                  </p:childTnLst>
                                </p:cTn>
                              </p:par>
                              <p:par>
                                <p:cTn id="98" presetID="10" presetClass="entr" presetSubtype="0" fill="hold" nodeType="withEffect">
                                  <p:stCondLst>
                                    <p:cond delay="0"/>
                                  </p:stCondLst>
                                  <p:childTnLst>
                                    <p:set>
                                      <p:cBhvr>
                                        <p:cTn id="99" dur="1" fill="hold">
                                          <p:stCondLst>
                                            <p:cond delay="0"/>
                                          </p:stCondLst>
                                        </p:cTn>
                                        <p:tgtEl>
                                          <p:spTgt spid="217260"/>
                                        </p:tgtEl>
                                        <p:attrNameLst>
                                          <p:attrName>style.visibility</p:attrName>
                                        </p:attrNameLst>
                                      </p:cBhvr>
                                      <p:to>
                                        <p:strVal val="visible"/>
                                      </p:to>
                                    </p:set>
                                    <p:animEffect transition="in" filter="fade">
                                      <p:cBhvr>
                                        <p:cTn id="100" dur="1000"/>
                                        <p:tgtEl>
                                          <p:spTgt spid="217260"/>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0" presetClass="entr" presetSubtype="0" fill="hold" nodeType="clickEffect">
                                  <p:stCondLst>
                                    <p:cond delay="0"/>
                                  </p:stCondLst>
                                  <p:childTnLst>
                                    <p:set>
                                      <p:cBhvr>
                                        <p:cTn id="104" dur="1" fill="hold">
                                          <p:stCondLst>
                                            <p:cond delay="0"/>
                                          </p:stCondLst>
                                        </p:cTn>
                                        <p:tgtEl>
                                          <p:spTgt spid="217311"/>
                                        </p:tgtEl>
                                        <p:attrNameLst>
                                          <p:attrName>style.visibility</p:attrName>
                                        </p:attrNameLst>
                                      </p:cBhvr>
                                      <p:to>
                                        <p:strVal val="visible"/>
                                      </p:to>
                                    </p:set>
                                    <p:animEffect transition="in" filter="fade">
                                      <p:cBhvr>
                                        <p:cTn id="105" dur="1000"/>
                                        <p:tgtEl>
                                          <p:spTgt spid="217311"/>
                                        </p:tgtEl>
                                      </p:cBhvr>
                                    </p:animEffect>
                                  </p:childTnLst>
                                </p:cTn>
                              </p:par>
                              <p:par>
                                <p:cTn id="106" presetID="10" presetClass="entr" presetSubtype="0" fill="hold" nodeType="withEffect">
                                  <p:stCondLst>
                                    <p:cond delay="0"/>
                                  </p:stCondLst>
                                  <p:childTnLst>
                                    <p:set>
                                      <p:cBhvr>
                                        <p:cTn id="107" dur="1" fill="hold">
                                          <p:stCondLst>
                                            <p:cond delay="0"/>
                                          </p:stCondLst>
                                        </p:cTn>
                                        <p:tgtEl>
                                          <p:spTgt spid="217286"/>
                                        </p:tgtEl>
                                        <p:attrNameLst>
                                          <p:attrName>style.visibility</p:attrName>
                                        </p:attrNameLst>
                                      </p:cBhvr>
                                      <p:to>
                                        <p:strVal val="visible"/>
                                      </p:to>
                                    </p:set>
                                    <p:animEffect transition="in" filter="fade">
                                      <p:cBhvr>
                                        <p:cTn id="108" dur="1000"/>
                                        <p:tgtEl>
                                          <p:spTgt spid="217286"/>
                                        </p:tgtEl>
                                      </p:cBhvr>
                                    </p:animEffect>
                                  </p:childTnLst>
                                </p:cTn>
                              </p:par>
                              <p:par>
                                <p:cTn id="109" presetID="10" presetClass="entr" presetSubtype="0" fill="hold" nodeType="withEffect">
                                  <p:stCondLst>
                                    <p:cond delay="0"/>
                                  </p:stCondLst>
                                  <p:childTnLst>
                                    <p:set>
                                      <p:cBhvr>
                                        <p:cTn id="110" dur="1" fill="hold">
                                          <p:stCondLst>
                                            <p:cond delay="0"/>
                                          </p:stCondLst>
                                        </p:cTn>
                                        <p:tgtEl>
                                          <p:spTgt spid="217292"/>
                                        </p:tgtEl>
                                        <p:attrNameLst>
                                          <p:attrName>style.visibility</p:attrName>
                                        </p:attrNameLst>
                                      </p:cBhvr>
                                      <p:to>
                                        <p:strVal val="visible"/>
                                      </p:to>
                                    </p:set>
                                    <p:animEffect transition="in" filter="fade">
                                      <p:cBhvr>
                                        <p:cTn id="111" dur="1000"/>
                                        <p:tgtEl>
                                          <p:spTgt spid="217292"/>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0" presetClass="entr" presetSubtype="0" fill="hold" nodeType="clickEffect">
                                  <p:stCondLst>
                                    <p:cond delay="0"/>
                                  </p:stCondLst>
                                  <p:childTnLst>
                                    <p:set>
                                      <p:cBhvr>
                                        <p:cTn id="115" dur="1" fill="hold">
                                          <p:stCondLst>
                                            <p:cond delay="0"/>
                                          </p:stCondLst>
                                        </p:cTn>
                                        <p:tgtEl>
                                          <p:spTgt spid="217306"/>
                                        </p:tgtEl>
                                        <p:attrNameLst>
                                          <p:attrName>style.visibility</p:attrName>
                                        </p:attrNameLst>
                                      </p:cBhvr>
                                      <p:to>
                                        <p:strVal val="visible"/>
                                      </p:to>
                                    </p:set>
                                    <p:animEffect transition="in" filter="fade">
                                      <p:cBhvr>
                                        <p:cTn id="116" dur="1000"/>
                                        <p:tgtEl>
                                          <p:spTgt spid="217306"/>
                                        </p:tgtEl>
                                      </p:cBhvr>
                                    </p:animEffect>
                                  </p:childTnLst>
                                </p:cTn>
                              </p:par>
                              <p:par>
                                <p:cTn id="117" presetID="10" presetClass="entr" presetSubtype="0" fill="hold" nodeType="withEffect">
                                  <p:stCondLst>
                                    <p:cond delay="0"/>
                                  </p:stCondLst>
                                  <p:childTnLst>
                                    <p:set>
                                      <p:cBhvr>
                                        <p:cTn id="118" dur="1" fill="hold">
                                          <p:stCondLst>
                                            <p:cond delay="0"/>
                                          </p:stCondLst>
                                        </p:cTn>
                                        <p:tgtEl>
                                          <p:spTgt spid="217298"/>
                                        </p:tgtEl>
                                        <p:attrNameLst>
                                          <p:attrName>style.visibility</p:attrName>
                                        </p:attrNameLst>
                                      </p:cBhvr>
                                      <p:to>
                                        <p:strVal val="visible"/>
                                      </p:to>
                                    </p:set>
                                    <p:animEffect transition="in" filter="fade">
                                      <p:cBhvr>
                                        <p:cTn id="119" dur="1000"/>
                                        <p:tgtEl>
                                          <p:spTgt spid="217298"/>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0" presetClass="entr" presetSubtype="0" fill="hold" nodeType="clickEffect">
                                  <p:stCondLst>
                                    <p:cond delay="0"/>
                                  </p:stCondLst>
                                  <p:childTnLst>
                                    <p:set>
                                      <p:cBhvr>
                                        <p:cTn id="123" dur="1" fill="hold">
                                          <p:stCondLst>
                                            <p:cond delay="0"/>
                                          </p:stCondLst>
                                        </p:cTn>
                                        <p:tgtEl>
                                          <p:spTgt spid="217363"/>
                                        </p:tgtEl>
                                        <p:attrNameLst>
                                          <p:attrName>style.visibility</p:attrName>
                                        </p:attrNameLst>
                                      </p:cBhvr>
                                      <p:to>
                                        <p:strVal val="visible"/>
                                      </p:to>
                                    </p:set>
                                    <p:animEffect transition="in" filter="fade">
                                      <p:cBhvr>
                                        <p:cTn id="124" dur="1000"/>
                                        <p:tgtEl>
                                          <p:spTgt spid="217363"/>
                                        </p:tgtEl>
                                      </p:cBhvr>
                                    </p:animEffect>
                                  </p:childTnLst>
                                </p:cTn>
                              </p:par>
                              <p:par>
                                <p:cTn id="125" presetID="10" presetClass="entr" presetSubtype="0" fill="hold" nodeType="withEffect">
                                  <p:stCondLst>
                                    <p:cond delay="0"/>
                                  </p:stCondLst>
                                  <p:childTnLst>
                                    <p:set>
                                      <p:cBhvr>
                                        <p:cTn id="126" dur="1" fill="hold">
                                          <p:stCondLst>
                                            <p:cond delay="0"/>
                                          </p:stCondLst>
                                        </p:cTn>
                                        <p:tgtEl>
                                          <p:spTgt spid="217321"/>
                                        </p:tgtEl>
                                        <p:attrNameLst>
                                          <p:attrName>style.visibility</p:attrName>
                                        </p:attrNameLst>
                                      </p:cBhvr>
                                      <p:to>
                                        <p:strVal val="visible"/>
                                      </p:to>
                                    </p:set>
                                    <p:animEffect transition="in" filter="fade">
                                      <p:cBhvr>
                                        <p:cTn id="127" dur="1000"/>
                                        <p:tgtEl>
                                          <p:spTgt spid="217321"/>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0" presetClass="entr" presetSubtype="0" fill="hold" nodeType="clickEffect">
                                  <p:stCondLst>
                                    <p:cond delay="0"/>
                                  </p:stCondLst>
                                  <p:childTnLst>
                                    <p:set>
                                      <p:cBhvr>
                                        <p:cTn id="131" dur="1" fill="hold">
                                          <p:stCondLst>
                                            <p:cond delay="0"/>
                                          </p:stCondLst>
                                        </p:cTn>
                                        <p:tgtEl>
                                          <p:spTgt spid="217368"/>
                                        </p:tgtEl>
                                        <p:attrNameLst>
                                          <p:attrName>style.visibility</p:attrName>
                                        </p:attrNameLst>
                                      </p:cBhvr>
                                      <p:to>
                                        <p:strVal val="visible"/>
                                      </p:to>
                                    </p:set>
                                    <p:animEffect transition="in" filter="fade">
                                      <p:cBhvr>
                                        <p:cTn id="132" dur="1000"/>
                                        <p:tgtEl>
                                          <p:spTgt spid="217368"/>
                                        </p:tgtEl>
                                      </p:cBhvr>
                                    </p:animEffect>
                                  </p:childTnLst>
                                </p:cTn>
                              </p:par>
                              <p:par>
                                <p:cTn id="133" presetID="10" presetClass="entr" presetSubtype="0" fill="hold" nodeType="withEffect">
                                  <p:stCondLst>
                                    <p:cond delay="0"/>
                                  </p:stCondLst>
                                  <p:childTnLst>
                                    <p:set>
                                      <p:cBhvr>
                                        <p:cTn id="134" dur="1" fill="hold">
                                          <p:stCondLst>
                                            <p:cond delay="0"/>
                                          </p:stCondLst>
                                        </p:cTn>
                                        <p:tgtEl>
                                          <p:spTgt spid="217333"/>
                                        </p:tgtEl>
                                        <p:attrNameLst>
                                          <p:attrName>style.visibility</p:attrName>
                                        </p:attrNameLst>
                                      </p:cBhvr>
                                      <p:to>
                                        <p:strVal val="visible"/>
                                      </p:to>
                                    </p:set>
                                    <p:animEffect transition="in" filter="fade">
                                      <p:cBhvr>
                                        <p:cTn id="135" dur="1000"/>
                                        <p:tgtEl>
                                          <p:spTgt spid="217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FCE6A-12C5-476E-AC26-334DBEB93E86}"/>
              </a:ext>
            </a:extLst>
          </p:cNvPr>
          <p:cNvSpPr>
            <a:spLocks noGrp="1"/>
          </p:cNvSpPr>
          <p:nvPr>
            <p:ph type="title"/>
          </p:nvPr>
        </p:nvSpPr>
        <p:spPr/>
        <p:txBody>
          <a:bodyPr/>
          <a:lstStyle/>
          <a:p>
            <a:r>
              <a:rPr lang="en-US" dirty="0"/>
              <a:t>Merge Sort video!</a:t>
            </a:r>
          </a:p>
        </p:txBody>
      </p:sp>
      <p:sp>
        <p:nvSpPr>
          <p:cNvPr id="3" name="Content Placeholder 2">
            <a:extLst>
              <a:ext uri="{FF2B5EF4-FFF2-40B4-BE49-F238E27FC236}">
                <a16:creationId xmlns:a16="http://schemas.microsoft.com/office/drawing/2014/main" id="{9A0F2437-2326-4D6C-80C5-E01E27648CDA}"/>
              </a:ext>
            </a:extLst>
          </p:cNvPr>
          <p:cNvSpPr>
            <a:spLocks noGrp="1"/>
          </p:cNvSpPr>
          <p:nvPr>
            <p:ph idx="1"/>
          </p:nvPr>
        </p:nvSpPr>
        <p:spPr/>
        <p:txBody>
          <a:bodyPr/>
          <a:lstStyle/>
          <a:p>
            <a:r>
              <a:rPr lang="en-US" dirty="0">
                <a:hlinkClick r:id="rId2"/>
              </a:rPr>
              <a:t>https://www.youtube.com/watch?v=XaqR3G_NVoo</a:t>
            </a:r>
            <a:endParaRPr lang="en-US" dirty="0"/>
          </a:p>
        </p:txBody>
      </p:sp>
    </p:spTree>
    <p:extLst>
      <p:ext uri="{BB962C8B-B14F-4D97-AF65-F5344CB8AC3E}">
        <p14:creationId xmlns:p14="http://schemas.microsoft.com/office/powerpoint/2010/main" val="2461931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1989" name="Rectangle 135">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1986" name="Rectangle 2">
            <a:extLst>
              <a:ext uri="{FF2B5EF4-FFF2-40B4-BE49-F238E27FC236}">
                <a16:creationId xmlns:a16="http://schemas.microsoft.com/office/drawing/2014/main" id="{85E60723-E2A5-44DE-B0EC-E331F45A5168}"/>
              </a:ext>
            </a:extLst>
          </p:cNvPr>
          <p:cNvSpPr>
            <a:spLocks noGrp="1"/>
          </p:cNvSpPr>
          <p:nvPr>
            <p:ph type="ctrTitle" idx="4294967295"/>
          </p:nvPr>
        </p:nvSpPr>
        <p:spPr>
          <a:xfrm>
            <a:off x="1848465" y="3298722"/>
            <a:ext cx="8495070" cy="1784402"/>
          </a:xfrm>
        </p:spPr>
        <p:txBody>
          <a:bodyPr vert="horz" lIns="91440" tIns="45720" rIns="91440" bIns="45720" rtlCol="0" anchor="b">
            <a:normAutofit/>
          </a:bodyPr>
          <a:lstStyle/>
          <a:p>
            <a:pPr algn="ctr"/>
            <a:r>
              <a:rPr lang="en-US" altLang="en-US" sz="6000" dirty="0">
                <a:solidFill>
                  <a:srgbClr val="FFFFFF"/>
                </a:solidFill>
              </a:rPr>
              <a:t>Quick Sort</a:t>
            </a:r>
            <a:endParaRPr lang="en-US" altLang="en-US" sz="6000" kern="1200" dirty="0">
              <a:solidFill>
                <a:srgbClr val="FFFFFF"/>
              </a:solidFill>
              <a:latin typeface="+mj-lt"/>
              <a:ea typeface="+mj-ea"/>
              <a:cs typeface="+mj-cs"/>
            </a:endParaRPr>
          </a:p>
        </p:txBody>
      </p:sp>
      <p:sp>
        <p:nvSpPr>
          <p:cNvPr id="681987" name="Rectangle 3">
            <a:extLst>
              <a:ext uri="{FF2B5EF4-FFF2-40B4-BE49-F238E27FC236}">
                <a16:creationId xmlns:a16="http://schemas.microsoft.com/office/drawing/2014/main" id="{8A2B23F3-F04D-4DE2-ADC3-4BF7DEB47FF4}"/>
              </a:ext>
            </a:extLst>
          </p:cNvPr>
          <p:cNvSpPr>
            <a:spLocks noGrp="1"/>
          </p:cNvSpPr>
          <p:nvPr>
            <p:ph type="subTitle" idx="4294967295"/>
          </p:nvPr>
        </p:nvSpPr>
        <p:spPr>
          <a:xfrm>
            <a:off x="1848465" y="5258851"/>
            <a:ext cx="8495070" cy="904005"/>
          </a:xfrm>
        </p:spPr>
        <p:txBody>
          <a:bodyPr vert="horz" lIns="91440" tIns="45720" rIns="91440" bIns="45720" rtlCol="0">
            <a:normAutofit/>
          </a:bodyPr>
          <a:lstStyle/>
          <a:p>
            <a:pPr marL="0" indent="0" algn="ctr">
              <a:buNone/>
            </a:pPr>
            <a:endParaRPr lang="en-US" altLang="en-US" sz="2400" kern="1200">
              <a:solidFill>
                <a:srgbClr val="FFFFFF"/>
              </a:solidFill>
              <a:latin typeface="+mn-lt"/>
              <a:ea typeface="+mn-ea"/>
              <a:cs typeface="+mn-cs"/>
            </a:endParaRPr>
          </a:p>
        </p:txBody>
      </p:sp>
      <p:sp>
        <p:nvSpPr>
          <p:cNvPr id="681990" name="Oval 137">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Graphic 7" descr="Shopping basket">
            <a:extLst>
              <a:ext uri="{FF2B5EF4-FFF2-40B4-BE49-F238E27FC236}">
                <a16:creationId xmlns:a16="http://schemas.microsoft.com/office/drawing/2014/main" id="{2BAD2A11-DFEA-49F6-B88B-7E01DC6637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08263" y="1371600"/>
            <a:ext cx="1175474" cy="1175474"/>
          </a:xfrm>
          <a:prstGeom prst="rect">
            <a:avLst/>
          </a:prstGeom>
        </p:spPr>
      </p:pic>
    </p:spTree>
    <p:extLst>
      <p:ext uri="{BB962C8B-B14F-4D97-AF65-F5344CB8AC3E}">
        <p14:creationId xmlns:p14="http://schemas.microsoft.com/office/powerpoint/2010/main" val="2551090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Rectangle 135">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1986" name="Rectangle 2">
            <a:extLst>
              <a:ext uri="{FF2B5EF4-FFF2-40B4-BE49-F238E27FC236}">
                <a16:creationId xmlns:a16="http://schemas.microsoft.com/office/drawing/2014/main" id="{85E60723-E2A5-44DE-B0EC-E331F45A5168}"/>
              </a:ext>
            </a:extLst>
          </p:cNvPr>
          <p:cNvSpPr>
            <a:spLocks noGrp="1"/>
          </p:cNvSpPr>
          <p:nvPr>
            <p:ph type="ctrTitle" idx="4294967295"/>
          </p:nvPr>
        </p:nvSpPr>
        <p:spPr>
          <a:xfrm>
            <a:off x="1848465" y="3298722"/>
            <a:ext cx="8495070" cy="1784402"/>
          </a:xfrm>
        </p:spPr>
        <p:txBody>
          <a:bodyPr vert="horz" lIns="91440" tIns="45720" rIns="91440" bIns="45720" rtlCol="0" anchor="b">
            <a:normAutofit/>
          </a:bodyPr>
          <a:lstStyle/>
          <a:p>
            <a:pPr algn="ctr"/>
            <a:r>
              <a:rPr lang="en-US" altLang="en-US" sz="6000" kern="1200">
                <a:solidFill>
                  <a:srgbClr val="FFFFFF"/>
                </a:solidFill>
                <a:latin typeface="+mj-lt"/>
                <a:ea typeface="+mj-ea"/>
                <a:cs typeface="+mj-cs"/>
              </a:rPr>
              <a:t>Sorting Review</a:t>
            </a:r>
          </a:p>
        </p:txBody>
      </p:sp>
      <p:sp>
        <p:nvSpPr>
          <p:cNvPr id="681987" name="Rectangle 3">
            <a:extLst>
              <a:ext uri="{FF2B5EF4-FFF2-40B4-BE49-F238E27FC236}">
                <a16:creationId xmlns:a16="http://schemas.microsoft.com/office/drawing/2014/main" id="{8A2B23F3-F04D-4DE2-ADC3-4BF7DEB47FF4}"/>
              </a:ext>
            </a:extLst>
          </p:cNvPr>
          <p:cNvSpPr>
            <a:spLocks noGrp="1"/>
          </p:cNvSpPr>
          <p:nvPr>
            <p:ph type="subTitle" idx="4294967295"/>
          </p:nvPr>
        </p:nvSpPr>
        <p:spPr>
          <a:xfrm>
            <a:off x="1848465" y="5258851"/>
            <a:ext cx="8495070" cy="904005"/>
          </a:xfrm>
        </p:spPr>
        <p:txBody>
          <a:bodyPr vert="horz" lIns="91440" tIns="45720" rIns="91440" bIns="45720" rtlCol="0">
            <a:normAutofit/>
          </a:bodyPr>
          <a:lstStyle/>
          <a:p>
            <a:pPr marL="0" indent="0" algn="ctr">
              <a:buNone/>
            </a:pPr>
            <a:endParaRPr lang="en-US" altLang="en-US" sz="2400" kern="1200">
              <a:solidFill>
                <a:srgbClr val="FFFFFF"/>
              </a:solidFill>
              <a:latin typeface="+mn-lt"/>
              <a:ea typeface="+mn-ea"/>
              <a:cs typeface="+mn-cs"/>
            </a:endParaRPr>
          </a:p>
        </p:txBody>
      </p:sp>
      <p:sp>
        <p:nvSpPr>
          <p:cNvPr id="138" name="Oval 137">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1" name="Graphic 70" descr="Shopping basket">
            <a:extLst>
              <a:ext uri="{FF2B5EF4-FFF2-40B4-BE49-F238E27FC236}">
                <a16:creationId xmlns:a16="http://schemas.microsoft.com/office/drawing/2014/main" id="{A5A7DF81-88D9-46D8-9042-38E43B60CC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08263" y="1371600"/>
            <a:ext cx="1175474" cy="1175474"/>
          </a:xfrm>
          <a:prstGeom prst="rect">
            <a:avLst/>
          </a:prstGeom>
        </p:spPr>
      </p:pic>
    </p:spTree>
    <p:extLst>
      <p:ext uri="{BB962C8B-B14F-4D97-AF65-F5344CB8AC3E}">
        <p14:creationId xmlns:p14="http://schemas.microsoft.com/office/powerpoint/2010/main" val="2280855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591BA-729E-4C0C-8F6E-3379E0FD9DA5}"/>
              </a:ext>
            </a:extLst>
          </p:cNvPr>
          <p:cNvSpPr>
            <a:spLocks noGrp="1"/>
          </p:cNvSpPr>
          <p:nvPr>
            <p:ph type="title"/>
          </p:nvPr>
        </p:nvSpPr>
        <p:spPr/>
        <p:txBody>
          <a:bodyPr/>
          <a:lstStyle/>
          <a:p>
            <a:r>
              <a:rPr lang="en-US" dirty="0"/>
              <a:t>Quicksort</a:t>
            </a:r>
          </a:p>
        </p:txBody>
      </p:sp>
      <p:sp>
        <p:nvSpPr>
          <p:cNvPr id="3" name="Content Placeholder 2">
            <a:extLst>
              <a:ext uri="{FF2B5EF4-FFF2-40B4-BE49-F238E27FC236}">
                <a16:creationId xmlns:a16="http://schemas.microsoft.com/office/drawing/2014/main" id="{FE7F8BCD-F6CC-4332-B6A2-FB676FD1758D}"/>
              </a:ext>
            </a:extLst>
          </p:cNvPr>
          <p:cNvSpPr>
            <a:spLocks noGrp="1"/>
          </p:cNvSpPr>
          <p:nvPr>
            <p:ph idx="1"/>
          </p:nvPr>
        </p:nvSpPr>
        <p:spPr/>
        <p:txBody>
          <a:bodyPr>
            <a:normAutofit fontScale="92500" lnSpcReduction="20000"/>
          </a:bodyPr>
          <a:lstStyle/>
          <a:p>
            <a:r>
              <a:rPr lang="en-US" altLang="en-US" b="1" dirty="0"/>
              <a:t>quicksort</a:t>
            </a:r>
            <a:r>
              <a:rPr lang="en-US" altLang="en-US" dirty="0"/>
              <a:t>: Repeatedly picks an element, partitions the remaining elements into two-subarrays depending on whether they are less than or greater than the pivot, and sorts the subarrays recursively.</a:t>
            </a:r>
          </a:p>
          <a:p>
            <a:r>
              <a:rPr lang="en-US" altLang="en-US" dirty="0"/>
              <a:t>Like merge sort, quicksort is a </a:t>
            </a:r>
            <a:r>
              <a:rPr lang="en-US" altLang="en-US" b="1" dirty="0"/>
              <a:t>divide-and-conquer </a:t>
            </a:r>
            <a:r>
              <a:rPr lang="en-US" altLang="en-US" dirty="0"/>
              <a:t>algorithm.</a:t>
            </a:r>
          </a:p>
          <a:p>
            <a:r>
              <a:rPr lang="en-US" altLang="en-US" dirty="0"/>
              <a:t>This is the sorting algorithm most computers use (</a:t>
            </a:r>
            <a:r>
              <a:rPr lang="en-US" altLang="en-US" sz="2600" dirty="0" err="1">
                <a:latin typeface="Courier New" panose="02070309020205020404" pitchFamily="49" charset="0"/>
                <a:cs typeface="Courier New" panose="02070309020205020404" pitchFamily="49" charset="0"/>
              </a:rPr>
              <a:t>Arrays.sort</a:t>
            </a:r>
            <a:r>
              <a:rPr lang="en-US" altLang="en-US" sz="2600" dirty="0">
                <a:latin typeface="Courier New" panose="02070309020205020404" pitchFamily="49" charset="0"/>
                <a:cs typeface="Courier New" panose="02070309020205020404" pitchFamily="49" charset="0"/>
              </a:rPr>
              <a:t>(</a:t>
            </a:r>
            <a:r>
              <a:rPr lang="en-US" altLang="en-US" sz="2600" dirty="0" err="1">
                <a:latin typeface="Courier New" panose="02070309020205020404" pitchFamily="49" charset="0"/>
                <a:cs typeface="Courier New" panose="02070309020205020404" pitchFamily="49" charset="0"/>
              </a:rPr>
              <a:t>arr</a:t>
            </a:r>
            <a:r>
              <a:rPr lang="en-US" altLang="en-US" sz="2600" dirty="0">
                <a:latin typeface="Courier New" panose="02070309020205020404" pitchFamily="49" charset="0"/>
                <a:cs typeface="Courier New" panose="02070309020205020404" pitchFamily="49" charset="0"/>
              </a:rPr>
              <a:t>)</a:t>
            </a:r>
            <a:r>
              <a:rPr lang="en-US" altLang="en-US" dirty="0"/>
              <a:t>)</a:t>
            </a:r>
          </a:p>
          <a:p>
            <a:pPr lvl="1">
              <a:buFontTx/>
              <a:buNone/>
            </a:pPr>
            <a:endParaRPr lang="en-US" altLang="en-US" dirty="0"/>
          </a:p>
          <a:p>
            <a:pPr lvl="1">
              <a:buFontTx/>
              <a:buNone/>
            </a:pPr>
            <a:r>
              <a:rPr lang="en-US" altLang="en-US" dirty="0"/>
              <a:t>The algorithm:</a:t>
            </a:r>
          </a:p>
          <a:p>
            <a:pPr lvl="1"/>
            <a:r>
              <a:rPr lang="en-US" altLang="en-US" dirty="0"/>
              <a:t>Randomly pick an element (called the </a:t>
            </a:r>
            <a:r>
              <a:rPr lang="en-US" altLang="en-US" b="1" dirty="0"/>
              <a:t>pivot</a:t>
            </a:r>
            <a:r>
              <a:rPr lang="en-US" altLang="en-US" dirty="0"/>
              <a:t>).</a:t>
            </a:r>
          </a:p>
          <a:p>
            <a:pPr lvl="1"/>
            <a:r>
              <a:rPr lang="en-US" altLang="en-US" dirty="0"/>
              <a:t>Swap the elements so that all the elements to the left of the pivot are less than the pivot and all the elements of the right of the pivot are larger than the pivot (called a </a:t>
            </a:r>
            <a:r>
              <a:rPr lang="en-US" altLang="en-US" b="1" dirty="0"/>
              <a:t>partition</a:t>
            </a:r>
            <a:r>
              <a:rPr lang="en-US" altLang="en-US" dirty="0"/>
              <a:t>).</a:t>
            </a:r>
          </a:p>
          <a:p>
            <a:pPr lvl="1"/>
            <a:r>
              <a:rPr lang="en-US" altLang="en-US" dirty="0"/>
              <a:t>Recursively perform quicksort on the subarray to the left of the pivot and the subarray to the right of the pivot.</a:t>
            </a:r>
          </a:p>
          <a:p>
            <a:pPr marL="457200" lvl="1" indent="0">
              <a:buNone/>
            </a:pPr>
            <a:endParaRPr lang="en-US" altLang="en-US" dirty="0"/>
          </a:p>
          <a:p>
            <a:endParaRPr lang="en-US" dirty="0"/>
          </a:p>
        </p:txBody>
      </p:sp>
    </p:spTree>
    <p:extLst>
      <p:ext uri="{BB962C8B-B14F-4D97-AF65-F5344CB8AC3E}">
        <p14:creationId xmlns:p14="http://schemas.microsoft.com/office/powerpoint/2010/main" val="1178440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a:extLst>
              <a:ext uri="{FF2B5EF4-FFF2-40B4-BE49-F238E27FC236}">
                <a16:creationId xmlns:a16="http://schemas.microsoft.com/office/drawing/2014/main" id="{52352237-8C5A-45E4-B230-2747FC1BBE53}"/>
              </a:ext>
            </a:extLst>
          </p:cNvPr>
          <p:cNvSpPr>
            <a:spLocks noGrp="1" noChangeArrowheads="1"/>
          </p:cNvSpPr>
          <p:nvPr>
            <p:ph type="title"/>
          </p:nvPr>
        </p:nvSpPr>
        <p:spPr>
          <a:xfrm>
            <a:off x="838200" y="91280"/>
            <a:ext cx="10515600" cy="1325563"/>
          </a:xfrm>
        </p:spPr>
        <p:txBody>
          <a:bodyPr/>
          <a:lstStyle/>
          <a:p>
            <a:r>
              <a:rPr lang="en-US" altLang="en-US" dirty="0"/>
              <a:t>Quicksort example</a:t>
            </a:r>
          </a:p>
        </p:txBody>
      </p:sp>
      <p:pic>
        <p:nvPicPr>
          <p:cNvPr id="1026" name="Picture 2" descr="QuickSort Java code example | 10 Min Basics">
            <a:extLst>
              <a:ext uri="{FF2B5EF4-FFF2-40B4-BE49-F238E27FC236}">
                <a16:creationId xmlns:a16="http://schemas.microsoft.com/office/drawing/2014/main" id="{FAEFE2EA-4DD8-4F57-AD1D-4EBC563B39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8270" y="396240"/>
            <a:ext cx="5924550" cy="597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201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FCE6A-12C5-476E-AC26-334DBEB93E86}"/>
              </a:ext>
            </a:extLst>
          </p:cNvPr>
          <p:cNvSpPr>
            <a:spLocks noGrp="1"/>
          </p:cNvSpPr>
          <p:nvPr>
            <p:ph type="title"/>
          </p:nvPr>
        </p:nvSpPr>
        <p:spPr/>
        <p:txBody>
          <a:bodyPr/>
          <a:lstStyle/>
          <a:p>
            <a:r>
              <a:rPr lang="en-US" dirty="0"/>
              <a:t>Quicksort video!</a:t>
            </a:r>
          </a:p>
        </p:txBody>
      </p:sp>
      <p:sp>
        <p:nvSpPr>
          <p:cNvPr id="3" name="Content Placeholder 2">
            <a:extLst>
              <a:ext uri="{FF2B5EF4-FFF2-40B4-BE49-F238E27FC236}">
                <a16:creationId xmlns:a16="http://schemas.microsoft.com/office/drawing/2014/main" id="{9A0F2437-2326-4D6C-80C5-E01E27648CDA}"/>
              </a:ext>
            </a:extLst>
          </p:cNvPr>
          <p:cNvSpPr>
            <a:spLocks noGrp="1"/>
          </p:cNvSpPr>
          <p:nvPr>
            <p:ph idx="1"/>
          </p:nvPr>
        </p:nvSpPr>
        <p:spPr/>
        <p:txBody>
          <a:bodyPr/>
          <a:lstStyle/>
          <a:p>
            <a:r>
              <a:rPr lang="en-US" dirty="0">
                <a:hlinkClick r:id="rId2"/>
              </a:rPr>
              <a:t>https://www.youtube.com/watch?v=ywWBy6J5gz8</a:t>
            </a:r>
            <a:endParaRPr lang="en-US" dirty="0"/>
          </a:p>
        </p:txBody>
      </p:sp>
    </p:spTree>
    <p:extLst>
      <p:ext uri="{BB962C8B-B14F-4D97-AF65-F5344CB8AC3E}">
        <p14:creationId xmlns:p14="http://schemas.microsoft.com/office/powerpoint/2010/main" val="2359960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63492-FE66-4787-B4CD-C119C99DA2E5}"/>
              </a:ext>
            </a:extLst>
          </p:cNvPr>
          <p:cNvSpPr>
            <a:spLocks noGrp="1"/>
          </p:cNvSpPr>
          <p:nvPr>
            <p:ph type="title"/>
          </p:nvPr>
        </p:nvSpPr>
        <p:spPr/>
        <p:txBody>
          <a:bodyPr/>
          <a:lstStyle/>
          <a:p>
            <a:r>
              <a:rPr lang="en-US" dirty="0"/>
              <a:t>15 Sorting </a:t>
            </a:r>
            <a:r>
              <a:rPr lang="en-US"/>
              <a:t>Algorithms Video</a:t>
            </a:r>
            <a:endParaRPr lang="en-US" dirty="0"/>
          </a:p>
        </p:txBody>
      </p:sp>
      <p:sp>
        <p:nvSpPr>
          <p:cNvPr id="3" name="Content Placeholder 2">
            <a:extLst>
              <a:ext uri="{FF2B5EF4-FFF2-40B4-BE49-F238E27FC236}">
                <a16:creationId xmlns:a16="http://schemas.microsoft.com/office/drawing/2014/main" id="{1B4CFD6A-D216-43C3-938D-FFC2662337E6}"/>
              </a:ext>
            </a:extLst>
          </p:cNvPr>
          <p:cNvSpPr>
            <a:spLocks noGrp="1"/>
          </p:cNvSpPr>
          <p:nvPr>
            <p:ph idx="1"/>
          </p:nvPr>
        </p:nvSpPr>
        <p:spPr/>
        <p:txBody>
          <a:bodyPr/>
          <a:lstStyle/>
          <a:p>
            <a:r>
              <a:rPr lang="en-US" dirty="0">
                <a:hlinkClick r:id="rId2"/>
              </a:rPr>
              <a:t>https://www.youtube.com/watch?v=kPRA0W1kECg</a:t>
            </a:r>
            <a:endParaRPr lang="en-US" dirty="0"/>
          </a:p>
        </p:txBody>
      </p:sp>
    </p:spTree>
    <p:extLst>
      <p:ext uri="{BB962C8B-B14F-4D97-AF65-F5344CB8AC3E}">
        <p14:creationId xmlns:p14="http://schemas.microsoft.com/office/powerpoint/2010/main" val="2831630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Rectangle 135">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1986" name="Rectangle 2">
            <a:extLst>
              <a:ext uri="{FF2B5EF4-FFF2-40B4-BE49-F238E27FC236}">
                <a16:creationId xmlns:a16="http://schemas.microsoft.com/office/drawing/2014/main" id="{85E60723-E2A5-44DE-B0EC-E331F45A5168}"/>
              </a:ext>
            </a:extLst>
          </p:cNvPr>
          <p:cNvSpPr>
            <a:spLocks noGrp="1"/>
          </p:cNvSpPr>
          <p:nvPr>
            <p:ph type="ctrTitle" idx="4294967295"/>
          </p:nvPr>
        </p:nvSpPr>
        <p:spPr>
          <a:xfrm>
            <a:off x="1848465" y="3298722"/>
            <a:ext cx="8495070" cy="1784402"/>
          </a:xfrm>
        </p:spPr>
        <p:txBody>
          <a:bodyPr vert="horz" lIns="91440" tIns="45720" rIns="91440" bIns="45720" rtlCol="0" anchor="b">
            <a:normAutofit/>
          </a:bodyPr>
          <a:lstStyle/>
          <a:p>
            <a:pPr algn="ctr"/>
            <a:r>
              <a:rPr lang="en-US" altLang="en-US" sz="6000" dirty="0">
                <a:solidFill>
                  <a:srgbClr val="FFFFFF"/>
                </a:solidFill>
              </a:rPr>
              <a:t>Problems</a:t>
            </a:r>
            <a:endParaRPr lang="en-US" altLang="en-US" sz="6000" kern="1200" dirty="0">
              <a:solidFill>
                <a:srgbClr val="FFFFFF"/>
              </a:solidFill>
              <a:latin typeface="+mj-lt"/>
              <a:ea typeface="+mj-ea"/>
              <a:cs typeface="+mj-cs"/>
            </a:endParaRPr>
          </a:p>
        </p:txBody>
      </p:sp>
      <p:sp>
        <p:nvSpPr>
          <p:cNvPr id="681987" name="Rectangle 3">
            <a:extLst>
              <a:ext uri="{FF2B5EF4-FFF2-40B4-BE49-F238E27FC236}">
                <a16:creationId xmlns:a16="http://schemas.microsoft.com/office/drawing/2014/main" id="{8A2B23F3-F04D-4DE2-ADC3-4BF7DEB47FF4}"/>
              </a:ext>
            </a:extLst>
          </p:cNvPr>
          <p:cNvSpPr>
            <a:spLocks noGrp="1"/>
          </p:cNvSpPr>
          <p:nvPr>
            <p:ph type="subTitle" idx="4294967295"/>
          </p:nvPr>
        </p:nvSpPr>
        <p:spPr>
          <a:xfrm>
            <a:off x="1848465" y="5224561"/>
            <a:ext cx="8495070" cy="904005"/>
          </a:xfrm>
        </p:spPr>
        <p:txBody>
          <a:bodyPr vert="horz" lIns="91440" tIns="45720" rIns="91440" bIns="45720" rtlCol="0">
            <a:normAutofit/>
          </a:bodyPr>
          <a:lstStyle/>
          <a:p>
            <a:pPr marL="0" indent="0" algn="ctr">
              <a:buNone/>
            </a:pPr>
            <a:endParaRPr lang="en-US" altLang="en-US" sz="2400" kern="1200">
              <a:solidFill>
                <a:srgbClr val="FFFFFF"/>
              </a:solidFill>
              <a:latin typeface="+mn-lt"/>
              <a:ea typeface="+mn-ea"/>
              <a:cs typeface="+mn-cs"/>
            </a:endParaRPr>
          </a:p>
        </p:txBody>
      </p:sp>
      <p:sp>
        <p:nvSpPr>
          <p:cNvPr id="138" name="Oval 137">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Graphic 7" descr="Help">
            <a:extLst>
              <a:ext uri="{FF2B5EF4-FFF2-40B4-BE49-F238E27FC236}">
                <a16:creationId xmlns:a16="http://schemas.microsoft.com/office/drawing/2014/main" id="{BEEA5F21-0E1E-424D-AF58-5AB537C0CE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264" y="1371601"/>
            <a:ext cx="1175474" cy="1175474"/>
          </a:xfrm>
          <a:prstGeom prst="rect">
            <a:avLst/>
          </a:prstGeom>
        </p:spPr>
      </p:pic>
    </p:spTree>
    <p:extLst>
      <p:ext uri="{BB962C8B-B14F-4D97-AF65-F5344CB8AC3E}">
        <p14:creationId xmlns:p14="http://schemas.microsoft.com/office/powerpoint/2010/main" val="1112265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6370" name="Rectangle 2">
            <a:extLst>
              <a:ext uri="{FF2B5EF4-FFF2-40B4-BE49-F238E27FC236}">
                <a16:creationId xmlns:a16="http://schemas.microsoft.com/office/drawing/2014/main" id="{1F52AFCB-E892-4F7E-83B4-2E65F8905DDF}"/>
              </a:ext>
            </a:extLst>
          </p:cNvPr>
          <p:cNvSpPr>
            <a:spLocks noGrp="1" noChangeArrowheads="1"/>
          </p:cNvSpPr>
          <p:nvPr>
            <p:ph type="title" idx="4294967295"/>
          </p:nvPr>
        </p:nvSpPr>
        <p:spPr>
          <a:xfrm>
            <a:off x="838200" y="18255"/>
            <a:ext cx="10515600" cy="1325563"/>
          </a:xfrm>
        </p:spPr>
        <p:txBody>
          <a:bodyPr vert="horz" lIns="0" tIns="45720" rIns="0" bIns="0" rtlCol="0" anchor="b">
            <a:normAutofit/>
          </a:bodyPr>
          <a:lstStyle/>
          <a:p>
            <a:r>
              <a:rPr lang="en-US" altLang="en-US" dirty="0"/>
              <a:t>Question 1</a:t>
            </a:r>
          </a:p>
        </p:txBody>
      </p:sp>
      <p:sp>
        <p:nvSpPr>
          <p:cNvPr id="826371" name="Rectangle 3">
            <a:extLst>
              <a:ext uri="{FF2B5EF4-FFF2-40B4-BE49-F238E27FC236}">
                <a16:creationId xmlns:a16="http://schemas.microsoft.com/office/drawing/2014/main" id="{6E8DB93A-9318-4994-B08B-2EC773187AE2}"/>
              </a:ext>
            </a:extLst>
          </p:cNvPr>
          <p:cNvSpPr>
            <a:spLocks noGrp="1" noChangeArrowheads="1"/>
          </p:cNvSpPr>
          <p:nvPr>
            <p:ph idx="4294967295"/>
          </p:nvPr>
        </p:nvSpPr>
        <p:spPr>
          <a:xfrm>
            <a:off x="838200" y="1726474"/>
            <a:ext cx="10515600" cy="4351338"/>
          </a:xfrm>
        </p:spPr>
        <p:txBody>
          <a:bodyPr/>
          <a:lstStyle/>
          <a:p>
            <a:pPr marL="273050" indent="-273050"/>
            <a:r>
              <a:rPr lang="en-US" altLang="en-US" dirty="0">
                <a:cs typeface="Courier New" panose="02070309020205020404" pitchFamily="49" charset="0"/>
              </a:rPr>
              <a:t>Write a program to implement bubble sort on an array.</a:t>
            </a:r>
          </a:p>
          <a:p>
            <a:pPr marL="273050" indent="-273050"/>
            <a:r>
              <a:rPr lang="en-US" altLang="en-US" dirty="0">
                <a:cs typeface="Courier New" panose="02070309020205020404" pitchFamily="49" charset="0"/>
              </a:rPr>
              <a:t>Remember to implement code swaps correctly!</a:t>
            </a:r>
          </a:p>
        </p:txBody>
      </p:sp>
    </p:spTree>
    <p:extLst>
      <p:ext uri="{BB962C8B-B14F-4D97-AF65-F5344CB8AC3E}">
        <p14:creationId xmlns:p14="http://schemas.microsoft.com/office/powerpoint/2010/main" val="140404048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6370" name="Rectangle 2">
            <a:extLst>
              <a:ext uri="{FF2B5EF4-FFF2-40B4-BE49-F238E27FC236}">
                <a16:creationId xmlns:a16="http://schemas.microsoft.com/office/drawing/2014/main" id="{1F52AFCB-E892-4F7E-83B4-2E65F8905DDF}"/>
              </a:ext>
            </a:extLst>
          </p:cNvPr>
          <p:cNvSpPr>
            <a:spLocks noGrp="1" noChangeArrowheads="1"/>
          </p:cNvSpPr>
          <p:nvPr>
            <p:ph type="title" idx="4294967295"/>
          </p:nvPr>
        </p:nvSpPr>
        <p:spPr>
          <a:xfrm>
            <a:off x="838200" y="18255"/>
            <a:ext cx="10515600" cy="1325563"/>
          </a:xfrm>
        </p:spPr>
        <p:txBody>
          <a:bodyPr vert="horz" lIns="0" tIns="45720" rIns="0" bIns="0" rtlCol="0" anchor="b">
            <a:normAutofit/>
          </a:bodyPr>
          <a:lstStyle/>
          <a:p>
            <a:r>
              <a:rPr lang="en-US" altLang="en-US" dirty="0"/>
              <a:t>Question 2</a:t>
            </a:r>
          </a:p>
        </p:txBody>
      </p:sp>
      <p:sp>
        <p:nvSpPr>
          <p:cNvPr id="826371" name="Rectangle 3">
            <a:extLst>
              <a:ext uri="{FF2B5EF4-FFF2-40B4-BE49-F238E27FC236}">
                <a16:creationId xmlns:a16="http://schemas.microsoft.com/office/drawing/2014/main" id="{6E8DB93A-9318-4994-B08B-2EC773187AE2}"/>
              </a:ext>
            </a:extLst>
          </p:cNvPr>
          <p:cNvSpPr>
            <a:spLocks noGrp="1" noChangeArrowheads="1"/>
          </p:cNvSpPr>
          <p:nvPr>
            <p:ph idx="4294967295"/>
          </p:nvPr>
        </p:nvSpPr>
        <p:spPr>
          <a:xfrm>
            <a:off x="838200" y="1726474"/>
            <a:ext cx="10515600" cy="4351338"/>
          </a:xfrm>
        </p:spPr>
        <p:txBody>
          <a:bodyPr/>
          <a:lstStyle/>
          <a:p>
            <a:pPr marL="273050" indent="-273050"/>
            <a:r>
              <a:rPr lang="en-US" altLang="en-US" dirty="0">
                <a:cs typeface="Courier New" panose="02070309020205020404" pitchFamily="49" charset="0"/>
              </a:rPr>
              <a:t>Given an unsorted array, perform one of the sorting algorithms we learned in class today on the array, and then implement binary search on the array now that it’s sorted.</a:t>
            </a:r>
          </a:p>
        </p:txBody>
      </p:sp>
    </p:spTree>
    <p:extLst>
      <p:ext uri="{BB962C8B-B14F-4D97-AF65-F5344CB8AC3E}">
        <p14:creationId xmlns:p14="http://schemas.microsoft.com/office/powerpoint/2010/main" val="244815427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6370" name="Rectangle 2">
            <a:extLst>
              <a:ext uri="{FF2B5EF4-FFF2-40B4-BE49-F238E27FC236}">
                <a16:creationId xmlns:a16="http://schemas.microsoft.com/office/drawing/2014/main" id="{1F52AFCB-E892-4F7E-83B4-2E65F8905DDF}"/>
              </a:ext>
            </a:extLst>
          </p:cNvPr>
          <p:cNvSpPr>
            <a:spLocks noGrp="1" noChangeArrowheads="1"/>
          </p:cNvSpPr>
          <p:nvPr>
            <p:ph type="title" idx="4294967295"/>
          </p:nvPr>
        </p:nvSpPr>
        <p:spPr>
          <a:xfrm>
            <a:off x="838200" y="18255"/>
            <a:ext cx="10515600" cy="1325563"/>
          </a:xfrm>
        </p:spPr>
        <p:txBody>
          <a:bodyPr vert="horz" lIns="0" tIns="45720" rIns="0" bIns="0" rtlCol="0" anchor="b">
            <a:normAutofit/>
          </a:bodyPr>
          <a:lstStyle/>
          <a:p>
            <a:r>
              <a:rPr lang="en-US" altLang="en-US" dirty="0"/>
              <a:t>Question 3</a:t>
            </a:r>
          </a:p>
        </p:txBody>
      </p:sp>
      <p:sp>
        <p:nvSpPr>
          <p:cNvPr id="826371" name="Rectangle 3">
            <a:extLst>
              <a:ext uri="{FF2B5EF4-FFF2-40B4-BE49-F238E27FC236}">
                <a16:creationId xmlns:a16="http://schemas.microsoft.com/office/drawing/2014/main" id="{6E8DB93A-9318-4994-B08B-2EC773187AE2}"/>
              </a:ext>
            </a:extLst>
          </p:cNvPr>
          <p:cNvSpPr>
            <a:spLocks noGrp="1" noChangeArrowheads="1"/>
          </p:cNvSpPr>
          <p:nvPr>
            <p:ph idx="4294967295"/>
          </p:nvPr>
        </p:nvSpPr>
        <p:spPr>
          <a:xfrm>
            <a:off x="838200" y="1726474"/>
            <a:ext cx="10515600" cy="4351338"/>
          </a:xfrm>
        </p:spPr>
        <p:txBody>
          <a:bodyPr/>
          <a:lstStyle/>
          <a:p>
            <a:pPr marL="273050" indent="-273050"/>
            <a:r>
              <a:rPr lang="en-US" altLang="en-US" dirty="0">
                <a:cs typeface="Courier New" panose="02070309020205020404" pitchFamily="49" charset="0"/>
              </a:rPr>
              <a:t>Given an unsorted array, use one of the sorting algorithms we learned in class today to order the values from largest to smallest (rather than smallest to largest like we were doing </a:t>
            </a:r>
            <a:r>
              <a:rPr lang="en-US" altLang="en-US">
                <a:cs typeface="Courier New" panose="02070309020205020404" pitchFamily="49" charset="0"/>
              </a:rPr>
              <a:t>in class).</a:t>
            </a:r>
            <a:endParaRPr lang="en-US" altLang="en-US" dirty="0">
              <a:cs typeface="Courier New" panose="02070309020205020404" pitchFamily="49" charset="0"/>
            </a:endParaRPr>
          </a:p>
        </p:txBody>
      </p:sp>
    </p:spTree>
    <p:extLst>
      <p:ext uri="{BB962C8B-B14F-4D97-AF65-F5344CB8AC3E}">
        <p14:creationId xmlns:p14="http://schemas.microsoft.com/office/powerpoint/2010/main" val="102300411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58365-554B-429F-A2F4-921EEA1BAFE3}"/>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4600" dirty="0"/>
              <a:t>These problems will need recursion, try them please</a:t>
            </a: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Red toy person in front of two lines of white figures">
            <a:extLst>
              <a:ext uri="{FF2B5EF4-FFF2-40B4-BE49-F238E27FC236}">
                <a16:creationId xmlns:a16="http://schemas.microsoft.com/office/drawing/2014/main" id="{D3B4CE33-FFE7-41BD-FDB3-2F43ED95160A}"/>
              </a:ext>
            </a:extLst>
          </p:cNvPr>
          <p:cNvPicPr>
            <a:picLocks noChangeAspect="1"/>
          </p:cNvPicPr>
          <p:nvPr/>
        </p:nvPicPr>
        <p:blipFill rotWithShape="1">
          <a:blip r:embed="rId2"/>
          <a:srcRect l="18235" r="14380"/>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4015815353"/>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DFDCD-7F09-4097-9391-0F2ECD4E48C3}"/>
              </a:ext>
            </a:extLst>
          </p:cNvPr>
          <p:cNvSpPr>
            <a:spLocks noGrp="1"/>
          </p:cNvSpPr>
          <p:nvPr>
            <p:ph type="title"/>
          </p:nvPr>
        </p:nvSpPr>
        <p:spPr/>
        <p:txBody>
          <a:bodyPr/>
          <a:lstStyle/>
          <a:p>
            <a:r>
              <a:rPr lang="en-US" dirty="0"/>
              <a:t>Question 1 (A Challenge!)</a:t>
            </a:r>
          </a:p>
        </p:txBody>
      </p:sp>
      <p:sp>
        <p:nvSpPr>
          <p:cNvPr id="3" name="Content Placeholder 2">
            <a:extLst>
              <a:ext uri="{FF2B5EF4-FFF2-40B4-BE49-F238E27FC236}">
                <a16:creationId xmlns:a16="http://schemas.microsoft.com/office/drawing/2014/main" id="{B606686F-8CF4-485B-8A64-2113369CDBE8}"/>
              </a:ext>
            </a:extLst>
          </p:cNvPr>
          <p:cNvSpPr>
            <a:spLocks noGrp="1"/>
          </p:cNvSpPr>
          <p:nvPr>
            <p:ph idx="1"/>
          </p:nvPr>
        </p:nvSpPr>
        <p:spPr/>
        <p:txBody>
          <a:bodyPr/>
          <a:lstStyle/>
          <a:p>
            <a:r>
              <a:rPr lang="en-US" dirty="0"/>
              <a:t>(This question might be a little tricky! So, you can skip to question 2 if it’s too difficult) </a:t>
            </a:r>
          </a:p>
          <a:p>
            <a:r>
              <a:rPr lang="en-US" dirty="0"/>
              <a:t>Try to implement Quicksort! I know we didn’t spend much time going over the algorithm, so this question might take some research and/or individual thinking about how exactly to programmatically implement Quicksort. </a:t>
            </a:r>
          </a:p>
          <a:p>
            <a:r>
              <a:rPr lang="en-US" dirty="0"/>
              <a:t>If you have any questions or want me to look over your attempts, feel free to email me!</a:t>
            </a:r>
          </a:p>
        </p:txBody>
      </p:sp>
    </p:spTree>
    <p:extLst>
      <p:ext uri="{BB962C8B-B14F-4D97-AF65-F5344CB8AC3E}">
        <p14:creationId xmlns:p14="http://schemas.microsoft.com/office/powerpoint/2010/main" val="3741768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1E6ED-3AAF-4F75-ACDF-79611BB6A7F8}"/>
              </a:ext>
            </a:extLst>
          </p:cNvPr>
          <p:cNvSpPr>
            <a:spLocks noGrp="1"/>
          </p:cNvSpPr>
          <p:nvPr>
            <p:ph type="title"/>
          </p:nvPr>
        </p:nvSpPr>
        <p:spPr/>
        <p:txBody>
          <a:bodyPr/>
          <a:lstStyle/>
          <a:p>
            <a:r>
              <a:rPr lang="en-US" dirty="0"/>
              <a:t>Sorting</a:t>
            </a:r>
          </a:p>
        </p:txBody>
      </p:sp>
      <p:sp>
        <p:nvSpPr>
          <p:cNvPr id="3" name="Content Placeholder 2">
            <a:extLst>
              <a:ext uri="{FF2B5EF4-FFF2-40B4-BE49-F238E27FC236}">
                <a16:creationId xmlns:a16="http://schemas.microsoft.com/office/drawing/2014/main" id="{4242B57A-6EC3-4F97-B94A-C0F642A96B29}"/>
              </a:ext>
            </a:extLst>
          </p:cNvPr>
          <p:cNvSpPr>
            <a:spLocks noGrp="1"/>
          </p:cNvSpPr>
          <p:nvPr>
            <p:ph idx="1"/>
          </p:nvPr>
        </p:nvSpPr>
        <p:spPr/>
        <p:txBody>
          <a:bodyPr>
            <a:normAutofit/>
          </a:bodyPr>
          <a:lstStyle/>
          <a:p>
            <a:r>
              <a:rPr lang="en-US" dirty="0"/>
              <a:t>In coding, sorting is the process of arranging values in order, usually from smallest to largest.</a:t>
            </a:r>
          </a:p>
          <a:p>
            <a:r>
              <a:rPr lang="en-US" dirty="0"/>
              <a:t>Sorting is an important step of many algorithms, since many algorithms (such as binary search, which we looked at last week) work better when all the elements are in order.</a:t>
            </a:r>
          </a:p>
          <a:p>
            <a:r>
              <a:rPr lang="en-US" dirty="0"/>
              <a:t>Today, we will be looking at three basic types of sorting: selection sort, insertion sort, and bubble sort.</a:t>
            </a:r>
          </a:p>
          <a:p>
            <a:r>
              <a:rPr lang="en-US" dirty="0"/>
              <a:t>We will be performing sorting on arrays, just like we did for searching.</a:t>
            </a:r>
          </a:p>
        </p:txBody>
      </p:sp>
    </p:spTree>
    <p:extLst>
      <p:ext uri="{BB962C8B-B14F-4D97-AF65-F5344CB8AC3E}">
        <p14:creationId xmlns:p14="http://schemas.microsoft.com/office/powerpoint/2010/main" val="23105783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098EF-4D58-42A1-B6BF-D8A4402EE3D0}"/>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2EE3CE39-D4AE-407E-927E-AA6089A5A6BB}"/>
              </a:ext>
            </a:extLst>
          </p:cNvPr>
          <p:cNvSpPr>
            <a:spLocks noGrp="1"/>
          </p:cNvSpPr>
          <p:nvPr>
            <p:ph idx="1"/>
          </p:nvPr>
        </p:nvSpPr>
        <p:spPr/>
        <p:txBody>
          <a:bodyPr/>
          <a:lstStyle/>
          <a:p>
            <a:r>
              <a:rPr lang="en-US" dirty="0"/>
              <a:t>Now that you know so many types of sorts, pick one you like and use it to sort an array of lowercase letters!</a:t>
            </a:r>
          </a:p>
          <a:p>
            <a:r>
              <a:rPr lang="en-US" dirty="0"/>
              <a:t>(Try not to use </a:t>
            </a:r>
            <a:r>
              <a:rPr lang="en-US" sz="2400" dirty="0" err="1">
                <a:latin typeface="Courier New" panose="02070309020205020404" pitchFamily="49" charset="0"/>
                <a:cs typeface="Courier New" panose="02070309020205020404" pitchFamily="49" charset="0"/>
              </a:rPr>
              <a:t>Arrays.sort</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arr</a:t>
            </a:r>
            <a:r>
              <a:rPr lang="en-US" sz="2400" dirty="0">
                <a:latin typeface="Courier New" panose="02070309020205020404" pitchFamily="49" charset="0"/>
                <a:cs typeface="Courier New" panose="02070309020205020404" pitchFamily="49" charset="0"/>
              </a:rPr>
              <a:t>): </a:t>
            </a:r>
            <a:r>
              <a:rPr lang="en-US" dirty="0"/>
              <a:t>challenge yourself!)</a:t>
            </a:r>
          </a:p>
          <a:p>
            <a:r>
              <a:rPr lang="en-US" dirty="0"/>
              <a:t>You can compare characters in Java—a character that comes before in the alphabet will be “less than” a character that comes later. For example, </a:t>
            </a:r>
            <a:r>
              <a:rPr lang="en-US" sz="2400" dirty="0">
                <a:latin typeface="Courier New" panose="02070309020205020404" pitchFamily="49" charset="0"/>
                <a:cs typeface="Courier New" panose="02070309020205020404" pitchFamily="49" charset="0"/>
              </a:rPr>
              <a:t>‘a’ &lt; ‘d’.</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0001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29D62-C761-4525-BB64-6213D6C73A71}"/>
              </a:ext>
            </a:extLst>
          </p:cNvPr>
          <p:cNvSpPr>
            <a:spLocks noGrp="1"/>
          </p:cNvSpPr>
          <p:nvPr>
            <p:ph type="title"/>
          </p:nvPr>
        </p:nvSpPr>
        <p:spPr/>
        <p:txBody>
          <a:bodyPr/>
          <a:lstStyle/>
          <a:p>
            <a:r>
              <a:rPr lang="en-US" dirty="0"/>
              <a:t>Swapping values</a:t>
            </a:r>
          </a:p>
        </p:txBody>
      </p:sp>
      <p:sp>
        <p:nvSpPr>
          <p:cNvPr id="3" name="Content Placeholder 2">
            <a:extLst>
              <a:ext uri="{FF2B5EF4-FFF2-40B4-BE49-F238E27FC236}">
                <a16:creationId xmlns:a16="http://schemas.microsoft.com/office/drawing/2014/main" id="{E192685B-0CE7-42AD-B187-94FBACC864E0}"/>
              </a:ext>
            </a:extLst>
          </p:cNvPr>
          <p:cNvSpPr>
            <a:spLocks noGrp="1"/>
          </p:cNvSpPr>
          <p:nvPr>
            <p:ph idx="1"/>
          </p:nvPr>
        </p:nvSpPr>
        <p:spPr/>
        <p:txBody>
          <a:bodyPr/>
          <a:lstStyle/>
          <a:p>
            <a:r>
              <a:rPr lang="en-US" dirty="0"/>
              <a:t>You may have noticed that selection sort includes a step where we swap values. How can we do this?</a:t>
            </a:r>
          </a:p>
          <a:p>
            <a:r>
              <a:rPr lang="en-US" dirty="0"/>
              <a:t>Imagine we have two variables:</a:t>
            </a:r>
          </a:p>
          <a:p>
            <a:pPr marL="0" indent="0">
              <a:buNone/>
            </a:pPr>
            <a:r>
              <a:rPr lang="en-US" dirty="0"/>
              <a:t>	</a:t>
            </a:r>
            <a:r>
              <a:rPr lang="en-US" sz="2400" dirty="0">
                <a:latin typeface="Courier New" panose="02070309020205020404" pitchFamily="49" charset="0"/>
                <a:cs typeface="Courier New" panose="02070309020205020404" pitchFamily="49" charset="0"/>
              </a:rPr>
              <a:t>int a = 1;</a:t>
            </a:r>
          </a:p>
          <a:p>
            <a:pPr marL="0" indent="0">
              <a:buNone/>
            </a:pPr>
            <a:r>
              <a:rPr lang="en-US" sz="2400" dirty="0">
                <a:latin typeface="Courier New" panose="02070309020205020404" pitchFamily="49" charset="0"/>
                <a:cs typeface="Courier New" panose="02070309020205020404" pitchFamily="49" charset="0"/>
              </a:rPr>
              <a:t>	int b = 2;</a:t>
            </a:r>
          </a:p>
        </p:txBody>
      </p:sp>
    </p:spTree>
    <p:extLst>
      <p:ext uri="{BB962C8B-B14F-4D97-AF65-F5344CB8AC3E}">
        <p14:creationId xmlns:p14="http://schemas.microsoft.com/office/powerpoint/2010/main" val="1967884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7F6AD-2176-4360-BA2B-B37A25A00161}"/>
              </a:ext>
            </a:extLst>
          </p:cNvPr>
          <p:cNvSpPr>
            <a:spLocks noGrp="1"/>
          </p:cNvSpPr>
          <p:nvPr>
            <p:ph type="title"/>
          </p:nvPr>
        </p:nvSpPr>
        <p:spPr/>
        <p:txBody>
          <a:bodyPr/>
          <a:lstStyle/>
          <a:p>
            <a:r>
              <a:rPr lang="en-US" dirty="0"/>
              <a:t>Incorrect swap</a:t>
            </a:r>
          </a:p>
        </p:txBody>
      </p:sp>
      <p:sp>
        <p:nvSpPr>
          <p:cNvPr id="3" name="Content Placeholder 2">
            <a:extLst>
              <a:ext uri="{FF2B5EF4-FFF2-40B4-BE49-F238E27FC236}">
                <a16:creationId xmlns:a16="http://schemas.microsoft.com/office/drawing/2014/main" id="{B8696278-3FA6-4B9E-BC57-9DDA8DD4AB25}"/>
              </a:ext>
            </a:extLst>
          </p:cNvPr>
          <p:cNvSpPr>
            <a:spLocks noGrp="1"/>
          </p:cNvSpPr>
          <p:nvPr>
            <p:ph idx="1"/>
          </p:nvPr>
        </p:nvSpPr>
        <p:spPr>
          <a:xfrm>
            <a:off x="838200" y="1816100"/>
            <a:ext cx="10515600" cy="4351338"/>
          </a:xfrm>
        </p:spPr>
        <p:txBody>
          <a:bodyPr/>
          <a:lstStyle/>
          <a:p>
            <a:r>
              <a:rPr lang="en-US" dirty="0"/>
              <a:t>We might try to swap them by setting them equal to each other:</a:t>
            </a:r>
          </a:p>
          <a:p>
            <a:pPr marL="0" indent="0">
              <a:buNone/>
            </a:pPr>
            <a:r>
              <a:rPr lang="en-US" dirty="0"/>
              <a:t>	</a:t>
            </a:r>
            <a:r>
              <a:rPr lang="en-US" sz="2400" dirty="0">
                <a:latin typeface="Courier New" panose="02070309020205020404" pitchFamily="49" charset="0"/>
                <a:cs typeface="Courier New" panose="02070309020205020404" pitchFamily="49" charset="0"/>
              </a:rPr>
              <a:t>a = b;</a:t>
            </a:r>
          </a:p>
          <a:p>
            <a:pPr marL="0" indent="0">
              <a:buNone/>
            </a:pPr>
            <a:r>
              <a:rPr lang="en-US" sz="2400" dirty="0">
                <a:latin typeface="Courier New" panose="02070309020205020404" pitchFamily="49" charset="0"/>
                <a:cs typeface="Courier New" panose="02070309020205020404" pitchFamily="49" charset="0"/>
              </a:rPr>
              <a:t>	b = a;</a:t>
            </a:r>
          </a:p>
          <a:p>
            <a:r>
              <a:rPr lang="en-US" dirty="0"/>
              <a:t>But this won’t work because when we set </a:t>
            </a:r>
            <a:r>
              <a:rPr lang="en-US" sz="2400" dirty="0">
                <a:latin typeface="Courier New" panose="02070309020205020404" pitchFamily="49" charset="0"/>
                <a:cs typeface="Courier New" panose="02070309020205020404" pitchFamily="49" charset="0"/>
              </a:rPr>
              <a:t>a = b</a:t>
            </a:r>
            <a:r>
              <a:rPr lang="en-US" dirty="0"/>
              <a:t>, if we try to set </a:t>
            </a:r>
            <a:r>
              <a:rPr lang="en-US" sz="2400" dirty="0">
                <a:latin typeface="Courier New" panose="02070309020205020404" pitchFamily="49" charset="0"/>
                <a:cs typeface="Courier New" panose="02070309020205020404" pitchFamily="49" charset="0"/>
              </a:rPr>
              <a:t>b = a </a:t>
            </a:r>
            <a:r>
              <a:rPr lang="en-US" dirty="0"/>
              <a:t>afterwards, </a:t>
            </a:r>
            <a:r>
              <a:rPr lang="en-US" sz="2400" dirty="0">
                <a:latin typeface="Courier New" panose="02070309020205020404" pitchFamily="49" charset="0"/>
                <a:cs typeface="Courier New" panose="02070309020205020404" pitchFamily="49" charset="0"/>
              </a:rPr>
              <a:t>a</a:t>
            </a:r>
            <a:r>
              <a:rPr lang="en-US" dirty="0"/>
              <a:t> will already be equal to </a:t>
            </a:r>
            <a:r>
              <a:rPr lang="en-US" sz="2400" dirty="0">
                <a:latin typeface="Courier New" panose="02070309020205020404" pitchFamily="49" charset="0"/>
                <a:cs typeface="Courier New" panose="02070309020205020404" pitchFamily="49" charset="0"/>
              </a:rPr>
              <a:t>b</a:t>
            </a:r>
            <a:r>
              <a:rPr lang="en-US" dirty="0"/>
              <a:t> so </a:t>
            </a:r>
            <a:r>
              <a:rPr lang="en-US" sz="2400" dirty="0">
                <a:latin typeface="Courier New" panose="02070309020205020404" pitchFamily="49" charset="0"/>
                <a:cs typeface="Courier New" panose="02070309020205020404" pitchFamily="49" charset="0"/>
              </a:rPr>
              <a:t>b</a:t>
            </a:r>
            <a:r>
              <a:rPr lang="en-US" dirty="0"/>
              <a:t> will not change, and we will only have set both variables to the value of </a:t>
            </a:r>
            <a:r>
              <a:rPr lang="en-US" sz="2400" dirty="0">
                <a:latin typeface="Courier New" panose="02070309020205020404" pitchFamily="49" charset="0"/>
                <a:cs typeface="Courier New" panose="02070309020205020404" pitchFamily="49" charset="0"/>
              </a:rPr>
              <a:t>b</a:t>
            </a:r>
            <a:r>
              <a:rPr lang="en-US" dirty="0"/>
              <a:t>. </a:t>
            </a:r>
          </a:p>
          <a:p>
            <a:endParaRPr lang="en-US" dirty="0"/>
          </a:p>
        </p:txBody>
      </p:sp>
    </p:spTree>
    <p:extLst>
      <p:ext uri="{BB962C8B-B14F-4D97-AF65-F5344CB8AC3E}">
        <p14:creationId xmlns:p14="http://schemas.microsoft.com/office/powerpoint/2010/main" val="270697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F3176-7F3E-413A-9F41-FEE4026D510F}"/>
              </a:ext>
            </a:extLst>
          </p:cNvPr>
          <p:cNvSpPr>
            <a:spLocks noGrp="1"/>
          </p:cNvSpPr>
          <p:nvPr>
            <p:ph type="title"/>
          </p:nvPr>
        </p:nvSpPr>
        <p:spPr/>
        <p:txBody>
          <a:bodyPr/>
          <a:lstStyle/>
          <a:p>
            <a:r>
              <a:rPr lang="en-US" dirty="0"/>
              <a:t>Correct swap</a:t>
            </a:r>
          </a:p>
        </p:txBody>
      </p:sp>
      <p:sp>
        <p:nvSpPr>
          <p:cNvPr id="3" name="Content Placeholder 2">
            <a:extLst>
              <a:ext uri="{FF2B5EF4-FFF2-40B4-BE49-F238E27FC236}">
                <a16:creationId xmlns:a16="http://schemas.microsoft.com/office/drawing/2014/main" id="{33644162-1B3A-4B9E-8B83-A2D0D64F24EF}"/>
              </a:ext>
            </a:extLst>
          </p:cNvPr>
          <p:cNvSpPr>
            <a:spLocks noGrp="1"/>
          </p:cNvSpPr>
          <p:nvPr>
            <p:ph idx="1"/>
          </p:nvPr>
        </p:nvSpPr>
        <p:spPr/>
        <p:txBody>
          <a:bodyPr/>
          <a:lstStyle/>
          <a:p>
            <a:r>
              <a:rPr lang="en-US" dirty="0"/>
              <a:t>Instead, we will need to introduce a temporary value to help us deal with the swap.</a:t>
            </a:r>
          </a:p>
          <a:p>
            <a:pPr marL="0" indent="0">
              <a:buNone/>
            </a:pPr>
            <a:r>
              <a:rPr lang="en-US" dirty="0"/>
              <a:t>	</a:t>
            </a:r>
            <a:r>
              <a:rPr lang="en-US" sz="2400" dirty="0">
                <a:latin typeface="Courier New" panose="02070309020205020404" pitchFamily="49" charset="0"/>
                <a:cs typeface="Courier New" panose="02070309020205020404" pitchFamily="49" charset="0"/>
              </a:rPr>
              <a:t>int temp = a;</a:t>
            </a:r>
          </a:p>
          <a:p>
            <a:pPr marL="0" indent="0">
              <a:buNone/>
            </a:pPr>
            <a:r>
              <a:rPr lang="en-US" sz="2400" dirty="0">
                <a:latin typeface="Courier New" panose="02070309020205020404" pitchFamily="49" charset="0"/>
                <a:cs typeface="Courier New" panose="02070309020205020404" pitchFamily="49" charset="0"/>
              </a:rPr>
              <a:t>	a = b;</a:t>
            </a:r>
          </a:p>
          <a:p>
            <a:pPr marL="0" indent="0">
              <a:buNone/>
            </a:pPr>
            <a:r>
              <a:rPr lang="en-US" sz="2400" dirty="0">
                <a:latin typeface="Courier New" panose="02070309020205020404" pitchFamily="49" charset="0"/>
                <a:cs typeface="Courier New" panose="02070309020205020404" pitchFamily="49" charset="0"/>
              </a:rPr>
              <a:t>	b = temp;</a:t>
            </a:r>
          </a:p>
          <a:p>
            <a:r>
              <a:rPr lang="en-US" dirty="0"/>
              <a:t>This means that we can preserve the value of </a:t>
            </a:r>
            <a:r>
              <a:rPr lang="en-US" sz="2400" dirty="0">
                <a:latin typeface="Courier New" panose="02070309020205020404" pitchFamily="49" charset="0"/>
                <a:cs typeface="Courier New" panose="02070309020205020404" pitchFamily="49" charset="0"/>
              </a:rPr>
              <a:t>a</a:t>
            </a:r>
            <a:r>
              <a:rPr lang="en-US" dirty="0"/>
              <a:t> in </a:t>
            </a:r>
            <a:r>
              <a:rPr lang="en-US" sz="2400" dirty="0">
                <a:latin typeface="Courier New" panose="02070309020205020404" pitchFamily="49" charset="0"/>
                <a:cs typeface="Courier New" panose="02070309020205020404" pitchFamily="49" charset="0"/>
              </a:rPr>
              <a:t>temp</a:t>
            </a:r>
            <a:r>
              <a:rPr lang="en-US" dirty="0"/>
              <a:t> so we don’t lose it when we set </a:t>
            </a:r>
            <a:r>
              <a:rPr lang="en-US" sz="2400" dirty="0">
                <a:latin typeface="Courier New" panose="02070309020205020404" pitchFamily="49" charset="0"/>
                <a:cs typeface="Courier New" panose="02070309020205020404" pitchFamily="49" charset="0"/>
              </a:rPr>
              <a:t>a = b</a:t>
            </a:r>
            <a:r>
              <a:rPr lang="en-US" dirty="0"/>
              <a:t>.</a:t>
            </a:r>
          </a:p>
        </p:txBody>
      </p:sp>
    </p:spTree>
    <p:extLst>
      <p:ext uri="{BB962C8B-B14F-4D97-AF65-F5344CB8AC3E}">
        <p14:creationId xmlns:p14="http://schemas.microsoft.com/office/powerpoint/2010/main" val="4013221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F3176-7F3E-413A-9F41-FEE4026D510F}"/>
              </a:ext>
            </a:extLst>
          </p:cNvPr>
          <p:cNvSpPr>
            <a:spLocks noGrp="1"/>
          </p:cNvSpPr>
          <p:nvPr>
            <p:ph type="title"/>
          </p:nvPr>
        </p:nvSpPr>
        <p:spPr/>
        <p:txBody>
          <a:bodyPr/>
          <a:lstStyle/>
          <a:p>
            <a:r>
              <a:rPr lang="en-US" dirty="0"/>
              <a:t>Correct swap (fish tanks)</a:t>
            </a:r>
          </a:p>
        </p:txBody>
      </p:sp>
      <p:sp>
        <p:nvSpPr>
          <p:cNvPr id="3" name="Content Placeholder 2">
            <a:extLst>
              <a:ext uri="{FF2B5EF4-FFF2-40B4-BE49-F238E27FC236}">
                <a16:creationId xmlns:a16="http://schemas.microsoft.com/office/drawing/2014/main" id="{33644162-1B3A-4B9E-8B83-A2D0D64F24EF}"/>
              </a:ext>
            </a:extLst>
          </p:cNvPr>
          <p:cNvSpPr>
            <a:spLocks noGrp="1"/>
          </p:cNvSpPr>
          <p:nvPr>
            <p:ph idx="1"/>
          </p:nvPr>
        </p:nvSpPr>
        <p:spPr/>
        <p:txBody>
          <a:bodyPr/>
          <a:lstStyle/>
          <a:p>
            <a:r>
              <a:rPr lang="en-US" dirty="0"/>
              <a:t>We can actually swap without using a temp variable. </a:t>
            </a:r>
          </a:p>
          <a:p>
            <a:pPr marL="0" indent="0">
              <a:buNone/>
            </a:pPr>
            <a:r>
              <a:rPr lang="en-US" dirty="0"/>
              <a:t>	</a:t>
            </a:r>
            <a:r>
              <a:rPr lang="en-US" sz="2400" dirty="0">
                <a:latin typeface="Courier New" panose="02070309020205020404" pitchFamily="49" charset="0"/>
                <a:cs typeface="Courier New" panose="02070309020205020404" pitchFamily="49" charset="0"/>
              </a:rPr>
              <a:t>int a, b;</a:t>
            </a:r>
          </a:p>
          <a:p>
            <a:pPr marL="0" indent="0">
              <a:buNone/>
            </a:pPr>
            <a:r>
              <a:rPr lang="en-US" sz="2400" dirty="0">
                <a:latin typeface="Courier New" panose="02070309020205020404" pitchFamily="49" charset="0"/>
                <a:cs typeface="Courier New" panose="02070309020205020404" pitchFamily="49" charset="0"/>
              </a:rPr>
              <a:t>	a += b;</a:t>
            </a:r>
          </a:p>
          <a:p>
            <a:pPr marL="0" indent="0">
              <a:buNone/>
            </a:pPr>
            <a:r>
              <a:rPr lang="en-US" sz="2400" dirty="0">
                <a:latin typeface="Courier New" panose="02070309020205020404" pitchFamily="49" charset="0"/>
                <a:cs typeface="Courier New" panose="02070309020205020404" pitchFamily="49" charset="0"/>
              </a:rPr>
              <a:t>	b = a-b;</a:t>
            </a:r>
          </a:p>
          <a:p>
            <a:pPr marL="0" indent="0">
              <a:buNone/>
            </a:pPr>
            <a:r>
              <a:rPr lang="en-US" sz="2400" dirty="0">
                <a:latin typeface="Courier New" panose="02070309020205020404" pitchFamily="49" charset="0"/>
                <a:cs typeface="Courier New" panose="02070309020205020404" pitchFamily="49" charset="0"/>
              </a:rPr>
              <a:t>	a-=b;</a:t>
            </a:r>
          </a:p>
          <a:p>
            <a:r>
              <a:rPr lang="en-US" dirty="0"/>
              <a:t>Why does this work? (Hint: try this with a = 5 and b= 3).</a:t>
            </a:r>
          </a:p>
        </p:txBody>
      </p:sp>
    </p:spTree>
    <p:extLst>
      <p:ext uri="{BB962C8B-B14F-4D97-AF65-F5344CB8AC3E}">
        <p14:creationId xmlns:p14="http://schemas.microsoft.com/office/powerpoint/2010/main" val="2468082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0E698-2B6B-453F-9A5F-DD5AD51B23D8}"/>
              </a:ext>
            </a:extLst>
          </p:cNvPr>
          <p:cNvSpPr>
            <a:spLocks noGrp="1"/>
          </p:cNvSpPr>
          <p:nvPr>
            <p:ph type="title"/>
          </p:nvPr>
        </p:nvSpPr>
        <p:spPr/>
        <p:txBody>
          <a:bodyPr/>
          <a:lstStyle/>
          <a:p>
            <a:r>
              <a:rPr lang="en-US" dirty="0"/>
              <a:t>Selection Sort</a:t>
            </a:r>
          </a:p>
        </p:txBody>
      </p:sp>
      <p:sp>
        <p:nvSpPr>
          <p:cNvPr id="3" name="Content Placeholder 2">
            <a:extLst>
              <a:ext uri="{FF2B5EF4-FFF2-40B4-BE49-F238E27FC236}">
                <a16:creationId xmlns:a16="http://schemas.microsoft.com/office/drawing/2014/main" id="{F575415C-218A-43F4-8C79-43AD265F0E1E}"/>
              </a:ext>
            </a:extLst>
          </p:cNvPr>
          <p:cNvSpPr>
            <a:spLocks noGrp="1"/>
          </p:cNvSpPr>
          <p:nvPr>
            <p:ph idx="1"/>
          </p:nvPr>
        </p:nvSpPr>
        <p:spPr/>
        <p:txBody>
          <a:bodyPr>
            <a:normAutofit/>
          </a:bodyPr>
          <a:lstStyle/>
          <a:p>
            <a:r>
              <a:rPr lang="en-US" altLang="en-US" dirty="0"/>
              <a:t>Orders a list of values by repeatedly putting the smallest or largest unsorted value into its final position.</a:t>
            </a:r>
          </a:p>
          <a:p>
            <a:r>
              <a:rPr lang="en-US" altLang="en-US" dirty="0"/>
              <a:t>The algorithm:</a:t>
            </a:r>
          </a:p>
          <a:p>
            <a:pPr lvl="1"/>
            <a:r>
              <a:rPr lang="en-US" altLang="en-US" dirty="0"/>
              <a:t>Look through the list to find the smallest value.</a:t>
            </a:r>
          </a:p>
          <a:p>
            <a:pPr lvl="1"/>
            <a:r>
              <a:rPr lang="en-US" altLang="en-US" dirty="0"/>
              <a:t>Swap it so that it is at index 0.</a:t>
            </a:r>
          </a:p>
          <a:p>
            <a:pPr lvl="1"/>
            <a:endParaRPr lang="en-US" altLang="en-US" sz="800" dirty="0"/>
          </a:p>
          <a:p>
            <a:pPr lvl="1"/>
            <a:r>
              <a:rPr lang="en-US" altLang="en-US" dirty="0"/>
              <a:t>Look through the list to find the second-smallest value.</a:t>
            </a:r>
          </a:p>
          <a:p>
            <a:pPr lvl="1"/>
            <a:r>
              <a:rPr lang="en-US" altLang="en-US" dirty="0"/>
              <a:t>Swap it so that it is at index 1.</a:t>
            </a:r>
          </a:p>
          <a:p>
            <a:pPr lvl="1">
              <a:buFontTx/>
              <a:buNone/>
            </a:pPr>
            <a:r>
              <a:rPr lang="en-US" altLang="en-US" dirty="0"/>
              <a:t>	…</a:t>
            </a:r>
          </a:p>
          <a:p>
            <a:pPr lvl="1"/>
            <a:endParaRPr lang="en-US" altLang="en-US" dirty="0"/>
          </a:p>
          <a:p>
            <a:pPr lvl="1"/>
            <a:r>
              <a:rPr lang="en-US" altLang="en-US" dirty="0"/>
              <a:t>Repeat until all values are in their proper places.</a:t>
            </a:r>
          </a:p>
          <a:p>
            <a:endParaRPr lang="en-US" dirty="0"/>
          </a:p>
        </p:txBody>
      </p:sp>
    </p:spTree>
    <p:extLst>
      <p:ext uri="{BB962C8B-B14F-4D97-AF65-F5344CB8AC3E}">
        <p14:creationId xmlns:p14="http://schemas.microsoft.com/office/powerpoint/2010/main" val="2998077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3BE5B-CC73-43C6-8B8C-42C35B4C5F41}"/>
              </a:ext>
            </a:extLst>
          </p:cNvPr>
          <p:cNvSpPr>
            <a:spLocks noGrp="1"/>
          </p:cNvSpPr>
          <p:nvPr>
            <p:ph type="title"/>
          </p:nvPr>
        </p:nvSpPr>
        <p:spPr/>
        <p:txBody>
          <a:bodyPr/>
          <a:lstStyle/>
          <a:p>
            <a:r>
              <a:rPr lang="en-US" dirty="0"/>
              <a:t>Video visualizations of Selection Sort</a:t>
            </a:r>
          </a:p>
        </p:txBody>
      </p:sp>
      <p:sp>
        <p:nvSpPr>
          <p:cNvPr id="3" name="Content Placeholder 2">
            <a:extLst>
              <a:ext uri="{FF2B5EF4-FFF2-40B4-BE49-F238E27FC236}">
                <a16:creationId xmlns:a16="http://schemas.microsoft.com/office/drawing/2014/main" id="{B5FEFCD9-4999-4A03-85D5-85A269AE6A95}"/>
              </a:ext>
            </a:extLst>
          </p:cNvPr>
          <p:cNvSpPr>
            <a:spLocks noGrp="1"/>
          </p:cNvSpPr>
          <p:nvPr>
            <p:ph idx="1"/>
          </p:nvPr>
        </p:nvSpPr>
        <p:spPr/>
        <p:txBody>
          <a:bodyPr/>
          <a:lstStyle/>
          <a:p>
            <a:r>
              <a:rPr lang="en-US" dirty="0"/>
              <a:t>In the same vein as the flamenco dance searching videos, here is a video involving selection sort and dancing:</a:t>
            </a:r>
          </a:p>
          <a:p>
            <a:pPr lvl="1"/>
            <a:r>
              <a:rPr lang="en-US" dirty="0">
                <a:hlinkClick r:id="rId3"/>
              </a:rPr>
              <a:t>https://www.youtube.com/watch?v=Ns4TPTC8whw</a:t>
            </a:r>
            <a:endParaRPr lang="en-US" dirty="0"/>
          </a:p>
          <a:p>
            <a:r>
              <a:rPr lang="en-US" dirty="0"/>
              <a:t>If you would like a quicker and less dance-filled visualization, here is a shorter video:</a:t>
            </a:r>
          </a:p>
          <a:p>
            <a:pPr lvl="1"/>
            <a:r>
              <a:rPr lang="en-US" dirty="0">
                <a:hlinkClick r:id="rId4"/>
              </a:rPr>
              <a:t>https://www.youtube.com/watch?v=92BfuxHn2XE</a:t>
            </a:r>
            <a:endParaRPr lang="en-US" dirty="0"/>
          </a:p>
        </p:txBody>
      </p:sp>
    </p:spTree>
    <p:extLst>
      <p:ext uri="{BB962C8B-B14F-4D97-AF65-F5344CB8AC3E}">
        <p14:creationId xmlns:p14="http://schemas.microsoft.com/office/powerpoint/2010/main" val="913668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581</TotalTime>
  <Words>1656</Words>
  <Application>Microsoft Office PowerPoint</Application>
  <PresentationFormat>Widescreen</PresentationFormat>
  <Paragraphs>215</Paragraphs>
  <Slides>30</Slides>
  <Notes>5</Notes>
  <HiddenSlides>0</HiddenSlides>
  <MMClips>0</MMClip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Office Theme</vt:lpstr>
      <vt:lpstr>Office Theme</vt:lpstr>
      <vt:lpstr>Intermediate Coding Week 15</vt:lpstr>
      <vt:lpstr>Sorting Review</vt:lpstr>
      <vt:lpstr>Sorting</vt:lpstr>
      <vt:lpstr>Swapping values</vt:lpstr>
      <vt:lpstr>Incorrect swap</vt:lpstr>
      <vt:lpstr>Correct swap</vt:lpstr>
      <vt:lpstr>Correct swap (fish tanks)</vt:lpstr>
      <vt:lpstr>Selection Sort</vt:lpstr>
      <vt:lpstr>Video visualizations of Selection Sort</vt:lpstr>
      <vt:lpstr>Insertion Sort</vt:lpstr>
      <vt:lpstr>Insertion Sort With Cards</vt:lpstr>
      <vt:lpstr>Video visualization of Insertion Sort</vt:lpstr>
      <vt:lpstr>Bubble Sort</vt:lpstr>
      <vt:lpstr>Video visualization of Bubble Sort</vt:lpstr>
      <vt:lpstr>Merge Sort</vt:lpstr>
      <vt:lpstr>Merge Sort</vt:lpstr>
      <vt:lpstr>Merge sort example</vt:lpstr>
      <vt:lpstr>Merge Sort video!</vt:lpstr>
      <vt:lpstr>Quick Sort</vt:lpstr>
      <vt:lpstr>Quicksort</vt:lpstr>
      <vt:lpstr>Quicksort example</vt:lpstr>
      <vt:lpstr>Quicksort video!</vt:lpstr>
      <vt:lpstr>15 Sorting Algorithms Video</vt:lpstr>
      <vt:lpstr>Problems</vt:lpstr>
      <vt:lpstr>Question 1</vt:lpstr>
      <vt:lpstr>Question 2</vt:lpstr>
      <vt:lpstr>Question 3</vt:lpstr>
      <vt:lpstr>These problems will need recursion, try them please</vt:lpstr>
      <vt:lpstr>Question 1 (A Challenge!)</vt:lpstr>
      <vt:lpstr>Question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Jack (Student)</dc:creator>
  <cp:lastModifiedBy>Li, Jack (Student)</cp:lastModifiedBy>
  <cp:revision>8</cp:revision>
  <dcterms:created xsi:type="dcterms:W3CDTF">2022-04-07T17:02:51Z</dcterms:created>
  <dcterms:modified xsi:type="dcterms:W3CDTF">2024-02-29T21:17:32Z</dcterms:modified>
</cp:coreProperties>
</file>