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Lst>
  <p:notesMasterIdLst>
    <p:notesMasterId r:id="rId27"/>
  </p:notesMasterIdLst>
  <p:sldIdLst>
    <p:sldId id="257" r:id="rId6"/>
    <p:sldId id="426" r:id="rId7"/>
    <p:sldId id="263" r:id="rId8"/>
    <p:sldId id="264" r:id="rId9"/>
    <p:sldId id="265" r:id="rId10"/>
    <p:sldId id="266" r:id="rId11"/>
    <p:sldId id="352" r:id="rId12"/>
    <p:sldId id="397" r:id="rId13"/>
    <p:sldId id="398" r:id="rId14"/>
    <p:sldId id="399" r:id="rId15"/>
    <p:sldId id="400" r:id="rId16"/>
    <p:sldId id="416" r:id="rId17"/>
    <p:sldId id="417" r:id="rId18"/>
    <p:sldId id="418" r:id="rId19"/>
    <p:sldId id="424" r:id="rId20"/>
    <p:sldId id="394" r:id="rId21"/>
    <p:sldId id="395" r:id="rId22"/>
    <p:sldId id="423" r:id="rId23"/>
    <p:sldId id="425" r:id="rId24"/>
    <p:sldId id="422" r:id="rId25"/>
    <p:sldId id="42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E1224-6334-04CD-6853-F187463AE1EF}" v="2" dt="2024-02-29T21:18:28.382"/>
    <p1510:client id="{9ED46BF3-C2D7-CDA4-DEC2-701C30F8A60B}" v="52" dt="2024-03-01T05:01:55.1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0580" autoAdjust="0"/>
  </p:normalViewPr>
  <p:slideViewPr>
    <p:cSldViewPr snapToGrid="0">
      <p:cViewPr varScale="1">
        <p:scale>
          <a:sx n="44" d="100"/>
          <a:sy n="44" d="100"/>
        </p:scale>
        <p:origin x="14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Jack (Student)" userId="S::s-lijac@bsd405.org::52fdaf64-b46b-430b-aced-e178e153bac2" providerId="AD" clId="Web-{9ED46BF3-C2D7-CDA4-DEC2-701C30F8A60B}"/>
    <pc:docChg chg="addSld delSld modSld sldOrd addMainMaster">
      <pc:chgData name="Li, Jack (Student)" userId="S::s-lijac@bsd405.org::52fdaf64-b46b-430b-aced-e178e153bac2" providerId="AD" clId="Web-{9ED46BF3-C2D7-CDA4-DEC2-701C30F8A60B}" dt="2024-03-01T05:01:55.108" v="46"/>
      <pc:docMkLst>
        <pc:docMk/>
      </pc:docMkLst>
      <pc:sldChg chg="modSp">
        <pc:chgData name="Li, Jack (Student)" userId="S::s-lijac@bsd405.org::52fdaf64-b46b-430b-aced-e178e153bac2" providerId="AD" clId="Web-{9ED46BF3-C2D7-CDA4-DEC2-701C30F8A60B}" dt="2024-03-01T05:00:48.728" v="38" actId="20577"/>
        <pc:sldMkLst>
          <pc:docMk/>
          <pc:sldMk cId="0" sldId="257"/>
        </pc:sldMkLst>
        <pc:spChg chg="mod">
          <ac:chgData name="Li, Jack (Student)" userId="S::s-lijac@bsd405.org::52fdaf64-b46b-430b-aced-e178e153bac2" providerId="AD" clId="Web-{9ED46BF3-C2D7-CDA4-DEC2-701C30F8A60B}" dt="2024-03-01T05:00:48.728" v="38" actId="20577"/>
          <ac:spMkLst>
            <pc:docMk/>
            <pc:sldMk cId="0" sldId="257"/>
            <ac:spMk id="4099" creationId="{4C17B3D8-FDE4-4463-A2D2-FDDC58823098}"/>
          </ac:spMkLst>
        </pc:spChg>
      </pc:sldChg>
      <pc:sldChg chg="add del">
        <pc:chgData name="Li, Jack (Student)" userId="S::s-lijac@bsd405.org::52fdaf64-b46b-430b-aced-e178e153bac2" providerId="AD" clId="Web-{9ED46BF3-C2D7-CDA4-DEC2-701C30F8A60B}" dt="2024-03-01T05:00:18.507" v="9"/>
        <pc:sldMkLst>
          <pc:docMk/>
          <pc:sldMk cId="2551090085" sldId="262"/>
        </pc:sldMkLst>
      </pc:sldChg>
      <pc:sldChg chg="add">
        <pc:chgData name="Li, Jack (Student)" userId="S::s-lijac@bsd405.org::52fdaf64-b46b-430b-aced-e178e153bac2" providerId="AD" clId="Web-{9ED46BF3-C2D7-CDA4-DEC2-701C30F8A60B}" dt="2024-03-01T04:59:01.611" v="3"/>
        <pc:sldMkLst>
          <pc:docMk/>
          <pc:sldMk cId="1178440261" sldId="263"/>
        </pc:sldMkLst>
      </pc:sldChg>
      <pc:sldChg chg="add">
        <pc:chgData name="Li, Jack (Student)" userId="S::s-lijac@bsd405.org::52fdaf64-b46b-430b-aced-e178e153bac2" providerId="AD" clId="Web-{9ED46BF3-C2D7-CDA4-DEC2-701C30F8A60B}" dt="2024-03-01T04:59:01.564" v="2"/>
        <pc:sldMkLst>
          <pc:docMk/>
          <pc:sldMk cId="3875201273" sldId="264"/>
        </pc:sldMkLst>
      </pc:sldChg>
      <pc:sldChg chg="modSp add">
        <pc:chgData name="Li, Jack (Student)" userId="S::s-lijac@bsd405.org::52fdaf64-b46b-430b-aced-e178e153bac2" providerId="AD" clId="Web-{9ED46BF3-C2D7-CDA4-DEC2-701C30F8A60B}" dt="2024-03-01T04:59:45.427" v="6" actId="20577"/>
        <pc:sldMkLst>
          <pc:docMk/>
          <pc:sldMk cId="2359960232" sldId="265"/>
        </pc:sldMkLst>
        <pc:spChg chg="mod">
          <ac:chgData name="Li, Jack (Student)" userId="S::s-lijac@bsd405.org::52fdaf64-b46b-430b-aced-e178e153bac2" providerId="AD" clId="Web-{9ED46BF3-C2D7-CDA4-DEC2-701C30F8A60B}" dt="2024-03-01T04:59:45.427" v="6" actId="20577"/>
          <ac:spMkLst>
            <pc:docMk/>
            <pc:sldMk cId="2359960232" sldId="265"/>
            <ac:spMk id="2" creationId="{FA7FCE6A-12C5-476E-AC26-334DBEB93E86}"/>
          </ac:spMkLst>
        </pc:spChg>
      </pc:sldChg>
      <pc:sldChg chg="modSp add">
        <pc:chgData name="Li, Jack (Student)" userId="S::s-lijac@bsd405.org::52fdaf64-b46b-430b-aced-e178e153bac2" providerId="AD" clId="Web-{9ED46BF3-C2D7-CDA4-DEC2-701C30F8A60B}" dt="2024-03-01T05:00:16.710" v="8" actId="20577"/>
        <pc:sldMkLst>
          <pc:docMk/>
          <pc:sldMk cId="2831630272" sldId="266"/>
        </pc:sldMkLst>
        <pc:spChg chg="mod">
          <ac:chgData name="Li, Jack (Student)" userId="S::s-lijac@bsd405.org::52fdaf64-b46b-430b-aced-e178e153bac2" providerId="AD" clId="Web-{9ED46BF3-C2D7-CDA4-DEC2-701C30F8A60B}" dt="2024-03-01T05:00:16.710" v="8" actId="20577"/>
          <ac:spMkLst>
            <pc:docMk/>
            <pc:sldMk cId="2831630272" sldId="266"/>
            <ac:spMk id="2" creationId="{71863492-FE66-4787-B4CD-C119C99DA2E5}"/>
          </ac:spMkLst>
        </pc:spChg>
      </pc:sldChg>
      <pc:sldChg chg="addSp modSp new del mod ord setBg">
        <pc:chgData name="Li, Jack (Student)" userId="S::s-lijac@bsd405.org::52fdaf64-b46b-430b-aced-e178e153bac2" providerId="AD" clId="Web-{9ED46BF3-C2D7-CDA4-DEC2-701C30F8A60B}" dt="2024-03-01T05:01:33.591" v="44"/>
        <pc:sldMkLst>
          <pc:docMk/>
          <pc:sldMk cId="682630329" sldId="426"/>
        </pc:sldMkLst>
        <pc:spChg chg="mod">
          <ac:chgData name="Li, Jack (Student)" userId="S::s-lijac@bsd405.org::52fdaf64-b46b-430b-aced-e178e153bac2" providerId="AD" clId="Web-{9ED46BF3-C2D7-CDA4-DEC2-701C30F8A60B}" dt="2024-03-01T05:01:30.513" v="43"/>
          <ac:spMkLst>
            <pc:docMk/>
            <pc:sldMk cId="682630329" sldId="426"/>
            <ac:spMk id="2" creationId="{928196CA-00C5-1600-9738-1B62ED41C6E6}"/>
          </ac:spMkLst>
        </pc:spChg>
        <pc:spChg chg="mod">
          <ac:chgData name="Li, Jack (Student)" userId="S::s-lijac@bsd405.org::52fdaf64-b46b-430b-aced-e178e153bac2" providerId="AD" clId="Web-{9ED46BF3-C2D7-CDA4-DEC2-701C30F8A60B}" dt="2024-03-01T05:01:30.513" v="43"/>
          <ac:spMkLst>
            <pc:docMk/>
            <pc:sldMk cId="682630329" sldId="426"/>
            <ac:spMk id="3" creationId="{41FC071B-7B9D-AA9E-8C60-AB32FC671FE3}"/>
          </ac:spMkLst>
        </pc:spChg>
        <pc:spChg chg="add">
          <ac:chgData name="Li, Jack (Student)" userId="S::s-lijac@bsd405.org::52fdaf64-b46b-430b-aced-e178e153bac2" providerId="AD" clId="Web-{9ED46BF3-C2D7-CDA4-DEC2-701C30F8A60B}" dt="2024-03-01T05:01:30.513" v="43"/>
          <ac:spMkLst>
            <pc:docMk/>
            <pc:sldMk cId="682630329" sldId="426"/>
            <ac:spMk id="8" creationId="{6F5A5072-7B47-4D32-B52A-4EBBF590B8A5}"/>
          </ac:spMkLst>
        </pc:spChg>
        <pc:spChg chg="add">
          <ac:chgData name="Li, Jack (Student)" userId="S::s-lijac@bsd405.org::52fdaf64-b46b-430b-aced-e178e153bac2" providerId="AD" clId="Web-{9ED46BF3-C2D7-CDA4-DEC2-701C30F8A60B}" dt="2024-03-01T05:01:30.513" v="43"/>
          <ac:spMkLst>
            <pc:docMk/>
            <pc:sldMk cId="682630329" sldId="426"/>
            <ac:spMk id="10" creationId="{9715DAF0-AE1B-46C9-8A6B-DB2AA05AB91D}"/>
          </ac:spMkLst>
        </pc:spChg>
        <pc:spChg chg="add">
          <ac:chgData name="Li, Jack (Student)" userId="S::s-lijac@bsd405.org::52fdaf64-b46b-430b-aced-e178e153bac2" providerId="AD" clId="Web-{9ED46BF3-C2D7-CDA4-DEC2-701C30F8A60B}" dt="2024-03-01T05:01:30.513" v="43"/>
          <ac:spMkLst>
            <pc:docMk/>
            <pc:sldMk cId="682630329" sldId="426"/>
            <ac:spMk id="12" creationId="{6016219D-510E-4184-9090-6D5578A87BD1}"/>
          </ac:spMkLst>
        </pc:spChg>
        <pc:spChg chg="add">
          <ac:chgData name="Li, Jack (Student)" userId="S::s-lijac@bsd405.org::52fdaf64-b46b-430b-aced-e178e153bac2" providerId="AD" clId="Web-{9ED46BF3-C2D7-CDA4-DEC2-701C30F8A60B}" dt="2024-03-01T05:01:30.513" v="43"/>
          <ac:spMkLst>
            <pc:docMk/>
            <pc:sldMk cId="682630329" sldId="426"/>
            <ac:spMk id="14" creationId="{AFF4A713-7B75-4B21-90D7-5AB19547C728}"/>
          </ac:spMkLst>
        </pc:spChg>
        <pc:spChg chg="add">
          <ac:chgData name="Li, Jack (Student)" userId="S::s-lijac@bsd405.org::52fdaf64-b46b-430b-aced-e178e153bac2" providerId="AD" clId="Web-{9ED46BF3-C2D7-CDA4-DEC2-701C30F8A60B}" dt="2024-03-01T05:01:30.513" v="43"/>
          <ac:spMkLst>
            <pc:docMk/>
            <pc:sldMk cId="682630329" sldId="426"/>
            <ac:spMk id="16" creationId="{DC631C0B-6DA6-4E57-8231-CE32B3434A7E}"/>
          </ac:spMkLst>
        </pc:spChg>
        <pc:spChg chg="add">
          <ac:chgData name="Li, Jack (Student)" userId="S::s-lijac@bsd405.org::52fdaf64-b46b-430b-aced-e178e153bac2" providerId="AD" clId="Web-{9ED46BF3-C2D7-CDA4-DEC2-701C30F8A60B}" dt="2024-03-01T05:01:30.513" v="43"/>
          <ac:spMkLst>
            <pc:docMk/>
            <pc:sldMk cId="682630329" sldId="426"/>
            <ac:spMk id="18" creationId="{C29501E6-A978-4A61-9689-9085AF97A53A}"/>
          </ac:spMkLst>
        </pc:spChg>
      </pc:sldChg>
      <pc:sldChg chg="add ord">
        <pc:chgData name="Li, Jack (Student)" userId="S::s-lijac@bsd405.org::52fdaf64-b46b-430b-aced-e178e153bac2" providerId="AD" clId="Web-{9ED46BF3-C2D7-CDA4-DEC2-701C30F8A60B}" dt="2024-03-01T05:01:55.108" v="46"/>
        <pc:sldMkLst>
          <pc:docMk/>
          <pc:sldMk cId="2551090085" sldId="426"/>
        </pc:sldMkLst>
      </pc:sldChg>
      <pc:sldChg chg="modSp new del">
        <pc:chgData name="Li, Jack (Student)" userId="S::s-lijac@bsd405.org::52fdaf64-b46b-430b-aced-e178e153bac2" providerId="AD" clId="Web-{9ED46BF3-C2D7-CDA4-DEC2-701C30F8A60B}" dt="2024-03-01T05:00:27.195" v="13"/>
        <pc:sldMkLst>
          <pc:docMk/>
          <pc:sldMk cId="3365839515" sldId="426"/>
        </pc:sldMkLst>
        <pc:spChg chg="mod">
          <ac:chgData name="Li, Jack (Student)" userId="S::s-lijac@bsd405.org::52fdaf64-b46b-430b-aced-e178e153bac2" providerId="AD" clId="Web-{9ED46BF3-C2D7-CDA4-DEC2-701C30F8A60B}" dt="2024-03-01T05:00:25.742" v="12" actId="20577"/>
          <ac:spMkLst>
            <pc:docMk/>
            <pc:sldMk cId="3365839515" sldId="426"/>
            <ac:spMk id="2" creationId="{999326C2-9900-9F55-E4DB-116E76850F10}"/>
          </ac:spMkLst>
        </pc:spChg>
      </pc:sldChg>
      <pc:sldMasterChg chg="add addSldLayout">
        <pc:chgData name="Li, Jack (Student)" userId="S::s-lijac@bsd405.org::52fdaf64-b46b-430b-aced-e178e153bac2" providerId="AD" clId="Web-{9ED46BF3-C2D7-CDA4-DEC2-701C30F8A60B}" dt="2024-03-01T05:01:49.670" v="45"/>
        <pc:sldMasterMkLst>
          <pc:docMk/>
          <pc:sldMasterMk cId="1823232248" sldId="2147483672"/>
        </pc:sldMasterMkLst>
        <pc:sldLayoutChg chg="add">
          <pc:chgData name="Li, Jack (Student)" userId="S::s-lijac@bsd405.org::52fdaf64-b46b-430b-aced-e178e153bac2" providerId="AD" clId="Web-{9ED46BF3-C2D7-CDA4-DEC2-701C30F8A60B}" dt="2024-03-01T05:01:49.670" v="45"/>
          <pc:sldLayoutMkLst>
            <pc:docMk/>
            <pc:sldMasterMk cId="1823232248" sldId="2147483672"/>
            <pc:sldLayoutMk cId="3226891879" sldId="2147483679"/>
          </pc:sldLayoutMkLst>
        </pc:sldLayoutChg>
      </pc:sldMasterChg>
    </pc:docChg>
  </pc:docChgLst>
  <pc:docChgLst>
    <pc:chgData clId="Web-{433E1224-6334-04CD-6853-F187463AE1EF}"/>
    <pc:docChg chg="modSld">
      <pc:chgData name="" userId="" providerId="" clId="Web-{433E1224-6334-04CD-6853-F187463AE1EF}" dt="2024-02-29T21:18:25.132" v="0" actId="20577"/>
      <pc:docMkLst>
        <pc:docMk/>
      </pc:docMkLst>
      <pc:sldChg chg="modSp">
        <pc:chgData name="" userId="" providerId="" clId="Web-{433E1224-6334-04CD-6853-F187463AE1EF}" dt="2024-02-29T21:18:25.132" v="0" actId="20577"/>
        <pc:sldMkLst>
          <pc:docMk/>
          <pc:sldMk cId="0" sldId="257"/>
        </pc:sldMkLst>
        <pc:spChg chg="mod">
          <ac:chgData name="" userId="" providerId="" clId="Web-{433E1224-6334-04CD-6853-F187463AE1EF}" dt="2024-02-29T21:18:25.132" v="0" actId="20577"/>
          <ac:spMkLst>
            <pc:docMk/>
            <pc:sldMk cId="0" sldId="257"/>
            <ac:spMk id="4098" creationId="{F98C04FB-0826-4574-9471-8703053D4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9267B-B9F4-44EE-BCBF-499D11A2CE84}" type="datetimeFigureOut">
              <a:rPr lang="en-US" smtClean="0"/>
              <a:t>2/29/2024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98E335-90DE-431F-9C4A-BAB78C3499BC}" type="slidenum">
              <a:rPr lang="en-US" smtClean="0"/>
              <a:t>‹#›</a:t>
            </a:fld>
            <a:endParaRPr lang="en-US"/>
          </a:p>
        </p:txBody>
      </p:sp>
    </p:spTree>
    <p:extLst>
      <p:ext uri="{BB962C8B-B14F-4D97-AF65-F5344CB8AC3E}">
        <p14:creationId xmlns:p14="http://schemas.microsoft.com/office/powerpoint/2010/main" val="378632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Recursion can seem difficult at first, but it’s actually pretty simple.</a:t>
            </a:r>
          </a:p>
          <a:p>
            <a:r>
              <a:rPr lang="en-US" dirty="0"/>
              <a:t>It’s very powerful.</a:t>
            </a:r>
          </a:p>
        </p:txBody>
      </p:sp>
      <p:sp>
        <p:nvSpPr>
          <p:cNvPr id="4" name="Slide Number Placeholder 3"/>
          <p:cNvSpPr>
            <a:spLocks noGrp="1"/>
          </p:cNvSpPr>
          <p:nvPr>
            <p:ph type="sldNum" sz="quarter" idx="5"/>
          </p:nvPr>
        </p:nvSpPr>
        <p:spPr/>
        <p:txBody>
          <a:bodyPr/>
          <a:lstStyle/>
          <a:p>
            <a:fld id="{6898E335-90DE-431F-9C4A-BAB78C3499BC}" type="slidenum">
              <a:rPr lang="en-US" smtClean="0"/>
              <a:t>1</a:t>
            </a:fld>
            <a:endParaRPr lang="en-US"/>
          </a:p>
        </p:txBody>
      </p:sp>
    </p:spTree>
    <p:extLst>
      <p:ext uri="{BB962C8B-B14F-4D97-AF65-F5344CB8AC3E}">
        <p14:creationId xmlns:p14="http://schemas.microsoft.com/office/powerpoint/2010/main" val="153545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Shopping basket was the best icon I could find for “sorting”… might not be the most appropriate.</a:t>
            </a:r>
          </a:p>
        </p:txBody>
      </p:sp>
      <p:sp>
        <p:nvSpPr>
          <p:cNvPr id="4" name="Slide Number Placeholder 3"/>
          <p:cNvSpPr>
            <a:spLocks noGrp="1"/>
          </p:cNvSpPr>
          <p:nvPr>
            <p:ph type="sldNum" sz="quarter" idx="5"/>
          </p:nvPr>
        </p:nvSpPr>
        <p:spPr/>
        <p:txBody>
          <a:bodyPr/>
          <a:lstStyle/>
          <a:p>
            <a:fld id="{6898E335-90DE-431F-9C4A-BAB78C3499BC}" type="slidenum">
              <a:rPr lang="en-US" smtClean="0"/>
              <a:t>3</a:t>
            </a:fld>
            <a:endParaRPr lang="en-US"/>
          </a:p>
        </p:txBody>
      </p:sp>
    </p:spTree>
    <p:extLst>
      <p:ext uri="{BB962C8B-B14F-4D97-AF65-F5344CB8AC3E}">
        <p14:creationId xmlns:p14="http://schemas.microsoft.com/office/powerpoint/2010/main" val="2237276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898E335-90DE-431F-9C4A-BAB78C3499BC}" type="slidenum">
              <a:rPr lang="en-US" smtClean="0"/>
              <a:t>2</a:t>
            </a:fld>
            <a:endParaRPr lang="en-US"/>
          </a:p>
        </p:txBody>
      </p:sp>
    </p:spTree>
    <p:extLst>
      <p:ext uri="{BB962C8B-B14F-4D97-AF65-F5344CB8AC3E}">
        <p14:creationId xmlns:p14="http://schemas.microsoft.com/office/powerpoint/2010/main" val="427744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recursive solutions can be implemented iteratively, but it can be a nightmare.</a:t>
            </a:r>
          </a:p>
        </p:txBody>
      </p:sp>
      <p:sp>
        <p:nvSpPr>
          <p:cNvPr id="4" name="Slide Number Placeholder 3"/>
          <p:cNvSpPr>
            <a:spLocks noGrp="1"/>
          </p:cNvSpPr>
          <p:nvPr>
            <p:ph type="sldNum" sz="quarter" idx="5"/>
          </p:nvPr>
        </p:nvSpPr>
        <p:spPr/>
        <p:txBody>
          <a:bodyPr/>
          <a:lstStyle/>
          <a:p>
            <a:fld id="{6898E335-90DE-431F-9C4A-BAB78C3499BC}" type="slidenum">
              <a:rPr lang="en-US" smtClean="0"/>
              <a:t>3</a:t>
            </a:fld>
            <a:endParaRPr lang="en-US"/>
          </a:p>
        </p:txBody>
      </p:sp>
    </p:spTree>
    <p:extLst>
      <p:ext uri="{BB962C8B-B14F-4D97-AF65-F5344CB8AC3E}">
        <p14:creationId xmlns:p14="http://schemas.microsoft.com/office/powerpoint/2010/main" val="3789834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have multiple base cases or recursive cases but you have to have more than one of each.</a:t>
            </a:r>
          </a:p>
          <a:p>
            <a:r>
              <a:rPr lang="en-US" dirty="0"/>
              <a:t>If you only have base cases it’s not recursive. If you only have recursive cases you’ll get stuck in a loop.</a:t>
            </a:r>
          </a:p>
          <a:p>
            <a:r>
              <a:rPr lang="en-US" dirty="0"/>
              <a:t>Remember, recursion calls itself.</a:t>
            </a:r>
          </a:p>
        </p:txBody>
      </p:sp>
      <p:sp>
        <p:nvSpPr>
          <p:cNvPr id="4" name="Slide Number Placeholder 3"/>
          <p:cNvSpPr>
            <a:spLocks noGrp="1"/>
          </p:cNvSpPr>
          <p:nvPr>
            <p:ph type="sldNum" sz="quarter" idx="5"/>
          </p:nvPr>
        </p:nvSpPr>
        <p:spPr/>
        <p:txBody>
          <a:bodyPr/>
          <a:lstStyle/>
          <a:p>
            <a:fld id="{6898E335-90DE-431F-9C4A-BAB78C3499BC}" type="slidenum">
              <a:rPr lang="en-US" smtClean="0"/>
              <a:t>4</a:t>
            </a:fld>
            <a:endParaRPr lang="en-US"/>
          </a:p>
        </p:txBody>
      </p:sp>
    </p:spTree>
    <p:extLst>
      <p:ext uri="{BB962C8B-B14F-4D97-AF65-F5344CB8AC3E}">
        <p14:creationId xmlns:p14="http://schemas.microsoft.com/office/powerpoint/2010/main" val="2255258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know it’s not Christmas, but Home Alone anyone?</a:t>
            </a:r>
          </a:p>
          <a:p>
            <a:r>
              <a:rPr lang="en-US" dirty="0"/>
              <a:t>Context: Kevin is supposed to be on vacation with his big family in Florida, but he gets on the wrong plane. His family didn’t notice until they try to </a:t>
            </a:r>
            <a:r>
              <a:rPr lang="en-US" dirty="0" err="1"/>
              <a:t>passhim</a:t>
            </a:r>
            <a:r>
              <a:rPr lang="en-US" dirty="0"/>
              <a:t> his bag. There are so many people in his family that giving him the bag is like recursion!</a:t>
            </a:r>
          </a:p>
          <a:p>
            <a:r>
              <a:rPr lang="en-US" dirty="0"/>
              <a:t>What was the base case? What was the recursive case?</a:t>
            </a:r>
          </a:p>
        </p:txBody>
      </p:sp>
      <p:sp>
        <p:nvSpPr>
          <p:cNvPr id="4" name="Slide Number Placeholder 3"/>
          <p:cNvSpPr>
            <a:spLocks noGrp="1"/>
          </p:cNvSpPr>
          <p:nvPr>
            <p:ph type="sldNum" sz="quarter" idx="5"/>
          </p:nvPr>
        </p:nvSpPr>
        <p:spPr/>
        <p:txBody>
          <a:bodyPr/>
          <a:lstStyle/>
          <a:p>
            <a:fld id="{6898E335-90DE-431F-9C4A-BAB78C3499BC}" type="slidenum">
              <a:rPr lang="en-US" smtClean="0"/>
              <a:t>8</a:t>
            </a:fld>
            <a:endParaRPr lang="en-US"/>
          </a:p>
        </p:txBody>
      </p:sp>
    </p:spTree>
    <p:extLst>
      <p:ext uri="{BB962C8B-B14F-4D97-AF65-F5344CB8AC3E}">
        <p14:creationId xmlns:p14="http://schemas.microsoft.com/office/powerpoint/2010/main" val="48100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3F9-0D5B-4351-8BB7-8D05BD0BA4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846F00-2396-4F7F-8CCE-6C4D078899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5C0A7F-F17B-4401-81BE-0EAF4D581DAD}"/>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9F160765-EFFA-4564-A21A-28933AC7A8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7E7EEE-6461-4A50-B247-D54F7C8743AC}"/>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5083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4200-3478-44AB-9205-CCCC1DD9A1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C1FE3B-313D-4EAC-B689-934A6E0EE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5449AA-6742-4782-8D62-A1FBF3965516}"/>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3A67AC0C-4D42-4E19-9525-77C8135DD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0A5E1-0F81-4C30-AED3-9B0FD9AE93C1}"/>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767330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582A3A-786A-421A-9C1E-D13634797F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4AB138-EBB6-4F3B-8935-42F5925529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7DC817-AEBB-47CD-9743-0A89FEA7D83F}"/>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92EBD8A5-689A-4F72-B377-6041577F0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EED38-3643-4B10-B33E-885891EE02C1}"/>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1702259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9414C9-2C56-4699-9FA4-D6FF3BBCFE1C}"/>
              </a:ext>
            </a:extLst>
          </p:cNvPr>
          <p:cNvSpPr>
            <a:spLocks noGrp="1"/>
          </p:cNvSpPr>
          <p:nvPr>
            <p:ph type="dt" sz="half" idx="10"/>
          </p:nvPr>
        </p:nvSpPr>
        <p:spPr/>
        <p:txBody>
          <a:bodyPr/>
          <a:lstStyle/>
          <a:p>
            <a:fld id="{D0E6DCD0-3B3D-48C4-A1A2-0A2A02809F49}" type="datetimeFigureOut">
              <a:rPr lang="en-US" smtClean="0"/>
              <a:t>2/29/2024</a:t>
            </a:fld>
            <a:endParaRPr lang="en-US" dirty="0"/>
          </a:p>
        </p:txBody>
      </p:sp>
      <p:sp>
        <p:nvSpPr>
          <p:cNvPr id="3" name="Footer Placeholder 2">
            <a:extLst>
              <a:ext uri="{FF2B5EF4-FFF2-40B4-BE49-F238E27FC236}">
                <a16:creationId xmlns:a16="http://schemas.microsoft.com/office/drawing/2014/main" id="{1FEEC7F0-B810-4AB1-BE84-E872FBD45A3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50B8A6-0B59-4260-9825-4FC9C2A6A640}"/>
              </a:ext>
            </a:extLst>
          </p:cNvPr>
          <p:cNvSpPr>
            <a:spLocks noGrp="1"/>
          </p:cNvSpPr>
          <p:nvPr>
            <p:ph type="sldNum" sz="quarter" idx="12"/>
          </p:nvPr>
        </p:nvSpPr>
        <p:spPr/>
        <p:txBody>
          <a:bodyPr/>
          <a:lstStyle/>
          <a:p>
            <a:fld id="{A7FA2C87-D717-4E9F-B099-8B4409A55AB7}" type="slidenum">
              <a:rPr lang="en-US" smtClean="0"/>
              <a:t>‹#›</a:t>
            </a:fld>
            <a:endParaRPr lang="en-US" dirty="0"/>
          </a:p>
        </p:txBody>
      </p:sp>
    </p:spTree>
    <p:extLst>
      <p:ext uri="{BB962C8B-B14F-4D97-AF65-F5344CB8AC3E}">
        <p14:creationId xmlns:p14="http://schemas.microsoft.com/office/powerpoint/2010/main" val="3226891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C3F41-0ABD-4B14-B9A4-173424DAA5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F7AC1-B6BE-4571-B1CC-4EE97460C0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E0C74-4E2A-4A1F-AC3A-A91F0BA86530}"/>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991D546C-C474-486E-83F2-C901BEF25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ACA80-4AF8-42B8-84A1-C5181A3ACE58}"/>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96822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10CF9-2E16-4A8D-89B9-1B9C30A15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2D955B-1E60-48DB-8C2D-126FE19C0A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6935C4-DC8A-46E7-A24B-38E03FE99996}"/>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5E3B0C91-8C9B-4CEA-BFCE-3FFCA9D17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111936-EAAE-46D4-AE6F-996026DF9D19}"/>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806570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5DD43-45B0-45B8-9618-8F6DF79940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FD654-D4DF-4F4A-99B0-AB16E6D28D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C3B72D-A3D2-4E47-B2EC-AF4421F3E3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C671A8-8D47-4731-B359-BA806A7B1398}"/>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6" name="Footer Placeholder 5">
            <a:extLst>
              <a:ext uri="{FF2B5EF4-FFF2-40B4-BE49-F238E27FC236}">
                <a16:creationId xmlns:a16="http://schemas.microsoft.com/office/drawing/2014/main" id="{5F8E2AE9-8BCB-4977-B401-4EECA5D16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E901B-7BD1-4A2D-ABE3-6DB0FDFFAA91}"/>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2779847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2EFEE-7637-4C9D-A45F-4A19D04792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B2DDA-87B7-49AA-ADF5-F269E9848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BB45A8-3C57-434F-BAEE-FF220ACB47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9EDF93-C189-4237-9D1E-8632923FC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324719-1DB1-4759-96AD-B5BB63CF0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63E57C-DC8F-46B4-A86E-46C34153AE76}"/>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8" name="Footer Placeholder 7">
            <a:extLst>
              <a:ext uri="{FF2B5EF4-FFF2-40B4-BE49-F238E27FC236}">
                <a16:creationId xmlns:a16="http://schemas.microsoft.com/office/drawing/2014/main" id="{285BFB22-9B9E-4EC7-98F1-04BC567244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F7A452-4978-4102-B4CE-A010ACCD09AC}"/>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924132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C93F-0627-4867-8386-71AC622091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4C211-76F8-432B-AEE4-1F9B9B9BFA17}"/>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4" name="Footer Placeholder 3">
            <a:extLst>
              <a:ext uri="{FF2B5EF4-FFF2-40B4-BE49-F238E27FC236}">
                <a16:creationId xmlns:a16="http://schemas.microsoft.com/office/drawing/2014/main" id="{B11E8040-EA49-4B6F-961B-5E89AF8C6B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187B43-EC5F-4A43-9246-C963F943D0FC}"/>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270510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EC4495-E4F5-44E9-B050-3D19E12C57B7}"/>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3" name="Footer Placeholder 2">
            <a:extLst>
              <a:ext uri="{FF2B5EF4-FFF2-40B4-BE49-F238E27FC236}">
                <a16:creationId xmlns:a16="http://schemas.microsoft.com/office/drawing/2014/main" id="{1B01FB4C-5D34-4C08-82A3-89620500DA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2054C4-4351-40C2-B2E9-2FD913BD133E}"/>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332735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17CB-2CC6-4177-AAF4-9A26A63D0C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201376-3E8D-434C-90A8-521107765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37DAF0-07B7-4797-9CE4-F0B0721BC2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B742C-6E3E-4F20-87FB-50D4C7DBC8D7}"/>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6" name="Footer Placeholder 5">
            <a:extLst>
              <a:ext uri="{FF2B5EF4-FFF2-40B4-BE49-F238E27FC236}">
                <a16:creationId xmlns:a16="http://schemas.microsoft.com/office/drawing/2014/main" id="{B581446B-CFF0-4149-9C6B-EF7B6FDC2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660FD-870D-4C43-9A15-7C1B154DE32A}"/>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65060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B50F-B0A0-4E80-B018-0D4027E4D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53AB357-7319-4DD3-966E-102AABFB2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2536F21-3BF1-478F-8D5B-751875817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BABA7-5FC7-4683-9DB6-C04F2C2834BE}"/>
              </a:ext>
            </a:extLst>
          </p:cNvPr>
          <p:cNvSpPr>
            <a:spLocks noGrp="1"/>
          </p:cNvSpPr>
          <p:nvPr>
            <p:ph type="dt" sz="half" idx="10"/>
          </p:nvPr>
        </p:nvSpPr>
        <p:spPr/>
        <p:txBody>
          <a:bodyPr/>
          <a:lstStyle/>
          <a:p>
            <a:fld id="{D5DEE706-14BC-4310-A3AC-6971381D0627}" type="datetimeFigureOut">
              <a:rPr lang="en-US" smtClean="0"/>
              <a:t>2/29/2024</a:t>
            </a:fld>
            <a:endParaRPr lang="en-US"/>
          </a:p>
        </p:txBody>
      </p:sp>
      <p:sp>
        <p:nvSpPr>
          <p:cNvPr id="6" name="Footer Placeholder 5">
            <a:extLst>
              <a:ext uri="{FF2B5EF4-FFF2-40B4-BE49-F238E27FC236}">
                <a16:creationId xmlns:a16="http://schemas.microsoft.com/office/drawing/2014/main" id="{464AB81D-E834-4E86-A998-C8458161D3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740568-020B-400D-ACB5-2CF1A93536A9}"/>
              </a:ext>
            </a:extLst>
          </p:cNvPr>
          <p:cNvSpPr>
            <a:spLocks noGrp="1"/>
          </p:cNvSpPr>
          <p:nvPr>
            <p:ph type="sldNum" sz="quarter" idx="12"/>
          </p:nvPr>
        </p:nvSpPr>
        <p:spPr/>
        <p:txBody>
          <a:bodyPr/>
          <a:lstStyle/>
          <a:p>
            <a:fld id="{FCCBB254-6A32-451D-87D6-588D4FCC5729}" type="slidenum">
              <a:rPr lang="en-US" smtClean="0"/>
              <a:t>‹#›</a:t>
            </a:fld>
            <a:endParaRPr lang="en-US"/>
          </a:p>
        </p:txBody>
      </p:sp>
    </p:spTree>
    <p:extLst>
      <p:ext uri="{BB962C8B-B14F-4D97-AF65-F5344CB8AC3E}">
        <p14:creationId xmlns:p14="http://schemas.microsoft.com/office/powerpoint/2010/main" val="1689579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EEFC79-D6EF-4598-865A-18A874CE0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FB697B-9B91-48C8-BB07-6C4DAB12A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689E5-4E73-4A04-A73D-F54A22F869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DEE706-14BC-4310-A3AC-6971381D0627}" type="datetimeFigureOut">
              <a:rPr lang="en-US" smtClean="0"/>
              <a:t>2/29/2024</a:t>
            </a:fld>
            <a:endParaRPr lang="en-US"/>
          </a:p>
        </p:txBody>
      </p:sp>
      <p:sp>
        <p:nvSpPr>
          <p:cNvPr id="5" name="Footer Placeholder 4">
            <a:extLst>
              <a:ext uri="{FF2B5EF4-FFF2-40B4-BE49-F238E27FC236}">
                <a16:creationId xmlns:a16="http://schemas.microsoft.com/office/drawing/2014/main" id="{3928E759-07B8-49F8-9A17-9E1AAAEB7B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3DA8A-F19C-45DD-8D9A-6CC0B2C12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CBB254-6A32-451D-87D6-588D4FCC5729}" type="slidenum">
              <a:rPr lang="en-US" smtClean="0"/>
              <a:t>‹#›</a:t>
            </a:fld>
            <a:endParaRPr lang="en-US"/>
          </a:p>
        </p:txBody>
      </p:sp>
    </p:spTree>
    <p:extLst>
      <p:ext uri="{BB962C8B-B14F-4D97-AF65-F5344CB8AC3E}">
        <p14:creationId xmlns:p14="http://schemas.microsoft.com/office/powerpoint/2010/main" val="3732274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F1553B-584D-4B86-8329-358B4243C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338A9A-6C58-47FD-8BFC-37F84DC6A0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767A5-18AB-4291-83B6-D97F45209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E6DCD0-3B3D-48C4-A1A2-0A2A02809F49}" type="datetimeFigureOut">
              <a:rPr lang="en-US" smtClean="0"/>
              <a:t>2/29/2024</a:t>
            </a:fld>
            <a:endParaRPr lang="en-US" dirty="0"/>
          </a:p>
        </p:txBody>
      </p:sp>
      <p:sp>
        <p:nvSpPr>
          <p:cNvPr id="5" name="Footer Placeholder 4">
            <a:extLst>
              <a:ext uri="{FF2B5EF4-FFF2-40B4-BE49-F238E27FC236}">
                <a16:creationId xmlns:a16="http://schemas.microsoft.com/office/drawing/2014/main" id="{39FF9179-D58E-499A-BAF3-05FB916DE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657012B-CF35-4270-9FF0-118086357F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FA2C87-D717-4E9F-B099-8B4409A55AB7}" type="slidenum">
              <a:rPr lang="en-US" smtClean="0"/>
              <a:t>‹#›</a:t>
            </a:fld>
            <a:endParaRPr lang="en-US" dirty="0"/>
          </a:p>
        </p:txBody>
      </p:sp>
    </p:spTree>
    <p:extLst>
      <p:ext uri="{BB962C8B-B14F-4D97-AF65-F5344CB8AC3E}">
        <p14:creationId xmlns:p14="http://schemas.microsoft.com/office/powerpoint/2010/main" val="1823232248"/>
      </p:ext>
    </p:extLst>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hZ9q3PtiYu8"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youtube.com/watch?v=ywWBy6J5gz8"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kPRA0W1kEC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1" name="Rectangle 71">
            <a:extLst>
              <a:ext uri="{FF2B5EF4-FFF2-40B4-BE49-F238E27FC236}">
                <a16:creationId xmlns:a16="http://schemas.microsoft.com/office/drawing/2014/main" id="{559AE206-7EBA-4D33-8BC9-9D8158553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98" name="Rectangle 2">
            <a:extLst>
              <a:ext uri="{FF2B5EF4-FFF2-40B4-BE49-F238E27FC236}">
                <a16:creationId xmlns:a16="http://schemas.microsoft.com/office/drawing/2014/main" id="{F98C04FB-0826-4574-9471-8703053D4732}"/>
              </a:ext>
            </a:extLst>
          </p:cNvPr>
          <p:cNvSpPr>
            <a:spLocks noGrp="1" noChangeArrowheads="1"/>
          </p:cNvSpPr>
          <p:nvPr>
            <p:ph type="ctrTitle"/>
          </p:nvPr>
        </p:nvSpPr>
        <p:spPr>
          <a:xfrm>
            <a:off x="838199" y="4525347"/>
            <a:ext cx="6801321" cy="1737360"/>
          </a:xfrm>
        </p:spPr>
        <p:txBody>
          <a:bodyPr anchor="ctr">
            <a:normAutofit/>
          </a:bodyPr>
          <a:lstStyle/>
          <a:p>
            <a:pPr algn="r" eaLnBrk="1" hangingPunct="1"/>
            <a:r>
              <a:rPr lang="en-US" altLang="en-US" dirty="0"/>
              <a:t>Intermediate Coding Week 16</a:t>
            </a:r>
          </a:p>
        </p:txBody>
      </p:sp>
      <p:sp>
        <p:nvSpPr>
          <p:cNvPr id="4099" name="Rectangle 3">
            <a:extLst>
              <a:ext uri="{FF2B5EF4-FFF2-40B4-BE49-F238E27FC236}">
                <a16:creationId xmlns:a16="http://schemas.microsoft.com/office/drawing/2014/main" id="{4C17B3D8-FDE4-4463-A2D2-FDDC58823098}"/>
              </a:ext>
            </a:extLst>
          </p:cNvPr>
          <p:cNvSpPr>
            <a:spLocks noGrp="1" noChangeArrowheads="1"/>
          </p:cNvSpPr>
          <p:nvPr>
            <p:ph type="subTitle" idx="1"/>
          </p:nvPr>
        </p:nvSpPr>
        <p:spPr>
          <a:xfrm>
            <a:off x="7961258" y="4525347"/>
            <a:ext cx="3258675" cy="1737360"/>
          </a:xfrm>
        </p:spPr>
        <p:txBody>
          <a:bodyPr anchor="ctr">
            <a:normAutofit/>
          </a:bodyPr>
          <a:lstStyle/>
          <a:p>
            <a:pPr algn="l"/>
            <a:r>
              <a:rPr lang="en-US" altLang="en-US" dirty="0"/>
              <a:t>Recursion + Finishing up Quick Sort</a:t>
            </a:r>
          </a:p>
        </p:txBody>
      </p:sp>
      <p:sp>
        <p:nvSpPr>
          <p:cNvPr id="4102" name="Oval 73">
            <a:extLst>
              <a:ext uri="{FF2B5EF4-FFF2-40B4-BE49-F238E27FC236}">
                <a16:creationId xmlns:a16="http://schemas.microsoft.com/office/drawing/2014/main" id="{6437D937-A7F1-4011-92B4-328E5BE1B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8567" y="620480"/>
            <a:ext cx="2243800" cy="224379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3" name="Oval 75">
            <a:extLst>
              <a:ext uri="{FF2B5EF4-FFF2-40B4-BE49-F238E27FC236}">
                <a16:creationId xmlns:a16="http://schemas.microsoft.com/office/drawing/2014/main" id="{B672F332-AF08-46C6-94F0-77684310D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95001" y="2466604"/>
            <a:ext cx="962395" cy="9623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4" name="Oval 77">
            <a:extLst>
              <a:ext uri="{FF2B5EF4-FFF2-40B4-BE49-F238E27FC236}">
                <a16:creationId xmlns:a16="http://schemas.microsoft.com/office/drawing/2014/main" id="{34244EF8-D73A-40E1-BE73-D46E6B4B04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5829" y="2327988"/>
            <a:ext cx="293695" cy="2936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05" name="Freeform: Shape 79">
            <a:extLst>
              <a:ext uri="{FF2B5EF4-FFF2-40B4-BE49-F238E27FC236}">
                <a16:creationId xmlns:a16="http://schemas.microsoft.com/office/drawing/2014/main" id="{AB84D7E8-4ECB-42D7-ADBF-01689B0F24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113" y="0"/>
            <a:ext cx="5699887" cy="4059244"/>
          </a:xfrm>
          <a:custGeom>
            <a:avLst/>
            <a:gdLst>
              <a:gd name="connsiteX0" fmla="*/ 0 w 5699887"/>
              <a:gd name="connsiteY0" fmla="*/ 0 h 4059244"/>
              <a:gd name="connsiteX1" fmla="*/ 5699887 w 5699887"/>
              <a:gd name="connsiteY1" fmla="*/ 0 h 4059244"/>
              <a:gd name="connsiteX2" fmla="*/ 5699887 w 5699887"/>
              <a:gd name="connsiteY2" fmla="*/ 3944096 h 4059244"/>
              <a:gd name="connsiteX3" fmla="*/ 5525775 w 5699887"/>
              <a:gd name="connsiteY3" fmla="*/ 3980429 h 4059244"/>
              <a:gd name="connsiteX4" fmla="*/ 4663256 w 5699887"/>
              <a:gd name="connsiteY4" fmla="*/ 4059244 h 4059244"/>
              <a:gd name="connsiteX5" fmla="*/ 8566 w 5699887"/>
              <a:gd name="connsiteY5" fmla="*/ 67422 h 4059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99887" h="4059244">
                <a:moveTo>
                  <a:pt x="0" y="0"/>
                </a:moveTo>
                <a:lnTo>
                  <a:pt x="5699887" y="0"/>
                </a:lnTo>
                <a:lnTo>
                  <a:pt x="5699887" y="3944096"/>
                </a:lnTo>
                <a:lnTo>
                  <a:pt x="5525775" y="3980429"/>
                </a:lnTo>
                <a:cubicBezTo>
                  <a:pt x="5246154" y="4032190"/>
                  <a:pt x="4957865" y="4059244"/>
                  <a:pt x="4663256" y="4059244"/>
                </a:cubicBezTo>
                <a:cubicBezTo>
                  <a:pt x="2306390" y="4059244"/>
                  <a:pt x="353936" y="2327747"/>
                  <a:pt x="8566" y="67422"/>
                </a:cubicBezTo>
                <a:close/>
              </a:path>
            </a:pathLst>
          </a:cu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4106" name="Straight Connector 81">
            <a:extLst>
              <a:ext uri="{FF2B5EF4-FFF2-40B4-BE49-F238E27FC236}">
                <a16:creationId xmlns:a16="http://schemas.microsoft.com/office/drawing/2014/main" id="{9E8E38ED-369A-44C2-B635-0BED0E48A6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00392" y="4525347"/>
            <a:ext cx="0" cy="1737360"/>
          </a:xfrm>
          <a:prstGeom prst="line">
            <a:avLst/>
          </a:prstGeom>
          <a:ln w="19050" cap="sq">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C6976-9187-479C-A8C7-5FDDAE1858CD}"/>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AEC31213-CB73-4CB9-8774-C87A56C72DF2}"/>
              </a:ext>
            </a:extLst>
          </p:cNvPr>
          <p:cNvSpPr>
            <a:spLocks noGrp="1"/>
          </p:cNvSpPr>
          <p:nvPr>
            <p:ph idx="1"/>
          </p:nvPr>
        </p:nvSpPr>
        <p:spPr>
          <a:xfrm>
            <a:off x="838200" y="1825625"/>
            <a:ext cx="10515600" cy="4351338"/>
          </a:xfrm>
        </p:spPr>
        <p:txBody>
          <a:bodyPr/>
          <a:lstStyle/>
          <a:p>
            <a:r>
              <a:rPr lang="en-US" dirty="0"/>
              <a:t>You’re standing in line and you want to know how many people are in front of you.</a:t>
            </a:r>
          </a:p>
          <a:p>
            <a:r>
              <a:rPr lang="en-US" dirty="0"/>
              <a:t>You can’t see the start of the line from where you’re standing, so you can’t just count the people.</a:t>
            </a:r>
          </a:p>
          <a:p>
            <a:pPr marL="0" indent="0">
              <a:buNone/>
            </a:pPr>
            <a:endParaRPr lang="en-US" dirty="0"/>
          </a:p>
          <a:p>
            <a:pPr marL="0" indent="0">
              <a:buNone/>
            </a:pPr>
            <a:endParaRPr lang="en-US" dirty="0"/>
          </a:p>
        </p:txBody>
      </p:sp>
      <p:sp>
        <p:nvSpPr>
          <p:cNvPr id="5" name="Content Placeholder 2">
            <a:extLst>
              <a:ext uri="{FF2B5EF4-FFF2-40B4-BE49-F238E27FC236}">
                <a16:creationId xmlns:a16="http://schemas.microsoft.com/office/drawing/2014/main" id="{C27CE248-7063-47F4-BA45-50EF4617A48C}"/>
              </a:ext>
            </a:extLst>
          </p:cNvPr>
          <p:cNvSpPr txBox="1">
            <a:spLocks/>
          </p:cNvSpPr>
          <p:nvPr/>
        </p:nvSpPr>
        <p:spPr>
          <a:xfrm>
            <a:off x="871818" y="3606928"/>
            <a:ext cx="5968253" cy="3134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But you can ask the person in front of you to help you out. </a:t>
            </a:r>
          </a:p>
          <a:p>
            <a:pPr marL="0" indent="0">
              <a:buFont typeface="Arial" panose="020B0604020202020204" pitchFamily="34" charset="0"/>
              <a:buNone/>
            </a:pPr>
            <a:endParaRPr lang="en-US" dirty="0"/>
          </a:p>
        </p:txBody>
      </p:sp>
      <p:pic>
        <p:nvPicPr>
          <p:cNvPr id="7" name="Picture 6" descr="behindme1">
            <a:extLst>
              <a:ext uri="{FF2B5EF4-FFF2-40B4-BE49-F238E27FC236}">
                <a16:creationId xmlns:a16="http://schemas.microsoft.com/office/drawing/2014/main" id="{480E1327-A186-4A1B-AD87-2424EDC3B7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5273" y="3470275"/>
            <a:ext cx="3162300" cy="302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05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F474-B5DF-4CAC-851A-59CBC209E0E7}"/>
              </a:ext>
            </a:extLst>
          </p:cNvPr>
          <p:cNvSpPr>
            <a:spLocks noGrp="1"/>
          </p:cNvSpPr>
          <p:nvPr>
            <p:ph type="title"/>
          </p:nvPr>
        </p:nvSpPr>
        <p:spPr/>
        <p:txBody>
          <a:bodyPr/>
          <a:lstStyle/>
          <a:p>
            <a:r>
              <a:rPr lang="en-US" dirty="0"/>
              <a:t>Recursion example continued</a:t>
            </a:r>
          </a:p>
        </p:txBody>
      </p:sp>
      <p:sp>
        <p:nvSpPr>
          <p:cNvPr id="3" name="Content Placeholder 2">
            <a:extLst>
              <a:ext uri="{FF2B5EF4-FFF2-40B4-BE49-F238E27FC236}">
                <a16:creationId xmlns:a16="http://schemas.microsoft.com/office/drawing/2014/main" id="{75A63CD8-4508-4BEA-B09C-72BFBC05B0A1}"/>
              </a:ext>
            </a:extLst>
          </p:cNvPr>
          <p:cNvSpPr>
            <a:spLocks noGrp="1"/>
          </p:cNvSpPr>
          <p:nvPr>
            <p:ph idx="1"/>
          </p:nvPr>
        </p:nvSpPr>
        <p:spPr/>
        <p:txBody>
          <a:bodyPr/>
          <a:lstStyle/>
          <a:p>
            <a:r>
              <a:rPr lang="en-US" dirty="0"/>
              <a:t>In this case, a good idea might be to ask the person in front of you how many people are in front of him/her.</a:t>
            </a:r>
          </a:p>
          <a:p>
            <a:r>
              <a:rPr lang="en-US" dirty="0"/>
              <a:t>Then, your neighbor will ask the person in front of them, and so on.</a:t>
            </a:r>
          </a:p>
          <a:p>
            <a:endParaRPr lang="en-US" dirty="0"/>
          </a:p>
          <a:p>
            <a:endParaRPr lang="en-US" dirty="0"/>
          </a:p>
        </p:txBody>
      </p:sp>
      <p:pic>
        <p:nvPicPr>
          <p:cNvPr id="4" name="Picture 3" descr="behindme2">
            <a:extLst>
              <a:ext uri="{FF2B5EF4-FFF2-40B4-BE49-F238E27FC236}">
                <a16:creationId xmlns:a16="http://schemas.microsoft.com/office/drawing/2014/main" id="{29144D1E-9C11-4021-8C85-F48348C54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2327"/>
          <a:stretch>
            <a:fillRect/>
          </a:stretch>
        </p:blipFill>
        <p:spPr bwMode="auto">
          <a:xfrm>
            <a:off x="7383463" y="3508375"/>
            <a:ext cx="4808537" cy="334962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EB1D6008-CB1C-4BE5-8AEF-B0449DEB164B}"/>
              </a:ext>
            </a:extLst>
          </p:cNvPr>
          <p:cNvSpPr txBox="1">
            <a:spLocks/>
          </p:cNvSpPr>
          <p:nvPr/>
        </p:nvSpPr>
        <p:spPr>
          <a:xfrm>
            <a:off x="838200" y="3283916"/>
            <a:ext cx="5968253" cy="31345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a:t>
            </a:r>
            <a:r>
              <a:rPr lang="en-US" b="1" dirty="0"/>
              <a:t>base case</a:t>
            </a:r>
            <a:r>
              <a:rPr lang="en-US" dirty="0"/>
              <a:t> is the person at the front of the line who doesn’t have anyone in front of them. They will return 0. </a:t>
            </a:r>
          </a:p>
          <a:p>
            <a:r>
              <a:rPr lang="en-US" dirty="0"/>
              <a:t>The </a:t>
            </a:r>
            <a:r>
              <a:rPr lang="en-US" b="1" dirty="0"/>
              <a:t>recursive case </a:t>
            </a:r>
            <a:r>
              <a:rPr lang="en-US" dirty="0"/>
              <a:t>is</a:t>
            </a:r>
            <a:r>
              <a:rPr lang="en-US" b="1" dirty="0"/>
              <a:t> </a:t>
            </a:r>
            <a:r>
              <a:rPr lang="en-US" dirty="0"/>
              <a:t>everyone else. They ask the person in front of them, and if that person responds with N, they answer N + 1.</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2652228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F474-B5DF-4CAC-851A-59CBC209E0E7}"/>
              </a:ext>
            </a:extLst>
          </p:cNvPr>
          <p:cNvSpPr>
            <a:spLocks noGrp="1"/>
          </p:cNvSpPr>
          <p:nvPr>
            <p:ph type="title"/>
          </p:nvPr>
        </p:nvSpPr>
        <p:spPr/>
        <p:txBody>
          <a:bodyPr/>
          <a:lstStyle/>
          <a:p>
            <a:r>
              <a:rPr lang="en-US" dirty="0"/>
              <a:t>Recursion example code</a:t>
            </a:r>
          </a:p>
        </p:txBody>
      </p:sp>
      <p:sp>
        <p:nvSpPr>
          <p:cNvPr id="3" name="Content Placeholder 2">
            <a:extLst>
              <a:ext uri="{FF2B5EF4-FFF2-40B4-BE49-F238E27FC236}">
                <a16:creationId xmlns:a16="http://schemas.microsoft.com/office/drawing/2014/main" id="{75A63CD8-4508-4BEA-B09C-72BFBC05B0A1}"/>
              </a:ext>
            </a:extLst>
          </p:cNvPr>
          <p:cNvSpPr>
            <a:spLocks noGrp="1"/>
          </p:cNvSpPr>
          <p:nvPr>
            <p:ph idx="1"/>
          </p:nvPr>
        </p:nvSpPr>
        <p:spPr>
          <a:xfrm>
            <a:off x="747380" y="2009665"/>
            <a:ext cx="11186338" cy="4351338"/>
          </a:xfrm>
        </p:spPr>
        <p:txBody>
          <a:bodyPr>
            <a:normAutofit/>
          </a:bodyPr>
          <a:lstStyle/>
          <a:p>
            <a:pPr marL="0" indent="0" defTabSz="449263">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latin typeface="Courier New" panose="02070309020205020404" pitchFamily="49" charset="0"/>
                <a:cs typeface="Courier New" panose="02070309020205020404" pitchFamily="49" charset="0"/>
              </a:rPr>
              <a:t>public static int </a:t>
            </a:r>
            <a:r>
              <a:rPr lang="en-GB" altLang="en-US" sz="2000" dirty="0" err="1">
                <a:latin typeface="Courier New" panose="02070309020205020404" pitchFamily="49" charset="0"/>
                <a:cs typeface="Courier New" panose="02070309020205020404" pitchFamily="49" charset="0"/>
              </a:rPr>
              <a:t>peopleInFront</a:t>
            </a:r>
            <a:r>
              <a:rPr lang="en-GB" altLang="en-US" sz="2000" dirty="0">
                <a:latin typeface="Courier New" panose="02070309020205020404" pitchFamily="49" charset="0"/>
                <a:cs typeface="Courier New" panose="02070309020205020404" pitchFamily="49" charset="0"/>
              </a:rPr>
              <a:t>(/* parameters here */) {</a:t>
            </a:r>
          </a:p>
          <a:p>
            <a:pPr marL="0" indent="0" defTabSz="449263">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latin typeface="Courier New" panose="02070309020205020404" pitchFamily="49" charset="0"/>
                <a:cs typeface="Courier New" panose="02070309020205020404" pitchFamily="49" charset="0"/>
              </a:rPr>
              <a:t>    if (</a:t>
            </a:r>
            <a:r>
              <a:rPr lang="en-GB" altLang="en-US" sz="2000" dirty="0" err="1">
                <a:latin typeface="Courier New" panose="02070309020205020404" pitchFamily="49" charset="0"/>
                <a:cs typeface="Courier New" panose="02070309020205020404" pitchFamily="49" charset="0"/>
              </a:rPr>
              <a:t>frontOfLine</a:t>
            </a:r>
            <a:r>
              <a:rPr lang="en-GB" altLang="en-US" sz="2000" dirty="0">
                <a:latin typeface="Courier New" panose="02070309020205020404" pitchFamily="49" charset="0"/>
                <a:cs typeface="Courier New" panose="02070309020205020404" pitchFamily="49" charset="0"/>
              </a:rPr>
              <a:t>()) { </a:t>
            </a:r>
            <a:r>
              <a:rPr lang="en-GB" altLang="en-US" sz="2000" b="1" dirty="0">
                <a:latin typeface="Courier New" panose="02070309020205020404" pitchFamily="49" charset="0"/>
                <a:cs typeface="Courier New" panose="02070309020205020404" pitchFamily="49" charset="0"/>
              </a:rPr>
              <a:t>// BASE CASE</a:t>
            </a:r>
            <a:endParaRPr lang="en-GB" altLang="en-US" sz="2000" dirty="0">
              <a:latin typeface="Courier New" panose="02070309020205020404" pitchFamily="49" charset="0"/>
              <a:cs typeface="Courier New" panose="02070309020205020404" pitchFamily="49" charset="0"/>
            </a:endParaRPr>
          </a:p>
          <a:p>
            <a:pPr marL="0" indent="0" defTabSz="449263">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latin typeface="Courier New" panose="02070309020205020404" pitchFamily="49" charset="0"/>
                <a:cs typeface="Courier New" panose="02070309020205020404" pitchFamily="49" charset="0"/>
              </a:rPr>
              <a:t>        return 0;</a:t>
            </a:r>
          </a:p>
          <a:p>
            <a:pPr marL="0" indent="0" defTabSz="449263">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latin typeface="Courier New" panose="02070309020205020404" pitchFamily="49" charset="0"/>
                <a:cs typeface="Courier New" panose="02070309020205020404" pitchFamily="49" charset="0"/>
              </a:rPr>
              <a:t>    }</a:t>
            </a:r>
          </a:p>
          <a:p>
            <a:pPr marL="0" indent="0" defTabSz="449263">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latin typeface="Courier New" panose="02070309020205020404" pitchFamily="49" charset="0"/>
                <a:cs typeface="Courier New" panose="02070309020205020404" pitchFamily="49" charset="0"/>
              </a:rPr>
              <a:t>    </a:t>
            </a:r>
            <a:r>
              <a:rPr lang="en-GB" altLang="en-US" sz="2000" b="1" dirty="0">
                <a:latin typeface="Courier New" panose="02070309020205020404" pitchFamily="49" charset="0"/>
                <a:cs typeface="Courier New" panose="02070309020205020404" pitchFamily="49" charset="0"/>
              </a:rPr>
              <a:t>// RECURSIVE CASE</a:t>
            </a:r>
          </a:p>
          <a:p>
            <a:pPr marL="0" indent="0" defTabSz="449263">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altLang="en-US" sz="2000" dirty="0">
                <a:latin typeface="Courier New" panose="02070309020205020404" pitchFamily="49" charset="0"/>
                <a:cs typeface="Courier New" panose="02070309020205020404" pitchFamily="49" charset="0"/>
              </a:rPr>
              <a:t>    return </a:t>
            </a:r>
            <a:r>
              <a:rPr lang="en-GB" altLang="en-US" sz="2000" dirty="0" err="1">
                <a:latin typeface="Courier New" panose="02070309020205020404" pitchFamily="49" charset="0"/>
                <a:cs typeface="Courier New" panose="02070309020205020404" pitchFamily="49" charset="0"/>
              </a:rPr>
              <a:t>peopleInFront</a:t>
            </a:r>
            <a:r>
              <a:rPr lang="en-GB" altLang="en-US" sz="2000" dirty="0">
                <a:latin typeface="Courier New" panose="02070309020205020404" pitchFamily="49" charset="0"/>
                <a:cs typeface="Courier New" panose="02070309020205020404" pitchFamily="49" charset="0"/>
              </a:rPr>
              <a:t>(/* parameters of person in front here */) + 1;</a:t>
            </a:r>
          </a:p>
          <a:p>
            <a:pPr marL="0" indent="0" defTabSz="449263">
              <a:spcBef>
                <a:spcPts val="500"/>
              </a:spcBef>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br>
              <a:rPr lang="en-GB" altLang="en-US" sz="2000" dirty="0">
                <a:latin typeface="Courier New" panose="02070309020205020404" pitchFamily="49" charset="0"/>
                <a:cs typeface="Courier New" panose="02070309020205020404" pitchFamily="49" charset="0"/>
              </a:rPr>
            </a:br>
            <a:r>
              <a:rPr lang="en-GB" altLang="en-US" sz="2000" dirty="0">
                <a:latin typeface="Courier New" panose="02070309020205020404" pitchFamily="49" charset="0"/>
                <a:cs typeface="Courier New" panose="02070309020205020404" pitchFamily="49" charset="0"/>
              </a:rPr>
              <a:t>}</a:t>
            </a:r>
            <a:endParaRPr lang="en-US" sz="2000" dirty="0"/>
          </a:p>
        </p:txBody>
      </p:sp>
    </p:spTree>
    <p:extLst>
      <p:ext uri="{BB962C8B-B14F-4D97-AF65-F5344CB8AC3E}">
        <p14:creationId xmlns:p14="http://schemas.microsoft.com/office/powerpoint/2010/main" val="574705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F474-B5DF-4CAC-851A-59CBC209E0E7}"/>
              </a:ext>
            </a:extLst>
          </p:cNvPr>
          <p:cNvSpPr>
            <a:spLocks noGrp="1"/>
          </p:cNvSpPr>
          <p:nvPr>
            <p:ph type="title"/>
          </p:nvPr>
        </p:nvSpPr>
        <p:spPr/>
        <p:txBody>
          <a:bodyPr/>
          <a:lstStyle/>
          <a:p>
            <a:r>
              <a:rPr lang="en-US" dirty="0"/>
              <a:t>Recursion video</a:t>
            </a:r>
          </a:p>
        </p:txBody>
      </p:sp>
      <p:sp>
        <p:nvSpPr>
          <p:cNvPr id="3" name="Content Placeholder 2">
            <a:extLst>
              <a:ext uri="{FF2B5EF4-FFF2-40B4-BE49-F238E27FC236}">
                <a16:creationId xmlns:a16="http://schemas.microsoft.com/office/drawing/2014/main" id="{75A63CD8-4508-4BEA-B09C-72BFBC05B0A1}"/>
              </a:ext>
            </a:extLst>
          </p:cNvPr>
          <p:cNvSpPr>
            <a:spLocks noGrp="1"/>
          </p:cNvSpPr>
          <p:nvPr>
            <p:ph idx="1"/>
          </p:nvPr>
        </p:nvSpPr>
        <p:spPr>
          <a:xfrm>
            <a:off x="838200" y="1977767"/>
            <a:ext cx="11186338" cy="4351338"/>
          </a:xfrm>
        </p:spPr>
        <p:txBody>
          <a:bodyPr>
            <a:normAutofit/>
          </a:bodyPr>
          <a:lstStyle/>
          <a:p>
            <a:r>
              <a:rPr lang="en-US" dirty="0"/>
              <a:t>Home Alone, anyone? </a:t>
            </a:r>
          </a:p>
          <a:p>
            <a:r>
              <a:rPr lang="en-US">
                <a:hlinkClick r:id="rId3"/>
              </a:rPr>
              <a:t>https://www.youtube.com/watch?v=hZ9q3PtiYu8</a:t>
            </a:r>
            <a:r>
              <a:rPr lang="en-US"/>
              <a:t>  </a:t>
            </a:r>
            <a:endParaRPr lang="en-US" dirty="0"/>
          </a:p>
        </p:txBody>
      </p:sp>
    </p:spTree>
    <p:extLst>
      <p:ext uri="{BB962C8B-B14F-4D97-AF65-F5344CB8AC3E}">
        <p14:creationId xmlns:p14="http://schemas.microsoft.com/office/powerpoint/2010/main" val="216255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F474-B5DF-4CAC-851A-59CBC209E0E7}"/>
              </a:ext>
            </a:extLst>
          </p:cNvPr>
          <p:cNvSpPr>
            <a:spLocks noGrp="1"/>
          </p:cNvSpPr>
          <p:nvPr>
            <p:ph type="title"/>
          </p:nvPr>
        </p:nvSpPr>
        <p:spPr/>
        <p:txBody>
          <a:bodyPr/>
          <a:lstStyle/>
          <a:p>
            <a:r>
              <a:rPr lang="en-US" dirty="0"/>
              <a:t>Fibonacci Sequence</a:t>
            </a:r>
          </a:p>
        </p:txBody>
      </p:sp>
      <p:sp>
        <p:nvSpPr>
          <p:cNvPr id="3" name="Content Placeholder 2">
            <a:extLst>
              <a:ext uri="{FF2B5EF4-FFF2-40B4-BE49-F238E27FC236}">
                <a16:creationId xmlns:a16="http://schemas.microsoft.com/office/drawing/2014/main" id="{75A63CD8-4508-4BEA-B09C-72BFBC05B0A1}"/>
              </a:ext>
            </a:extLst>
          </p:cNvPr>
          <p:cNvSpPr>
            <a:spLocks noGrp="1"/>
          </p:cNvSpPr>
          <p:nvPr>
            <p:ph idx="1"/>
          </p:nvPr>
        </p:nvSpPr>
        <p:spPr>
          <a:xfrm>
            <a:off x="838200" y="1690688"/>
            <a:ext cx="11186338" cy="4351338"/>
          </a:xfrm>
        </p:spPr>
        <p:txBody>
          <a:bodyPr>
            <a:normAutofit/>
          </a:bodyPr>
          <a:lstStyle/>
          <a:p>
            <a:r>
              <a:rPr lang="en-US" dirty="0"/>
              <a:t>A classic example of recursion is the Fibonacci sequence, where each number in the Fibonacci sequence is the sum of the previous two numbers, and the first two numbers are both 1.</a:t>
            </a:r>
          </a:p>
          <a:p>
            <a:r>
              <a:rPr lang="en-US" dirty="0"/>
              <a:t>So the Fibonacci Sequence goes: 1, 1, 2, 3, 5, 8, 13, 21, ….</a:t>
            </a:r>
          </a:p>
          <a:p>
            <a:endParaRPr lang="en-US" dirty="0"/>
          </a:p>
        </p:txBody>
      </p:sp>
    </p:spTree>
    <p:extLst>
      <p:ext uri="{BB962C8B-B14F-4D97-AF65-F5344CB8AC3E}">
        <p14:creationId xmlns:p14="http://schemas.microsoft.com/office/powerpoint/2010/main" val="3451377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71DF6-184F-4AE5-BF98-89F15546D418}"/>
              </a:ext>
            </a:extLst>
          </p:cNvPr>
          <p:cNvSpPr>
            <a:spLocks noGrp="1"/>
          </p:cNvSpPr>
          <p:nvPr>
            <p:ph type="title"/>
          </p:nvPr>
        </p:nvSpPr>
        <p:spPr/>
        <p:txBody>
          <a:bodyPr/>
          <a:lstStyle/>
          <a:p>
            <a:r>
              <a:rPr lang="en-US" dirty="0"/>
              <a:t>Lucas Numbers</a:t>
            </a:r>
          </a:p>
        </p:txBody>
      </p:sp>
      <p:sp>
        <p:nvSpPr>
          <p:cNvPr id="3" name="Content Placeholder 2">
            <a:extLst>
              <a:ext uri="{FF2B5EF4-FFF2-40B4-BE49-F238E27FC236}">
                <a16:creationId xmlns:a16="http://schemas.microsoft.com/office/drawing/2014/main" id="{87F7929F-7BA3-4423-B92B-DF49ECEFF7B8}"/>
              </a:ext>
            </a:extLst>
          </p:cNvPr>
          <p:cNvSpPr>
            <a:spLocks noGrp="1"/>
          </p:cNvSpPr>
          <p:nvPr>
            <p:ph idx="1"/>
          </p:nvPr>
        </p:nvSpPr>
        <p:spPr/>
        <p:txBody>
          <a:bodyPr/>
          <a:lstStyle/>
          <a:p>
            <a:r>
              <a:rPr lang="en-US" dirty="0"/>
              <a:t>The Lucas numbers are a sequence that is very similar to the Fibonacci sequence, but the first two numbers are 2 and 1 instead of 0 and 1.</a:t>
            </a:r>
          </a:p>
          <a:p>
            <a:r>
              <a:rPr lang="en-US" dirty="0"/>
              <a:t>In other words, each Lucas number is the sum of the previous two Lucas numbers, and the first and second Lucas numbers are 2 and 1.</a:t>
            </a:r>
          </a:p>
          <a:p>
            <a:r>
              <a:rPr lang="en-US" dirty="0"/>
              <a:t>The first few Lucas numbers are 2, 1, 3, 4, 7, 11, 18, 29, …</a:t>
            </a:r>
          </a:p>
        </p:txBody>
      </p:sp>
    </p:spTree>
    <p:extLst>
      <p:ext uri="{BB962C8B-B14F-4D97-AF65-F5344CB8AC3E}">
        <p14:creationId xmlns:p14="http://schemas.microsoft.com/office/powerpoint/2010/main" val="119034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kern="1200">
                <a:solidFill>
                  <a:srgbClr val="FFFFFF"/>
                </a:solidFill>
                <a:latin typeface="+mj-lt"/>
                <a:ea typeface="+mj-ea"/>
                <a:cs typeface="+mj-cs"/>
              </a:rPr>
              <a:t>Problems</a:t>
            </a:r>
            <a:endParaRPr lang="en-US" altLang="en-US" sz="6000" kern="1200" dirty="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74" name="Oval 73">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Help">
            <a:extLst>
              <a:ext uri="{FF2B5EF4-FFF2-40B4-BE49-F238E27FC236}">
                <a16:creationId xmlns:a16="http://schemas.microsoft.com/office/drawing/2014/main" id="{BEEA5F21-0E1E-424D-AF58-5AB537C0CE3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264" y="1371601"/>
            <a:ext cx="1175474" cy="1175474"/>
          </a:xfrm>
          <a:prstGeom prst="rect">
            <a:avLst/>
          </a:prstGeom>
        </p:spPr>
      </p:pic>
    </p:spTree>
    <p:extLst>
      <p:ext uri="{BB962C8B-B14F-4D97-AF65-F5344CB8AC3E}">
        <p14:creationId xmlns:p14="http://schemas.microsoft.com/office/powerpoint/2010/main" val="11122654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1</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26474"/>
            <a:ext cx="10515600" cy="4351338"/>
          </a:xfrm>
        </p:spPr>
        <p:txBody>
          <a:bodyPr>
            <a:normAutofit/>
          </a:bodyPr>
          <a:lstStyle/>
          <a:p>
            <a:r>
              <a:rPr lang="en-US" altLang="en-US" dirty="0"/>
              <a:t>Write a recursive method </a:t>
            </a:r>
            <a:r>
              <a:rPr lang="en-US" altLang="en-US" dirty="0" err="1">
                <a:latin typeface="Courier New" panose="02070309020205020404" pitchFamily="49" charset="0"/>
              </a:rPr>
              <a:t>printBinary</a:t>
            </a:r>
            <a:r>
              <a:rPr lang="en-US" altLang="en-US" dirty="0"/>
              <a:t> that accepts an integer and prints that number's representation in binary </a:t>
            </a:r>
            <a:r>
              <a:rPr lang="en-US" altLang="en-US" sz="1600" dirty="0"/>
              <a:t>(base 2)</a:t>
            </a:r>
            <a:r>
              <a:rPr lang="en-US" altLang="en-US" dirty="0"/>
              <a:t>.</a:t>
            </a:r>
          </a:p>
          <a:p>
            <a:pPr lvl="1"/>
            <a:endParaRPr lang="en-US" altLang="en-US" sz="800" dirty="0"/>
          </a:p>
          <a:p>
            <a:pPr lvl="1"/>
            <a:r>
              <a:rPr lang="en-US" altLang="en-US" dirty="0"/>
              <a:t>Example: </a:t>
            </a:r>
            <a:r>
              <a:rPr lang="en-US" altLang="en-US" dirty="0" err="1">
                <a:latin typeface="Courier New" panose="02070309020205020404" pitchFamily="49" charset="0"/>
              </a:rPr>
              <a:t>printBinary</a:t>
            </a:r>
            <a:r>
              <a:rPr lang="en-US" altLang="en-US" dirty="0">
                <a:latin typeface="Courier New" panose="02070309020205020404" pitchFamily="49" charset="0"/>
              </a:rPr>
              <a:t>(7) </a:t>
            </a:r>
            <a:r>
              <a:rPr lang="en-US" altLang="en-US" dirty="0"/>
              <a:t> prints 111</a:t>
            </a:r>
          </a:p>
          <a:p>
            <a:pPr lvl="1"/>
            <a:r>
              <a:rPr lang="en-US" altLang="en-US" dirty="0"/>
              <a:t>Example: </a:t>
            </a:r>
            <a:r>
              <a:rPr lang="en-US" altLang="en-US" dirty="0" err="1">
                <a:latin typeface="Courier New" panose="02070309020205020404" pitchFamily="49" charset="0"/>
              </a:rPr>
              <a:t>printBinary</a:t>
            </a:r>
            <a:r>
              <a:rPr lang="en-US" altLang="en-US" dirty="0">
                <a:latin typeface="Courier New" panose="02070309020205020404" pitchFamily="49" charset="0"/>
              </a:rPr>
              <a:t>(12)</a:t>
            </a:r>
            <a:r>
              <a:rPr lang="en-US" altLang="en-US" dirty="0"/>
              <a:t> prints 1100</a:t>
            </a:r>
          </a:p>
          <a:p>
            <a:pPr lvl="1"/>
            <a:r>
              <a:rPr lang="en-US" altLang="en-US" dirty="0"/>
              <a:t>Example: </a:t>
            </a:r>
            <a:r>
              <a:rPr lang="en-US" altLang="en-US" dirty="0" err="1">
                <a:latin typeface="Courier New" panose="02070309020205020404" pitchFamily="49" charset="0"/>
              </a:rPr>
              <a:t>printBinary</a:t>
            </a:r>
            <a:r>
              <a:rPr lang="en-US" altLang="en-US" dirty="0">
                <a:latin typeface="Courier New" panose="02070309020205020404" pitchFamily="49" charset="0"/>
              </a:rPr>
              <a:t>(42)</a:t>
            </a:r>
            <a:r>
              <a:rPr lang="en-US" altLang="en-US" dirty="0"/>
              <a:t> prints 101010</a:t>
            </a:r>
          </a:p>
          <a:p>
            <a:pPr lvl="1"/>
            <a:endParaRPr lang="en-US" altLang="en-US" dirty="0"/>
          </a:p>
          <a:p>
            <a:pPr marL="457200" lvl="1" indent="0">
              <a:buNone/>
            </a:pPr>
            <a:endParaRPr lang="en-US" altLang="en-US" dirty="0"/>
          </a:p>
          <a:p>
            <a:pPr marL="457200" lvl="1" indent="0">
              <a:buNone/>
            </a:pPr>
            <a:endParaRPr lang="en-US" altLang="en-US" dirty="0"/>
          </a:p>
          <a:p>
            <a:pPr lvl="1"/>
            <a:endParaRPr lang="en-US" altLang="en-US" dirty="0"/>
          </a:p>
          <a:p>
            <a:pPr lvl="1"/>
            <a:r>
              <a:rPr lang="en-US" altLang="en-US" dirty="0"/>
              <a:t>Write the method recursively and without using any loops.</a:t>
            </a:r>
          </a:p>
        </p:txBody>
      </p:sp>
    </p:spTree>
    <p:extLst>
      <p:ext uri="{BB962C8B-B14F-4D97-AF65-F5344CB8AC3E}">
        <p14:creationId xmlns:p14="http://schemas.microsoft.com/office/powerpoint/2010/main" val="202852243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2</a:t>
            </a:r>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743741"/>
            <a:ext cx="10515600" cy="5114259"/>
          </a:xfrm>
        </p:spPr>
        <p:txBody>
          <a:bodyPr>
            <a:normAutofit lnSpcReduction="10000"/>
          </a:bodyPr>
          <a:lstStyle/>
          <a:p>
            <a:r>
              <a:rPr lang="en-US" altLang="en-US" dirty="0"/>
              <a:t>Write a recursive method </a:t>
            </a:r>
            <a:r>
              <a:rPr lang="en-US" altLang="en-US" dirty="0">
                <a:latin typeface="Courier New" panose="02070309020205020404" pitchFamily="49" charset="0"/>
              </a:rPr>
              <a:t>pow</a:t>
            </a:r>
            <a:r>
              <a:rPr lang="en-US" altLang="en-US" dirty="0"/>
              <a:t> that accepts an integer base and exponent and returns the base raised to that exponent.</a:t>
            </a:r>
          </a:p>
          <a:p>
            <a:pPr lvl="1"/>
            <a:r>
              <a:rPr lang="en-US" altLang="en-US" dirty="0"/>
              <a:t>Example: </a:t>
            </a:r>
            <a:r>
              <a:rPr lang="en-US" altLang="en-US" dirty="0">
                <a:latin typeface="Courier New" panose="02070309020205020404" pitchFamily="49" charset="0"/>
              </a:rPr>
              <a:t>pow(3, 4)</a:t>
            </a:r>
            <a:r>
              <a:rPr lang="en-US" altLang="en-US" dirty="0"/>
              <a:t> returns 81</a:t>
            </a:r>
          </a:p>
          <a:p>
            <a:r>
              <a:rPr lang="en-US" altLang="en-US" dirty="0"/>
              <a:t>Solve the problem recursively and without using loops.</a:t>
            </a:r>
          </a:p>
          <a:p>
            <a:pPr marL="0" indent="0">
              <a:buNone/>
            </a:pPr>
            <a:endParaRPr lang="en-US" altLang="en-US" dirty="0"/>
          </a:p>
          <a:p>
            <a:pPr>
              <a:tabLst>
                <a:tab pos="1941513" algn="l"/>
                <a:tab pos="2224088" algn="l"/>
                <a:tab pos="3657600" algn="l"/>
              </a:tabLst>
            </a:pPr>
            <a:r>
              <a:rPr lang="en-US" altLang="en-US" dirty="0"/>
              <a:t>Bonus! Notice the following mathematical property:</a:t>
            </a:r>
          </a:p>
          <a:p>
            <a:pPr lvl="1">
              <a:buFontTx/>
              <a:buNone/>
              <a:tabLst>
                <a:tab pos="1941513" algn="l"/>
                <a:tab pos="2224088" algn="l"/>
                <a:tab pos="3657600" algn="l"/>
              </a:tabLst>
            </a:pPr>
            <a:r>
              <a:rPr lang="en-US" altLang="en-US" dirty="0"/>
              <a:t>3</a:t>
            </a:r>
            <a:r>
              <a:rPr lang="en-US" altLang="en-US" baseline="30000" dirty="0"/>
              <a:t>12  </a:t>
            </a:r>
            <a:r>
              <a:rPr lang="en-US" altLang="en-US" dirty="0"/>
              <a:t>	=	531441	= </a:t>
            </a:r>
            <a:r>
              <a:rPr lang="en-US" altLang="en-US" dirty="0">
                <a:solidFill>
                  <a:schemeClr val="accent2"/>
                </a:solidFill>
              </a:rPr>
              <a:t>9</a:t>
            </a:r>
            <a:r>
              <a:rPr lang="en-US" altLang="en-US" baseline="30000" dirty="0">
                <a:solidFill>
                  <a:srgbClr val="800000"/>
                </a:solidFill>
              </a:rPr>
              <a:t>6</a:t>
            </a:r>
            <a:endParaRPr lang="en-US" altLang="en-US" dirty="0">
              <a:solidFill>
                <a:srgbClr val="800000"/>
              </a:solidFill>
            </a:endParaRPr>
          </a:p>
          <a:p>
            <a:pPr lvl="1">
              <a:buFontTx/>
              <a:buNone/>
              <a:tabLst>
                <a:tab pos="1941513" algn="l"/>
                <a:tab pos="2224088" algn="l"/>
                <a:tab pos="3657600" algn="l"/>
              </a:tabLst>
            </a:pPr>
            <a:r>
              <a:rPr lang="en-US" altLang="en-US" dirty="0"/>
              <a:t>				= (</a:t>
            </a:r>
            <a:r>
              <a:rPr lang="en-US" altLang="en-US" dirty="0">
                <a:solidFill>
                  <a:schemeClr val="accent2"/>
                </a:solidFill>
              </a:rPr>
              <a:t>3</a:t>
            </a:r>
            <a:r>
              <a:rPr lang="en-US" altLang="en-US" baseline="30000" dirty="0">
                <a:solidFill>
                  <a:schemeClr val="accent2"/>
                </a:solidFill>
              </a:rPr>
              <a:t>2</a:t>
            </a:r>
            <a:r>
              <a:rPr lang="en-US" altLang="en-US" dirty="0"/>
              <a:t>)</a:t>
            </a:r>
            <a:r>
              <a:rPr lang="en-US" altLang="en-US" baseline="30000" dirty="0">
                <a:solidFill>
                  <a:srgbClr val="800000"/>
                </a:solidFill>
              </a:rPr>
              <a:t>6</a:t>
            </a:r>
          </a:p>
          <a:p>
            <a:pPr lvl="1">
              <a:buFontTx/>
              <a:buNone/>
              <a:tabLst>
                <a:tab pos="1941513" algn="l"/>
                <a:tab pos="2224088" algn="l"/>
                <a:tab pos="3657600" algn="l"/>
              </a:tabLst>
            </a:pPr>
            <a:endParaRPr lang="en-US" altLang="en-US" sz="800" dirty="0"/>
          </a:p>
          <a:p>
            <a:pPr lvl="1">
              <a:buFontTx/>
              <a:buNone/>
              <a:tabLst>
                <a:tab pos="1941513" algn="l"/>
                <a:tab pos="2224088" algn="l"/>
                <a:tab pos="3657600" algn="l"/>
              </a:tabLst>
            </a:pPr>
            <a:r>
              <a:rPr lang="en-US" altLang="en-US" dirty="0"/>
              <a:t>			531441	= (</a:t>
            </a:r>
            <a:r>
              <a:rPr lang="en-US" altLang="en-US" dirty="0">
                <a:solidFill>
                  <a:schemeClr val="accent2"/>
                </a:solidFill>
              </a:rPr>
              <a:t>9</a:t>
            </a:r>
            <a:r>
              <a:rPr lang="en-US" altLang="en-US" baseline="30000" dirty="0">
                <a:solidFill>
                  <a:schemeClr val="accent2"/>
                </a:solidFill>
              </a:rPr>
              <a:t>2</a:t>
            </a:r>
            <a:r>
              <a:rPr lang="en-US" altLang="en-US" dirty="0"/>
              <a:t>)</a:t>
            </a:r>
            <a:r>
              <a:rPr lang="en-US" altLang="en-US" baseline="30000" dirty="0"/>
              <a:t>3</a:t>
            </a:r>
          </a:p>
          <a:p>
            <a:pPr lvl="1">
              <a:buFontTx/>
              <a:buNone/>
              <a:tabLst>
                <a:tab pos="1941513" algn="l"/>
                <a:tab pos="2224088" algn="l"/>
                <a:tab pos="3657600" algn="l"/>
              </a:tabLst>
            </a:pPr>
            <a:r>
              <a:rPr lang="en-US" altLang="en-US" dirty="0"/>
              <a:t>				= ((</a:t>
            </a:r>
            <a:r>
              <a:rPr lang="en-US" altLang="en-US" dirty="0">
                <a:solidFill>
                  <a:schemeClr val="accent2"/>
                </a:solidFill>
              </a:rPr>
              <a:t>3</a:t>
            </a:r>
            <a:r>
              <a:rPr lang="en-US" altLang="en-US" baseline="30000" dirty="0">
                <a:solidFill>
                  <a:schemeClr val="accent2"/>
                </a:solidFill>
              </a:rPr>
              <a:t>2</a:t>
            </a:r>
            <a:r>
              <a:rPr lang="en-US" altLang="en-US" dirty="0"/>
              <a:t>)</a:t>
            </a:r>
            <a:r>
              <a:rPr lang="en-US" altLang="en-US" baseline="30000" dirty="0"/>
              <a:t>2</a:t>
            </a:r>
            <a:r>
              <a:rPr lang="en-US" altLang="en-US" dirty="0"/>
              <a:t>)</a:t>
            </a:r>
            <a:r>
              <a:rPr lang="en-US" altLang="en-US" baseline="30000" dirty="0">
                <a:solidFill>
                  <a:srgbClr val="800000"/>
                </a:solidFill>
              </a:rPr>
              <a:t>3</a:t>
            </a:r>
          </a:p>
          <a:p>
            <a:pPr lvl="1">
              <a:buFontTx/>
              <a:buNone/>
              <a:tabLst>
                <a:tab pos="1941513" algn="l"/>
                <a:tab pos="2224088" algn="l"/>
                <a:tab pos="3657600" algn="l"/>
              </a:tabLst>
            </a:pPr>
            <a:endParaRPr lang="en-US" altLang="en-US" baseline="30000" dirty="0">
              <a:solidFill>
                <a:srgbClr val="800000"/>
              </a:solidFill>
            </a:endParaRPr>
          </a:p>
          <a:p>
            <a:pPr lvl="1"/>
            <a:r>
              <a:rPr lang="en-US" altLang="en-US" dirty="0"/>
              <a:t>Can you make the recursion even more efficient by using this trick?</a:t>
            </a:r>
          </a:p>
          <a:p>
            <a:pPr lvl="1"/>
            <a:endParaRPr lang="en-US" altLang="en-US" dirty="0"/>
          </a:p>
          <a:p>
            <a:pPr lvl="1"/>
            <a:endParaRPr lang="en-US" altLang="en-US" dirty="0"/>
          </a:p>
          <a:p>
            <a:pPr lvl="1"/>
            <a:endParaRPr lang="en-US" altLang="en-US" dirty="0"/>
          </a:p>
        </p:txBody>
      </p:sp>
    </p:spTree>
    <p:extLst>
      <p:ext uri="{BB962C8B-B14F-4D97-AF65-F5344CB8AC3E}">
        <p14:creationId xmlns:p14="http://schemas.microsoft.com/office/powerpoint/2010/main" val="18419347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02" name="Rectangle 2">
            <a:extLst>
              <a:ext uri="{FF2B5EF4-FFF2-40B4-BE49-F238E27FC236}">
                <a16:creationId xmlns:a16="http://schemas.microsoft.com/office/drawing/2014/main" id="{0D7FE211-E901-4695-953A-19A45E7C7AB6}"/>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Question 3</a:t>
            </a:r>
          </a:p>
        </p:txBody>
      </p:sp>
      <p:sp>
        <p:nvSpPr>
          <p:cNvPr id="1840131" name="Rectangle 3">
            <a:extLst>
              <a:ext uri="{FF2B5EF4-FFF2-40B4-BE49-F238E27FC236}">
                <a16:creationId xmlns:a16="http://schemas.microsoft.com/office/drawing/2014/main" id="{DAF563B8-DFB1-432C-A998-F8636CDE4A61}"/>
              </a:ext>
            </a:extLst>
          </p:cNvPr>
          <p:cNvSpPr>
            <a:spLocks noGrp="1" noChangeArrowheads="1"/>
          </p:cNvSpPr>
          <p:nvPr>
            <p:ph idx="4294967295"/>
          </p:nvPr>
        </p:nvSpPr>
        <p:spPr>
          <a:xfrm>
            <a:off x="838200" y="1825624"/>
            <a:ext cx="10515600" cy="4575175"/>
          </a:xfrm>
        </p:spPr>
        <p:txBody>
          <a:bodyPr>
            <a:normAutofit/>
          </a:bodyPr>
          <a:lstStyle/>
          <a:p>
            <a:pPr marL="273050" indent="-273050"/>
            <a:r>
              <a:rPr lang="en-US" altLang="en-US" sz="3200" dirty="0"/>
              <a:t>Write a program that finds the factorial of a number.</a:t>
            </a:r>
          </a:p>
          <a:p>
            <a:pPr marL="273050" indent="-273050"/>
            <a:r>
              <a:rPr lang="en-US" altLang="en-US" sz="3200" dirty="0"/>
              <a:t>If you don’t know what a factorial is, it is the product of all positive integers less than or equal to a specific number, down to 1. The factorial is denoted by a ! symbol.</a:t>
            </a:r>
          </a:p>
          <a:p>
            <a:pPr marL="273050" indent="-273050"/>
            <a:r>
              <a:rPr lang="en-US" altLang="en-US" sz="3200" dirty="0"/>
              <a:t>For example, 3! = 3 * 2 * 1 = 6 and 5! = 5 * 4 * 3 * 2 * 1 = 120. </a:t>
            </a:r>
          </a:p>
          <a:p>
            <a:pPr marL="273050" indent="-273050"/>
            <a:r>
              <a:rPr lang="en-US" altLang="en-US" sz="3200" dirty="0"/>
              <a:t>Factorials get very big very quickly, so you will have to test this on relatively small numbers (less than 13). </a:t>
            </a:r>
          </a:p>
          <a:p>
            <a:pPr marL="393700" lvl="1" indent="0">
              <a:buNone/>
            </a:pPr>
            <a:endParaRPr lang="en-US" altLang="en-US" sz="2800" dirty="0"/>
          </a:p>
          <a:p>
            <a:pPr marL="393700" lvl="1" indent="0">
              <a:buNone/>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45043595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1989" name="Rectangle 135">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dirty="0">
                <a:solidFill>
                  <a:srgbClr val="FFFFFF"/>
                </a:solidFill>
              </a:rPr>
              <a:t>Quick Sort</a:t>
            </a:r>
            <a:endParaRPr lang="en-US" altLang="en-US" sz="6000" kern="1200" dirty="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681990" name="Oval 137">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Graphic 7" descr="Shopping basket">
            <a:extLst>
              <a:ext uri="{FF2B5EF4-FFF2-40B4-BE49-F238E27FC236}">
                <a16:creationId xmlns:a16="http://schemas.microsoft.com/office/drawing/2014/main" id="{2BAD2A11-DFEA-49F6-B88B-7E01DC6637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08263" y="1371600"/>
            <a:ext cx="1175474" cy="1175474"/>
          </a:xfrm>
          <a:prstGeom prst="rect">
            <a:avLst/>
          </a:prstGeom>
        </p:spPr>
      </p:pic>
    </p:spTree>
    <p:extLst>
      <p:ext uri="{BB962C8B-B14F-4D97-AF65-F5344CB8AC3E}">
        <p14:creationId xmlns:p14="http://schemas.microsoft.com/office/powerpoint/2010/main" val="2551090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F474-B5DF-4CAC-851A-59CBC209E0E7}"/>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75A63CD8-4508-4BEA-B09C-72BFBC05B0A1}"/>
              </a:ext>
            </a:extLst>
          </p:cNvPr>
          <p:cNvSpPr>
            <a:spLocks noGrp="1"/>
          </p:cNvSpPr>
          <p:nvPr>
            <p:ph idx="1"/>
          </p:nvPr>
        </p:nvSpPr>
        <p:spPr>
          <a:xfrm>
            <a:off x="838200" y="1690688"/>
            <a:ext cx="11186338" cy="4351338"/>
          </a:xfrm>
        </p:spPr>
        <p:txBody>
          <a:bodyPr>
            <a:normAutofit/>
          </a:bodyPr>
          <a:lstStyle/>
          <a:p>
            <a:r>
              <a:rPr lang="en-US" dirty="0"/>
              <a:t>We have already seen an iterative implementation of binary search. But binary search can be implemented with recursion, too!</a:t>
            </a:r>
          </a:p>
          <a:p>
            <a:r>
              <a:rPr lang="en-US" dirty="0"/>
              <a:t>Implement binary search using recursion. </a:t>
            </a:r>
          </a:p>
          <a:p>
            <a:r>
              <a:rPr lang="en-US" dirty="0"/>
              <a:t>If you’re stuck, think about what the base case and the recursive case could be! </a:t>
            </a:r>
          </a:p>
        </p:txBody>
      </p:sp>
    </p:spTree>
    <p:extLst>
      <p:ext uri="{BB962C8B-B14F-4D97-AF65-F5344CB8AC3E}">
        <p14:creationId xmlns:p14="http://schemas.microsoft.com/office/powerpoint/2010/main" val="3791220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6370" name="Rectangle 2">
            <a:extLst>
              <a:ext uri="{FF2B5EF4-FFF2-40B4-BE49-F238E27FC236}">
                <a16:creationId xmlns:a16="http://schemas.microsoft.com/office/drawing/2014/main" id="{1F52AFCB-E892-4F7E-83B4-2E65F8905DDF}"/>
              </a:ext>
            </a:extLst>
          </p:cNvPr>
          <p:cNvSpPr>
            <a:spLocks noGrp="1" noChangeArrowheads="1"/>
          </p:cNvSpPr>
          <p:nvPr>
            <p:ph type="title" idx="4294967295"/>
          </p:nvPr>
        </p:nvSpPr>
        <p:spPr>
          <a:xfrm>
            <a:off x="838200" y="18255"/>
            <a:ext cx="10515600" cy="1325563"/>
          </a:xfrm>
        </p:spPr>
        <p:txBody>
          <a:bodyPr vert="horz" lIns="0" tIns="45720" rIns="0" bIns="0" rtlCol="0" anchor="b">
            <a:normAutofit/>
          </a:bodyPr>
          <a:lstStyle/>
          <a:p>
            <a:r>
              <a:rPr lang="en-US" altLang="en-US" dirty="0"/>
              <a:t>Bonus </a:t>
            </a:r>
            <a:r>
              <a:rPr lang="en-US" altLang="en-US"/>
              <a:t>Question 5</a:t>
            </a:r>
            <a:endParaRPr lang="en-US" altLang="en-US" dirty="0"/>
          </a:p>
        </p:txBody>
      </p:sp>
      <p:sp>
        <p:nvSpPr>
          <p:cNvPr id="826371" name="Rectangle 3">
            <a:extLst>
              <a:ext uri="{FF2B5EF4-FFF2-40B4-BE49-F238E27FC236}">
                <a16:creationId xmlns:a16="http://schemas.microsoft.com/office/drawing/2014/main" id="{6E8DB93A-9318-4994-B08B-2EC773187AE2}"/>
              </a:ext>
            </a:extLst>
          </p:cNvPr>
          <p:cNvSpPr>
            <a:spLocks noGrp="1" noChangeArrowheads="1"/>
          </p:cNvSpPr>
          <p:nvPr>
            <p:ph idx="4294967295"/>
          </p:nvPr>
        </p:nvSpPr>
        <p:spPr>
          <a:xfrm>
            <a:off x="838200" y="1626783"/>
            <a:ext cx="10515600" cy="5114259"/>
          </a:xfrm>
        </p:spPr>
        <p:txBody>
          <a:bodyPr>
            <a:normAutofit/>
          </a:bodyPr>
          <a:lstStyle/>
          <a:p>
            <a:r>
              <a:rPr lang="en-US" altLang="en-US" dirty="0"/>
              <a:t>Can you write solutions for Questions 1 and 2 using only iterative loops and no recursion?</a:t>
            </a:r>
          </a:p>
          <a:p>
            <a:pPr lvl="1"/>
            <a:endParaRPr lang="en-US" altLang="en-US" dirty="0"/>
          </a:p>
        </p:txBody>
      </p:sp>
    </p:spTree>
    <p:extLst>
      <p:ext uri="{BB962C8B-B14F-4D97-AF65-F5344CB8AC3E}">
        <p14:creationId xmlns:p14="http://schemas.microsoft.com/office/powerpoint/2010/main" val="33806249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591BA-729E-4C0C-8F6E-3379E0FD9DA5}"/>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FE7F8BCD-F6CC-4332-B6A2-FB676FD1758D}"/>
              </a:ext>
            </a:extLst>
          </p:cNvPr>
          <p:cNvSpPr>
            <a:spLocks noGrp="1"/>
          </p:cNvSpPr>
          <p:nvPr>
            <p:ph idx="1"/>
          </p:nvPr>
        </p:nvSpPr>
        <p:spPr/>
        <p:txBody>
          <a:bodyPr>
            <a:normAutofit fontScale="92500" lnSpcReduction="20000"/>
          </a:bodyPr>
          <a:lstStyle/>
          <a:p>
            <a:r>
              <a:rPr lang="en-US" altLang="en-US" b="1" dirty="0"/>
              <a:t>quicksort</a:t>
            </a:r>
            <a:r>
              <a:rPr lang="en-US" altLang="en-US" dirty="0"/>
              <a:t>: Repeatedly picks an element, partitions the remaining elements into two-subarrays depending on whether they are less than or greater than the pivot, and sorts the subarrays recursively.</a:t>
            </a:r>
          </a:p>
          <a:p>
            <a:r>
              <a:rPr lang="en-US" altLang="en-US" dirty="0"/>
              <a:t>Like merge sort, quicksort is a </a:t>
            </a:r>
            <a:r>
              <a:rPr lang="en-US" altLang="en-US" b="1" dirty="0"/>
              <a:t>divide-and-conquer </a:t>
            </a:r>
            <a:r>
              <a:rPr lang="en-US" altLang="en-US" dirty="0"/>
              <a:t>algorithm.</a:t>
            </a:r>
          </a:p>
          <a:p>
            <a:r>
              <a:rPr lang="en-US" altLang="en-US" dirty="0"/>
              <a:t>This is the sorting algorithm most computers use (</a:t>
            </a:r>
            <a:r>
              <a:rPr lang="en-US" altLang="en-US" sz="2600" dirty="0" err="1">
                <a:latin typeface="Courier New" panose="02070309020205020404" pitchFamily="49" charset="0"/>
                <a:cs typeface="Courier New" panose="02070309020205020404" pitchFamily="49" charset="0"/>
              </a:rPr>
              <a:t>Arrays.sort</a:t>
            </a:r>
            <a:r>
              <a:rPr lang="en-US" altLang="en-US" sz="2600" dirty="0">
                <a:latin typeface="Courier New" panose="02070309020205020404" pitchFamily="49" charset="0"/>
                <a:cs typeface="Courier New" panose="02070309020205020404" pitchFamily="49" charset="0"/>
              </a:rPr>
              <a:t>(</a:t>
            </a:r>
            <a:r>
              <a:rPr lang="en-US" altLang="en-US" sz="2600" dirty="0" err="1">
                <a:latin typeface="Courier New" panose="02070309020205020404" pitchFamily="49" charset="0"/>
                <a:cs typeface="Courier New" panose="02070309020205020404" pitchFamily="49" charset="0"/>
              </a:rPr>
              <a:t>arr</a:t>
            </a:r>
            <a:r>
              <a:rPr lang="en-US" altLang="en-US" sz="2600" dirty="0">
                <a:latin typeface="Courier New" panose="02070309020205020404" pitchFamily="49" charset="0"/>
                <a:cs typeface="Courier New" panose="02070309020205020404" pitchFamily="49" charset="0"/>
              </a:rPr>
              <a:t>)</a:t>
            </a:r>
            <a:r>
              <a:rPr lang="en-US" altLang="en-US" dirty="0"/>
              <a:t>)</a:t>
            </a:r>
          </a:p>
          <a:p>
            <a:pPr lvl="1">
              <a:buFontTx/>
              <a:buNone/>
            </a:pPr>
            <a:endParaRPr lang="en-US" altLang="en-US" dirty="0"/>
          </a:p>
          <a:p>
            <a:pPr lvl="1">
              <a:buFontTx/>
              <a:buNone/>
            </a:pPr>
            <a:r>
              <a:rPr lang="en-US" altLang="en-US" dirty="0"/>
              <a:t>The algorithm:</a:t>
            </a:r>
          </a:p>
          <a:p>
            <a:pPr lvl="1"/>
            <a:r>
              <a:rPr lang="en-US" altLang="en-US" dirty="0"/>
              <a:t>Randomly pick an element (called the </a:t>
            </a:r>
            <a:r>
              <a:rPr lang="en-US" altLang="en-US" b="1" dirty="0"/>
              <a:t>pivot</a:t>
            </a:r>
            <a:r>
              <a:rPr lang="en-US" altLang="en-US" dirty="0"/>
              <a:t>).</a:t>
            </a:r>
          </a:p>
          <a:p>
            <a:pPr lvl="1"/>
            <a:r>
              <a:rPr lang="en-US" altLang="en-US" dirty="0"/>
              <a:t>Swap the elements so that all the elements to the left of the pivot are less than the pivot and all the elements of the right of the pivot are larger than the pivot (called a </a:t>
            </a:r>
            <a:r>
              <a:rPr lang="en-US" altLang="en-US" b="1" dirty="0"/>
              <a:t>partition</a:t>
            </a:r>
            <a:r>
              <a:rPr lang="en-US" altLang="en-US" dirty="0"/>
              <a:t>).</a:t>
            </a:r>
          </a:p>
          <a:p>
            <a:pPr lvl="1"/>
            <a:r>
              <a:rPr lang="en-US" altLang="en-US" dirty="0"/>
              <a:t>Recursively perform quicksort on the subarray to the left of the pivot and the subarray to the right of the pivot.</a:t>
            </a:r>
          </a:p>
          <a:p>
            <a:pPr marL="457200" lvl="1" indent="0">
              <a:buNone/>
            </a:pPr>
            <a:endParaRPr lang="en-US" altLang="en-US" dirty="0"/>
          </a:p>
          <a:p>
            <a:endParaRPr lang="en-US" dirty="0"/>
          </a:p>
        </p:txBody>
      </p:sp>
    </p:spTree>
    <p:extLst>
      <p:ext uri="{BB962C8B-B14F-4D97-AF65-F5344CB8AC3E}">
        <p14:creationId xmlns:p14="http://schemas.microsoft.com/office/powerpoint/2010/main" val="1178440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52352237-8C5A-45E4-B230-2747FC1BBE53}"/>
              </a:ext>
            </a:extLst>
          </p:cNvPr>
          <p:cNvSpPr>
            <a:spLocks noGrp="1" noChangeArrowheads="1"/>
          </p:cNvSpPr>
          <p:nvPr>
            <p:ph type="title"/>
          </p:nvPr>
        </p:nvSpPr>
        <p:spPr>
          <a:xfrm>
            <a:off x="838200" y="91280"/>
            <a:ext cx="10515600" cy="1325563"/>
          </a:xfrm>
        </p:spPr>
        <p:txBody>
          <a:bodyPr/>
          <a:lstStyle/>
          <a:p>
            <a:r>
              <a:rPr lang="en-US" altLang="en-US" dirty="0"/>
              <a:t>Quicksort example</a:t>
            </a:r>
          </a:p>
        </p:txBody>
      </p:sp>
      <p:pic>
        <p:nvPicPr>
          <p:cNvPr id="1026" name="Picture 2" descr="QuickSort Java code example | 10 Min Basics">
            <a:extLst>
              <a:ext uri="{FF2B5EF4-FFF2-40B4-BE49-F238E27FC236}">
                <a16:creationId xmlns:a16="http://schemas.microsoft.com/office/drawing/2014/main" id="{FAEFE2EA-4DD8-4F57-AD1D-4EBC563B39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8270" y="396240"/>
            <a:ext cx="5924550" cy="5971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01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FCE6A-12C5-476E-AC26-334DBEB93E86}"/>
              </a:ext>
            </a:extLst>
          </p:cNvPr>
          <p:cNvSpPr>
            <a:spLocks noGrp="1"/>
          </p:cNvSpPr>
          <p:nvPr>
            <p:ph type="title"/>
          </p:nvPr>
        </p:nvSpPr>
        <p:spPr/>
        <p:txBody>
          <a:bodyPr/>
          <a:lstStyle/>
          <a:p>
            <a:r>
              <a:rPr lang="en-US" dirty="0"/>
              <a:t>Quicksort video (dances)!</a:t>
            </a:r>
          </a:p>
        </p:txBody>
      </p:sp>
      <p:sp>
        <p:nvSpPr>
          <p:cNvPr id="3" name="Content Placeholder 2">
            <a:extLst>
              <a:ext uri="{FF2B5EF4-FFF2-40B4-BE49-F238E27FC236}">
                <a16:creationId xmlns:a16="http://schemas.microsoft.com/office/drawing/2014/main" id="{9A0F2437-2326-4D6C-80C5-E01E27648CDA}"/>
              </a:ext>
            </a:extLst>
          </p:cNvPr>
          <p:cNvSpPr>
            <a:spLocks noGrp="1"/>
          </p:cNvSpPr>
          <p:nvPr>
            <p:ph idx="1"/>
          </p:nvPr>
        </p:nvSpPr>
        <p:spPr/>
        <p:txBody>
          <a:bodyPr/>
          <a:lstStyle/>
          <a:p>
            <a:r>
              <a:rPr lang="en-US" dirty="0">
                <a:hlinkClick r:id="rId2"/>
              </a:rPr>
              <a:t>https://www.youtube.com/watch?v=ywWBy6J5gz8</a:t>
            </a:r>
            <a:endParaRPr lang="en-US" dirty="0"/>
          </a:p>
        </p:txBody>
      </p:sp>
    </p:spTree>
    <p:extLst>
      <p:ext uri="{BB962C8B-B14F-4D97-AF65-F5344CB8AC3E}">
        <p14:creationId xmlns:p14="http://schemas.microsoft.com/office/powerpoint/2010/main" val="2359960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3492-FE66-4787-B4CD-C119C99DA2E5}"/>
              </a:ext>
            </a:extLst>
          </p:cNvPr>
          <p:cNvSpPr>
            <a:spLocks noGrp="1"/>
          </p:cNvSpPr>
          <p:nvPr>
            <p:ph type="title"/>
          </p:nvPr>
        </p:nvSpPr>
        <p:spPr/>
        <p:txBody>
          <a:bodyPr/>
          <a:lstStyle/>
          <a:p>
            <a:r>
              <a:rPr lang="en-US" dirty="0"/>
              <a:t>15 Sorting Algorithms Compared Video</a:t>
            </a:r>
          </a:p>
        </p:txBody>
      </p:sp>
      <p:sp>
        <p:nvSpPr>
          <p:cNvPr id="3" name="Content Placeholder 2">
            <a:extLst>
              <a:ext uri="{FF2B5EF4-FFF2-40B4-BE49-F238E27FC236}">
                <a16:creationId xmlns:a16="http://schemas.microsoft.com/office/drawing/2014/main" id="{1B4CFD6A-D216-43C3-938D-FFC2662337E6}"/>
              </a:ext>
            </a:extLst>
          </p:cNvPr>
          <p:cNvSpPr>
            <a:spLocks noGrp="1"/>
          </p:cNvSpPr>
          <p:nvPr>
            <p:ph idx="1"/>
          </p:nvPr>
        </p:nvSpPr>
        <p:spPr/>
        <p:txBody>
          <a:bodyPr/>
          <a:lstStyle/>
          <a:p>
            <a:r>
              <a:rPr lang="en-US" dirty="0">
                <a:hlinkClick r:id="rId2"/>
              </a:rPr>
              <a:t>https://www.youtube.com/watch?v=kPRA0W1kECg</a:t>
            </a:r>
            <a:endParaRPr lang="en-US" dirty="0"/>
          </a:p>
        </p:txBody>
      </p:sp>
    </p:spTree>
    <p:extLst>
      <p:ext uri="{BB962C8B-B14F-4D97-AF65-F5344CB8AC3E}">
        <p14:creationId xmlns:p14="http://schemas.microsoft.com/office/powerpoint/2010/main" val="2831630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7905BA41-EE6E-4F80-8636-447F22DD7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1986" name="Rectangle 2">
            <a:extLst>
              <a:ext uri="{FF2B5EF4-FFF2-40B4-BE49-F238E27FC236}">
                <a16:creationId xmlns:a16="http://schemas.microsoft.com/office/drawing/2014/main" id="{85E60723-E2A5-44DE-B0EC-E331F45A5168}"/>
              </a:ext>
            </a:extLst>
          </p:cNvPr>
          <p:cNvSpPr>
            <a:spLocks noGrp="1"/>
          </p:cNvSpPr>
          <p:nvPr>
            <p:ph type="ctrTitle" idx="4294967295"/>
          </p:nvPr>
        </p:nvSpPr>
        <p:spPr>
          <a:xfrm>
            <a:off x="1848465" y="3298722"/>
            <a:ext cx="8495070" cy="1784402"/>
          </a:xfrm>
        </p:spPr>
        <p:txBody>
          <a:bodyPr vert="horz" lIns="91440" tIns="45720" rIns="91440" bIns="45720" rtlCol="0" anchor="b">
            <a:normAutofit/>
          </a:bodyPr>
          <a:lstStyle/>
          <a:p>
            <a:pPr algn="ctr"/>
            <a:r>
              <a:rPr lang="en-US" altLang="en-US" sz="6000" dirty="0">
                <a:solidFill>
                  <a:srgbClr val="FFFFFF"/>
                </a:solidFill>
              </a:rPr>
              <a:t>Recursion, Explained</a:t>
            </a:r>
            <a:endParaRPr lang="en-US" altLang="en-US" sz="6000" kern="1200" dirty="0">
              <a:solidFill>
                <a:srgbClr val="FFFFFF"/>
              </a:solidFill>
              <a:latin typeface="+mj-lt"/>
              <a:ea typeface="+mj-ea"/>
              <a:cs typeface="+mj-cs"/>
            </a:endParaRPr>
          </a:p>
        </p:txBody>
      </p:sp>
      <p:sp>
        <p:nvSpPr>
          <p:cNvPr id="681987" name="Rectangle 3">
            <a:extLst>
              <a:ext uri="{FF2B5EF4-FFF2-40B4-BE49-F238E27FC236}">
                <a16:creationId xmlns:a16="http://schemas.microsoft.com/office/drawing/2014/main" id="{8A2B23F3-F04D-4DE2-ADC3-4BF7DEB47FF4}"/>
              </a:ext>
            </a:extLst>
          </p:cNvPr>
          <p:cNvSpPr>
            <a:spLocks noGrp="1"/>
          </p:cNvSpPr>
          <p:nvPr>
            <p:ph type="subTitle" idx="4294967295"/>
          </p:nvPr>
        </p:nvSpPr>
        <p:spPr>
          <a:xfrm>
            <a:off x="1848465" y="5258851"/>
            <a:ext cx="8495070" cy="904005"/>
          </a:xfrm>
        </p:spPr>
        <p:txBody>
          <a:bodyPr vert="horz" lIns="91440" tIns="45720" rIns="91440" bIns="45720" rtlCol="0">
            <a:normAutofit/>
          </a:bodyPr>
          <a:lstStyle/>
          <a:p>
            <a:pPr marL="0" indent="0" algn="ctr">
              <a:buNone/>
            </a:pPr>
            <a:endParaRPr lang="en-US" altLang="en-US" sz="2400" kern="1200">
              <a:solidFill>
                <a:srgbClr val="FFFFFF"/>
              </a:solidFill>
              <a:latin typeface="+mn-lt"/>
              <a:ea typeface="+mn-ea"/>
              <a:cs typeface="+mn-cs"/>
            </a:endParaRPr>
          </a:p>
        </p:txBody>
      </p:sp>
      <p:sp>
        <p:nvSpPr>
          <p:cNvPr id="193" name="Oval 192">
            <a:extLst>
              <a:ext uri="{FF2B5EF4-FFF2-40B4-BE49-F238E27FC236}">
                <a16:creationId xmlns:a16="http://schemas.microsoft.com/office/drawing/2014/main" id="{CD7549B2-EE05-4558-8C64-AC46755F2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25914" y="889251"/>
            <a:ext cx="2140172" cy="2140172"/>
          </a:xfrm>
          <a:prstGeom prst="ellipse">
            <a:avLst/>
          </a:prstGeom>
          <a:solidFill>
            <a:srgbClr val="FFFFFF"/>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Graphic 3" descr="Repeat">
            <a:extLst>
              <a:ext uri="{FF2B5EF4-FFF2-40B4-BE49-F238E27FC236}">
                <a16:creationId xmlns:a16="http://schemas.microsoft.com/office/drawing/2014/main" id="{B53FA18C-1EA8-4565-BECE-57C62D67C3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38800" y="1502137"/>
            <a:ext cx="914400" cy="914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E954-86FC-4D93-86D6-6075AB9D732D}"/>
              </a:ext>
            </a:extLst>
          </p:cNvPr>
          <p:cNvSpPr>
            <a:spLocks noGrp="1"/>
          </p:cNvSpPr>
          <p:nvPr>
            <p:ph type="title"/>
          </p:nvPr>
        </p:nvSpPr>
        <p:spPr/>
        <p:txBody>
          <a:bodyPr/>
          <a:lstStyle/>
          <a:p>
            <a:r>
              <a:rPr lang="en-US" dirty="0"/>
              <a:t>What is recursion?</a:t>
            </a:r>
          </a:p>
        </p:txBody>
      </p:sp>
      <p:sp>
        <p:nvSpPr>
          <p:cNvPr id="3" name="Content Placeholder 2">
            <a:extLst>
              <a:ext uri="{FF2B5EF4-FFF2-40B4-BE49-F238E27FC236}">
                <a16:creationId xmlns:a16="http://schemas.microsoft.com/office/drawing/2014/main" id="{7DD6C1DC-23B8-4FAE-88CE-7A72A8D8F705}"/>
              </a:ext>
            </a:extLst>
          </p:cNvPr>
          <p:cNvSpPr>
            <a:spLocks noGrp="1"/>
          </p:cNvSpPr>
          <p:nvPr>
            <p:ph idx="1"/>
          </p:nvPr>
        </p:nvSpPr>
        <p:spPr>
          <a:xfrm>
            <a:off x="838200" y="1825624"/>
            <a:ext cx="10515600" cy="4361815"/>
          </a:xfrm>
        </p:spPr>
        <p:txBody>
          <a:bodyPr>
            <a:normAutofit/>
          </a:bodyPr>
          <a:lstStyle/>
          <a:p>
            <a:r>
              <a:rPr lang="en-US" sz="3200" dirty="0"/>
              <a:t>Recursion is a method of programming that involves splitting up a large and possibly complex task into simpler and smaller versions of itself.</a:t>
            </a:r>
          </a:p>
          <a:p>
            <a:r>
              <a:rPr lang="en-US" sz="3200" dirty="0"/>
              <a:t>Generally, this takes the form of a method calling itself.</a:t>
            </a:r>
          </a:p>
          <a:p>
            <a:r>
              <a:rPr lang="en-US" sz="3200" dirty="0"/>
              <a:t>Think about it like this sentence:</a:t>
            </a:r>
          </a:p>
          <a:p>
            <a:pPr lvl="1"/>
            <a:r>
              <a:rPr lang="en-US" sz="2800" dirty="0"/>
              <a:t>“Read this sentence and do what it says twice.”</a:t>
            </a:r>
          </a:p>
          <a:p>
            <a:endParaRPr lang="en-US" sz="3200" dirty="0"/>
          </a:p>
        </p:txBody>
      </p:sp>
      <p:pic>
        <p:nvPicPr>
          <p:cNvPr id="1026" name="Picture 2" descr="Learning to think with recursion, part 2 - Daniel King - Medium">
            <a:extLst>
              <a:ext uri="{FF2B5EF4-FFF2-40B4-BE49-F238E27FC236}">
                <a16:creationId xmlns:a16="http://schemas.microsoft.com/office/drawing/2014/main" id="{C5D95416-AC16-4783-B67E-5B387FD6A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6399" y="4210492"/>
            <a:ext cx="2933335" cy="234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269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E954-86FC-4D93-86D6-6075AB9D732D}"/>
              </a:ext>
            </a:extLst>
          </p:cNvPr>
          <p:cNvSpPr>
            <a:spLocks noGrp="1"/>
          </p:cNvSpPr>
          <p:nvPr>
            <p:ph type="title"/>
          </p:nvPr>
        </p:nvSpPr>
        <p:spPr/>
        <p:txBody>
          <a:bodyPr/>
          <a:lstStyle/>
          <a:p>
            <a:r>
              <a:rPr lang="en-US" dirty="0"/>
              <a:t>How to do recursion</a:t>
            </a:r>
          </a:p>
        </p:txBody>
      </p:sp>
      <p:sp>
        <p:nvSpPr>
          <p:cNvPr id="3" name="Content Placeholder 2">
            <a:extLst>
              <a:ext uri="{FF2B5EF4-FFF2-40B4-BE49-F238E27FC236}">
                <a16:creationId xmlns:a16="http://schemas.microsoft.com/office/drawing/2014/main" id="{7DD6C1DC-23B8-4FAE-88CE-7A72A8D8F705}"/>
              </a:ext>
            </a:extLst>
          </p:cNvPr>
          <p:cNvSpPr>
            <a:spLocks noGrp="1"/>
          </p:cNvSpPr>
          <p:nvPr>
            <p:ph idx="1"/>
          </p:nvPr>
        </p:nvSpPr>
        <p:spPr>
          <a:xfrm>
            <a:off x="838200" y="1690688"/>
            <a:ext cx="10515600" cy="4925904"/>
          </a:xfrm>
        </p:spPr>
        <p:txBody>
          <a:bodyPr>
            <a:normAutofit/>
          </a:bodyPr>
          <a:lstStyle/>
          <a:p>
            <a:r>
              <a:rPr lang="en-US" sz="3200" dirty="0"/>
              <a:t>As you saw in that sentence example, recursion can easily get stuck in infinite loops.</a:t>
            </a:r>
          </a:p>
          <a:p>
            <a:r>
              <a:rPr lang="en-US" sz="3200" dirty="0"/>
              <a:t>We prevent this from happening by having at least </a:t>
            </a:r>
            <a:r>
              <a:rPr lang="en-US" altLang="en-US" sz="3200" dirty="0"/>
              <a:t>2 cases in every recursive problem:</a:t>
            </a:r>
          </a:p>
          <a:p>
            <a:pPr lvl="1">
              <a:buFontTx/>
              <a:buNone/>
            </a:pPr>
            <a:endParaRPr lang="en-US" altLang="en-US" sz="800" dirty="0"/>
          </a:p>
          <a:p>
            <a:pPr lvl="1"/>
            <a:r>
              <a:rPr lang="en-US" altLang="en-US" sz="2800" b="1" dirty="0"/>
              <a:t>base case</a:t>
            </a:r>
            <a:r>
              <a:rPr lang="en-US" altLang="en-US" sz="2800" dirty="0"/>
              <a:t>: a simple occurrence that can be answered directly.</a:t>
            </a:r>
            <a:endParaRPr lang="en-US" altLang="en-US" sz="2800" i="1" dirty="0"/>
          </a:p>
          <a:p>
            <a:pPr lvl="1"/>
            <a:endParaRPr lang="en-US" altLang="en-US" sz="2800" i="1" dirty="0"/>
          </a:p>
          <a:p>
            <a:pPr lvl="1"/>
            <a:r>
              <a:rPr lang="en-US" altLang="en-US" sz="2800" b="1" dirty="0"/>
              <a:t>recursive case</a:t>
            </a:r>
            <a:r>
              <a:rPr lang="en-US" altLang="en-US" sz="2800" dirty="0"/>
              <a:t>: a more complex occurrence of the problem that cannot be directly answered, but can instead be described in terms of smaller occurrences of the same problem.</a:t>
            </a:r>
          </a:p>
          <a:p>
            <a:pPr lvl="1"/>
            <a:endParaRPr lang="en-US" altLang="en-US" i="1" dirty="0"/>
          </a:p>
        </p:txBody>
      </p:sp>
    </p:spTree>
    <p:extLst>
      <p:ext uri="{BB962C8B-B14F-4D97-AF65-F5344CB8AC3E}">
        <p14:creationId xmlns:p14="http://schemas.microsoft.com/office/powerpoint/2010/main" val="26741314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B6BE7354ACBDE42BC9EE3C6847AE68F" ma:contentTypeVersion="12" ma:contentTypeDescription="Create a new document." ma:contentTypeScope="" ma:versionID="23395fb4cfdba8dc00a4d8b67c5324c2">
  <xsd:schema xmlns:xsd="http://www.w3.org/2001/XMLSchema" xmlns:xs="http://www.w3.org/2001/XMLSchema" xmlns:p="http://schemas.microsoft.com/office/2006/metadata/properties" xmlns:ns3="2f67492d-d4d6-44e9-bc4d-5f86195e4d9b" xmlns:ns4="53b39967-c2c1-41de-ba9c-28ce36e6ce7f" targetNamespace="http://schemas.microsoft.com/office/2006/metadata/properties" ma:root="true" ma:fieldsID="72f2c75bff5c39005efa4e162c8bbec4" ns3:_="" ns4:_="">
    <xsd:import namespace="2f67492d-d4d6-44e9-bc4d-5f86195e4d9b"/>
    <xsd:import namespace="53b39967-c2c1-41de-ba9c-28ce36e6ce7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f67492d-d4d6-44e9-bc4d-5f86195e4d9b"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3b39967-c2c1-41de-ba9c-28ce36e6ce7f"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46B95DF-7977-4746-BC3E-25E770F6788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98D1C67-4A5B-49FC-A4B3-D1C90D3DA51A}">
  <ds:schemaRefs>
    <ds:schemaRef ds:uri="http://schemas.microsoft.com/sharepoint/v3/contenttype/forms"/>
  </ds:schemaRefs>
</ds:datastoreItem>
</file>

<file path=customXml/itemProps3.xml><?xml version="1.0" encoding="utf-8"?>
<ds:datastoreItem xmlns:ds="http://schemas.openxmlformats.org/officeDocument/2006/customXml" ds:itemID="{15D8758D-2C4D-4B75-818D-D2D819E736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f67492d-d4d6-44e9-bc4d-5f86195e4d9b"/>
    <ds:schemaRef ds:uri="53b39967-c2c1-41de-ba9c-28ce36e6ce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257</TotalTime>
  <Words>1000</Words>
  <Application>Microsoft Office PowerPoint</Application>
  <PresentationFormat>Widescreen</PresentationFormat>
  <Paragraphs>93</Paragraphs>
  <Slides>21</Slides>
  <Notes>6</Notes>
  <HiddenSlides>0</HiddenSlides>
  <MMClips>0</MMClips>
  <ScaleCrop>false</ScaleCrop>
  <HeadingPairs>
    <vt:vector size="4" baseType="variant">
      <vt:variant>
        <vt:lpstr>Theme</vt:lpstr>
      </vt:variant>
      <vt:variant>
        <vt:i4>2</vt:i4>
      </vt:variant>
      <vt:variant>
        <vt:lpstr>Slide Titles</vt:lpstr>
      </vt:variant>
      <vt:variant>
        <vt:i4>21</vt:i4>
      </vt:variant>
    </vt:vector>
  </HeadingPairs>
  <TitlesOfParts>
    <vt:vector size="23" baseType="lpstr">
      <vt:lpstr>Office Theme</vt:lpstr>
      <vt:lpstr>Office Theme</vt:lpstr>
      <vt:lpstr>Intermediate Coding Week 16</vt:lpstr>
      <vt:lpstr>Quick Sort</vt:lpstr>
      <vt:lpstr>Quicksort</vt:lpstr>
      <vt:lpstr>Quicksort example</vt:lpstr>
      <vt:lpstr>Quicksort video (dances)!</vt:lpstr>
      <vt:lpstr>15 Sorting Algorithms Compared Video</vt:lpstr>
      <vt:lpstr>Recursion, Explained</vt:lpstr>
      <vt:lpstr>What is recursion?</vt:lpstr>
      <vt:lpstr>How to do recursion</vt:lpstr>
      <vt:lpstr>Recursion example</vt:lpstr>
      <vt:lpstr>Recursion example continued</vt:lpstr>
      <vt:lpstr>Recursion example code</vt:lpstr>
      <vt:lpstr>Recursion video</vt:lpstr>
      <vt:lpstr>Fibonacci Sequence</vt:lpstr>
      <vt:lpstr>Lucas Numbers</vt:lpstr>
      <vt:lpstr>Problems</vt:lpstr>
      <vt:lpstr>Question 1</vt:lpstr>
      <vt:lpstr>Question 2</vt:lpstr>
      <vt:lpstr>Question 3</vt:lpstr>
      <vt:lpstr>Question 4</vt:lpstr>
      <vt:lpstr>Bonus Question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Intermediate Coding Week 6 </dc:title>
  <dc:creator>Li, Katherine M (Student)</dc:creator>
  <cp:lastModifiedBy>Li, Katherine M (Student)</cp:lastModifiedBy>
  <cp:revision>24</cp:revision>
  <dcterms:created xsi:type="dcterms:W3CDTF">2020-04-30T05:45:57Z</dcterms:created>
  <dcterms:modified xsi:type="dcterms:W3CDTF">2024-03-01T05:01:56Z</dcterms:modified>
</cp:coreProperties>
</file>