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362" r:id="rId3"/>
    <p:sldId id="258" r:id="rId4"/>
    <p:sldId id="259" r:id="rId5"/>
    <p:sldId id="382" r:id="rId6"/>
    <p:sldId id="350" r:id="rId7"/>
    <p:sldId id="359" r:id="rId8"/>
    <p:sldId id="360" r:id="rId9"/>
    <p:sldId id="383" r:id="rId10"/>
    <p:sldId id="351" r:id="rId11"/>
    <p:sldId id="352" r:id="rId12"/>
    <p:sldId id="353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9E137-BD20-C019-FF7D-C42260B59A41}" v="2" dt="2023-11-16T17:07:1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71" autoAdjust="0"/>
  </p:normalViewPr>
  <p:slideViewPr>
    <p:cSldViewPr snapToGrid="0">
      <p:cViewPr varScale="1">
        <p:scale>
          <a:sx n="58" d="100"/>
          <a:sy n="58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189E137-BD20-C019-FF7D-C42260B59A41}"/>
    <pc:docChg chg="modSld">
      <pc:chgData name="" userId="" providerId="" clId="Web-{A189E137-BD20-C019-FF7D-C42260B59A41}" dt="2023-11-16T17:07:15.901" v="0" actId="20577"/>
      <pc:docMkLst>
        <pc:docMk/>
      </pc:docMkLst>
      <pc:sldChg chg="modSp">
        <pc:chgData name="" userId="" providerId="" clId="Web-{A189E137-BD20-C019-FF7D-C42260B59A41}" dt="2023-11-16T17:07:15.901" v="0" actId="20577"/>
        <pc:sldMkLst>
          <pc:docMk/>
          <pc:sldMk cId="0" sldId="257"/>
        </pc:sldMkLst>
        <pc:spChg chg="mod">
          <ac:chgData name="" userId="" providerId="" clId="Web-{A189E137-BD20-C019-FF7D-C42260B59A41}" dt="2023-11-16T17:07:15.901" v="0" actId="20577"/>
          <ac:spMkLst>
            <pc:docMk/>
            <pc:sldMk cId="0" sldId="257"/>
            <ac:spMk id="4098" creationId="{F98C04FB-0826-4574-9471-8703053D4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23575-6D52-4179-860A-8551413F0CF3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0C719-9316-473E-B1C2-9846A436C4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6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co.org/index.php?page=viewproblem2&amp;cpid=56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E2547AC-61EB-4C0F-8249-80D35C689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C9791-0D43-4519-BA59-840CC60B8C5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C152694-58FB-469E-9809-2B803FC5E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EDF1311-C2BD-4FF4-97E1-C26673298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Bring up logical operators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2B3B1C2-C7C7-4C33-BCBF-DDA74DB5E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687E8-D164-47A1-990F-F397D61B08C1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677CC05-97FC-4391-BE71-6C56240A8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04AA9D3-0AC8-4C38-9DB6-4E8626655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that it can end with else or 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89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12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31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54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78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problem statement is here: </a:t>
            </a:r>
            <a:r>
              <a:rPr lang="en-US" dirty="0">
                <a:hlinkClick r:id="rId3"/>
              </a:rPr>
              <a:t>http://www.usaco.org/index.php?page=viewproblem2&amp;cpid=567</a:t>
            </a:r>
            <a:endParaRPr lang="en-US" dirty="0"/>
          </a:p>
          <a:p>
            <a:r>
              <a:rPr lang="en-US" dirty="0"/>
              <a:t>Problem Credits: Brian Dean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69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D2E6-B65E-4F83-9D7B-06A6EF325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94392-998A-49E1-BD72-98FD3DF33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EB23-020E-43BF-A5FA-A7B9C446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B574-A770-4822-9086-0490FBF8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C76E-1D8A-463F-BCD9-C58BD705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BA4-EA68-4366-9B5B-43EAD38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48D89-04B3-458B-8165-16A4CFEA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3BC6-C1BA-44BE-9647-EF7BDE60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9591-FD20-44EE-8393-7180537D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4733-57CB-4434-925E-9CA36EBD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9ECA6-1623-48D0-B721-477D3E83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FEDF-227E-4509-9A0A-2767FC673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34A5-D787-479B-91A0-F5BD72EA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5B43-E479-4F4C-BC24-2AB590ED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220F-3213-49A5-B024-6A4E42E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5FA7-F3F3-4016-A50D-8C9CC241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6B37-0EF3-4DF1-A35F-18401106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DB88-AD53-43FB-A62D-2DB114DC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B604-62F4-43FD-88D4-836E105D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B940-BB3B-4BA4-8E3D-766BA131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F8A0-F6D7-4E52-A0C9-2EC4B18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8B25-291E-4578-B6A4-92E0124B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C52A-6267-416D-A8F1-F2ABC7E4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DE06-7936-423B-BA12-79C57A41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49A0-5CD8-4C0A-A3DF-F549C3B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D05C-F37C-4D5C-84FF-961E817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61B5-F119-4574-8E26-640968373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CF33-DE38-44BF-B958-C7C379A8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FB537-C04F-4D7E-91A1-A5EB3F2A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FF12C-EC30-42D7-999F-B0DA3C6D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8688-5ADA-454E-8444-BDEF517D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8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E37D-E692-42FD-B0FC-6C80BFF5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036E-515B-4662-A185-C317CCAB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687E-CE99-46BE-9727-A0A2A8B9B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D6EF0-88B1-4769-A6E4-EDB648B16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B7C40-9D52-4CD8-90BB-F4F4B8A70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B8AE6-90D3-41FB-B0E8-081C76B6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7E20-17BB-407B-A308-511F1AA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5F5B-EC0B-4DBF-8839-3A8B5C16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7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7011-5F23-4766-83BE-DB8CD4D5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675-821F-49FD-9365-F4D10FDF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A8368-A0C0-4181-A570-F1776B20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032D-4D1C-4C4B-BD18-EBD832A1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414C9-2C56-4699-9FA4-D6FF3BBC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EC7F0-B810-4AB1-BE84-E872FBD4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0B8A6-0B59-4260-9825-4FC9C2A6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B253-227C-4B86-A609-4DF250B3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B775-C76D-48B3-B578-7962E763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23E9-F646-4DE3-B405-C6382C6B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59669-9105-44AA-A8F0-8E2A4701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6AE4-8301-4750-BDFD-4224E2C8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9D1D-058A-4A01-8DBE-05267B2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8D2C-CAF9-4700-83AE-07BBABC7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516CC-1B7D-45B6-BA50-A008B2FD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CAAFD-F08C-4F03-9ECA-36F9ABD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9EE8-2E58-4F46-B5C0-3CAC6F1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D7E9A-49D3-40F8-BC74-230796E1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277F-5405-4374-9FD6-79BEE3C1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1553B-584D-4B86-8329-358B4243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8A9A-6C58-47FD-8BFC-37F84DC6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67A5-18AB-4291-83B6-D97F45209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DCD0-3B3D-48C4-A1A2-0A2A02809F49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9179-D58E-499A-BAF3-05FB916D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012B-CF35-4270-9FF0-11808635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en-US" dirty="0">
                <a:cs typeface="Calibri"/>
              </a:rPr>
              <a:t>Review, continued</a:t>
            </a:r>
            <a:endParaRPr lang="en-US" altLang="en-US" dirty="0"/>
          </a:p>
          <a:p>
            <a:pPr algn="l" eaLnBrk="1" hangingPunct="1"/>
            <a:endParaRPr lang="en-US" alt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571625"/>
            <a:ext cx="10820400" cy="4905375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sz="2400"/>
              <a:t>Write a program to check if a number is prime.</a:t>
            </a:r>
          </a:p>
          <a:p>
            <a:pPr marL="273050" indent="-273050"/>
            <a:r>
              <a:rPr lang="en-US" altLang="en-US" sz="2400"/>
              <a:t>Sample run(s) of the code:</a:t>
            </a:r>
          </a:p>
          <a:p>
            <a:pPr marL="639763" lvl="1" indent="-246063">
              <a:buNone/>
            </a:pPr>
            <a:endParaRPr lang="en-US" altLang="en-US" sz="70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What is your number?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91 is not prime.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What is your number?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97 is prime.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What is your number?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 is not prime.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6600" lvl="1" indent="-342900">
              <a:lnSpc>
                <a:spcPct val="80000"/>
              </a:lnSpc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0C04D-0638-4422-B913-14DB559E93FF}"/>
              </a:ext>
            </a:extLst>
          </p:cNvPr>
          <p:cNvSpPr txBox="1"/>
          <p:nvPr/>
        </p:nvSpPr>
        <p:spPr>
          <a:xfrm>
            <a:off x="914400" y="5019675"/>
            <a:ext cx="10658475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For an extra challenge, print out the factors of the number if the number isn’t prime.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What is your number? </a:t>
            </a: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639763" lvl="1" indent="-246063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91 is not prime. Its factors are: 7 13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91560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2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10820400" cy="4905375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Using your code for Question 1, write a program that calculates all the prime numbers less than or equal to a certain number.</a:t>
            </a:r>
          </a:p>
          <a:p>
            <a:pPr marL="273050" indent="-273050"/>
            <a:r>
              <a:rPr lang="en-US" altLang="en-US" dirty="0"/>
              <a:t>Hint: you might want to use a method!</a:t>
            </a:r>
          </a:p>
          <a:p>
            <a:pPr marL="273050" indent="-273050"/>
            <a:r>
              <a:rPr lang="en-US" altLang="en-US" dirty="0"/>
              <a:t>Sample run of the code: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upper bound?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2 3 5 7 11 13 17 19 23 29</a:t>
            </a:r>
          </a:p>
        </p:txBody>
      </p:sp>
    </p:spTree>
    <p:extLst>
      <p:ext uri="{BB962C8B-B14F-4D97-AF65-F5344CB8AC3E}">
        <p14:creationId xmlns:p14="http://schemas.microsoft.com/office/powerpoint/2010/main" val="2812896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3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590675"/>
            <a:ext cx="10820400" cy="4905375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Using your code from Questions 1 and/or 2, write a program to find the last prime number before a given integer.</a:t>
            </a: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Sample run(s) of the code: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upper bound?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last prime before 100 is 97.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upper bound?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last prime before 150 is 149.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/>
            <a:endParaRPr lang="en-US" alt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636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4 (Challenge*)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E4296F2-B122-4A4E-897B-0262D7AE6D7F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90675"/>
            <a:ext cx="108204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Two people are painting a fence. If you imagine the fence as a one-dimensional number line, John paints one interval of the fence and Bessie paints another interval of the fence which may possibly overlap with part or all of John’s interval.</a:t>
            </a: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Please help John and Bessie determine how much of their fence is painted.</a:t>
            </a: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The ends of the intervals are guaranteed to be integers between 0 and 100.</a:t>
            </a: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Sample run(s) of the code:</a:t>
            </a:r>
          </a:p>
          <a:p>
            <a:pPr marL="639763" lvl="1" indent="-246063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John’s interval?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7 10</a:t>
            </a:r>
          </a:p>
          <a:p>
            <a:pPr marL="639763" lvl="1" indent="-246063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Bessie’s interval?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4 8</a:t>
            </a:r>
          </a:p>
          <a:p>
            <a:pPr marL="639763" lvl="1" indent="-246063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units of fence are painted.</a:t>
            </a:r>
          </a:p>
          <a:p>
            <a:pPr marL="639763" lvl="1" indent="-246063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/>
            <a:endParaRPr lang="en-US" alt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2BCB-8093-4CA3-B014-CD72445AED83}"/>
              </a:ext>
            </a:extLst>
          </p:cNvPr>
          <p:cNvSpPr txBox="1"/>
          <p:nvPr/>
        </p:nvSpPr>
        <p:spPr>
          <a:xfrm>
            <a:off x="6324600" y="6273225"/>
            <a:ext cx="5667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Courier New" panose="02070309020205020404" pitchFamily="49" charset="0"/>
              </a:rPr>
              <a:t>*This question is adapted from a previous USACO Bronze problem.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4863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5A219-9DE8-484D-8EAF-E309A525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Conditionals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22C7-B999-46A0-B77D-587E595F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1AD91E54-1966-4714-8191-D307CC19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5C70F8E-D613-4713-BC4D-0E2C9914C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F85196C-5249-4ABB-B474-EF6C10DB5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916920" cy="4802187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i="1" dirty="0"/>
              <a:t>Executes a block of statements only if a test is true</a:t>
            </a:r>
            <a:endParaRPr lang="en-US" altLang="en-US" sz="900" i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/>
              <a:t>test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Scanner console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int cents = </a:t>
            </a:r>
            <a:r>
              <a:rPr lang="en-US" altLang="en-US" sz="21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100">
                <a:latin typeface="Courier New" panose="02070309020205020404" pitchFamily="49" charset="0"/>
              </a:rPr>
              <a:t>();</a:t>
            </a:r>
            <a:endParaRPr lang="en-US" altLang="en-US" sz="21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if (cents == 25)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  </a:t>
            </a:r>
            <a:r>
              <a:rPr lang="en-US" altLang="en-US" sz="2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100" dirty="0">
                <a:latin typeface="Courier New" panose="02070309020205020404" pitchFamily="49" charset="0"/>
              </a:rPr>
              <a:t>(“Quarter accepted. Here is your gumball.");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}</a:t>
            </a:r>
          </a:p>
        </p:txBody>
      </p:sp>
      <p:pic>
        <p:nvPicPr>
          <p:cNvPr id="5124" name="Picture 4" descr="if_statement">
            <a:extLst>
              <a:ext uri="{FF2B5EF4-FFF2-40B4-BE49-F238E27FC236}">
                <a16:creationId xmlns:a16="http://schemas.microsoft.com/office/drawing/2014/main" id="{F6A07E43-E3F7-416A-B530-7B2D3C83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361" y="2078025"/>
            <a:ext cx="3012439" cy="281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6F9773-5926-4212-BDC0-7D4D971E2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7247007-47C8-46DA-9ED7-0E9200089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i="1" dirty="0"/>
              <a:t>Executes one block if a test is true, another if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/>
              <a:t>test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dirty="0"/>
              <a:t>	</a:t>
            </a:r>
            <a:r>
              <a:rPr lang="en-US" altLang="en-US" sz="1700" dirty="0">
                <a:latin typeface="Courier New" panose="02070309020205020404" pitchFamily="49" charset="0"/>
              </a:rPr>
              <a:t>int password = </a:t>
            </a:r>
            <a:r>
              <a:rPr lang="en-US" altLang="en-US" sz="1700" dirty="0" err="1">
                <a:latin typeface="Courier New" panose="02070309020205020404" pitchFamily="49" charset="0"/>
              </a:rPr>
              <a:t>console</a:t>
            </a:r>
            <a:r>
              <a:rPr lang="en-US" altLang="en-US" sz="1700" err="1">
                <a:latin typeface="Courier New" panose="02070309020205020404" pitchFamily="49" charset="0"/>
              </a:rPr>
              <a:t>.</a:t>
            </a:r>
            <a:r>
              <a:rPr lang="en-US" altLang="en-US" sz="1700">
                <a:latin typeface="Courier New" panose="02070309020205020404" pitchFamily="49" charset="0"/>
              </a:rPr>
              <a:t>nextInt();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if (password ==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    </a:t>
            </a:r>
            <a:r>
              <a:rPr lang="en-US" altLang="en-US" sz="1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700" dirty="0">
                <a:latin typeface="Courier New" panose="02070309020205020404" pitchFamily="49" charset="0"/>
              </a:rPr>
              <a:t>("That’s not a very good password. Make a new one.");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    </a:t>
            </a:r>
            <a:r>
              <a:rPr lang="en-US" altLang="en-US" sz="1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700" dirty="0">
                <a:latin typeface="Courier New" panose="02070309020205020404" pitchFamily="49" charset="0"/>
              </a:rPr>
              <a:t>("You’re good to go!");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}</a:t>
            </a:r>
          </a:p>
        </p:txBody>
      </p:sp>
      <p:pic>
        <p:nvPicPr>
          <p:cNvPr id="7172" name="Picture 4" descr="if_else">
            <a:extLst>
              <a:ext uri="{FF2B5EF4-FFF2-40B4-BE49-F238E27FC236}">
                <a16:creationId xmlns:a16="http://schemas.microsoft.com/office/drawing/2014/main" id="{64C7327A-EDB0-46C8-A6C1-8CF5EFC7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59" y="2190432"/>
            <a:ext cx="4061461" cy="263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2FF1FE-B66E-45E1-A958-EC0B3415B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if/else if </a:t>
            </a:r>
            <a:r>
              <a:rPr lang="en-US" altLang="en-US"/>
              <a:t>statement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2D5BA83-E1A3-4596-A7BA-CF8AE4A0F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it ends with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/>
              <a:t>, exactly one path must be taken.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it ends with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, the code might not execute any path.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if (</a:t>
            </a:r>
            <a:r>
              <a:rPr lang="en-US" altLang="en-US" sz="2000" b="1"/>
              <a:t>test1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</a:t>
            </a:r>
            <a:r>
              <a:rPr lang="en-US" altLang="en-US" sz="2000" b="1"/>
              <a:t>statement(s)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 else if (</a:t>
            </a:r>
            <a:r>
              <a:rPr lang="en-US" altLang="en-US" sz="2000" b="1"/>
              <a:t>test2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</a:t>
            </a:r>
            <a:r>
              <a:rPr lang="en-US" altLang="en-US" sz="2000" b="1"/>
              <a:t>statement(s)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 else </a:t>
            </a:r>
            <a:r>
              <a:rPr lang="en-US" altLang="en-US" sz="2000">
                <a:solidFill>
                  <a:srgbClr val="003399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2000" b="1">
                <a:solidFill>
                  <a:srgbClr val="003399"/>
                </a:solidFill>
              </a:rPr>
              <a:t>test3</a:t>
            </a:r>
            <a:r>
              <a:rPr lang="en-US" altLang="en-US" sz="2000">
                <a:solidFill>
                  <a:srgbClr val="003399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</a:t>
            </a:r>
            <a:r>
              <a:rPr lang="en-US" altLang="en-US" sz="2000" b="1"/>
              <a:t>statement(s)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 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endParaRPr lang="en-US" altLang="en-US" sz="2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/>
              <a:t>Example: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	if (place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    </a:t>
            </a:r>
            <a:r>
              <a:rPr lang="en-US" altLang="en-US" sz="190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>
                <a:latin typeface="Courier New" panose="02070309020205020404" pitchFamily="49" charset="0"/>
              </a:rPr>
              <a:t>("Gold medal!");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	} else if (place == 2)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	    </a:t>
            </a:r>
            <a:r>
              <a:rPr lang="en-US" altLang="en-US" sz="190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>
                <a:latin typeface="Courier New" panose="02070309020205020404" pitchFamily="49" charset="0"/>
              </a:rPr>
              <a:t>("Silver medal!");</a:t>
            </a:r>
            <a:endParaRPr lang="en-US" altLang="en-US" sz="19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	} else if (place == 3)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    </a:t>
            </a:r>
            <a:r>
              <a:rPr lang="en-US" altLang="en-US" sz="190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>
                <a:latin typeface="Courier New" panose="02070309020205020404" pitchFamily="49" charset="0"/>
              </a:rPr>
              <a:t>("Bronze medal.");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4340" name="Picture 4" descr="nested_if_2">
            <a:extLst>
              <a:ext uri="{FF2B5EF4-FFF2-40B4-BE49-F238E27FC236}">
                <a16:creationId xmlns:a16="http://schemas.microsoft.com/office/drawing/2014/main" id="{1044C1B0-57C3-47E1-8CC4-8119883A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12950"/>
            <a:ext cx="32766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FE29E-DE4B-451E-83F3-F9040A808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Examples We Talked About During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F2D2D-647D-4E46-9FCF-0BCE23F62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4C56B5E-215F-4F99-A10F-9FA1FCC0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2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590675"/>
            <a:ext cx="10820400" cy="4905375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Write a program to reverse the digits in an integer.</a:t>
            </a: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Sample run(s) of the code: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number?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number? 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7352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2537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Can you do this only with loops and variables?</a:t>
            </a:r>
          </a:p>
        </p:txBody>
      </p:sp>
    </p:spTree>
    <p:extLst>
      <p:ext uri="{BB962C8B-B14F-4D97-AF65-F5344CB8AC3E}">
        <p14:creationId xmlns:p14="http://schemas.microsoft.com/office/powerpoint/2010/main" val="31628132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Question 6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590675"/>
            <a:ext cx="10820400" cy="4905375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>
                <a:cs typeface="Courier New" panose="02070309020205020404" pitchFamily="49" charset="0"/>
              </a:rPr>
              <a:t>Write a program to read in integers until a sentinel, and calculate the range and the mean of the integers.</a:t>
            </a:r>
          </a:p>
          <a:p>
            <a:pPr marL="273050" indent="-273050"/>
            <a:r>
              <a:rPr lang="en-US" altLang="en-US">
                <a:cs typeface="Courier New" panose="02070309020205020404" pitchFamily="49" charset="0"/>
              </a:rPr>
              <a:t>Sample run(s) of the code: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a number (999999 to quit):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a number (999999 to quit):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a number (999999 to quit):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a number (999999 to quit):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a number (999999 to quit):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a number (999999 to quit): </a:t>
            </a:r>
            <a:r>
              <a:rPr lang="en-US" alt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999999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The range is 16. The mean is 11.4.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/>
            <a:endParaRPr lang="en-US" altLang="en-US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04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FE29E-DE4B-451E-83F3-F9040A808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F2D2D-647D-4E46-9FCF-0BCE23F62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4C56B5E-215F-4F99-A10F-9FA1FCC0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868</Words>
  <Application>Microsoft Office PowerPoint</Application>
  <PresentationFormat>Widescreen</PresentationFormat>
  <Paragraphs>138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Intermediate Coding Week 2</vt:lpstr>
      <vt:lpstr>Conditionals Review</vt:lpstr>
      <vt:lpstr>The if statement</vt:lpstr>
      <vt:lpstr>The if/else statement</vt:lpstr>
      <vt:lpstr>The if/else if statement</vt:lpstr>
      <vt:lpstr>Examples We Talked About During Class</vt:lpstr>
      <vt:lpstr>Question 2</vt:lpstr>
      <vt:lpstr>Question 6</vt:lpstr>
      <vt:lpstr>Problems</vt:lpstr>
      <vt:lpstr>Question 1</vt:lpstr>
      <vt:lpstr>Question 2</vt:lpstr>
      <vt:lpstr>Question 3</vt:lpstr>
      <vt:lpstr>Question 4 (Challenge*)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2 </dc:title>
  <dc:creator>Li, Katherine M (Student)</dc:creator>
  <cp:lastModifiedBy>Li, Jack (Student)</cp:lastModifiedBy>
  <cp:revision>8</cp:revision>
  <dcterms:created xsi:type="dcterms:W3CDTF">2020-10-08T05:40:19Z</dcterms:created>
  <dcterms:modified xsi:type="dcterms:W3CDTF">2023-11-16T17:07:26Z</dcterms:modified>
</cp:coreProperties>
</file>