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1"/>
  </p:notesMasterIdLst>
  <p:sldIdLst>
    <p:sldId id="467" r:id="rId3"/>
    <p:sldId id="487" r:id="rId4"/>
    <p:sldId id="262" r:id="rId5"/>
    <p:sldId id="266" r:id="rId6"/>
    <p:sldId id="271" r:id="rId7"/>
    <p:sldId id="299" r:id="rId8"/>
    <p:sldId id="300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3" r:id="rId24"/>
    <p:sldId id="484" r:id="rId25"/>
    <p:sldId id="485" r:id="rId26"/>
    <p:sldId id="486" r:id="rId27"/>
    <p:sldId id="461" r:id="rId28"/>
    <p:sldId id="482" r:id="rId29"/>
    <p:sldId id="4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503A8-2413-D36E-97B2-6274776A4719}" v="26" dt="2023-12-07T16:18:40.750"/>
    <p1510:client id="{4DE9F8DA-ECA2-C69F-341F-EC9A8A488FCA}" v="1" dt="2023-12-07T16:17:1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ack (Student)" userId="S::s-lijac@bsd405.org::52fdaf64-b46b-430b-aced-e178e153bac2" providerId="AD" clId="Web-{4DA503A8-2413-D36E-97B2-6274776A4719}"/>
    <pc:docChg chg="modSld">
      <pc:chgData name="Li, Jack (Student)" userId="S::s-lijac@bsd405.org::52fdaf64-b46b-430b-aced-e178e153bac2" providerId="AD" clId="Web-{4DA503A8-2413-D36E-97B2-6274776A4719}" dt="2023-12-07T16:18:39.172" v="23" actId="20577"/>
      <pc:docMkLst>
        <pc:docMk/>
      </pc:docMkLst>
      <pc:sldChg chg="modSp">
        <pc:chgData name="Li, Jack (Student)" userId="S::s-lijac@bsd405.org::52fdaf64-b46b-430b-aced-e178e153bac2" providerId="AD" clId="Web-{4DA503A8-2413-D36E-97B2-6274776A4719}" dt="2023-12-07T16:18:39.172" v="23" actId="20577"/>
        <pc:sldMkLst>
          <pc:docMk/>
          <pc:sldMk cId="1811893731" sldId="467"/>
        </pc:sldMkLst>
        <pc:spChg chg="mod">
          <ac:chgData name="Li, Jack (Student)" userId="S::s-lijac@bsd405.org::52fdaf64-b46b-430b-aced-e178e153bac2" providerId="AD" clId="Web-{4DA503A8-2413-D36E-97B2-6274776A4719}" dt="2023-12-07T16:18:24.218" v="1" actId="20577"/>
          <ac:spMkLst>
            <pc:docMk/>
            <pc:sldMk cId="1811893731" sldId="467"/>
            <ac:spMk id="4098" creationId="{F98C04FB-0826-4574-9471-8703053D4732}"/>
          </ac:spMkLst>
        </pc:spChg>
        <pc:spChg chg="mod">
          <ac:chgData name="Li, Jack (Student)" userId="S::s-lijac@bsd405.org::52fdaf64-b46b-430b-aced-e178e153bac2" providerId="AD" clId="Web-{4DA503A8-2413-D36E-97B2-6274776A4719}" dt="2023-12-07T16:18:39.172" v="23" actId="20577"/>
          <ac:spMkLst>
            <pc:docMk/>
            <pc:sldMk cId="1811893731" sldId="467"/>
            <ac:spMk id="4099" creationId="{4C17B3D8-FDE4-4463-A2D2-FDDC588230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BE3D-25E3-4D1C-ABA9-404DE3A8A41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58A2-F9A1-4760-953B-41067982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26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E335-90DE-431F-9C4A-BAB78C3499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F8EC-2A31-4144-ADCA-11857006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B47A9-57C3-4611-A072-1633DD64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665D-1303-4A48-969B-C06B5C2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8522-321C-4894-9702-6BB0CF3E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6919-0A67-4811-8CA0-12727AD6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CA89-922E-4772-8DD5-2650A60B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D35BB-A6CA-4E8A-A355-3BBD5B99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AC64-5640-4EFC-8768-A1ED22B7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7BA-1CA7-425A-89A9-A15D576E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7FC-4C63-4EAA-9B03-E126F840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2FD38-017A-4D52-B6D1-B540CB5E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8BAEC-BA5D-4271-A916-D81641311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CF5E-2FE4-4303-AFF1-0DAC7F7E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040A-3542-4498-BF21-160BE0BE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F1A2-DB3E-4198-8E81-5AAA9E7E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F5B-6374-4D46-8FD7-5126A046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28BE-EFA1-419E-8381-333B1A6B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8BEA-896B-44B2-9965-DC657A3C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CB88-316F-4CD2-A9B4-1288258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D0F3-F18B-4050-B5AF-7D837DBA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F87-B5C1-4054-A7C0-0AB3C8D8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54E4-FF34-40A3-A49C-3A1559BA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9628-9633-407A-95E8-C4C3BDC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262B-48B7-43A2-85C8-F53CDE0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C379-8951-4FB5-B48E-61A84C7B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D4DB-5C79-4DA7-BF37-9BDD595E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ADC8-9C95-46C1-8688-0829F77D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31A3-8E70-4EAE-B88A-77CDCF6A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C2D6-298F-491F-9221-29EB2742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E4F4-B44A-4F7C-AE9C-2D384B57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140F-E228-4218-87FB-F42A7D6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9DFA-8325-4938-81DD-E4CE846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6C79-5749-4C07-A245-EA13D77C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A9D5-68DD-43BC-AD49-1FD1BE79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4AF73-4D65-41C9-9D54-8766E1107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EE3B9-9D71-4BEC-9CF9-926E1EA6A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C28F2-5A78-4C4E-B448-997751AD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05D35-AB5A-4ABC-A6F3-773DA4EF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D38D-5B14-4B45-8D87-AF624D3D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1E84-BD5A-45DC-A47C-6F7E052A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EA5B3-C20C-48C3-9FF4-7178CA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71B9-D6E1-41E8-92A0-B2AF1830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C377-70BE-41E5-A48D-8FDB079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2C0B7-A5F7-4B6E-B972-4C03E6A1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2B3AA-1DED-4D28-BC75-7844CDBD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4EB6A-5BBE-443F-B9C4-FAB90A8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B61D-24C6-433A-8C2F-F157FC59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3D72-DC13-4325-8B94-12D298F4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B695-CB58-40A3-8008-BFAF6F5F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8789-A446-4162-AD95-CE42F81D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6637-2D95-43C3-A8B7-BA30A9B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F363D-85A1-4BAD-B7F0-34764584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FD-079D-4B93-855D-D6E4D920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5C835-3EAA-46F0-A3AE-38D7D935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4D39-0E61-42B3-AFB2-C1FC0255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2E8F-79E6-4E23-A221-AAD516FC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DAC01-3BE9-4C9E-861A-62C31BC1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0B55-26FB-4D72-A0D6-53831610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AA59C-140C-4A6A-984D-311F7BD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3E69-2AA8-41D1-A0BD-0FF5933B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D014-7C2C-41AC-9CD8-6BCD31BB1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A3A0-86CB-4253-ADE1-1089C48E0FA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530B-FBF2-45F8-8246-81ED32A24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E167-574B-453F-A508-18511EEC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F42C-B7FC-40D5-9CA0-B1149700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5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en-US" dirty="0"/>
              <a:t>More Classes – or something else?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9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835B502F-C742-4E63-96F4-49F4C3E6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Things you </a:t>
            </a:r>
            <a:r>
              <a:rPr lang="en-US" altLang="en-US" b="0" dirty="0"/>
              <a:t>can</a:t>
            </a:r>
            <a:r>
              <a:rPr lang="en-US" altLang="en-US" dirty="0"/>
              <a:t> do with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418DC626-593B-4D11-A03B-3B17A5036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store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in a variable or an array element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s = null;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words[2] = null;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print a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reference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null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ask whether a variable or array element is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(words[2] == null) { ...</a:t>
            </a:r>
            <a:endParaRPr lang="en-US" alt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r>
              <a:rPr lang="en-US" altLang="en-US" dirty="0"/>
              <a:t>pass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as a parameter to a method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(null);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null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r>
              <a:rPr lang="en-US" altLang="en-US" dirty="0"/>
              <a:t>return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from a method  (often to indicate failure)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return null;</a:t>
            </a:r>
          </a:p>
        </p:txBody>
      </p:sp>
    </p:spTree>
    <p:extLst>
      <p:ext uri="{BB962C8B-B14F-4D97-AF65-F5344CB8AC3E}">
        <p14:creationId xmlns:p14="http://schemas.microsoft.com/office/powerpoint/2010/main" val="3853377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>
            <a:extLst>
              <a:ext uri="{FF2B5EF4-FFF2-40B4-BE49-F238E27FC236}">
                <a16:creationId xmlns:a16="http://schemas.microsoft.com/office/drawing/2014/main" id="{7D574FC2-2C3F-4995-9121-107CABC87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pointer exception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C28CE632-C211-4DA1-A8F0-78B5A3538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dereference</a:t>
            </a:r>
            <a:r>
              <a:rPr lang="en-US" altLang="en-US" dirty="0"/>
              <a:t>: To access data or methods of an object with the dot notation, such as </a:t>
            </a:r>
            <a:r>
              <a:rPr lang="en-US" altLang="en-US" dirty="0" err="1">
                <a:latin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.</a:t>
            </a:r>
          </a:p>
          <a:p>
            <a:pPr lvl="1"/>
            <a:r>
              <a:rPr lang="en-US" altLang="en-US" dirty="0"/>
              <a:t>It is illegal to dereference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(causes an exception).</a:t>
            </a:r>
            <a:endParaRPr lang="en-US" altLang="en-US" sz="900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is not any object, so it has no methods or data.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String[] words = new String[5];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("word is: " + words[0]);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l =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words[0].length()</a:t>
            </a:r>
            <a:r>
              <a:rPr lang="en-US" altLang="en-US" dirty="0">
                <a:latin typeface="Courier New" panose="02070309020205020404" pitchFamily="49" charset="0"/>
              </a:rPr>
              <a:t>;  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	Output: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word is: null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Exception in thread "main"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java.lang.NullPointerException</a:t>
            </a: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        at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Example.main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(Example.java:8)</a:t>
            </a:r>
          </a:p>
        </p:txBody>
      </p:sp>
      <p:graphicFrame>
        <p:nvGraphicFramePr>
          <p:cNvPr id="833540" name="Group 4">
            <a:extLst>
              <a:ext uri="{FF2B5EF4-FFF2-40B4-BE49-F238E27FC236}">
                <a16:creationId xmlns:a16="http://schemas.microsoft.com/office/drawing/2014/main" id="{E10DE8AB-6C35-4F3B-B990-5F3E77A30D8D}"/>
              </a:ext>
            </a:extLst>
          </p:cNvPr>
          <p:cNvGraphicFramePr>
            <a:graphicFrameLocks noGrp="1"/>
          </p:cNvGraphicFramePr>
          <p:nvPr/>
        </p:nvGraphicFramePr>
        <p:xfrm>
          <a:off x="7256462" y="448946"/>
          <a:ext cx="4097338" cy="79248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165196824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321180607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1985421657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105669919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5219732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3242919014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54527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38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>
            <a:extLst>
              <a:ext uri="{FF2B5EF4-FFF2-40B4-BE49-F238E27FC236}">
                <a16:creationId xmlns:a16="http://schemas.microsoft.com/office/drawing/2014/main" id="{BB565103-C7BB-4C77-94C3-0EAC66F31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Looking before you leap</a:t>
            </a: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02645460-1F62-44C4-8E42-865F289C9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can check for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before calling an object's methods.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String[] words = new String[5];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words[0] = "hello";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words[2] = "goodbye";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words[1], [3], [4] are null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i = 0; i &lt; </a:t>
            </a:r>
            <a:r>
              <a:rPr lang="en-US" altLang="en-US" sz="2000" dirty="0" err="1">
                <a:latin typeface="Courier New" panose="02070309020205020404" pitchFamily="49" charset="0"/>
              </a:rPr>
              <a:t>words.length</a:t>
            </a:r>
            <a:r>
              <a:rPr lang="en-US" altLang="en-US" sz="2000" dirty="0">
                <a:latin typeface="Courier New" panose="02070309020205020404" pitchFamily="49" charset="0"/>
              </a:rPr>
              <a:t>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if (words[i]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words[i] = words[i].</a:t>
            </a:r>
            <a:r>
              <a:rPr lang="en-US" altLang="en-US" sz="2000" dirty="0" err="1">
                <a:latin typeface="Courier New" panose="02070309020205020404" pitchFamily="49" charset="0"/>
              </a:rPr>
              <a:t>toUpperCase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34564" name="Group 4">
            <a:extLst>
              <a:ext uri="{FF2B5EF4-FFF2-40B4-BE49-F238E27FC236}">
                <a16:creationId xmlns:a16="http://schemas.microsoft.com/office/drawing/2014/main" id="{8FCB4064-9E79-45D4-8F09-B0C8E5809AB5}"/>
              </a:ext>
            </a:extLst>
          </p:cNvPr>
          <p:cNvGraphicFramePr>
            <a:graphicFrameLocks noGrp="1"/>
          </p:cNvGraphicFramePr>
          <p:nvPr/>
        </p:nvGraphicFramePr>
        <p:xfrm>
          <a:off x="4437064" y="5029200"/>
          <a:ext cx="5614987" cy="9906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87796127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60776504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303090055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4475701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59110342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1230721219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980985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"GOODBYE"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3435"/>
                  </a:ext>
                </a:extLst>
              </a:tr>
            </a:tbl>
          </a:graphicData>
        </a:graphic>
      </p:graphicFrame>
      <p:grpSp>
        <p:nvGrpSpPr>
          <p:cNvPr id="834595" name="Group 35">
            <a:extLst>
              <a:ext uri="{FF2B5EF4-FFF2-40B4-BE49-F238E27FC236}">
                <a16:creationId xmlns:a16="http://schemas.microsoft.com/office/drawing/2014/main" id="{2826D683-006A-4EA3-831E-C3247EE6476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300668"/>
            <a:ext cx="2286000" cy="519113"/>
            <a:chOff x="1248" y="2859"/>
            <a:chExt cx="1440" cy="327"/>
          </a:xfrm>
        </p:grpSpPr>
        <p:sp>
          <p:nvSpPr>
            <p:cNvPr id="834596" name="Rectangle 36">
              <a:extLst>
                <a:ext uri="{FF2B5EF4-FFF2-40B4-BE49-F238E27FC236}">
                  <a16:creationId xmlns:a16="http://schemas.microsoft.com/office/drawing/2014/main" id="{0D46F4A7-2804-4AD8-BC4B-A4A414AF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en-US" i="1"/>
                <a:t>words</a:t>
              </a:r>
            </a:p>
          </p:txBody>
        </p:sp>
        <p:sp>
          <p:nvSpPr>
            <p:cNvPr id="834597" name="Line 37">
              <a:extLst>
                <a:ext uri="{FF2B5EF4-FFF2-40B4-BE49-F238E27FC236}">
                  <a16:creationId xmlns:a16="http://schemas.microsoft.com/office/drawing/2014/main" id="{AA680C8D-A11D-4038-9210-2DFA81F99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98" name="Oval 38">
              <a:extLst>
                <a:ext uri="{FF2B5EF4-FFF2-40B4-BE49-F238E27FC236}">
                  <a16:creationId xmlns:a16="http://schemas.microsoft.com/office/drawing/2014/main" id="{B332CC21-05FF-4022-B21C-3A7EF231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7601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Keywords, explained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E0D12DD5-21BA-4945-89A8-21957C5B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Rectangle 4">
            <a:extLst>
              <a:ext uri="{FF2B5EF4-FFF2-40B4-BE49-F238E27FC236}">
                <a16:creationId xmlns:a16="http://schemas.microsoft.com/office/drawing/2014/main" id="{406B57F7-F193-42BE-B4D5-480065BC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fields</a:t>
            </a:r>
          </a:p>
        </p:txBody>
      </p:sp>
      <p:sp>
        <p:nvSpPr>
          <p:cNvPr id="866309" name="Rectangle 5">
            <a:extLst>
              <a:ext uri="{FF2B5EF4-FFF2-40B4-BE49-F238E27FC236}">
                <a16:creationId xmlns:a16="http://schemas.microsoft.com/office/drawing/2014/main" id="{842FC9CF-935D-4D3F-B711-E32660877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i="1"/>
              <a:t>A field that cannot be accessed from outside the class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100" i="1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100" i="1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int id;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String name;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Client code won't compile if it accesses private fields: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PointMain.java:11: x has private access in Point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System.out.println(p1.x);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^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886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E4BBFAEB-5770-461B-A425-15D2A976C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private state</a:t>
            </a:r>
          </a:p>
        </p:txBody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E2A4CF99-A9A9-4D1B-AC35-56A68F60B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 "read-only" access to the x field ("accessor")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int getX()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return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  <a:endParaRPr lang="en-US" altLang="en-US" sz="2000"/>
          </a:p>
          <a:p>
            <a:pPr lvl="1"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Allows clients to change the x field ("mutator")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void setX(int newX)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x = newX;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Client code will look more like this: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System.out.println(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p1.getX()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p1.setX(14);</a:t>
            </a:r>
            <a:endParaRPr lang="en-US" altLang="en-US" sz="2000" b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2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>
            <a:extLst>
              <a:ext uri="{FF2B5EF4-FFF2-40B4-BE49-F238E27FC236}">
                <a16:creationId xmlns:a16="http://schemas.microsoft.com/office/drawing/2014/main" id="{009CB12E-9CC2-453A-9536-C49D4F627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keyword</a:t>
            </a:r>
          </a:p>
        </p:txBody>
      </p:sp>
      <p:sp>
        <p:nvSpPr>
          <p:cNvPr id="870403" name="Rectangle 3">
            <a:extLst>
              <a:ext uri="{FF2B5EF4-FFF2-40B4-BE49-F238E27FC236}">
                <a16:creationId xmlns:a16="http://schemas.microsoft.com/office/drawing/2014/main" id="{9C09E363-9D86-4E6E-80F0-79C673CFA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this</a:t>
            </a:r>
            <a:r>
              <a:rPr lang="en-US" altLang="en-US"/>
              <a:t> : Refers to the implicit parameter inside your class.</a:t>
            </a:r>
          </a:p>
          <a:p>
            <a:pPr marL="639763" lvl="1" indent="-246063">
              <a:buNone/>
              <a:tabLst>
                <a:tab pos="3657600" algn="l"/>
              </a:tabLst>
            </a:pPr>
            <a:r>
              <a:rPr lang="en-US" altLang="en-US" sz="2100"/>
              <a:t>	</a:t>
            </a:r>
            <a:r>
              <a:rPr lang="en-US" altLang="en-US" sz="2100" i="1"/>
              <a:t>(a variable that stores the object on which a method is called)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 i="1"/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Refer to a field: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field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b="1" i="1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Call a method: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One constructor	</a:t>
            </a:r>
            <a:r>
              <a:rPr lang="en-US" altLang="en-US">
                <a:latin typeface="Courier New" panose="02070309020205020404" pitchFamily="49" charset="0"/>
              </a:rPr>
              <a:t>this(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can call another:</a:t>
            </a:r>
          </a:p>
        </p:txBody>
      </p:sp>
    </p:spTree>
    <p:extLst>
      <p:ext uri="{BB962C8B-B14F-4D97-AF65-F5344CB8AC3E}">
        <p14:creationId xmlns:p14="http://schemas.microsoft.com/office/powerpoint/2010/main" val="19915805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Or </a:t>
            </a:r>
            <a:r>
              <a:rPr lang="en-US" altLang="en-US" sz="2400" dirty="0" err="1">
                <a:solidFill>
                  <a:srgbClr val="FFFFFF"/>
                </a:solidFill>
              </a:rPr>
              <a:t>Kahoots</a:t>
            </a:r>
            <a:r>
              <a:rPr lang="en-US" altLang="en-US" sz="2400" dirty="0">
                <a:solidFill>
                  <a:srgbClr val="FFFFFF"/>
                </a:solidFill>
              </a:rPr>
              <a:t>!</a:t>
            </a:r>
            <a:endParaRPr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9724AC-2E02-4DA8-B3CA-E5D0AB003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B7DF1D57-67B7-46B0-96CC-617F2A69E9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Make the fields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dirty="0"/>
              <a:t> in your class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 that you created for last week’s problems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, and add accessor and mutator methods to the class. </a:t>
            </a:r>
          </a:p>
          <a:p>
            <a:pPr marL="273050" indent="-273050"/>
            <a:r>
              <a:rPr lang="en-US" altLang="en-US" dirty="0"/>
              <a:t>Try using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/>
              <a:t> keywords to prevent variable shadowing in your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 constructor.</a:t>
            </a:r>
          </a:p>
          <a:p>
            <a:pPr marL="273050" indent="-273050"/>
            <a:r>
              <a:rPr lang="en-US" altLang="en-US" dirty="0"/>
              <a:t>Add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field that counts how many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s have been created so far.</a:t>
            </a:r>
          </a:p>
          <a:p>
            <a:pPr marL="0" indent="0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4274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>
            <a:extLst>
              <a:ext uri="{FF2B5EF4-FFF2-40B4-BE49-F238E27FC236}">
                <a16:creationId xmlns:a16="http://schemas.microsoft.com/office/drawing/2014/main" id="{7EED6862-D39B-4E0C-8B2D-8B0A206E0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Fixing shadowing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5A37AB7B-E710-4A18-AC2C-D2905E21F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class Point {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public void setLocation(int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,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    this.x = x;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    this.y = y;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}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/>
          </a:p>
          <a:p>
            <a:pPr marL="233363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Inside </a:t>
            </a:r>
            <a:r>
              <a:rPr lang="en-US" altLang="en-US">
                <a:latin typeface="Courier New" panose="02070309020205020404" pitchFamily="49" charset="0"/>
              </a:rPr>
              <a:t>setLocation</a:t>
            </a:r>
            <a:r>
              <a:rPr lang="en-US" altLang="en-US"/>
              <a:t>,</a:t>
            </a:r>
          </a:p>
          <a:p>
            <a:pPr marL="690563" lvl="1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To refer to the data field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	say </a:t>
            </a:r>
            <a:r>
              <a:rPr lang="en-US" altLang="en-US">
                <a:latin typeface="Courier New" panose="02070309020205020404" pitchFamily="49" charset="0"/>
              </a:rPr>
              <a:t>this.x</a:t>
            </a:r>
            <a:endParaRPr lang="en-US" altLang="en-US"/>
          </a:p>
          <a:p>
            <a:pPr marL="690563" lvl="1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To refer to the parameter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	say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0636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AA59A-5791-4382-8652-3986A171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099D7-AA7C-417F-8DAB-74787AD0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ard Room">
            <a:extLst>
              <a:ext uri="{FF2B5EF4-FFF2-40B4-BE49-F238E27FC236}">
                <a16:creationId xmlns:a16="http://schemas.microsoft.com/office/drawing/2014/main" id="{45C3BDD0-EA41-42B5-B8B7-20B65FBD5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8610769E-C68D-4BD7-8288-8942A3AF4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shadowing</a:t>
            </a:r>
          </a:p>
        </p:txBody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64A7FBC0-759A-4DB1-B168-1644445D2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shadowing</a:t>
            </a:r>
            <a:r>
              <a:rPr lang="en-US" altLang="en-US" dirty="0"/>
              <a:t>: 2 variables with same name in same scope.</a:t>
            </a:r>
          </a:p>
          <a:p>
            <a:pPr lvl="1"/>
            <a:r>
              <a:rPr lang="en-US" altLang="en-US" dirty="0"/>
              <a:t>Normally illegal, except when one variable is a field.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Point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private int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private int </a:t>
            </a:r>
            <a:r>
              <a:rPr lang="en-US" altLang="en-US" b="1" dirty="0">
                <a:latin typeface="Courier New" panose="02070309020205020404" pitchFamily="49" charset="0"/>
              </a:rPr>
              <a:t>y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this is legal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setLocation</a:t>
            </a:r>
            <a:r>
              <a:rPr lang="en-US" altLang="en-US" dirty="0">
                <a:latin typeface="Courier New" panose="02070309020205020404" pitchFamily="49" charset="0"/>
              </a:rPr>
              <a:t>(int </a:t>
            </a:r>
            <a:r>
              <a:rPr lang="en-US" altLang="en-US" b="1" dirty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int </a:t>
            </a:r>
            <a:r>
              <a:rPr lang="en-US" altLang="en-US" b="1" dirty="0">
                <a:latin typeface="Courier New" panose="02070309020205020404" pitchFamily="49" charset="0"/>
              </a:rPr>
              <a:t>y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In most of the class,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y</a:t>
            </a:r>
            <a:r>
              <a:rPr lang="en-US" altLang="en-US" dirty="0"/>
              <a:t> refer to the fields.</a:t>
            </a:r>
          </a:p>
          <a:p>
            <a:pPr lvl="1"/>
            <a:r>
              <a:rPr lang="en-US" altLang="en-US" dirty="0"/>
              <a:t>In </a:t>
            </a:r>
            <a:r>
              <a:rPr lang="en-US" altLang="en-US" dirty="0" err="1">
                <a:latin typeface="Courier New" panose="02070309020205020404" pitchFamily="49" charset="0"/>
              </a:rPr>
              <a:t>setLocation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y</a:t>
            </a:r>
            <a:r>
              <a:rPr lang="en-US" altLang="en-US" dirty="0"/>
              <a:t> refer to the method's parameters.</a:t>
            </a:r>
          </a:p>
        </p:txBody>
      </p:sp>
    </p:spTree>
    <p:extLst>
      <p:ext uri="{BB962C8B-B14F-4D97-AF65-F5344CB8AC3E}">
        <p14:creationId xmlns:p14="http://schemas.microsoft.com/office/powerpoint/2010/main" val="28845899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>
            <a:extLst>
              <a:ext uri="{FF2B5EF4-FFF2-40B4-BE49-F238E27FC236}">
                <a16:creationId xmlns:a16="http://schemas.microsoft.com/office/drawing/2014/main" id="{FEA23D09-67F1-473F-9C18-64ED410EB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another constructor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FF85E553-6FEE-4B70-A853-EEDEBBBA9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class Point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private int x;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private int y;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public Point()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    this(0, 0);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calls (x, y) constructor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public Point(int 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>
                <a:latin typeface="Courier New" panose="02070309020205020404" pitchFamily="49" charset="0"/>
              </a:rPr>
              <a:t>, int </a:t>
            </a:r>
            <a:r>
              <a:rPr lang="en-US" altLang="en-US" sz="2000" b="1">
                <a:latin typeface="Courier New" panose="02070309020205020404" pitchFamily="49" charset="0"/>
              </a:rPr>
              <a:t>y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    this.x = x;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    this.y = y;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2"/>
            <a:r>
              <a:rPr lang="en-US" altLang="en-US"/>
              <a:t>Avoids redundancy between constructors</a:t>
            </a:r>
          </a:p>
          <a:p>
            <a:pPr lvl="2"/>
            <a:r>
              <a:rPr lang="en-US" altLang="en-US"/>
              <a:t>Only a constructor (not a method) can call another constructor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73476" name="Line 4">
            <a:extLst>
              <a:ext uri="{FF2B5EF4-FFF2-40B4-BE49-F238E27FC236}">
                <a16:creationId xmlns:a16="http://schemas.microsoft.com/office/drawing/2014/main" id="{553D5595-23A0-4F0A-8697-46BFEAF3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F041909D-8FE4-4706-824C-F61786C41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43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>
            <a:extLst>
              <a:ext uri="{FF2B5EF4-FFF2-40B4-BE49-F238E27FC236}">
                <a16:creationId xmlns:a16="http://schemas.microsoft.com/office/drawing/2014/main" id="{90BD5512-4F6E-402C-9E6D-3C53DA0BA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09539"/>
            <a:ext cx="10515600" cy="1325563"/>
          </a:xfrm>
        </p:spPr>
        <p:txBody>
          <a:bodyPr/>
          <a:lstStyle/>
          <a:p>
            <a:r>
              <a:rPr lang="en-US" altLang="en-US"/>
              <a:t>Static members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334215FC-1F68-4906-AA6D-06C7878E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21595"/>
            <a:ext cx="10515600" cy="4351338"/>
          </a:xfrm>
        </p:spPr>
        <p:txBody>
          <a:bodyPr/>
          <a:lstStyle/>
          <a:p>
            <a:r>
              <a:rPr lang="en-US" altLang="en-US" b="1" dirty="0"/>
              <a:t>static</a:t>
            </a:r>
            <a:r>
              <a:rPr lang="en-US" altLang="en-US" dirty="0"/>
              <a:t>: part of a class, rather than an instance.</a:t>
            </a:r>
          </a:p>
          <a:p>
            <a:pPr lvl="1"/>
            <a:r>
              <a:rPr lang="en-US" altLang="en-US" dirty="0"/>
              <a:t>Object classes can have static methods </a:t>
            </a:r>
            <a:r>
              <a:rPr lang="en-US" altLang="en-US" i="1" dirty="0"/>
              <a:t>and fields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Not copied into each object; shared by all objects of that class.</a:t>
            </a:r>
          </a:p>
        </p:txBody>
      </p:sp>
      <p:grpSp>
        <p:nvGrpSpPr>
          <p:cNvPr id="883716" name="Group 4">
            <a:extLst>
              <a:ext uri="{FF2B5EF4-FFF2-40B4-BE49-F238E27FC236}">
                <a16:creationId xmlns:a16="http://schemas.microsoft.com/office/drawing/2014/main" id="{CC61803D-6B07-46F5-8A7A-A2DA2B8AB8C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667001"/>
            <a:ext cx="7924800" cy="3854451"/>
            <a:chOff x="384" y="1680"/>
            <a:chExt cx="4992" cy="2428"/>
          </a:xfrm>
        </p:grpSpPr>
        <p:sp>
          <p:nvSpPr>
            <p:cNvPr id="883717" name="Text Box 5">
              <a:extLst>
                <a:ext uri="{FF2B5EF4-FFF2-40B4-BE49-F238E27FC236}">
                  <a16:creationId xmlns:a16="http://schemas.microsoft.com/office/drawing/2014/main" id="{CCAC4376-5750-4746-B778-A4B5920DD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680"/>
              <a:ext cx="2668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en-US" sz="1400" b="1" u="sng" dirty="0">
                  <a:latin typeface="Verdana" panose="020B0604030504040204" pitchFamily="34" charset="0"/>
                  <a:cs typeface="Times New Roman" panose="02020603050405020304" pitchFamily="18" charset="0"/>
                </a:rPr>
                <a:t>class</a:t>
              </a:r>
            </a:p>
            <a:p>
              <a:pPr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1400" dirty="0">
                  <a:latin typeface="Verdan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dirty="0">
                  <a:latin typeface="Verdan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private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 int </a:t>
              </a:r>
              <a:r>
                <a:rPr lang="en-US" altLang="en-US" sz="14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staticFieldA</a:t>
              </a:r>
              <a:b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private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 String </a:t>
              </a:r>
              <a:r>
                <a:rPr lang="en-US" altLang="en-US" sz="14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staticFieldB</a:t>
              </a:r>
              <a:endPara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1400" dirty="0">
                  <a:latin typeface="Verdan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dirty="0">
                  <a:latin typeface="Verdan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 void </a:t>
              </a:r>
              <a:r>
                <a:rPr lang="en-US" altLang="en-US" sz="14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someStaticMethodC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()</a:t>
              </a:r>
              <a:b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 void </a:t>
              </a:r>
              <a:r>
                <a:rPr lang="en-US" altLang="en-US" sz="14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someStaticMethodD</a:t>
              </a: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()</a:t>
              </a:r>
            </a:p>
          </p:txBody>
        </p:sp>
        <p:grpSp>
          <p:nvGrpSpPr>
            <p:cNvPr id="883718" name="Group 6">
              <a:extLst>
                <a:ext uri="{FF2B5EF4-FFF2-40B4-BE49-F238E27FC236}">
                  <a16:creationId xmlns:a16="http://schemas.microsoft.com/office/drawing/2014/main" id="{AC38305A-EBF7-4931-9E97-30718A91F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703"/>
              <a:ext cx="2640" cy="327"/>
              <a:chOff x="1440" y="2448"/>
              <a:chExt cx="2640" cy="327"/>
            </a:xfrm>
          </p:grpSpPr>
          <p:sp>
            <p:nvSpPr>
              <p:cNvPr id="883719" name="Line 7">
                <a:extLst>
                  <a:ext uri="{FF2B5EF4-FFF2-40B4-BE49-F238E27FC236}">
                    <a16:creationId xmlns:a16="http://schemas.microsoft.com/office/drawing/2014/main" id="{FFF4E266-17CD-4E23-966E-207E63868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48"/>
                <a:ext cx="1296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3720" name="Line 8">
                <a:extLst>
                  <a:ext uri="{FF2B5EF4-FFF2-40B4-BE49-F238E27FC236}">
                    <a16:creationId xmlns:a16="http://schemas.microsoft.com/office/drawing/2014/main" id="{9FE2DF4F-895C-4B38-A2B1-E989BAB5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3721" name="Line 9">
                <a:extLst>
                  <a:ext uri="{FF2B5EF4-FFF2-40B4-BE49-F238E27FC236}">
                    <a16:creationId xmlns:a16="http://schemas.microsoft.com/office/drawing/2014/main" id="{90E34EA1-7B88-4EC6-B947-B18F739FC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124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83722" name="Text Box 10">
              <a:extLst>
                <a:ext uri="{FF2B5EF4-FFF2-40B4-BE49-F238E27FC236}">
                  <a16:creationId xmlns:a16="http://schemas.microsoft.com/office/drawing/2014/main" id="{8A4DB654-D5AA-40D1-AF58-F4D8D4698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object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field2</a:t>
              </a:r>
              <a:b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  <p:sp>
          <p:nvSpPr>
            <p:cNvPr id="883723" name="Text Box 11">
              <a:extLst>
                <a:ext uri="{FF2B5EF4-FFF2-40B4-BE49-F238E27FC236}">
                  <a16:creationId xmlns:a16="http://schemas.microsoft.com/office/drawing/2014/main" id="{9E477E38-5CE4-4EDB-811E-DA9CA184A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object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field1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  <p:sp>
          <p:nvSpPr>
            <p:cNvPr id="883724" name="Text Box 12">
              <a:extLst>
                <a:ext uri="{FF2B5EF4-FFF2-40B4-BE49-F238E27FC236}">
                  <a16:creationId xmlns:a16="http://schemas.microsoft.com/office/drawing/2014/main" id="{3858F233-49F8-4641-95B9-88D8EAEF6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object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field1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5265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>
            <a:extLst>
              <a:ext uri="{FF2B5EF4-FFF2-40B4-BE49-F238E27FC236}">
                <a16:creationId xmlns:a16="http://schemas.microsoft.com/office/drawing/2014/main" id="{B07ADA1A-BAE0-4D67-A1F5-B9BA84C53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fields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FF3BE2FC-9D6D-4277-A285-67D28DE1E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endParaRPr lang="en-US" altLang="en-US" b="1" i="1"/>
          </a:p>
          <a:p>
            <a:pPr lvl="1">
              <a:buFontTx/>
              <a:buNone/>
            </a:pPr>
            <a:r>
              <a:rPr lang="en-US" altLang="en-US"/>
              <a:t>	or,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int theAnswer = 42;</a:t>
            </a:r>
            <a:endParaRPr lang="en-US" altLang="en-US" sz="900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static field</a:t>
            </a:r>
            <a:r>
              <a:rPr lang="en-US" altLang="en-US"/>
              <a:t>: Stored in the class instead of each object.</a:t>
            </a:r>
          </a:p>
          <a:p>
            <a:pPr lvl="1"/>
            <a:r>
              <a:rPr lang="en-US" altLang="en-US"/>
              <a:t>A "shared" global field that all objects can access and modify.</a:t>
            </a:r>
          </a:p>
          <a:p>
            <a:pPr lvl="1"/>
            <a:r>
              <a:rPr lang="en-US" altLang="en-US"/>
              <a:t>Like a class constant, except that its value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26667779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76559C8D-A114-41EE-8D67-B1BB4222D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methods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FE10BE1E-E0D0-4C37-A11B-72263301D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// the same syntax you've already used for methods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r>
              <a:rPr lang="en-US" altLang="en-US" b="1" dirty="0"/>
              <a:t>static method</a:t>
            </a:r>
            <a:r>
              <a:rPr lang="en-US" altLang="en-US" dirty="0"/>
              <a:t>: Stored in a class, not in an object.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/>
            <a:r>
              <a:rPr lang="en-US" altLang="en-US" dirty="0"/>
              <a:t>Shared by all objects of the class, not replicated.</a:t>
            </a:r>
            <a:endParaRPr lang="en-US" altLang="en-US" sz="900" dirty="0"/>
          </a:p>
          <a:p>
            <a:pPr lvl="1"/>
            <a:r>
              <a:rPr lang="en-US" altLang="en-US" dirty="0"/>
              <a:t>Does not have any </a:t>
            </a:r>
            <a:r>
              <a:rPr lang="en-US" altLang="en-US" i="1" dirty="0"/>
              <a:t>implicit parameter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;  </a:t>
            </a:r>
            <a:br>
              <a:rPr lang="en-US" altLang="en-US" dirty="0"/>
            </a:br>
            <a:r>
              <a:rPr lang="en-US" altLang="en-US" dirty="0"/>
              <a:t>therefore, cannot access any particular object's fields.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0605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5165D705-67B5-4A1F-BCF3-9EB5BCD9A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static fields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3C7742EC-9FB9-47F1-AABB-3181C6CA8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From inside the class where the field was declared: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fieldName</a:t>
            </a:r>
            <a:r>
              <a:rPr lang="en-US" altLang="en-US" b="1" dirty="0">
                <a:latin typeface="Courier New" panose="02070309020205020404" pitchFamily="49" charset="0"/>
              </a:rPr>
              <a:t>           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get the value</a:t>
            </a:r>
            <a:endParaRPr lang="en-US" altLang="en-US" b="1" dirty="0">
              <a:solidFill>
                <a:srgbClr val="00808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fieldName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  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set the value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r>
              <a:rPr lang="en-US" altLang="en-US" dirty="0"/>
              <a:t>From another class (if the field is </a:t>
            </a:r>
            <a:r>
              <a:rPr lang="en-US" altLang="en-US" dirty="0">
                <a:latin typeface="Courier New" panose="02070309020205020404" pitchFamily="49" charset="0"/>
              </a:rPr>
              <a:t>public</a:t>
            </a:r>
            <a:r>
              <a:rPr lang="en-US" altLang="en-US" dirty="0"/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ClassName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fieldName</a:t>
            </a:r>
            <a:r>
              <a:rPr lang="en-US" altLang="en-US" b="1" dirty="0">
                <a:latin typeface="Courier New" panose="020703090202050204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get the value</a:t>
            </a:r>
            <a:endParaRPr lang="en-US" altLang="en-US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ClassName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fieldName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set the value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generally static fields are not </a:t>
            </a:r>
            <a:r>
              <a:rPr lang="en-US" altLang="en-US" dirty="0">
                <a:latin typeface="Courier New" panose="02070309020205020404" pitchFamily="49" charset="0"/>
              </a:rPr>
              <a:t>public</a:t>
            </a:r>
            <a:r>
              <a:rPr lang="en-US" altLang="en-US" dirty="0"/>
              <a:t> unless they are </a:t>
            </a:r>
            <a:r>
              <a:rPr lang="en-US" altLang="en-US" dirty="0">
                <a:latin typeface="Courier New" panose="02070309020205020404" pitchFamily="49" charset="0"/>
              </a:rPr>
              <a:t>final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67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9724AC-2E02-4DA8-B3CA-E5D0AB003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B7DF1D57-67B7-46B0-96CC-617F2A69E9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Make the fields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dirty="0"/>
              <a:t> in your class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 that you created for last week’s problems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, and add accessor and mutator methods to the class. </a:t>
            </a:r>
          </a:p>
          <a:p>
            <a:pPr marL="273050" indent="-273050"/>
            <a:r>
              <a:rPr lang="en-US" altLang="en-US" dirty="0"/>
              <a:t>Try using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/>
              <a:t> keywords to prevent variable shadowing in your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 constructor.</a:t>
            </a:r>
          </a:p>
          <a:p>
            <a:pPr marL="273050" indent="-273050"/>
            <a:r>
              <a:rPr lang="en-US" altLang="en-US" dirty="0"/>
              <a:t>Add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field that counts how many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s have been created so far.</a:t>
            </a:r>
          </a:p>
          <a:p>
            <a:pPr marL="0" indent="0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9724AC-2E02-4DA8-B3CA-E5D0AB003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B7DF1D57-67B7-46B0-96CC-617F2A69E9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Add a constructor that takes no parameters to your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 class from last week’s problems, which initializes the two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>
                <a:cs typeface="Courier New" panose="02070309020205020404" pitchFamily="49" charset="0"/>
              </a:rPr>
              <a:t>s that are the fields</a:t>
            </a:r>
            <a:r>
              <a:rPr lang="en-US" altLang="en-US" dirty="0"/>
              <a:t> to null values. </a:t>
            </a:r>
          </a:p>
          <a:p>
            <a:pPr marL="273050" indent="-273050"/>
            <a:r>
              <a:rPr lang="en-US" altLang="en-US" dirty="0"/>
              <a:t>Then add conditions to your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getSlope</a:t>
            </a:r>
            <a:r>
              <a:rPr lang="en-US" altLang="en-US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altLang="en-US" dirty="0"/>
              <a:t>,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isCollinear</a:t>
            </a:r>
            <a:r>
              <a:rPr lang="en-US" altLang="en-US" dirty="0"/>
              <a:t> methods which deal with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values for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s. </a:t>
            </a:r>
          </a:p>
          <a:p>
            <a:pPr marL="0" indent="0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11110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9724AC-2E02-4DA8-B3CA-E5D0AB0037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B7DF1D57-67B7-46B0-96CC-617F2A69E9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Add a constructor that takes no parameters to your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 class from last week’s problems, which initializes the two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>
                <a:cs typeface="Courier New" panose="02070309020205020404" pitchFamily="49" charset="0"/>
              </a:rPr>
              <a:t>s that are the fields</a:t>
            </a:r>
            <a:r>
              <a:rPr lang="en-US" altLang="en-US" dirty="0"/>
              <a:t> to null values. </a:t>
            </a:r>
          </a:p>
          <a:p>
            <a:pPr marL="273050" indent="-273050"/>
            <a:r>
              <a:rPr lang="en-US" altLang="en-US" dirty="0"/>
              <a:t>Then add conditions to your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getSlope</a:t>
            </a:r>
            <a:r>
              <a:rPr lang="en-US" altLang="en-US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altLang="en-US" dirty="0"/>
              <a:t>,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isCollinear</a:t>
            </a:r>
            <a:r>
              <a:rPr lang="en-US" altLang="en-US" dirty="0"/>
              <a:t> methods which deal with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values for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s. </a:t>
            </a:r>
          </a:p>
          <a:p>
            <a:pPr marL="0" indent="0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3181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>
            <a:extLst>
              <a:ext uri="{FF2B5EF4-FFF2-40B4-BE49-F238E27FC236}">
                <a16:creationId xmlns:a16="http://schemas.microsoft.com/office/drawing/2014/main" id="{93D3A9DE-488A-47D9-87E8-252D8C2E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Blueprint analogy</a:t>
            </a:r>
          </a:p>
        </p:txBody>
      </p:sp>
      <p:sp>
        <p:nvSpPr>
          <p:cNvPr id="820227" name="Text Box 3">
            <a:extLst>
              <a:ext uri="{FF2B5EF4-FFF2-40B4-BE49-F238E27FC236}">
                <a16:creationId xmlns:a16="http://schemas.microsoft.com/office/drawing/2014/main" id="{2542F244-B276-465A-A6A3-90B5A663C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iPod blueprint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current 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power on/off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station/song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change volume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 choose random song</a:t>
            </a:r>
          </a:p>
        </p:txBody>
      </p:sp>
      <p:grpSp>
        <p:nvGrpSpPr>
          <p:cNvPr id="820228" name="Group 4">
            <a:extLst>
              <a:ext uri="{FF2B5EF4-FFF2-40B4-BE49-F238E27FC236}">
                <a16:creationId xmlns:a16="http://schemas.microsoft.com/office/drawing/2014/main" id="{70D493C5-92DB-464B-97A0-DCF9F21F229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87850"/>
            <a:ext cx="8077200" cy="2012950"/>
            <a:chOff x="192" y="2967"/>
            <a:chExt cx="5088" cy="1268"/>
          </a:xfrm>
        </p:grpSpPr>
        <p:sp>
          <p:nvSpPr>
            <p:cNvPr id="820229" name="Text Box 5">
              <a:extLst>
                <a:ext uri="{FF2B5EF4-FFF2-40B4-BE49-F238E27FC236}">
                  <a16:creationId xmlns:a16="http://schemas.microsoft.com/office/drawing/2014/main" id="{C1C7B6B0-CF6B-46E7-A732-3C9B21903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</a:t>
              </a:r>
              <a:r>
                <a:rPr lang="en-US" altLang="en-US" sz="12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1,000,000 Miles</a:t>
              </a: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17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2.5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0" name="Text Box 6">
              <a:extLst>
                <a:ext uri="{FF2B5EF4-FFF2-40B4-BE49-F238E27FC236}">
                  <a16:creationId xmlns:a16="http://schemas.microsoft.com/office/drawing/2014/main" id="{B7FF3C89-DAF3-474D-ABBD-36DBDC1D4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"Letting You"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9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3.41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820231" name="Text Box 7">
              <a:extLst>
                <a:ext uri="{FF2B5EF4-FFF2-40B4-BE49-F238E27FC236}">
                  <a16:creationId xmlns:a16="http://schemas.microsoft.com/office/drawing/2014/main" id="{5471B322-83AB-4D2D-BD17-F64605C4C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iPod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"Discipline"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24</a:t>
              </a:r>
              <a:b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1.8 </a:t>
              </a:r>
              <a:r>
                <a:rPr lang="en-US" altLang="en-US" sz="1400" dirty="0" err="1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hrs</a:t>
              </a:r>
              <a:endParaRPr lang="en-US" altLang="en-US" sz="1400" dirty="0">
                <a:solidFill>
                  <a:srgbClr val="003399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 dirty="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</p:grpSp>
      <p:grpSp>
        <p:nvGrpSpPr>
          <p:cNvPr id="820232" name="Group 8">
            <a:extLst>
              <a:ext uri="{FF2B5EF4-FFF2-40B4-BE49-F238E27FC236}">
                <a16:creationId xmlns:a16="http://schemas.microsoft.com/office/drawing/2014/main" id="{26B7139C-8618-4196-8246-96621D401B2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63938"/>
            <a:ext cx="4419600" cy="823912"/>
            <a:chOff x="1440" y="2313"/>
            <a:chExt cx="2784" cy="519"/>
          </a:xfrm>
        </p:grpSpPr>
        <p:grpSp>
          <p:nvGrpSpPr>
            <p:cNvPr id="820233" name="Group 9">
              <a:extLst>
                <a:ext uri="{FF2B5EF4-FFF2-40B4-BE49-F238E27FC236}">
                  <a16:creationId xmlns:a16="http://schemas.microsoft.com/office/drawing/2014/main" id="{A88B8A12-C061-452A-AD61-C8296ACE6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820234" name="Line 10">
                <a:extLst>
                  <a:ext uri="{FF2B5EF4-FFF2-40B4-BE49-F238E27FC236}">
                    <a16:creationId xmlns:a16="http://schemas.microsoft.com/office/drawing/2014/main" id="{D88556C0-6650-47AF-991E-C4CC3EC8E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5" name="Line 11">
                <a:extLst>
                  <a:ext uri="{FF2B5EF4-FFF2-40B4-BE49-F238E27FC236}">
                    <a16:creationId xmlns:a16="http://schemas.microsoft.com/office/drawing/2014/main" id="{505FA258-E61A-493C-956E-DA0F3AFC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6" name="Line 12">
                <a:extLst>
                  <a:ext uri="{FF2B5EF4-FFF2-40B4-BE49-F238E27FC236}">
                    <a16:creationId xmlns:a16="http://schemas.microsoft.com/office/drawing/2014/main" id="{5EE20F10-7FC8-4918-B9F3-E385F318E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237" name="Text Box 13">
              <a:extLst>
                <a:ext uri="{FF2B5EF4-FFF2-40B4-BE49-F238E27FC236}">
                  <a16:creationId xmlns:a16="http://schemas.microsoft.com/office/drawing/2014/main" id="{DB77AD01-5393-4EF2-AA0D-4ABBDE958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i="1">
                  <a:latin typeface="Tahoma" panose="020B0604030504040204" pitchFamily="34" charset="0"/>
                  <a:cs typeface="Times New Roman" panose="02020603050405020304" pitchFamily="18" charset="0"/>
                </a:rPr>
                <a:t>creates</a:t>
              </a:r>
            </a:p>
          </p:txBody>
        </p:sp>
      </p:grpSp>
      <p:pic>
        <p:nvPicPr>
          <p:cNvPr id="820238" name="Picture 14" descr="blueprint">
            <a:extLst>
              <a:ext uri="{FF2B5EF4-FFF2-40B4-BE49-F238E27FC236}">
                <a16:creationId xmlns:a16="http://schemas.microsoft.com/office/drawing/2014/main" id="{9C72E24A-8617-4769-9EA6-5536BF08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9" name="Picture 15" descr="video-ipod">
            <a:extLst>
              <a:ext uri="{FF2B5EF4-FFF2-40B4-BE49-F238E27FC236}">
                <a16:creationId xmlns:a16="http://schemas.microsoft.com/office/drawing/2014/main" id="{DA3DEAD2-0AD8-4FF7-81CB-E7ECE5D0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37338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0" name="Picture 16" descr="video-ipod">
            <a:extLst>
              <a:ext uri="{FF2B5EF4-FFF2-40B4-BE49-F238E27FC236}">
                <a16:creationId xmlns:a16="http://schemas.microsoft.com/office/drawing/2014/main" id="{F968CD93-8C57-4038-9A04-8352C501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6705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1" name="Picture 17" descr="video-ipod">
            <a:extLst>
              <a:ext uri="{FF2B5EF4-FFF2-40B4-BE49-F238E27FC236}">
                <a16:creationId xmlns:a16="http://schemas.microsoft.com/office/drawing/2014/main" id="{7C1808D6-CD93-435C-97DB-61571E7C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9753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A54B1534-CDB9-4D4D-9527-D85C5378E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Dog</a:t>
            </a:r>
            <a:r>
              <a:rPr lang="en-US" altLang="en-US" dirty="0"/>
              <a:t> class as blueprint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339B3C20-8806-46E8-8F8C-AD6FC9439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8916" y="-922338"/>
            <a:ext cx="3774441" cy="4351338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The class (blueprint) will describe how to create objects.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Each object will contain its own data and methods.</a:t>
            </a:r>
          </a:p>
        </p:txBody>
      </p:sp>
      <p:sp>
        <p:nvSpPr>
          <p:cNvPr id="824324" name="Text Box 4">
            <a:extLst>
              <a:ext uri="{FF2B5EF4-FFF2-40B4-BE49-F238E27FC236}">
                <a16:creationId xmlns:a16="http://schemas.microsoft.com/office/drawing/2014/main" id="{85DE9BF2-4893-4FF9-AD90-E0A0C24F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159" y="1454497"/>
            <a:ext cx="3505200" cy="2012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Dog class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String name, breed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age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  <p:grpSp>
        <p:nvGrpSpPr>
          <p:cNvPr id="824325" name="Group 5">
            <a:extLst>
              <a:ext uri="{FF2B5EF4-FFF2-40B4-BE49-F238E27FC236}">
                <a16:creationId xmlns:a16="http://schemas.microsoft.com/office/drawing/2014/main" id="{8AD9F123-A257-4ACC-8F27-AC75EC217B3E}"/>
              </a:ext>
            </a:extLst>
          </p:cNvPr>
          <p:cNvGrpSpPr>
            <a:grpSpLocks/>
          </p:cNvGrpSpPr>
          <p:nvPr/>
        </p:nvGrpSpPr>
        <p:grpSpPr bwMode="auto">
          <a:xfrm>
            <a:off x="3566160" y="3440113"/>
            <a:ext cx="4191000" cy="519113"/>
            <a:chOff x="1440" y="2448"/>
            <a:chExt cx="2640" cy="327"/>
          </a:xfrm>
        </p:grpSpPr>
        <p:sp>
          <p:nvSpPr>
            <p:cNvPr id="824326" name="Line 6">
              <a:extLst>
                <a:ext uri="{FF2B5EF4-FFF2-40B4-BE49-F238E27FC236}">
                  <a16:creationId xmlns:a16="http://schemas.microsoft.com/office/drawing/2014/main" id="{BAD612FE-A502-42BF-957E-02A063E90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1296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7" name="Line 7">
              <a:extLst>
                <a:ext uri="{FF2B5EF4-FFF2-40B4-BE49-F238E27FC236}">
                  <a16:creationId xmlns:a16="http://schemas.microsoft.com/office/drawing/2014/main" id="{480C7CF5-01C3-4E5E-893E-A7AD3B91F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8" name="Line 8">
              <a:extLst>
                <a:ext uri="{FF2B5EF4-FFF2-40B4-BE49-F238E27FC236}">
                  <a16:creationId xmlns:a16="http://schemas.microsoft.com/office/drawing/2014/main" id="{CBF9008C-2FE3-4820-AE7F-B9B493186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124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4329" name="Text Box 9">
            <a:extLst>
              <a:ext uri="{FF2B5EF4-FFF2-40B4-BE49-F238E27FC236}">
                <a16:creationId xmlns:a16="http://schemas.microsoft.com/office/drawing/2014/main" id="{41160882-B93F-4BA8-B734-0D6276B2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360" y="4022726"/>
            <a:ext cx="4248153" cy="2020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 dirty="0">
                <a:latin typeface="Tahoma" panose="020B0604030504040204" pitchFamily="34" charset="0"/>
                <a:cs typeface="Times New Roman" panose="02020603050405020304" pitchFamily="18" charset="0"/>
              </a:rPr>
              <a:t>Dog object #1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name = “Anita”, breed = “Dalmatian”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age = 5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92BC25-127F-485F-BDDF-CAF1D7FFF25B}"/>
              </a:ext>
            </a:extLst>
          </p:cNvPr>
          <p:cNvSpPr/>
          <p:nvPr/>
        </p:nvSpPr>
        <p:spPr bwMode="auto">
          <a:xfrm>
            <a:off x="5542280" y="3530599"/>
            <a:ext cx="309881" cy="473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65288C6-55D1-4C6E-AEF7-21B11DD0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810" y="4022726"/>
            <a:ext cx="3886201" cy="2020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 dirty="0">
                <a:latin typeface="Tahoma" panose="020B0604030504040204" pitchFamily="34" charset="0"/>
                <a:cs typeface="Times New Roman" panose="02020603050405020304" pitchFamily="18" charset="0"/>
              </a:rPr>
              <a:t>Dog object #2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name = “Lady”, breed = “Spaniel”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age = 3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bark()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sleep()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eat()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412959EB-AAB9-4D07-94A0-D6DAD8866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class and its client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2AD70C67-7887-4F5F-B348-6737027BF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210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Dog.java</a:t>
            </a:r>
            <a:r>
              <a:rPr lang="en-US" altLang="en-US" dirty="0"/>
              <a:t> is not, by itself, a runnable program.</a:t>
            </a:r>
          </a:p>
          <a:p>
            <a:pPr lvl="1"/>
            <a:r>
              <a:rPr lang="en-US" altLang="en-US" dirty="0"/>
              <a:t>A class can be used by </a:t>
            </a:r>
            <a:r>
              <a:rPr lang="en-US" altLang="en-US" b="1" dirty="0"/>
              <a:t>client</a:t>
            </a:r>
            <a:r>
              <a:rPr lang="en-US" altLang="en-US" dirty="0"/>
              <a:t> programs.</a:t>
            </a:r>
            <a:endParaRPr lang="en-US" altLang="en-US" sz="900" dirty="0"/>
          </a:p>
        </p:txBody>
      </p:sp>
      <p:sp>
        <p:nvSpPr>
          <p:cNvPr id="829444" name="Text Box 4">
            <a:extLst>
              <a:ext uri="{FF2B5EF4-FFF2-40B4-BE49-F238E27FC236}">
                <a16:creationId xmlns:a16="http://schemas.microsoft.com/office/drawing/2014/main" id="{AEACE1DD-FBFB-477B-A552-0EA338BF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628782"/>
            <a:ext cx="5196840" cy="39395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PetStoreMain.java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(client program)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PetStoreMain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d1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d1.name = “Anita”;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d1.breed = “Dalmatian”;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d1.age = 5;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Dog d2 = new Dog();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d2.name = “Lady”;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d2.breed = “Spaniel”;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d2.age = 3;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45" name="Text Box 5">
            <a:extLst>
              <a:ext uri="{FF2B5EF4-FFF2-40B4-BE49-F238E27FC236}">
                <a16:creationId xmlns:a16="http://schemas.microsoft.com/office/drawing/2014/main" id="{F3F4EA4C-916A-4FF5-8015-6E20C728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240" y="2628781"/>
            <a:ext cx="3276600" cy="1600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Dog.java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(class of objects)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Dog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name;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String breed;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	  int age;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84" name="Line 44">
            <a:extLst>
              <a:ext uri="{FF2B5EF4-FFF2-40B4-BE49-F238E27FC236}">
                <a16:creationId xmlns:a16="http://schemas.microsoft.com/office/drawing/2014/main" id="{83030934-35E4-4720-B5CB-016BBAFC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240" y="2971681"/>
            <a:ext cx="10668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>
            <a:extLst>
              <a:ext uri="{FF2B5EF4-FFF2-40B4-BE49-F238E27FC236}">
                <a16:creationId xmlns:a16="http://schemas.microsoft.com/office/drawing/2014/main" id="{72E45789-3634-42EE-9F43-84D415CE0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EEB21BDA-D938-4750-B953-A24D6ABC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/>
              <a:t>constructor</a:t>
            </a:r>
            <a:r>
              <a:rPr lang="en-US" altLang="en-US"/>
              <a:t>: Initializes the state of new objects.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/>
              <a:t>runs when the client uses the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keyword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no return type is specified;</a:t>
            </a:r>
            <a:br>
              <a:rPr lang="en-US" altLang="en-US"/>
            </a:br>
            <a:r>
              <a:rPr lang="en-US" altLang="en-US"/>
              <a:t>it implicitly "returns" the new object being created</a:t>
            </a:r>
            <a:endParaRPr lang="en-US" altLang="en-US" sz="900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/>
              <a:t>If a class has no constructor, Java gives it a </a:t>
            </a:r>
            <a:r>
              <a:rPr lang="en-US" altLang="en-US" i="1"/>
              <a:t>default constructor</a:t>
            </a:r>
            <a:r>
              <a:rPr lang="en-US" altLang="en-US"/>
              <a:t> with no parameters that sets all fields to 0.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>
            <a:extLst>
              <a:ext uri="{FF2B5EF4-FFF2-40B4-BE49-F238E27FC236}">
                <a16:creationId xmlns:a16="http://schemas.microsoft.com/office/drawing/2014/main" id="{4B9FE7D3-7CDE-413C-A704-275D55E2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example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EB438FAD-0E87-4845-B6B1-0ECE1C421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4640"/>
            <a:ext cx="8991600" cy="51816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Dog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String name;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String breed;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int age;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Constructs a Dog with the given name, breed, and age.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Dog(String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, 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,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name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breed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initBreed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age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initAge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bark()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(name + “: woof woof”);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Null Values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3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D574685E-8FDA-4901-9A1E-44CE2189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224363D9-32A3-4D6A-B2E8-805134DB3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b="1" dirty="0"/>
              <a:t> : </a:t>
            </a:r>
            <a:r>
              <a:rPr lang="en-US" altLang="en-US" dirty="0"/>
              <a:t>A value that does not refer to any object.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The elements of an array of objects are initialized to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String[] words = new String[5];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Scanner[] scanners = new Scanner[3];</a:t>
            </a:r>
          </a:p>
        </p:txBody>
      </p:sp>
      <p:graphicFrame>
        <p:nvGraphicFramePr>
          <p:cNvPr id="831492" name="Group 4">
            <a:extLst>
              <a:ext uri="{FF2B5EF4-FFF2-40B4-BE49-F238E27FC236}">
                <a16:creationId xmlns:a16="http://schemas.microsoft.com/office/drawing/2014/main" id="{D7E5A169-D213-4EE2-912E-472A8CDB28FD}"/>
              </a:ext>
            </a:extLst>
          </p:cNvPr>
          <p:cNvGraphicFramePr>
            <a:graphicFrameLocks noGrp="1"/>
          </p:cNvGraphicFramePr>
          <p:nvPr/>
        </p:nvGraphicFramePr>
        <p:xfrm>
          <a:off x="4892994" y="4025900"/>
          <a:ext cx="4097337" cy="9906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300590189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196735106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408652608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8387985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421509206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361317372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245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030744"/>
                  </a:ext>
                </a:extLst>
              </a:tr>
            </a:tbl>
          </a:graphicData>
        </a:graphic>
      </p:graphicFrame>
      <p:graphicFrame>
        <p:nvGraphicFramePr>
          <p:cNvPr id="831523" name="Group 35">
            <a:extLst>
              <a:ext uri="{FF2B5EF4-FFF2-40B4-BE49-F238E27FC236}">
                <a16:creationId xmlns:a16="http://schemas.microsoft.com/office/drawing/2014/main" id="{3A82F555-43E4-477F-A402-DF68AA5F1E22}"/>
              </a:ext>
            </a:extLst>
          </p:cNvPr>
          <p:cNvGraphicFramePr>
            <a:graphicFrameLocks noGrp="1"/>
          </p:cNvGraphicFramePr>
          <p:nvPr/>
        </p:nvGraphicFramePr>
        <p:xfrm>
          <a:off x="4875530" y="5321300"/>
          <a:ext cx="2808288" cy="9906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99769314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965295268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380919907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486513607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112206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677557"/>
                  </a:ext>
                </a:extLst>
              </a:tr>
            </a:tbl>
          </a:graphicData>
        </a:graphic>
      </p:graphicFrame>
      <p:grpSp>
        <p:nvGrpSpPr>
          <p:cNvPr id="831546" name="Group 58">
            <a:extLst>
              <a:ext uri="{FF2B5EF4-FFF2-40B4-BE49-F238E27FC236}">
                <a16:creationId xmlns:a16="http://schemas.microsoft.com/office/drawing/2014/main" id="{9E5E495A-C3D1-442E-85A0-7BCD2221EABC}"/>
              </a:ext>
            </a:extLst>
          </p:cNvPr>
          <p:cNvGrpSpPr>
            <a:grpSpLocks/>
          </p:cNvGrpSpPr>
          <p:nvPr/>
        </p:nvGrpSpPr>
        <p:grpSpPr bwMode="auto">
          <a:xfrm>
            <a:off x="780257" y="4360859"/>
            <a:ext cx="4170680" cy="519113"/>
            <a:chOff x="1248" y="2859"/>
            <a:chExt cx="1440" cy="327"/>
          </a:xfrm>
        </p:grpSpPr>
        <p:sp>
          <p:nvSpPr>
            <p:cNvPr id="831547" name="Rectangle 59">
              <a:extLst>
                <a:ext uri="{FF2B5EF4-FFF2-40B4-BE49-F238E27FC236}">
                  <a16:creationId xmlns:a16="http://schemas.microsoft.com/office/drawing/2014/main" id="{BCC01F9C-4D53-433B-8AA2-6962688B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en-US" i="1" dirty="0"/>
                <a:t>words</a:t>
              </a:r>
            </a:p>
          </p:txBody>
        </p:sp>
        <p:sp>
          <p:nvSpPr>
            <p:cNvPr id="831548" name="Line 60">
              <a:extLst>
                <a:ext uri="{FF2B5EF4-FFF2-40B4-BE49-F238E27FC236}">
                  <a16:creationId xmlns:a16="http://schemas.microsoft.com/office/drawing/2014/main" id="{42AE13B4-3A6F-4F3C-95CA-FEE195E40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49" name="Oval 61">
              <a:extLst>
                <a:ext uri="{FF2B5EF4-FFF2-40B4-BE49-F238E27FC236}">
                  <a16:creationId xmlns:a16="http://schemas.microsoft.com/office/drawing/2014/main" id="{EBB11A38-888A-4BAB-9591-5B2D74262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1550" name="Group 62">
            <a:extLst>
              <a:ext uri="{FF2B5EF4-FFF2-40B4-BE49-F238E27FC236}">
                <a16:creationId xmlns:a16="http://schemas.microsoft.com/office/drawing/2014/main" id="{9633E7C6-FECC-4578-B049-79FE9A276ADB}"/>
              </a:ext>
            </a:extLst>
          </p:cNvPr>
          <p:cNvGrpSpPr>
            <a:grpSpLocks/>
          </p:cNvGrpSpPr>
          <p:nvPr/>
        </p:nvGrpSpPr>
        <p:grpSpPr bwMode="auto">
          <a:xfrm>
            <a:off x="218679" y="5657850"/>
            <a:ext cx="4627880" cy="519113"/>
            <a:chOff x="480" y="3483"/>
            <a:chExt cx="1584" cy="327"/>
          </a:xfrm>
        </p:grpSpPr>
        <p:sp>
          <p:nvSpPr>
            <p:cNvPr id="831551" name="Rectangle 63">
              <a:extLst>
                <a:ext uri="{FF2B5EF4-FFF2-40B4-BE49-F238E27FC236}">
                  <a16:creationId xmlns:a16="http://schemas.microsoft.com/office/drawing/2014/main" id="{2CBE377C-E197-4C30-B2BE-502CAE90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12"/>
              <a:ext cx="86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en-US" i="1" dirty="0"/>
                <a:t>scanners</a:t>
              </a:r>
            </a:p>
          </p:txBody>
        </p:sp>
        <p:sp>
          <p:nvSpPr>
            <p:cNvPr id="831552" name="Line 64">
              <a:extLst>
                <a:ext uri="{FF2B5EF4-FFF2-40B4-BE49-F238E27FC236}">
                  <a16:creationId xmlns:a16="http://schemas.microsoft.com/office/drawing/2014/main" id="{5884793D-1B81-44DA-825E-7014DF026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48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53" name="Oval 65">
              <a:extLst>
                <a:ext uri="{FF2B5EF4-FFF2-40B4-BE49-F238E27FC236}">
                  <a16:creationId xmlns:a16="http://schemas.microsoft.com/office/drawing/2014/main" id="{78B16C79-8506-4E6C-9FF4-C4FF7299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3483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8514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2071</Words>
  <Application>Microsoft Office PowerPoint</Application>
  <PresentationFormat>Widescreen</PresentationFormat>
  <Paragraphs>375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Intermediate Coding Week 5</vt:lpstr>
      <vt:lpstr>Review</vt:lpstr>
      <vt:lpstr>Blueprint analogy</vt:lpstr>
      <vt:lpstr>Dog class as blueprint</vt:lpstr>
      <vt:lpstr>A class and its client</vt:lpstr>
      <vt:lpstr>Constructors</vt:lpstr>
      <vt:lpstr>Constructor example</vt:lpstr>
      <vt:lpstr>Null Values</vt:lpstr>
      <vt:lpstr>Arrays of objects</vt:lpstr>
      <vt:lpstr>Things you can do with null</vt:lpstr>
      <vt:lpstr>Null pointer exception</vt:lpstr>
      <vt:lpstr>Looking before you leap</vt:lpstr>
      <vt:lpstr>Keywords, explained</vt:lpstr>
      <vt:lpstr>Private fields</vt:lpstr>
      <vt:lpstr>Accessing private state</vt:lpstr>
      <vt:lpstr>The this keyword</vt:lpstr>
      <vt:lpstr>Problems</vt:lpstr>
      <vt:lpstr>Question 1</vt:lpstr>
      <vt:lpstr>Fixing shadowing</vt:lpstr>
      <vt:lpstr>Variable shadowing</vt:lpstr>
      <vt:lpstr>Calling another constructor</vt:lpstr>
      <vt:lpstr>Static members</vt:lpstr>
      <vt:lpstr>Static fields</vt:lpstr>
      <vt:lpstr>Static methods</vt:lpstr>
      <vt:lpstr>Accessing static fields</vt:lpstr>
      <vt:lpstr>Question 1</vt:lpstr>
      <vt:lpstr>Question 2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6 </dc:title>
  <dc:creator>Li, Jack (Student)</dc:creator>
  <cp:lastModifiedBy>Li, Jack (Student)</cp:lastModifiedBy>
  <cp:revision>11</cp:revision>
  <dcterms:created xsi:type="dcterms:W3CDTF">2021-12-14T20:10:32Z</dcterms:created>
  <dcterms:modified xsi:type="dcterms:W3CDTF">2023-12-07T16:18:44Z</dcterms:modified>
</cp:coreProperties>
</file>