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9"/>
  </p:notesMasterIdLst>
  <p:sldIdLst>
    <p:sldId id="256" r:id="rId3"/>
    <p:sldId id="257" r:id="rId4"/>
    <p:sldId id="25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F70A-C719-4C59-8B52-6CD0FF2EFE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18B9-E639-490C-A190-B9DC2A25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D1AAF-FFD6-4376-9072-DC21792F8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17F02-4F58-42D6-A4C0-FE87C05297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47EC873B-0384-409C-BCB8-BFD673C78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60C7DAE-4433-46F3-95C9-CDB17A101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jGRASP/DrJava Interactions window to create a list and add some elements, get them, check size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9053-10C6-4DFA-988C-C570233E1472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9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68E6-4DCA-409C-BD47-B31777DF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B309-C696-432B-BF90-2C793127A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71C1-6DB7-4EB1-AB80-EE995F5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86E4-A108-4E18-BA12-3822B82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3690-A6B8-41BA-B06F-95C89A1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BF4A-E035-4350-9D4F-A097694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CDB0-A634-40DA-90FB-4922045B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3E87-C503-416F-9F3B-F4D08513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0FA6-9030-493E-B760-B0548955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7C68-5886-4FA5-AD33-C4E98CD0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5E465-CDDF-4269-9EAB-8AF017045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76D0-2479-4C1E-A9CF-DAF3E4A6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4358-482E-46B8-A205-D8035048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E055-FC07-4D98-994D-5ACFC2FF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0C7-F230-4607-906E-762BAEC0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530D-E0CE-41FA-8547-1A9188EE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2BA8-B780-4D28-92CD-F8327E51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58AC-F834-47AE-B2B3-9DDA51C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5FFC-C068-4C44-88B4-1EB8FEA3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35-5E20-4F40-9611-C8EE6CA6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C7A5-3E6D-4521-8961-1357E6D6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A25E-6C0A-4CC6-9E17-E1D65719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FEE7-ABE0-45A7-BACF-B6200CA5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ED60-29F5-4E4B-AFA9-C85155C8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346E-CB27-4E10-88ED-A5FA8CB3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8EA-3CFB-4A4F-AF44-47BC29D1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09F4-D04B-4655-8239-90C7A166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D406-8EAB-449C-929F-EFD7782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41D98-AC88-4E61-A4DA-F69108A8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16E1-95F9-4982-A533-85CB046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C3FF-C359-47F7-A082-A6E31275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ACE-D717-4B7A-86CD-3C0219D2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6012-0F0E-4C89-A992-1E70A8B5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69FA9-3FB9-4970-823A-3B7A0ED7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5702D-F381-44B3-95B9-B670CFD0E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090A9-88C2-4A83-95E5-3CA94DACE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EE3DB-4DE3-4EEF-B15C-EAAA6C7B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B22C3-FE2B-47DF-A063-10DACE2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4FCC1-DA03-4B06-8900-A779998E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D91-EAEE-409C-8232-44F4CD6B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2F595-7B49-4A12-9A5E-477A7A06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8703D-B3B4-4E21-8668-C2878771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76DC6-7949-46F1-BE1A-B28F95D3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08771-3D6C-4280-8C74-F0349E5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3761B-2279-47C8-9949-A600131A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226C1-5F54-49BC-8B68-E4EEF230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10DC-0459-4508-8366-DED7660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3860-86F5-40C4-99F9-FEB81DE6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4247-7B87-45F3-92AD-8189BFCD2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06C0-3218-4F00-91E5-A63A0F6E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4AEA-BEB9-464B-9999-EAF83358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FEFC-0094-41F2-950C-3A7C7F3E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3F3E-ED36-42AB-9E04-E3B897F3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40A69-6400-46FC-8FE7-409E432D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855C1-F87F-45B0-B67F-7016CB2F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ECE80-DBE4-44A8-B877-CA07046D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6C70-F7A2-47CA-A762-E9A97F80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474CD-663B-4E7D-8490-E7C235E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575F1-21F4-4CA5-8025-7A3547BD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5935-AD47-4293-8C73-82284EA1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D43-64B5-46E7-9D7A-BBD9B04E1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0375-D645-4AB4-A46F-FB593A99A6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3B19-85A6-4270-9CF9-913B00DA7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215C-643C-46B1-9272-69449F55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5A72-3984-4CD3-A66C-5621FD1B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icsbehind.com/linked-lis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9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 err="1"/>
              <a:t>Arraylists</a:t>
            </a:r>
            <a:endParaRPr lang="en-US" altLang="en-US" dirty="0"/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4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6686D23-EF30-4A44-9985-0A3F0741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 of a list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0D2C55AA-9482-41F3-96CC-E7B54BB87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Rather than creating an array of boxes, create an object that represents a "list" of items.  (initially an empty list.)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You can add items to the list.</a:t>
            </a:r>
          </a:p>
          <a:p>
            <a:pPr lvl="1"/>
            <a:r>
              <a:rPr lang="en-US" altLang="en-US" dirty="0"/>
              <a:t>The default behavior is to add to the end of the list.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[hello, ABC, goodbye, okay]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list object keeps track of the element values that have been added to it, their order, indexes, and its total size.</a:t>
            </a:r>
          </a:p>
          <a:p>
            <a:pPr lvl="1"/>
            <a:r>
              <a:rPr lang="en-US" altLang="en-US" dirty="0"/>
              <a:t>Think of an "array list" as an automatically resizing array.</a:t>
            </a:r>
          </a:p>
          <a:p>
            <a:pPr lvl="1"/>
            <a:r>
              <a:rPr lang="en-US" altLang="en-US" dirty="0"/>
              <a:t>Internally, the list is implemented using an array and a size field.</a:t>
            </a:r>
          </a:p>
        </p:txBody>
      </p:sp>
    </p:spTree>
    <p:extLst>
      <p:ext uri="{BB962C8B-B14F-4D97-AF65-F5344CB8AC3E}">
        <p14:creationId xmlns:p14="http://schemas.microsoft.com/office/powerpoint/2010/main" val="54381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AD990AB-8814-4C92-96AC-AE4CEF08D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methods </a:t>
            </a:r>
          </a:p>
        </p:txBody>
      </p:sp>
      <p:graphicFrame>
        <p:nvGraphicFramePr>
          <p:cNvPr id="177411" name="Group 259">
            <a:extLst>
              <a:ext uri="{FF2B5EF4-FFF2-40B4-BE49-F238E27FC236}">
                <a16:creationId xmlns:a16="http://schemas.microsoft.com/office/drawing/2014/main" id="{755F3EF7-5594-4C08-855B-01059FBB4F9C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470752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1643548079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1103346252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084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7481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92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4284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499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189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2014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8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A53DBEE-706A-43A3-AAAD-E79B70A1B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Parameters (Generics)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EA1884F-66BA-486B-A5FA-57EFDB1F1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784595" cy="4351338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&gt;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&gt;();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constructing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, you must specify the</a:t>
            </a:r>
            <a:br>
              <a:rPr lang="en-US" altLang="en-US" dirty="0"/>
            </a:br>
            <a:r>
              <a:rPr lang="en-US" altLang="en-US" dirty="0"/>
              <a:t>type of elements it will contain between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is called a </a:t>
            </a:r>
            <a:r>
              <a:rPr lang="en-US" altLang="en-US" i="1" dirty="0"/>
              <a:t>type parameter</a:t>
            </a:r>
            <a:r>
              <a:rPr lang="en-US" altLang="en-US" dirty="0"/>
              <a:t> or a </a:t>
            </a:r>
            <a:r>
              <a:rPr lang="en-US" altLang="en-US" i="1" dirty="0"/>
              <a:t>generic </a:t>
            </a:r>
            <a:r>
              <a:rPr lang="en-US" altLang="en-US" dirty="0"/>
              <a:t>class.</a:t>
            </a:r>
          </a:p>
          <a:p>
            <a:pPr lvl="1"/>
            <a:r>
              <a:rPr lang="en-US" altLang="en-US" dirty="0"/>
              <a:t>Allows the same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class to store lists of different types.</a:t>
            </a:r>
          </a:p>
          <a:p>
            <a:pPr lvl="1"/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</a:t>
            </a:r>
            <a:r>
              <a:rPr lang="en-US" altLang="en-US" dirty="0">
                <a:latin typeface="Courier New" panose="02070309020205020404" pitchFamily="49" charset="0"/>
              </a:rPr>
              <a:t> names = new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names.add</a:t>
            </a:r>
            <a:r>
              <a:rPr lang="en-US" altLang="en-US" dirty="0">
                <a:latin typeface="Courier New" panose="02070309020205020404" pitchFamily="49" charset="0"/>
              </a:rPr>
              <a:t>("George Washington");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names.add</a:t>
            </a:r>
            <a:r>
              <a:rPr lang="en-US" altLang="en-US" dirty="0">
                <a:latin typeface="Courier New" panose="02070309020205020404" pitchFamily="49" charset="0"/>
              </a:rPr>
              <a:t>("John Adams");</a:t>
            </a:r>
          </a:p>
        </p:txBody>
      </p:sp>
    </p:spTree>
    <p:extLst>
      <p:ext uri="{BB962C8B-B14F-4D97-AF65-F5344CB8AC3E}">
        <p14:creationId xmlns:p14="http://schemas.microsoft.com/office/powerpoint/2010/main" val="141069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AA94FE1E-BECA-4848-9D01-D12E08CE4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vs.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DC703FB-F2DA-4D6D-95FA-A47C655DC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construction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String[] names = new String[5];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 list = new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&lt;String&gt;();</a:t>
            </a:r>
            <a:endParaRPr lang="en-US" altLang="en-US" sz="2600" dirty="0"/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dirty="0"/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storing a value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names[0] = "Jessica";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b="1" dirty="0">
                <a:latin typeface="Courier New" panose="02070309020205020404" pitchFamily="49" charset="0"/>
              </a:rPr>
              <a:t>("Jessica");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retrieving a value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 s = names[0];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String s = </a:t>
            </a:r>
            <a:r>
              <a:rPr lang="en-US" altLang="en-US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b="1" dirty="0">
                <a:latin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5306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C96D279-FAA0-4FCF-B632-E5C69315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vs. array continued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EE54D79-E022-4AC1-87C2-69301FDFB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80000"/>
              </a:lnSpc>
              <a:tabLst>
                <a:tab pos="4572000" algn="l"/>
              </a:tabLst>
            </a:pPr>
            <a:r>
              <a:rPr lang="en-US" altLang="en-US" dirty="0"/>
              <a:t>doing something to each value that starts with </a:t>
            </a:r>
            <a:r>
              <a:rPr lang="en-US" altLang="en-US" dirty="0">
                <a:latin typeface="Courier New" panose="02070309020205020404" pitchFamily="49" charset="0"/>
              </a:rPr>
              <a:t>"B"</a:t>
            </a: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 (int i = 0; i &lt;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if (names[i].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z="8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for (int i = 0; i &lt; </a:t>
            </a:r>
            <a:r>
              <a:rPr lang="en-US" altLang="en-US" b="1" dirty="0" err="1">
                <a:latin typeface="Courier New" panose="02070309020205020404" pitchFamily="49" charset="0"/>
              </a:rPr>
              <a:t>list.size</a:t>
            </a:r>
            <a:r>
              <a:rPr lang="en-US" altLang="en-US" b="1" dirty="0">
                <a:latin typeface="Courier New" panose="02070309020205020404" pitchFamily="49" charset="0"/>
              </a:rPr>
              <a:t>();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    if (</a:t>
            </a:r>
            <a:r>
              <a:rPr lang="en-US" altLang="en-US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b="1" dirty="0">
                <a:latin typeface="Courier New" panose="02070309020205020404" pitchFamily="49" charset="0"/>
              </a:rPr>
              <a:t>(i).</a:t>
            </a:r>
            <a:r>
              <a:rPr lang="en-US" altLang="en-US" b="1" dirty="0" err="1">
                <a:latin typeface="Courier New" panose="02070309020205020404" pitchFamily="49" charset="0"/>
              </a:rPr>
              <a:t>startsWith</a:t>
            </a:r>
            <a:r>
              <a:rPr lang="en-US" altLang="en-US" b="1" dirty="0"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altLang="en-US" dirty="0"/>
              <a:t>seeing whether the value “</a:t>
            </a:r>
            <a:r>
              <a:rPr lang="en-US" altLang="en-US" dirty="0">
                <a:latin typeface="Courier New" panose="02070309020205020404" pitchFamily="49" charset="0"/>
              </a:rPr>
              <a:t>Bruce Wayne"</a:t>
            </a:r>
            <a:r>
              <a:rPr lang="en-US" altLang="en-US" dirty="0"/>
              <a:t> is found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for (int i = 0; i &lt;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if (names[i].equals("Bruce Wayne")) { ... 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z="8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latin typeface="Courier New" panose="02070309020205020404" pitchFamily="49" charset="0"/>
              </a:rPr>
              <a:t>list.contains</a:t>
            </a:r>
            <a:r>
              <a:rPr lang="en-US" altLang="en-US" b="1" dirty="0">
                <a:latin typeface="Courier New" panose="02070309020205020404" pitchFamily="49" charset="0"/>
              </a:rPr>
              <a:t>("Bruce Wayne")) { ... }</a:t>
            </a:r>
          </a:p>
        </p:txBody>
      </p:sp>
    </p:spTree>
    <p:extLst>
      <p:ext uri="{BB962C8B-B14F-4D97-AF65-F5344CB8AC3E}">
        <p14:creationId xmlns:p14="http://schemas.microsoft.com/office/powerpoint/2010/main" val="218714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D0941C6F-CCD9-44ED-A3D5-4E04E9F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as parameter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13D6AC7-B874-434E-B2B8-6D8C82DB6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static void </a:t>
            </a:r>
            <a:r>
              <a:rPr lang="en-US" altLang="en-US" sz="2200" b="1"/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ArrayList&lt;</a:t>
            </a:r>
            <a:r>
              <a:rPr lang="en-US" altLang="en-US" sz="2200" b="1">
                <a:solidFill>
                  <a:schemeClr val="accent2"/>
                </a:solidFill>
              </a:rPr>
              <a:t>Type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2200" b="1">
                <a:solidFill>
                  <a:schemeClr val="accent2"/>
                </a:solidFill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) { </a:t>
            </a:r>
          </a:p>
          <a:p>
            <a:pPr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Removes all plural words from the given list.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static void removePlural(</a:t>
            </a:r>
            <a:r>
              <a:rPr lang="en-US" altLang="en-US" sz="1800" b="1">
                <a:latin typeface="Courier New" panose="02070309020205020404" pitchFamily="49" charset="0"/>
              </a:rPr>
              <a:t>ArrayList&lt;String&gt; list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for (int i = 0; i &lt; list.size();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String str = list.get(i);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if (str.endsWith("s"))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list.remove(i);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i--;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r>
              <a:rPr lang="en-US" altLang="en-US"/>
              <a:t>You can also return a list:</a:t>
            </a:r>
          </a:p>
          <a:p>
            <a:pPr algn="ctr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static 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ArrayList&lt;</a:t>
            </a:r>
            <a:r>
              <a:rPr lang="en-US" altLang="en-US" sz="2200" b="1">
                <a:solidFill>
                  <a:schemeClr val="accent2"/>
                </a:solidFill>
              </a:rPr>
              <a:t>Type</a:t>
            </a:r>
            <a:r>
              <a:rPr lang="en-US" altLang="en-US" sz="22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/>
              <a:t>methodName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/>
              <a:t>params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79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6009098E-8EE8-4F01-A78D-FEB89A050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of primitives?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84E66AF-E346-4FB9-A4F9-E4AF644B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type you specify when creating an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must be an object type; it cannot be a primitive type.</a:t>
            </a:r>
          </a:p>
          <a:p>
            <a:pPr lvl="1"/>
            <a:endParaRPr lang="en-US" altLang="en-US" sz="800"/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	// illegal -- int cannot be a type parameter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/>
              <a:t>But we can still use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with primitive types by using special classes called </a:t>
            </a:r>
            <a:r>
              <a:rPr lang="en-US" altLang="en-US" i="1"/>
              <a:t>wrapper</a:t>
            </a:r>
            <a:r>
              <a:rPr lang="en-US" altLang="en-US"/>
              <a:t> classes in their place.</a:t>
            </a:r>
          </a:p>
          <a:p>
            <a:pPr lvl="1"/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	// creates a list of ints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8809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626EED-BE20-4695-AF84-B662B6E91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Wrapper classes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10F47AF-844D-4FCA-98EA-423761169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sz="2100"/>
              <a:t>A wrapper is an object whose sole purpose is to hold a primitive value.</a:t>
            </a:r>
          </a:p>
          <a:p>
            <a:pPr lvl="1"/>
            <a:endParaRPr lang="en-US" altLang="en-US" sz="1800"/>
          </a:p>
          <a:p>
            <a:r>
              <a:rPr lang="en-US" altLang="en-US" sz="2200"/>
              <a:t>Once you construct the list, use it with primitives as normal:</a:t>
            </a:r>
          </a:p>
          <a:p>
            <a:pPr lvl="1"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>
                <a:latin typeface="Courier New" panose="02070309020205020404" pitchFamily="49" charset="0"/>
              </a:rPr>
              <a:t> grades = new ArrayList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grades.add(3.2);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grades.add(2.7);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</a:t>
            </a:r>
            <a:r>
              <a:rPr lang="en-US" altLang="en-US" sz="2000">
                <a:latin typeface="Courier New" panose="02070309020205020404" pitchFamily="49" charset="0"/>
              </a:rPr>
              <a:t> myGrade = grades.get(0);</a:t>
            </a:r>
          </a:p>
        </p:txBody>
      </p:sp>
      <p:graphicFrame>
        <p:nvGraphicFramePr>
          <p:cNvPr id="180296" name="Group 72">
            <a:extLst>
              <a:ext uri="{FF2B5EF4-FFF2-40B4-BE49-F238E27FC236}">
                <a16:creationId xmlns:a16="http://schemas.microsoft.com/office/drawing/2014/main" id="{4751B8FB-04A7-4D62-8F68-13DDA0EC065E}"/>
              </a:ext>
            </a:extLst>
          </p:cNvPr>
          <p:cNvGraphicFramePr>
            <a:graphicFrameLocks noGrp="1"/>
          </p:cNvGraphicFramePr>
          <p:nvPr/>
        </p:nvGraphicFramePr>
        <p:xfrm>
          <a:off x="4114801" y="1295400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384003873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3861333907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Primitive Type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Wrapper Type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453679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int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Integer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1804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double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Double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09165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char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Character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140544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boolean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Boolean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058"/>
                  </a:ext>
                </a:extLst>
              </a:tr>
            </a:tbl>
          </a:graphicData>
        </a:graphic>
      </p:graphicFrame>
      <p:pic>
        <p:nvPicPr>
          <p:cNvPr id="6" name="Picture 2" descr="Corn clipart candy wrapper, Corn candy wrapper Transparent FREE for  download on WebStockReview 2020">
            <a:extLst>
              <a:ext uri="{FF2B5EF4-FFF2-40B4-BE49-F238E27FC236}">
                <a16:creationId xmlns:a16="http://schemas.microsoft.com/office/drawing/2014/main" id="{3DCC7E95-5AC2-4529-89EA-DD479684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00" y="365125"/>
            <a:ext cx="1790382" cy="179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8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A1FAA89-38E9-45D7-85AA-750C98616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860"/>
            <a:ext cx="10515600" cy="1325563"/>
          </a:xfrm>
        </p:spPr>
        <p:txBody>
          <a:bodyPr/>
          <a:lstStyle/>
          <a:p>
            <a:r>
              <a:rPr lang="en-US" altLang="en-US" dirty="0"/>
              <a:t>Out-of-bounds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6BADD55-893B-4CD8-B1F4-332AC24FD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94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Legal indexes are between </a:t>
            </a:r>
            <a:r>
              <a:rPr lang="en-US" altLang="en-US" b="1" dirty="0"/>
              <a:t>0</a:t>
            </a:r>
            <a:r>
              <a:rPr lang="en-US" altLang="en-US" dirty="0"/>
              <a:t> and the </a:t>
            </a:r>
            <a:r>
              <a:rPr lang="en-US" altLang="en-US" b="1" dirty="0"/>
              <a:t>list's size() - 1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Reading or writing any index outside this range will cause an </a:t>
            </a:r>
            <a:r>
              <a:rPr lang="en-US" altLang="en-US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 names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("Adam");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("Bella");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("Carl");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("Donna");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names.get</a:t>
            </a:r>
            <a:r>
              <a:rPr lang="en-US" altLang="en-US" sz="2000" dirty="0">
                <a:latin typeface="Courier New" panose="02070309020205020404" pitchFamily="49" charset="0"/>
              </a:rPr>
              <a:t>(0));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names.get</a:t>
            </a:r>
            <a:r>
              <a:rPr lang="en-US" altLang="en-US" sz="2000" dirty="0">
                <a:latin typeface="Courier New" panose="02070309020205020404" pitchFamily="49" charset="0"/>
              </a:rPr>
              <a:t>(3));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names.get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(-1));      // exception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names.add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(9, "Jill");                  // exception</a:t>
            </a:r>
            <a:endParaRPr lang="en-US" altLang="en-US" sz="2000" dirty="0"/>
          </a:p>
        </p:txBody>
      </p:sp>
      <p:graphicFrame>
        <p:nvGraphicFramePr>
          <p:cNvPr id="199684" name="Group 4">
            <a:extLst>
              <a:ext uri="{FF2B5EF4-FFF2-40B4-BE49-F238E27FC236}">
                <a16:creationId xmlns:a16="http://schemas.microsoft.com/office/drawing/2014/main" id="{F3846B6D-49A3-4AD2-B01A-D6D90428C59A}"/>
              </a:ext>
            </a:extLst>
          </p:cNvPr>
          <p:cNvGraphicFramePr>
            <a:graphicFrameLocks noGrp="1"/>
          </p:cNvGraphicFramePr>
          <p:nvPr/>
        </p:nvGraphicFramePr>
        <p:xfrm>
          <a:off x="3986214" y="5410200"/>
          <a:ext cx="4452706" cy="1041400"/>
        </p:xfrm>
        <a:graphic>
          <a:graphicData uri="http://schemas.openxmlformats.org/drawingml/2006/table">
            <a:tbl>
              <a:tblPr/>
              <a:tblGrid>
                <a:gridCol w="971367">
                  <a:extLst>
                    <a:ext uri="{9D8B030D-6E8A-4147-A177-3AD203B41FA5}">
                      <a16:colId xmlns:a16="http://schemas.microsoft.com/office/drawing/2014/main" val="2809119076"/>
                    </a:ext>
                  </a:extLst>
                </a:gridCol>
                <a:gridCol w="907903">
                  <a:extLst>
                    <a:ext uri="{9D8B030D-6E8A-4147-A177-3AD203B41FA5}">
                      <a16:colId xmlns:a16="http://schemas.microsoft.com/office/drawing/2014/main" val="347236277"/>
                    </a:ext>
                  </a:extLst>
                </a:gridCol>
                <a:gridCol w="960366">
                  <a:extLst>
                    <a:ext uri="{9D8B030D-6E8A-4147-A177-3AD203B41FA5}">
                      <a16:colId xmlns:a16="http://schemas.microsoft.com/office/drawing/2014/main" val="1017270"/>
                    </a:ext>
                  </a:extLst>
                </a:gridCol>
                <a:gridCol w="632569">
                  <a:extLst>
                    <a:ext uri="{9D8B030D-6E8A-4147-A177-3AD203B41FA5}">
                      <a16:colId xmlns:a16="http://schemas.microsoft.com/office/drawing/2014/main" val="2253728261"/>
                    </a:ext>
                  </a:extLst>
                </a:gridCol>
                <a:gridCol w="980501">
                  <a:extLst>
                    <a:ext uri="{9D8B030D-6E8A-4147-A177-3AD203B41FA5}">
                      <a16:colId xmlns:a16="http://schemas.microsoft.com/office/drawing/2014/main" val="150679175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88418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Bella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Carl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Donna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4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7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Interfaces Review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4" descr="Man with kid">
            <a:extLst>
              <a:ext uri="{FF2B5EF4-FFF2-40B4-BE49-F238E27FC236}">
                <a16:creationId xmlns:a16="http://schemas.microsoft.com/office/drawing/2014/main" id="{1E8E6F67-2DE4-4449-90EA-926A28C3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removes all numbers larger than 100 and smaller than 0 from an </a:t>
            </a:r>
            <a:r>
              <a:rPr lang="en-US" dirty="0" err="1"/>
              <a:t>ArrayList</a:t>
            </a:r>
            <a:r>
              <a:rPr lang="en-US" dirty="0"/>
              <a:t> of integers. That is, after your method is called all of the integers in the </a:t>
            </a:r>
            <a:r>
              <a:rPr lang="en-US" dirty="0" err="1"/>
              <a:t>ArrayList</a:t>
            </a:r>
            <a:r>
              <a:rPr lang="en-US" dirty="0"/>
              <a:t> should be between 0 and 100.</a:t>
            </a:r>
          </a:p>
        </p:txBody>
      </p:sp>
    </p:spTree>
    <p:extLst>
      <p:ext uri="{BB962C8B-B14F-4D97-AF65-F5344CB8AC3E}">
        <p14:creationId xmlns:p14="http://schemas.microsoft.com/office/powerpoint/2010/main" val="167014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adds a copy of each element currently in an </a:t>
            </a:r>
            <a:r>
              <a:rPr lang="en-US" dirty="0" err="1"/>
              <a:t>ArrayList</a:t>
            </a:r>
            <a:r>
              <a:rPr lang="en-US" dirty="0"/>
              <a:t> of strings to the end of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For example, if the </a:t>
            </a:r>
            <a:r>
              <a:rPr lang="en-US" dirty="0" err="1"/>
              <a:t>ArrayList</a:t>
            </a:r>
            <a:r>
              <a:rPr lang="en-US" dirty="0"/>
              <a:t> contains the words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”}, the </a:t>
            </a:r>
            <a:r>
              <a:rPr lang="en-US" dirty="0" err="1"/>
              <a:t>ArrayList</a:t>
            </a:r>
            <a:r>
              <a:rPr lang="en-US" dirty="0"/>
              <a:t> should contain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”, 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 after the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005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 err="1">
                <a:solidFill>
                  <a:srgbClr val="FFFFFF"/>
                </a:solidFill>
              </a:rPr>
              <a:t>Linked</a:t>
            </a:r>
            <a:r>
              <a:rPr lang="en-US" alt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D4E94041-375C-4723-B0FD-0ED451AE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74C-7E9A-4063-9924-FAAF040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007796" cy="426967"/>
          </a:xfrm>
        </p:spPr>
        <p:txBody>
          <a:bodyPr>
            <a:no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DCC-C0CA-4DB9-8025-FE58744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that consists of nodes, where each node stores data and contains a </a:t>
            </a:r>
            <a:r>
              <a:rPr lang="en-US" b="1" dirty="0"/>
              <a:t>pointer</a:t>
            </a:r>
            <a:r>
              <a:rPr lang="en-US" dirty="0"/>
              <a:t> to the next node.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8B147A1-FB26-4C08-9E23-6DAD86E0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6045" y="3520440"/>
            <a:ext cx="8539910" cy="2131060"/>
          </a:xfrm>
          <a:prstGeom prst="rect">
            <a:avLst/>
          </a:prstGeom>
        </p:spPr>
      </p:pic>
      <p:pic>
        <p:nvPicPr>
          <p:cNvPr id="1026" name="Picture 2" descr="Spider-Man Pointing Meme is Officially Becoming a Funko Pop">
            <a:extLst>
              <a:ext uri="{FF2B5EF4-FFF2-40B4-BE49-F238E27FC236}">
                <a16:creationId xmlns:a16="http://schemas.microsoft.com/office/drawing/2014/main" id="{83E78314-97DE-4113-9045-FAC5D20E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08" y="197994"/>
            <a:ext cx="2774022" cy="14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7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2FD6-B50D-4F69-A87D-1740DF87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/>
              <a:t> vs.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F06A-1265-4E9B-B637-6717FEA1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implement the 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add items, change items, remove items, and clear the list.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cs typeface="Courier New" panose="02070309020205020404" pitchFamily="49" charset="0"/>
              </a:rPr>
              <a:t> function very similarly, but they are stored differently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cs typeface="Courier New" panose="02070309020205020404" pitchFamily="49" charset="0"/>
              </a:rPr>
              <a:t> is implemented with an array and a size field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cs typeface="Courier New" panose="02070309020205020404" pitchFamily="49" charset="0"/>
              </a:rPr>
              <a:t> is implemented as separate nodes with pointers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F1F5-9472-4DC9-AFCC-638E2013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259">
            <a:extLst>
              <a:ext uri="{FF2B5EF4-FFF2-40B4-BE49-F238E27FC236}">
                <a16:creationId xmlns:a16="http://schemas.microsoft.com/office/drawing/2014/main" id="{734C16AF-BBC0-447C-BBCD-39F7A170B686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347052"/>
          <a:ext cx="8382000" cy="237744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1643548079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1103346252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value at beginning of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084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value at end of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7481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first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92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last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4284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getFirst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first element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499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getLast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last element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1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25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(Challenge)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LinkedListNode</a:t>
            </a:r>
            <a:r>
              <a:rPr lang="en-US" dirty="0"/>
              <a:t> class we created during class, build a linked list of the integers {4, 8, 7, 2, 3, 5}, in that order. </a:t>
            </a:r>
          </a:p>
          <a:p>
            <a:r>
              <a:rPr lang="en-US" dirty="0"/>
              <a:t>Can you write code that allows you to insert nodes into the linked list like we talked about in class?</a:t>
            </a:r>
          </a:p>
        </p:txBody>
      </p:sp>
    </p:spTree>
    <p:extLst>
      <p:ext uri="{BB962C8B-B14F-4D97-AF65-F5344CB8AC3E}">
        <p14:creationId xmlns:p14="http://schemas.microsoft.com/office/powerpoint/2010/main" val="16286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2C0CE30B-EAC9-4F7A-BEC7-1C7235B260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Quick Inheritance reminder: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441EA0C2-AEAE-4525-987F-199BBF5A2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/>
              <a:t>inheritance</a:t>
            </a:r>
            <a:r>
              <a:rPr lang="en-US" altLang="en-US"/>
              <a:t>: A way to form new classes based on existing classes, taking on their attributes/behavior.</a:t>
            </a:r>
          </a:p>
          <a:p>
            <a:pPr marL="639763" lvl="1" indent="-246063"/>
            <a:r>
              <a:rPr lang="en-US" altLang="en-US"/>
              <a:t>a way to group related classes</a:t>
            </a:r>
          </a:p>
          <a:p>
            <a:pPr marL="639763" lvl="1" indent="-246063"/>
            <a:r>
              <a:rPr lang="en-US" altLang="en-US"/>
              <a:t>a way to share code between two or more classes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One class can </a:t>
            </a:r>
            <a:r>
              <a:rPr lang="en-US" altLang="en-US" i="1"/>
              <a:t>extend </a:t>
            </a:r>
            <a:r>
              <a:rPr lang="en-US" altLang="en-US"/>
              <a:t>another, absorbing its data/behavior.</a:t>
            </a:r>
          </a:p>
          <a:p>
            <a:pPr marL="639763" lvl="1" indent="-246063"/>
            <a:r>
              <a:rPr lang="en-US" altLang="en-US" b="1"/>
              <a:t>superclass</a:t>
            </a:r>
            <a:r>
              <a:rPr lang="en-US" altLang="en-US"/>
              <a:t>: The parent class that is being extended.</a:t>
            </a:r>
          </a:p>
          <a:p>
            <a:pPr marL="639763" lvl="1" indent="-246063"/>
            <a:r>
              <a:rPr lang="en-US" altLang="en-US" b="1"/>
              <a:t>subclass</a:t>
            </a:r>
            <a:r>
              <a:rPr lang="en-US" altLang="en-US"/>
              <a:t>: The child class that extends the superclass and inherits its behavior.</a:t>
            </a:r>
          </a:p>
          <a:p>
            <a:pPr lvl="2" indent="-246063"/>
            <a:r>
              <a:rPr lang="en-US" altLang="en-US"/>
              <a:t>Subclass gets a copy of every field and method from superclass</a:t>
            </a:r>
          </a:p>
        </p:txBody>
      </p:sp>
    </p:spTree>
    <p:extLst>
      <p:ext uri="{BB962C8B-B14F-4D97-AF65-F5344CB8AC3E}">
        <p14:creationId xmlns:p14="http://schemas.microsoft.com/office/powerpoint/2010/main" val="6673535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3888DD99-BA47-421F-A9A5-6A6505854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085F3668-CDBC-4CE6-93EA-C2EDA650F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interface</a:t>
            </a:r>
            <a:r>
              <a:rPr lang="en-US" altLang="en-US" dirty="0"/>
              <a:t>: A list of methods that a class can implement.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Inheritance gives you an is-a relationship and code-sharing.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object can be treated as an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, and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inherits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’s code.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Interfaces give you an is-a relationship </a:t>
            </a:r>
            <a:r>
              <a:rPr lang="en-US" altLang="en-US" i="1" dirty="0"/>
              <a:t>without </a:t>
            </a:r>
            <a:r>
              <a:rPr lang="en-US" altLang="en-US" dirty="0"/>
              <a:t>code 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Cow </a:t>
            </a:r>
            <a:r>
              <a:rPr lang="en-US" altLang="en-US" dirty="0"/>
              <a:t>object can be treated as a </a:t>
            </a:r>
            <a:r>
              <a:rPr lang="en-US" altLang="en-US" dirty="0">
                <a:latin typeface="Courier New" panose="02070309020205020404" pitchFamily="49" charset="0"/>
              </a:rPr>
              <a:t>Mob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Analogous to the idea of roles or certifications: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“I am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.  That means I know how</a:t>
            </a:r>
            <a:br>
              <a:rPr lang="en-US" altLang="en-US" dirty="0"/>
            </a:br>
            <a:r>
              <a:rPr lang="en-US" altLang="en-US" dirty="0"/>
              <a:t>to drop items and make noises."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"I’m certified as a Shape.  That means I know how</a:t>
            </a:r>
            <a:br>
              <a:rPr lang="en-US" altLang="en-US" dirty="0"/>
            </a:br>
            <a:r>
              <a:rPr lang="en-US" altLang="en-US" dirty="0"/>
              <a:t>to compute my area and perimeter."</a:t>
            </a:r>
          </a:p>
        </p:txBody>
      </p:sp>
    </p:spTree>
    <p:extLst>
      <p:ext uri="{BB962C8B-B14F-4D97-AF65-F5344CB8AC3E}">
        <p14:creationId xmlns:p14="http://schemas.microsoft.com/office/powerpoint/2010/main" val="3381864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>
            <a:extLst>
              <a:ext uri="{FF2B5EF4-FFF2-40B4-BE49-F238E27FC236}">
                <a16:creationId xmlns:a16="http://schemas.microsoft.com/office/drawing/2014/main" id="{CE7CD795-020B-49D8-A17E-D166259E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 interface</a:t>
            </a:r>
          </a:p>
        </p:txBody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5EE336FE-AC66-4846-8308-EA3063CE3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Vehicle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double speed();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setDirection</a:t>
            </a:r>
            <a:r>
              <a:rPr lang="en-US" altLang="en-US" dirty="0">
                <a:latin typeface="Courier New" panose="02070309020205020404" pitchFamily="49" charset="0"/>
              </a:rPr>
              <a:t>(int direction);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r>
              <a:rPr lang="en-US" altLang="en-US" sz="2200" b="1" dirty="0"/>
              <a:t>abstract method</a:t>
            </a:r>
            <a:r>
              <a:rPr lang="en-US" altLang="en-US" sz="2200" dirty="0"/>
              <a:t>: A header without an implementation.</a:t>
            </a:r>
          </a:p>
          <a:p>
            <a:pPr lvl="1"/>
            <a:r>
              <a:rPr lang="en-US" altLang="en-US" sz="2000" dirty="0"/>
              <a:t>The actual body is not specified, to allow/force different classes to implement the behavior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27363311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56F42FD3-8217-4E9D-BCDC-2A057FED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interface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11F10A34-2987-4935-85D2-3A1F2A099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interface Mob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drop();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makeNoise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This interface describes the features common to all mobs.</a:t>
            </a:r>
            <a:br>
              <a:rPr lang="en-US" altLang="en-US" dirty="0"/>
            </a:br>
            <a:r>
              <a:rPr lang="en-US" altLang="en-US" dirty="0"/>
              <a:t>(Every mob drops something and makes some noise)</a:t>
            </a:r>
          </a:p>
        </p:txBody>
      </p:sp>
    </p:spTree>
    <p:extLst>
      <p:ext uri="{BB962C8B-B14F-4D97-AF65-F5344CB8AC3E}">
        <p14:creationId xmlns:p14="http://schemas.microsoft.com/office/powerpoint/2010/main" val="19591076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9724AC-2E02-4DA8-B3CA-E5D0AB003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5117"/>
            <a:ext cx="10515600" cy="1536225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1 – Inheritance and Constructors</a:t>
            </a:r>
            <a:br>
              <a:rPr lang="en-US" altLang="en-US" dirty="0"/>
            </a:br>
            <a:r>
              <a:rPr lang="en-US" altLang="en-US" sz="2400" dirty="0"/>
              <a:t>(Continued from last week, see Week 15 Question 1 and 2 for info)</a:t>
            </a:r>
            <a:endParaRPr lang="en-US" altLang="en-US" dirty="0"/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B7DF1D57-67B7-46B0-96CC-617F2A69E9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2191385"/>
            <a:ext cx="10515600" cy="4351338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Imagine that we want to give employees more vacation days the longer they've been with the company.</a:t>
            </a:r>
          </a:p>
          <a:p>
            <a:pPr marL="639763" lvl="1" indent="-246063"/>
            <a:r>
              <a:rPr lang="en-US" altLang="en-US" dirty="0"/>
              <a:t>For each year worked, we'll award 2 additional vacation days.</a:t>
            </a:r>
          </a:p>
          <a:p>
            <a:pPr marL="182563" indent="-246063"/>
            <a:r>
              <a:rPr lang="en-US" altLang="en-US" dirty="0"/>
              <a:t>This means we’ll need a new field for the number of years the person has been in the company.</a:t>
            </a:r>
          </a:p>
          <a:p>
            <a:pPr marL="639763" lvl="1" indent="-246063"/>
            <a:r>
              <a:rPr lang="en-US" altLang="en-US" dirty="0"/>
              <a:t>When an Employee object is constructed, we'll pass in the number of years the person has been with the company.</a:t>
            </a:r>
          </a:p>
          <a:p>
            <a:pPr marL="182563" indent="-246063"/>
            <a:r>
              <a:rPr lang="en-US" altLang="en-US" dirty="0"/>
              <a:t>Make sure you create new constructors for all of the classes!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9458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ArrayLists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D4E94041-375C-4723-B0FD-0ED451AE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D22DC0D-93AC-442A-B4B4-73C0A55FD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7067"/>
            <a:ext cx="10515600" cy="1325563"/>
          </a:xfrm>
        </p:spPr>
        <p:txBody>
          <a:bodyPr/>
          <a:lstStyle/>
          <a:p>
            <a:r>
              <a:rPr lang="en-US" altLang="en-US" dirty="0"/>
              <a:t>Lists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5477EAE-F9D2-4C15-A7B9-6668F336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9081"/>
            <a:ext cx="10515600" cy="4351338"/>
          </a:xfrm>
        </p:spPr>
        <p:txBody>
          <a:bodyPr/>
          <a:lstStyle/>
          <a:p>
            <a:r>
              <a:rPr lang="en-US" altLang="en-US" b="1" dirty="0"/>
              <a:t>list</a:t>
            </a:r>
            <a:r>
              <a:rPr lang="en-US" altLang="en-US" dirty="0"/>
              <a:t>: a collection storing an ordered sequence of elements</a:t>
            </a:r>
          </a:p>
          <a:p>
            <a:pPr lvl="1"/>
            <a:r>
              <a:rPr lang="en-US" altLang="en-US" dirty="0"/>
              <a:t>each element is accessible by a 0-based </a:t>
            </a:r>
            <a:r>
              <a:rPr lang="en-US" altLang="en-US" b="1" dirty="0"/>
              <a:t>index</a:t>
            </a:r>
          </a:p>
          <a:p>
            <a:pPr lvl="1"/>
            <a:r>
              <a:rPr lang="en-US" altLang="en-US" dirty="0"/>
              <a:t>a list has a </a:t>
            </a:r>
            <a:r>
              <a:rPr lang="en-US" altLang="en-US" b="1" dirty="0"/>
              <a:t>size</a:t>
            </a:r>
            <a:r>
              <a:rPr lang="en-US" altLang="en-US" dirty="0"/>
              <a:t> (number of elements that have been added)</a:t>
            </a:r>
          </a:p>
          <a:p>
            <a:pPr lvl="1"/>
            <a:r>
              <a:rPr lang="en-US" altLang="en-US" dirty="0"/>
              <a:t>elements can be added to the front, back, or elsewhere</a:t>
            </a:r>
          </a:p>
          <a:p>
            <a:pPr lvl="1"/>
            <a:r>
              <a:rPr lang="en-US" altLang="en-US" dirty="0"/>
              <a:t>in Java, a list can be represented as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object</a:t>
            </a:r>
          </a:p>
        </p:txBody>
      </p:sp>
      <p:pic>
        <p:nvPicPr>
          <p:cNvPr id="187396" name="Picture 4">
            <a:extLst>
              <a:ext uri="{FF2B5EF4-FFF2-40B4-BE49-F238E27FC236}">
                <a16:creationId xmlns:a16="http://schemas.microsoft.com/office/drawing/2014/main" id="{54AD37A6-13E9-4491-8E1F-4AFD3F2833C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4750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55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1793</Words>
  <Application>Microsoft Office PowerPoint</Application>
  <PresentationFormat>Widescreen</PresentationFormat>
  <Paragraphs>253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Office Theme</vt:lpstr>
      <vt:lpstr>Intermediate Coding Week 9 </vt:lpstr>
      <vt:lpstr>Interfaces Review</vt:lpstr>
      <vt:lpstr>Quick Inheritance reminder:</vt:lpstr>
      <vt:lpstr>Interfaces</vt:lpstr>
      <vt:lpstr>Declaring an interface</vt:lpstr>
      <vt:lpstr>Shape interface</vt:lpstr>
      <vt:lpstr>Question 1 – Inheritance and Constructors (Continued from last week, see Week 15 Question 1 and 2 for info)</vt:lpstr>
      <vt:lpstr>ArrayLists</vt:lpstr>
      <vt:lpstr>Lists</vt:lpstr>
      <vt:lpstr>Idea of a list</vt:lpstr>
      <vt:lpstr>ArrayList methods </vt:lpstr>
      <vt:lpstr>Type Parameters (Generics)</vt:lpstr>
      <vt:lpstr>ArrayList vs. array</vt:lpstr>
      <vt:lpstr>ArrayList vs. array continued</vt:lpstr>
      <vt:lpstr>ArrayList as parameter</vt:lpstr>
      <vt:lpstr>ArrayList of primitives?</vt:lpstr>
      <vt:lpstr>Wrapper classes</vt:lpstr>
      <vt:lpstr>Out-of-bounds</vt:lpstr>
      <vt:lpstr>Problems</vt:lpstr>
      <vt:lpstr>Question 1</vt:lpstr>
      <vt:lpstr>Question 2</vt:lpstr>
      <vt:lpstr>LinkedLists</vt:lpstr>
      <vt:lpstr>Linked Lists</vt:lpstr>
      <vt:lpstr>LinkedList vs. ArrayList</vt:lpstr>
      <vt:lpstr>LinkedList methods</vt:lpstr>
      <vt:lpstr>Question 3 (Challenge)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Jack (Student)</dc:creator>
  <cp:lastModifiedBy>Li, Jack (Student)</cp:lastModifiedBy>
  <cp:revision>4</cp:revision>
  <dcterms:created xsi:type="dcterms:W3CDTF">2022-01-20T06:52:03Z</dcterms:created>
  <dcterms:modified xsi:type="dcterms:W3CDTF">2022-01-20T07:01:39Z</dcterms:modified>
</cp:coreProperties>
</file>