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0"/>
  </p:notesMasterIdLst>
  <p:sldIdLst>
    <p:sldId id="257" r:id="rId3"/>
    <p:sldId id="258" r:id="rId4"/>
    <p:sldId id="268" r:id="rId5"/>
    <p:sldId id="269" r:id="rId6"/>
    <p:sldId id="259" r:id="rId7"/>
    <p:sldId id="260" r:id="rId8"/>
    <p:sldId id="261" r:id="rId9"/>
    <p:sldId id="262" r:id="rId10"/>
    <p:sldId id="263" r:id="rId11"/>
    <p:sldId id="264" r:id="rId12"/>
    <p:sldId id="265" r:id="rId13"/>
    <p:sldId id="266" r:id="rId14"/>
    <p:sldId id="267"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8636A-18DF-30B0-8C08-382F47613665}" v="4" dt="2024-02-15T21:09:52.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2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AE8636A-18DF-30B0-8C08-382F47613665}"/>
    <pc:docChg chg="delSld">
      <pc:chgData name="" userId="" providerId="" clId="Web-{0AE8636A-18DF-30B0-8C08-382F47613665}" dt="2024-02-15T21:09:43.003" v="0"/>
      <pc:docMkLst>
        <pc:docMk/>
      </pc:docMkLst>
      <pc:sldChg chg="del">
        <pc:chgData name="" userId="" providerId="" clId="Web-{0AE8636A-18DF-30B0-8C08-382F47613665}" dt="2024-02-15T21:09:43.003" v="0"/>
        <pc:sldMkLst>
          <pc:docMk/>
          <pc:sldMk cId="302391474" sldId="256"/>
        </pc:sldMkLst>
      </pc:sldChg>
    </pc:docChg>
  </pc:docChgLst>
  <pc:docChgLst>
    <pc:chgData name="Li, Jack (Student)" userId="S::s-lijac@bsd405.org::52fdaf64-b46b-430b-aced-e178e153bac2" providerId="AD" clId="Web-{0AE8636A-18DF-30B0-8C08-382F47613665}"/>
    <pc:docChg chg="delSld modSld">
      <pc:chgData name="Li, Jack (Student)" userId="S::s-lijac@bsd405.org::52fdaf64-b46b-430b-aced-e178e153bac2" providerId="AD" clId="Web-{0AE8636A-18DF-30B0-8C08-382F47613665}" dt="2024-02-15T21:09:50.612" v="1" actId="20577"/>
      <pc:docMkLst>
        <pc:docMk/>
      </pc:docMkLst>
      <pc:sldChg chg="modSp">
        <pc:chgData name="Li, Jack (Student)" userId="S::s-lijac@bsd405.org::52fdaf64-b46b-430b-aced-e178e153bac2" providerId="AD" clId="Web-{0AE8636A-18DF-30B0-8C08-382F47613665}" dt="2024-02-15T21:09:50.612" v="1" actId="20577"/>
        <pc:sldMkLst>
          <pc:docMk/>
          <pc:sldMk cId="3186457865" sldId="257"/>
        </pc:sldMkLst>
        <pc:spChg chg="mod">
          <ac:chgData name="Li, Jack (Student)" userId="S::s-lijac@bsd405.org::52fdaf64-b46b-430b-aced-e178e153bac2" providerId="AD" clId="Web-{0AE8636A-18DF-30B0-8C08-382F47613665}" dt="2024-02-15T21:09:50.612" v="1" actId="20577"/>
          <ac:spMkLst>
            <pc:docMk/>
            <pc:sldMk cId="3186457865" sldId="257"/>
            <ac:spMk id="4098" creationId="{F98C04FB-0826-4574-9471-8703053D4732}"/>
          </ac:spMkLst>
        </pc:spChg>
      </pc:sldChg>
      <pc:sldChg chg="del">
        <pc:chgData name="Li, Jack (Student)" userId="S::s-lijac@bsd405.org::52fdaf64-b46b-430b-aced-e178e153bac2" providerId="AD" clId="Web-{0AE8636A-18DF-30B0-8C08-382F47613665}" dt="2024-02-15T21:09:46.128" v="0"/>
        <pc:sldMkLst>
          <pc:docMk/>
          <pc:sldMk cId="3874381769"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D3DE2-11C6-4B8E-BF37-FF75CA349963}"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6857-F770-47B4-A972-0B6F29E5F136}" type="slidenum">
              <a:rPr lang="en-US" smtClean="0"/>
              <a:t>‹#›</a:t>
            </a:fld>
            <a:endParaRPr lang="en-US"/>
          </a:p>
        </p:txBody>
      </p:sp>
    </p:spTree>
    <p:extLst>
      <p:ext uri="{BB962C8B-B14F-4D97-AF65-F5344CB8AC3E}">
        <p14:creationId xmlns:p14="http://schemas.microsoft.com/office/powerpoint/2010/main" val="160162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Shopping basket was the best icon I could find for “sorting”… might not be the most appropriate.</a:t>
            </a:r>
          </a:p>
        </p:txBody>
      </p:sp>
      <p:sp>
        <p:nvSpPr>
          <p:cNvPr id="4" name="Slide Number Placeholder 3"/>
          <p:cNvSpPr>
            <a:spLocks noGrp="1"/>
          </p:cNvSpPr>
          <p:nvPr>
            <p:ph type="sldNum" sz="quarter" idx="5"/>
          </p:nvPr>
        </p:nvSpPr>
        <p:spPr/>
        <p:txBody>
          <a:bodyPr/>
          <a:lstStyle/>
          <a:p>
            <a:fld id="{6898E335-90DE-431F-9C4A-BAB78C3499BC}" type="slidenum">
              <a:rPr lang="en-US" smtClean="0"/>
              <a:t>4</a:t>
            </a:fld>
            <a:endParaRPr lang="en-US"/>
          </a:p>
        </p:txBody>
      </p:sp>
    </p:spTree>
    <p:extLst>
      <p:ext uri="{BB962C8B-B14F-4D97-AF65-F5344CB8AC3E}">
        <p14:creationId xmlns:p14="http://schemas.microsoft.com/office/powerpoint/2010/main" val="427744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kinds of sorting algorithms:</a:t>
            </a:r>
          </a:p>
          <a:p>
            <a:pPr lvl="1"/>
            <a:r>
              <a:rPr lang="en-US" dirty="0"/>
              <a:t>Some are faster than others.</a:t>
            </a:r>
          </a:p>
          <a:p>
            <a:pPr lvl="1"/>
            <a:r>
              <a:rPr lang="en-US" dirty="0"/>
              <a:t>Some use more memory (take up more space in the computer’s data) than others</a:t>
            </a:r>
          </a:p>
          <a:p>
            <a:endParaRPr lang="en-US" dirty="0"/>
          </a:p>
        </p:txBody>
      </p:sp>
      <p:sp>
        <p:nvSpPr>
          <p:cNvPr id="4" name="Slide Number Placeholder 3"/>
          <p:cNvSpPr>
            <a:spLocks noGrp="1"/>
          </p:cNvSpPr>
          <p:nvPr>
            <p:ph type="sldNum" sz="quarter" idx="5"/>
          </p:nvPr>
        </p:nvSpPr>
        <p:spPr/>
        <p:txBody>
          <a:bodyPr/>
          <a:lstStyle/>
          <a:p>
            <a:fld id="{6898E335-90DE-431F-9C4A-BAB78C3499BC}" type="slidenum">
              <a:rPr lang="en-US" smtClean="0"/>
              <a:t>7</a:t>
            </a:fld>
            <a:endParaRPr lang="en-US"/>
          </a:p>
        </p:txBody>
      </p:sp>
    </p:spTree>
    <p:extLst>
      <p:ext uri="{BB962C8B-B14F-4D97-AF65-F5344CB8AC3E}">
        <p14:creationId xmlns:p14="http://schemas.microsoft.com/office/powerpoint/2010/main" val="103628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these videos use slightly different variations on selection sort. Can you tell the difference?</a:t>
            </a:r>
          </a:p>
          <a:p>
            <a:endParaRPr lang="en-US" dirty="0"/>
          </a:p>
          <a:p>
            <a:r>
              <a:rPr lang="en-US" dirty="0"/>
              <a:t>Difference between the videos: one swaps the current minimum value with the value in the array we are looking at while the other only keeps track of the minimum value.</a:t>
            </a:r>
          </a:p>
        </p:txBody>
      </p:sp>
      <p:sp>
        <p:nvSpPr>
          <p:cNvPr id="4" name="Slide Number Placeholder 3"/>
          <p:cNvSpPr>
            <a:spLocks noGrp="1"/>
          </p:cNvSpPr>
          <p:nvPr>
            <p:ph type="sldNum" sz="quarter" idx="5"/>
          </p:nvPr>
        </p:nvSpPr>
        <p:spPr/>
        <p:txBody>
          <a:bodyPr/>
          <a:lstStyle/>
          <a:p>
            <a:fld id="{6898E335-90DE-431F-9C4A-BAB78C3499BC}" type="slidenum">
              <a:rPr lang="en-US" smtClean="0"/>
              <a:t>12</a:t>
            </a:fld>
            <a:endParaRPr lang="en-US"/>
          </a:p>
        </p:txBody>
      </p:sp>
    </p:spTree>
    <p:extLst>
      <p:ext uri="{BB962C8B-B14F-4D97-AF65-F5344CB8AC3E}">
        <p14:creationId xmlns:p14="http://schemas.microsoft.com/office/powerpoint/2010/main" val="40539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CA91-2D0D-4D65-9D51-FFB7A30650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1B0B8A-FC86-4719-ACDD-C8C13BF26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7DC05-DF8E-48DC-BF05-D5C15D4FE99A}"/>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5" name="Footer Placeholder 4">
            <a:extLst>
              <a:ext uri="{FF2B5EF4-FFF2-40B4-BE49-F238E27FC236}">
                <a16:creationId xmlns:a16="http://schemas.microsoft.com/office/drawing/2014/main" id="{1C0E69D9-3975-4E7F-9742-6178C9C6F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11D43-DCC7-4327-B559-CD78DF9FD47F}"/>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159284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3A91-5455-49A4-BA29-82B0259006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B8DD08-F680-4E30-AAC6-4A9AA0DE7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54DB0-E1B5-4633-B5DB-7A46BFE5E5B6}"/>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5" name="Footer Placeholder 4">
            <a:extLst>
              <a:ext uri="{FF2B5EF4-FFF2-40B4-BE49-F238E27FC236}">
                <a16:creationId xmlns:a16="http://schemas.microsoft.com/office/drawing/2014/main" id="{8E806DF0-0FB2-40DC-BFF1-38F42322E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CB7AE-1C45-409F-899F-5394013EEA13}"/>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124114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FE0F7-E6C4-4523-85B6-400C56335F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889A32-B9F1-465B-9A07-77890C851B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DD0AE-43B9-45A9-844E-B303C56E27EE}"/>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5" name="Footer Placeholder 4">
            <a:extLst>
              <a:ext uri="{FF2B5EF4-FFF2-40B4-BE49-F238E27FC236}">
                <a16:creationId xmlns:a16="http://schemas.microsoft.com/office/drawing/2014/main" id="{A71960A6-2C87-486C-8C07-73B325C8B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0FEEA-6EA4-4B52-9EE7-CD66A1AC000C}"/>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788444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3F41-0ABD-4B14-B9A4-173424DAA5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F7AC1-B6BE-4571-B1CC-4EE97460C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E0C74-4E2A-4A1F-AC3A-A91F0BA86530}"/>
              </a:ext>
            </a:extLst>
          </p:cNvPr>
          <p:cNvSpPr>
            <a:spLocks noGrp="1"/>
          </p:cNvSpPr>
          <p:nvPr>
            <p:ph type="dt" sz="half" idx="10"/>
          </p:nvPr>
        </p:nvSpPr>
        <p:spPr/>
        <p:txBody>
          <a:bodyPr/>
          <a:lstStyle/>
          <a:p>
            <a:fld id="{D5DEE706-14BC-4310-A3AC-6971381D0627}" type="datetimeFigureOut">
              <a:rPr lang="en-US" smtClean="0"/>
              <a:t>2/15/2024</a:t>
            </a:fld>
            <a:endParaRPr lang="en-US"/>
          </a:p>
        </p:txBody>
      </p:sp>
      <p:sp>
        <p:nvSpPr>
          <p:cNvPr id="5" name="Footer Placeholder 4">
            <a:extLst>
              <a:ext uri="{FF2B5EF4-FFF2-40B4-BE49-F238E27FC236}">
                <a16:creationId xmlns:a16="http://schemas.microsoft.com/office/drawing/2014/main" id="{991D546C-C474-486E-83F2-C901BEF25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ACA80-4AF8-42B8-84A1-C5181A3ACE58}"/>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968224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C4495-E4F5-44E9-B050-3D19E12C57B7}"/>
              </a:ext>
            </a:extLst>
          </p:cNvPr>
          <p:cNvSpPr>
            <a:spLocks noGrp="1"/>
          </p:cNvSpPr>
          <p:nvPr>
            <p:ph type="dt" sz="half" idx="10"/>
          </p:nvPr>
        </p:nvSpPr>
        <p:spPr/>
        <p:txBody>
          <a:bodyPr/>
          <a:lstStyle/>
          <a:p>
            <a:fld id="{D5DEE706-14BC-4310-A3AC-6971381D0627}" type="datetimeFigureOut">
              <a:rPr lang="en-US" smtClean="0"/>
              <a:t>2/15/2024</a:t>
            </a:fld>
            <a:endParaRPr lang="en-US"/>
          </a:p>
        </p:txBody>
      </p:sp>
      <p:sp>
        <p:nvSpPr>
          <p:cNvPr id="3" name="Footer Placeholder 2">
            <a:extLst>
              <a:ext uri="{FF2B5EF4-FFF2-40B4-BE49-F238E27FC236}">
                <a16:creationId xmlns:a16="http://schemas.microsoft.com/office/drawing/2014/main" id="{1B01FB4C-5D34-4C08-82A3-89620500DA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2054C4-4351-40C2-B2E9-2FD913BD133E}"/>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3327358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D3F9-0D5B-4351-8BB7-8D05BD0BA4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46F00-2396-4F7F-8CCE-6C4D07889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C0A7F-F17B-4401-81BE-0EAF4D581DAD}"/>
              </a:ext>
            </a:extLst>
          </p:cNvPr>
          <p:cNvSpPr>
            <a:spLocks noGrp="1"/>
          </p:cNvSpPr>
          <p:nvPr>
            <p:ph type="dt" sz="half" idx="10"/>
          </p:nvPr>
        </p:nvSpPr>
        <p:spPr/>
        <p:txBody>
          <a:bodyPr/>
          <a:lstStyle/>
          <a:p>
            <a:fld id="{D5DEE706-14BC-4310-A3AC-6971381D0627}" type="datetimeFigureOut">
              <a:rPr lang="en-US" smtClean="0"/>
              <a:t>2/15/2024</a:t>
            </a:fld>
            <a:endParaRPr lang="en-US"/>
          </a:p>
        </p:txBody>
      </p:sp>
      <p:sp>
        <p:nvSpPr>
          <p:cNvPr id="5" name="Footer Placeholder 4">
            <a:extLst>
              <a:ext uri="{FF2B5EF4-FFF2-40B4-BE49-F238E27FC236}">
                <a16:creationId xmlns:a16="http://schemas.microsoft.com/office/drawing/2014/main" id="{9F160765-EFFA-4564-A21A-28933AC7A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E7EEE-6461-4A50-B247-D54F7C8743AC}"/>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350839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BF1C-D56E-4147-B374-562EE622D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34526-EBD6-422E-8C77-819883D5D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F8327-F907-4A3C-887F-A3A33AFFCEFD}"/>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5" name="Footer Placeholder 4">
            <a:extLst>
              <a:ext uri="{FF2B5EF4-FFF2-40B4-BE49-F238E27FC236}">
                <a16:creationId xmlns:a16="http://schemas.microsoft.com/office/drawing/2014/main" id="{D76BF9B9-AD38-4C92-B627-7343618D8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CF118-A585-4A35-AA1B-7A44011A2EF8}"/>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324368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0916-3CE0-40EF-B6F2-A80B98FF4C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704733-ADE9-4A8C-B45A-9497B63E3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05DC4-980F-400B-9886-7802AC188C7B}"/>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5" name="Footer Placeholder 4">
            <a:extLst>
              <a:ext uri="{FF2B5EF4-FFF2-40B4-BE49-F238E27FC236}">
                <a16:creationId xmlns:a16="http://schemas.microsoft.com/office/drawing/2014/main" id="{CD437ADF-4ED3-4419-862E-B7D8C812A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E6EB3-E696-4F6C-9F34-EECC90D3DD1C}"/>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340700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842B-5A91-4EEC-BE43-76169FA1D1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81E336-A682-4B7D-9D73-803A4A504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AD1976-C7F2-4C76-AD6B-E4E7EB498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3E8D4-FC03-4325-AF88-8F2A47260B35}"/>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6" name="Footer Placeholder 5">
            <a:extLst>
              <a:ext uri="{FF2B5EF4-FFF2-40B4-BE49-F238E27FC236}">
                <a16:creationId xmlns:a16="http://schemas.microsoft.com/office/drawing/2014/main" id="{C01F5894-1164-478F-A47A-055C30AE6C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15DFA-4713-4A1D-80FC-762774049A84}"/>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419504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43CF-591D-4024-AFCA-9D5987F775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3F7DCC-9416-41F6-AC04-5CAE6C130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3F286-8BDE-40C2-83CF-CDB138789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51356-189D-4F10-B482-68792148E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47AA17-10BE-40E5-8B4B-7EEF5FC015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65503-B132-42E3-BD71-C78F6FDF3B35}"/>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8" name="Footer Placeholder 7">
            <a:extLst>
              <a:ext uri="{FF2B5EF4-FFF2-40B4-BE49-F238E27FC236}">
                <a16:creationId xmlns:a16="http://schemas.microsoft.com/office/drawing/2014/main" id="{22B15E1B-5553-4ACA-907F-6A53A47421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A2AA5C-A2C4-48CB-8116-0DC5CEA10386}"/>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3697435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0BAC-FE6B-4997-96A0-755B0B69E3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BDFB44-9321-4B78-884A-3BBE7AD3C4D6}"/>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4" name="Footer Placeholder 3">
            <a:extLst>
              <a:ext uri="{FF2B5EF4-FFF2-40B4-BE49-F238E27FC236}">
                <a16:creationId xmlns:a16="http://schemas.microsoft.com/office/drawing/2014/main" id="{3866CE3C-0821-4965-B7D9-CFA180C0D1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F02BF-8882-4866-9119-EB8325EEEE83}"/>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59690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CE68C-3EC6-45CA-A3EE-C04C95FB66D5}"/>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3" name="Footer Placeholder 2">
            <a:extLst>
              <a:ext uri="{FF2B5EF4-FFF2-40B4-BE49-F238E27FC236}">
                <a16:creationId xmlns:a16="http://schemas.microsoft.com/office/drawing/2014/main" id="{6DBB4366-5AF7-44FE-9773-29364BF4F5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F2266A-63A8-4C4F-81E2-24A7E804B763}"/>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136337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7BB6-EF4C-488B-895B-FEB820757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707690-BE31-4020-8BC3-05F657868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DB55AE-0CC6-4A06-A44B-89C84EA88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FA263-D8C4-423C-90E6-3DFEA380EB8A}"/>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6" name="Footer Placeholder 5">
            <a:extLst>
              <a:ext uri="{FF2B5EF4-FFF2-40B4-BE49-F238E27FC236}">
                <a16:creationId xmlns:a16="http://schemas.microsoft.com/office/drawing/2014/main" id="{F95338A8-B56F-4A97-BED1-E15960AE5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99944-6E0A-45CE-8CCB-39D68866D83E}"/>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189527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1BBB-A0C4-4FC2-9CF0-623E8582E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36813F-E2D6-4035-8F12-438AC4FFB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8BB37C-598E-4023-8A25-A05E33E77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F7BAF-6F0E-40D6-A6F0-9EAF6F224435}"/>
              </a:ext>
            </a:extLst>
          </p:cNvPr>
          <p:cNvSpPr>
            <a:spLocks noGrp="1"/>
          </p:cNvSpPr>
          <p:nvPr>
            <p:ph type="dt" sz="half" idx="10"/>
          </p:nvPr>
        </p:nvSpPr>
        <p:spPr/>
        <p:txBody>
          <a:bodyPr/>
          <a:lstStyle/>
          <a:p>
            <a:fld id="{9F058ECD-B5D8-41AE-824B-47218C011368}" type="datetimeFigureOut">
              <a:rPr lang="en-US" smtClean="0"/>
              <a:t>2/15/2024</a:t>
            </a:fld>
            <a:endParaRPr lang="en-US"/>
          </a:p>
        </p:txBody>
      </p:sp>
      <p:sp>
        <p:nvSpPr>
          <p:cNvPr id="6" name="Footer Placeholder 5">
            <a:extLst>
              <a:ext uri="{FF2B5EF4-FFF2-40B4-BE49-F238E27FC236}">
                <a16:creationId xmlns:a16="http://schemas.microsoft.com/office/drawing/2014/main" id="{74C4E10D-4B17-48C3-8A91-A09392B259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ECEA-8938-49E3-91A2-30D01DD72276}"/>
              </a:ext>
            </a:extLst>
          </p:cNvPr>
          <p:cNvSpPr>
            <a:spLocks noGrp="1"/>
          </p:cNvSpPr>
          <p:nvPr>
            <p:ph type="sldNum" sz="quarter" idx="12"/>
          </p:nvPr>
        </p:nvSpPr>
        <p:spPr/>
        <p:txBody>
          <a:bodyPr/>
          <a:lstStyle/>
          <a:p>
            <a:fld id="{EF7549B2-0575-423E-A101-7966FBEBD705}" type="slidenum">
              <a:rPr lang="en-US" smtClean="0"/>
              <a:t>‹#›</a:t>
            </a:fld>
            <a:endParaRPr lang="en-US"/>
          </a:p>
        </p:txBody>
      </p:sp>
    </p:spTree>
    <p:extLst>
      <p:ext uri="{BB962C8B-B14F-4D97-AF65-F5344CB8AC3E}">
        <p14:creationId xmlns:p14="http://schemas.microsoft.com/office/powerpoint/2010/main" val="116855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7864D-DE97-48AB-A7AB-2AEE43D18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12CC0B-8256-4836-8B58-C8F7DCEE3E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8DB71-7D44-4367-BB2F-CB35531BB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58ECD-B5D8-41AE-824B-47218C011368}" type="datetimeFigureOut">
              <a:rPr lang="en-US" smtClean="0"/>
              <a:t>2/15/2024</a:t>
            </a:fld>
            <a:endParaRPr lang="en-US"/>
          </a:p>
        </p:txBody>
      </p:sp>
      <p:sp>
        <p:nvSpPr>
          <p:cNvPr id="5" name="Footer Placeholder 4">
            <a:extLst>
              <a:ext uri="{FF2B5EF4-FFF2-40B4-BE49-F238E27FC236}">
                <a16:creationId xmlns:a16="http://schemas.microsoft.com/office/drawing/2014/main" id="{BB82E6F1-4FD3-49A4-8024-C3429BBEF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F5C449-2828-4577-B200-E15E107C8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549B2-0575-423E-A101-7966FBEBD705}" type="slidenum">
              <a:rPr lang="en-US" smtClean="0"/>
              <a:t>‹#›</a:t>
            </a:fld>
            <a:endParaRPr lang="en-US"/>
          </a:p>
        </p:txBody>
      </p:sp>
    </p:spTree>
    <p:extLst>
      <p:ext uri="{BB962C8B-B14F-4D97-AF65-F5344CB8AC3E}">
        <p14:creationId xmlns:p14="http://schemas.microsoft.com/office/powerpoint/2010/main" val="251951468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51" r:id="rId3"/>
    <p:sldLayoutId id="2147483652" r:id="rId4"/>
    <p:sldLayoutId id="2147483653" r:id="rId5"/>
    <p:sldLayoutId id="2147483654" r:id="rId6"/>
    <p:sldLayoutId id="2147483662"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EFC79-D6EF-4598-865A-18A874CE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B697B-9B91-48C8-BB07-6C4DAB12A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689E5-4E73-4A04-A73D-F54A22F869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EE706-14BC-4310-A3AC-6971381D0627}" type="datetimeFigureOut">
              <a:rPr lang="en-US" smtClean="0"/>
              <a:t>2/15/2024</a:t>
            </a:fld>
            <a:endParaRPr lang="en-US"/>
          </a:p>
        </p:txBody>
      </p:sp>
      <p:sp>
        <p:nvSpPr>
          <p:cNvPr id="5" name="Footer Placeholder 4">
            <a:extLst>
              <a:ext uri="{FF2B5EF4-FFF2-40B4-BE49-F238E27FC236}">
                <a16:creationId xmlns:a16="http://schemas.microsoft.com/office/drawing/2014/main" id="{3928E759-07B8-49F8-9A17-9E1AAAEB7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53DA8A-F19C-45DD-8D9A-6CC0B2C12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BB254-6A32-451D-87D6-588D4FCC5729}" type="slidenum">
              <a:rPr lang="en-US" smtClean="0"/>
              <a:t>‹#›</a:t>
            </a:fld>
            <a:endParaRPr lang="en-US"/>
          </a:p>
        </p:txBody>
      </p:sp>
    </p:spTree>
    <p:extLst>
      <p:ext uri="{BB962C8B-B14F-4D97-AF65-F5344CB8AC3E}">
        <p14:creationId xmlns:p14="http://schemas.microsoft.com/office/powerpoint/2010/main" val="3732274429"/>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Ns4TPTC8whw"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ww.youtube.com/watch?v=92BfuxHn2X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8oJS1BMKE64" TargetMode="External"/><Relationship Id="rId2" Type="http://schemas.openxmlformats.org/officeDocument/2006/relationships/hyperlink" Target="https://www.youtube.com/watch?v=ROalU379l3U"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Cq7SMsQBEUw" TargetMode="External"/><Relationship Id="rId2" Type="http://schemas.openxmlformats.org/officeDocument/2006/relationships/hyperlink" Target="https://www.youtube.com/watch?v=lyZQPjUT5B4"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8" name="Rectangle 2">
            <a:extLst>
              <a:ext uri="{FF2B5EF4-FFF2-40B4-BE49-F238E27FC236}">
                <a16:creationId xmlns:a16="http://schemas.microsoft.com/office/drawing/2014/main" id="{F98C04FB-0826-4574-9471-8703053D4732}"/>
              </a:ext>
            </a:extLst>
          </p:cNvPr>
          <p:cNvSpPr>
            <a:spLocks noGrp="1" noChangeArrowheads="1"/>
          </p:cNvSpPr>
          <p:nvPr>
            <p:ph type="ctrTitle"/>
          </p:nvPr>
        </p:nvSpPr>
        <p:spPr>
          <a:xfrm>
            <a:off x="838199" y="4525347"/>
            <a:ext cx="6801321" cy="1737360"/>
          </a:xfrm>
        </p:spPr>
        <p:txBody>
          <a:bodyPr anchor="ctr">
            <a:normAutofit/>
          </a:bodyPr>
          <a:lstStyle/>
          <a:p>
            <a:pPr algn="r"/>
            <a:r>
              <a:rPr lang="en-US" altLang="en-US" dirty="0"/>
              <a:t>Intermediate Coding Week 13 </a:t>
            </a:r>
          </a:p>
        </p:txBody>
      </p:sp>
      <p:sp>
        <p:nvSpPr>
          <p:cNvPr id="4099" name="Rectangle 3">
            <a:extLst>
              <a:ext uri="{FF2B5EF4-FFF2-40B4-BE49-F238E27FC236}">
                <a16:creationId xmlns:a16="http://schemas.microsoft.com/office/drawing/2014/main" id="{4C17B3D8-FDE4-4463-A2D2-FDDC58823098}"/>
              </a:ext>
            </a:extLst>
          </p:cNvPr>
          <p:cNvSpPr>
            <a:spLocks noGrp="1" noChangeArrowheads="1"/>
          </p:cNvSpPr>
          <p:nvPr>
            <p:ph type="subTitle" idx="1"/>
          </p:nvPr>
        </p:nvSpPr>
        <p:spPr>
          <a:xfrm>
            <a:off x="7961258" y="4525347"/>
            <a:ext cx="3258675" cy="1737360"/>
          </a:xfrm>
        </p:spPr>
        <p:txBody>
          <a:bodyPr anchor="ctr">
            <a:normAutofit/>
          </a:bodyPr>
          <a:lstStyle/>
          <a:p>
            <a:pPr algn="l" eaLnBrk="1" hangingPunct="1"/>
            <a:r>
              <a:rPr lang="en-US" altLang="en-US"/>
              <a:t>Basic Sorting</a:t>
            </a:r>
            <a:endParaRPr lang="en-US" altLang="en-US" dirty="0"/>
          </a:p>
        </p:txBody>
      </p:sp>
      <p:sp>
        <p:nvSpPr>
          <p:cNvPr id="4102"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3"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4"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106"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4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BE5B-CC73-43C6-8B8C-42C35B4C5F41}"/>
              </a:ext>
            </a:extLst>
          </p:cNvPr>
          <p:cNvSpPr>
            <a:spLocks noGrp="1"/>
          </p:cNvSpPr>
          <p:nvPr>
            <p:ph type="title"/>
          </p:nvPr>
        </p:nvSpPr>
        <p:spPr/>
        <p:txBody>
          <a:bodyPr/>
          <a:lstStyle/>
          <a:p>
            <a:r>
              <a:rPr lang="en-US" dirty="0"/>
              <a:t>Video visualizations of Selection Sort</a:t>
            </a:r>
          </a:p>
        </p:txBody>
      </p:sp>
      <p:sp>
        <p:nvSpPr>
          <p:cNvPr id="3" name="Content Placeholder 2">
            <a:extLst>
              <a:ext uri="{FF2B5EF4-FFF2-40B4-BE49-F238E27FC236}">
                <a16:creationId xmlns:a16="http://schemas.microsoft.com/office/drawing/2014/main" id="{B5FEFCD9-4999-4A03-85D5-85A269AE6A95}"/>
              </a:ext>
            </a:extLst>
          </p:cNvPr>
          <p:cNvSpPr>
            <a:spLocks noGrp="1"/>
          </p:cNvSpPr>
          <p:nvPr>
            <p:ph idx="1"/>
          </p:nvPr>
        </p:nvSpPr>
        <p:spPr/>
        <p:txBody>
          <a:bodyPr/>
          <a:lstStyle/>
          <a:p>
            <a:r>
              <a:rPr lang="en-US" dirty="0"/>
              <a:t>In the same vein as the flamenco dance searching videos, here is a video involving selection sort and dancing:</a:t>
            </a:r>
          </a:p>
          <a:p>
            <a:pPr lvl="1"/>
            <a:r>
              <a:rPr lang="en-US" dirty="0">
                <a:hlinkClick r:id="rId3"/>
              </a:rPr>
              <a:t>https://www.youtube.com/watch?v=Ns4TPTC8whw</a:t>
            </a:r>
            <a:endParaRPr lang="en-US" dirty="0"/>
          </a:p>
          <a:p>
            <a:r>
              <a:rPr lang="en-US" dirty="0"/>
              <a:t>If you would like a quicker and less dance-filled visualization, here is a shorter video:</a:t>
            </a:r>
          </a:p>
          <a:p>
            <a:pPr lvl="1"/>
            <a:r>
              <a:rPr lang="en-US" dirty="0">
                <a:hlinkClick r:id="rId4"/>
              </a:rPr>
              <a:t>https://www.youtube.com/watch?v=92BfuxHn2XE</a:t>
            </a:r>
            <a:endParaRPr lang="en-US" dirty="0"/>
          </a:p>
        </p:txBody>
      </p:sp>
    </p:spTree>
    <p:extLst>
      <p:ext uri="{BB962C8B-B14F-4D97-AF65-F5344CB8AC3E}">
        <p14:creationId xmlns:p14="http://schemas.microsoft.com/office/powerpoint/2010/main" val="91366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89ED-2B33-440F-876B-E1E62F4C21F8}"/>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5BA93241-0B04-4907-A669-BF4CF5D63716}"/>
              </a:ext>
            </a:extLst>
          </p:cNvPr>
          <p:cNvSpPr>
            <a:spLocks noGrp="1"/>
          </p:cNvSpPr>
          <p:nvPr>
            <p:ph idx="1"/>
          </p:nvPr>
        </p:nvSpPr>
        <p:spPr/>
        <p:txBody>
          <a:bodyPr>
            <a:normAutofit lnSpcReduction="10000"/>
          </a:bodyPr>
          <a:lstStyle/>
          <a:p>
            <a:r>
              <a:rPr lang="en-US" dirty="0"/>
              <a:t>Shifts each value into a sorted subarray at the beginning of the array.</a:t>
            </a:r>
          </a:p>
          <a:p>
            <a:r>
              <a:rPr lang="en-US" dirty="0"/>
              <a:t>The algorithm:</a:t>
            </a:r>
          </a:p>
          <a:p>
            <a:pPr lvl="1"/>
            <a:r>
              <a:rPr lang="en-US" dirty="0"/>
              <a:t>The first element starts out in the “sorted subarray”.</a:t>
            </a:r>
          </a:p>
          <a:p>
            <a:pPr lvl="1"/>
            <a:r>
              <a:rPr lang="en-US" dirty="0"/>
              <a:t>Consider the second element: if it is smaller than the first element, swap it with the first element. Otherwise, leave it in its original position. The “sorted subarray” now has two elements.</a:t>
            </a:r>
          </a:p>
          <a:p>
            <a:pPr lvl="1"/>
            <a:r>
              <a:rPr lang="en-US" dirty="0"/>
              <a:t>Consider the third element: if it is smaller than the second element of the sorted subarray, swap it with the second element. If it was swapped, compare it to the first element and swap them if the first element is smaller. The “sorted subarray” now has three elements.</a:t>
            </a:r>
          </a:p>
          <a:p>
            <a:pPr lvl="1"/>
            <a:r>
              <a:rPr lang="en-US" dirty="0"/>
              <a:t>Continue adding elements to the “sorted subarray” in this manner until all the elements are in the “sorted subarray”.</a:t>
            </a:r>
          </a:p>
        </p:txBody>
      </p:sp>
    </p:spTree>
    <p:extLst>
      <p:ext uri="{BB962C8B-B14F-4D97-AF65-F5344CB8AC3E}">
        <p14:creationId xmlns:p14="http://schemas.microsoft.com/office/powerpoint/2010/main" val="51817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98A4-AF5A-4036-AFD5-76902A54A31E}"/>
              </a:ext>
            </a:extLst>
          </p:cNvPr>
          <p:cNvSpPr>
            <a:spLocks noGrp="1"/>
          </p:cNvSpPr>
          <p:nvPr>
            <p:ph type="title"/>
          </p:nvPr>
        </p:nvSpPr>
        <p:spPr/>
        <p:txBody>
          <a:bodyPr/>
          <a:lstStyle/>
          <a:p>
            <a:r>
              <a:rPr lang="en-US" dirty="0"/>
              <a:t>Insertion Sort With Cards</a:t>
            </a:r>
          </a:p>
        </p:txBody>
      </p:sp>
      <p:sp>
        <p:nvSpPr>
          <p:cNvPr id="3" name="Content Placeholder 2">
            <a:extLst>
              <a:ext uri="{FF2B5EF4-FFF2-40B4-BE49-F238E27FC236}">
                <a16:creationId xmlns:a16="http://schemas.microsoft.com/office/drawing/2014/main" id="{3041EB1F-C32F-46BA-8EEA-6FA4166FE82D}"/>
              </a:ext>
            </a:extLst>
          </p:cNvPr>
          <p:cNvSpPr>
            <a:spLocks noGrp="1"/>
          </p:cNvSpPr>
          <p:nvPr>
            <p:ph idx="1"/>
          </p:nvPr>
        </p:nvSpPr>
        <p:spPr/>
        <p:txBody>
          <a:bodyPr/>
          <a:lstStyle/>
          <a:p>
            <a:r>
              <a:rPr lang="en-US" dirty="0"/>
              <a:t>You can often think of insertion sort as how you might sort a hand of cards. </a:t>
            </a:r>
          </a:p>
          <a:p>
            <a:r>
              <a:rPr lang="en-US" dirty="0"/>
              <a:t>That is, when people are sorting a hand of cards, they often will consider each card at a time, placing it into its correct place in the “sorted” section of the hand.</a:t>
            </a:r>
          </a:p>
          <a:p>
            <a:r>
              <a:rPr lang="en-US" dirty="0"/>
              <a:t>Try it yourself on cards!</a:t>
            </a:r>
          </a:p>
        </p:txBody>
      </p:sp>
    </p:spTree>
    <p:extLst>
      <p:ext uri="{BB962C8B-B14F-4D97-AF65-F5344CB8AC3E}">
        <p14:creationId xmlns:p14="http://schemas.microsoft.com/office/powerpoint/2010/main" val="326385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0907-3E9E-439E-84A4-B7FF628595E5}"/>
              </a:ext>
            </a:extLst>
          </p:cNvPr>
          <p:cNvSpPr>
            <a:spLocks noGrp="1"/>
          </p:cNvSpPr>
          <p:nvPr>
            <p:ph type="title"/>
          </p:nvPr>
        </p:nvSpPr>
        <p:spPr/>
        <p:txBody>
          <a:bodyPr/>
          <a:lstStyle/>
          <a:p>
            <a:r>
              <a:rPr lang="en-US" dirty="0"/>
              <a:t>Video visualization of Insertion Sort</a:t>
            </a:r>
          </a:p>
        </p:txBody>
      </p:sp>
      <p:sp>
        <p:nvSpPr>
          <p:cNvPr id="3" name="Content Placeholder 2">
            <a:extLst>
              <a:ext uri="{FF2B5EF4-FFF2-40B4-BE49-F238E27FC236}">
                <a16:creationId xmlns:a16="http://schemas.microsoft.com/office/drawing/2014/main" id="{AAF8EAC2-5526-4FBF-8B4C-240B1ADDBB83}"/>
              </a:ext>
            </a:extLst>
          </p:cNvPr>
          <p:cNvSpPr>
            <a:spLocks noGrp="1"/>
          </p:cNvSpPr>
          <p:nvPr>
            <p:ph idx="1"/>
          </p:nvPr>
        </p:nvSpPr>
        <p:spPr/>
        <p:txBody>
          <a:bodyPr/>
          <a:lstStyle/>
          <a:p>
            <a:r>
              <a:rPr lang="en-US" dirty="0"/>
              <a:t>Here’s a dance related video with Romanian folk dance:</a:t>
            </a:r>
          </a:p>
          <a:p>
            <a:pPr lvl="1"/>
            <a:r>
              <a:rPr lang="en-US" dirty="0">
                <a:hlinkClick r:id="rId2"/>
              </a:rPr>
              <a:t>https://www.youtube.com/watch?v=ROalU379l3U</a:t>
            </a:r>
            <a:endParaRPr lang="en-US" dirty="0"/>
          </a:p>
          <a:p>
            <a:r>
              <a:rPr lang="en-US" dirty="0"/>
              <a:t>And here’s a faster video with bars:</a:t>
            </a:r>
          </a:p>
          <a:p>
            <a:pPr lvl="1"/>
            <a:r>
              <a:rPr lang="en-US" dirty="0">
                <a:hlinkClick r:id="rId3"/>
              </a:rPr>
              <a:t>https://www.youtube.com/watch?v=8oJS1BMKE64</a:t>
            </a:r>
            <a:endParaRPr lang="en-US" dirty="0"/>
          </a:p>
        </p:txBody>
      </p:sp>
    </p:spTree>
    <p:extLst>
      <p:ext uri="{BB962C8B-B14F-4D97-AF65-F5344CB8AC3E}">
        <p14:creationId xmlns:p14="http://schemas.microsoft.com/office/powerpoint/2010/main" val="29623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kern="1200">
                <a:solidFill>
                  <a:srgbClr val="FFFFFF"/>
                </a:solidFill>
                <a:latin typeface="+mj-lt"/>
                <a:ea typeface="+mj-ea"/>
                <a:cs typeface="+mj-cs"/>
              </a:rPr>
              <a:t>Problems</a:t>
            </a:r>
            <a:endParaRPr lang="en-US" altLang="en-US" sz="6000" kern="1200" dirty="0">
              <a:solidFill>
                <a:srgbClr val="FFFFFF"/>
              </a:solidFill>
              <a:latin typeface="+mj-lt"/>
              <a:ea typeface="+mj-ea"/>
              <a:cs typeface="+mj-cs"/>
            </a:endParaRP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74" name="Oval 73">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Help">
            <a:extLst>
              <a:ext uri="{FF2B5EF4-FFF2-40B4-BE49-F238E27FC236}">
                <a16:creationId xmlns:a16="http://schemas.microsoft.com/office/drawing/2014/main" id="{BEEA5F21-0E1E-424D-AF58-5AB537C0CE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11226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Question 1</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dirty="0">
                <a:cs typeface="Courier New" panose="02070309020205020404" pitchFamily="49" charset="0"/>
              </a:rPr>
              <a:t>Write a program to implement bubble sort on an array.</a:t>
            </a:r>
          </a:p>
          <a:p>
            <a:pPr marL="273050" indent="-273050"/>
            <a:r>
              <a:rPr lang="en-US" altLang="en-US" dirty="0">
                <a:cs typeface="Courier New" panose="02070309020205020404" pitchFamily="49" charset="0"/>
              </a:rPr>
              <a:t>Remember to implement code swaps correctly!</a:t>
            </a:r>
          </a:p>
        </p:txBody>
      </p:sp>
    </p:spTree>
    <p:extLst>
      <p:ext uri="{BB962C8B-B14F-4D97-AF65-F5344CB8AC3E}">
        <p14:creationId xmlns:p14="http://schemas.microsoft.com/office/powerpoint/2010/main" val="1005703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Question 2</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dirty="0">
                <a:cs typeface="Courier New" panose="02070309020205020404" pitchFamily="49" charset="0"/>
              </a:rPr>
              <a:t>Given an unsorted array, perform one of the sorting algorithms we learned in class today on the array, and then implement binary search on the array now that it’s sorted.</a:t>
            </a:r>
          </a:p>
        </p:txBody>
      </p:sp>
    </p:spTree>
    <p:extLst>
      <p:ext uri="{BB962C8B-B14F-4D97-AF65-F5344CB8AC3E}">
        <p14:creationId xmlns:p14="http://schemas.microsoft.com/office/powerpoint/2010/main" val="1969147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Question 3</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dirty="0">
                <a:cs typeface="Courier New" panose="02070309020205020404" pitchFamily="49" charset="0"/>
              </a:rPr>
              <a:t>Given an unsorted array, use one of the sorting algorithms we learned in class today to order the values from largest to smallest (rather than smallest to largest like we were doing </a:t>
            </a:r>
            <a:r>
              <a:rPr lang="en-US" altLang="en-US">
                <a:cs typeface="Courier New" panose="02070309020205020404" pitchFamily="49" charset="0"/>
              </a:rPr>
              <a:t>in class).</a:t>
            </a:r>
            <a:endParaRPr lang="en-US" altLang="en-US" dirty="0">
              <a:cs typeface="Courier New" panose="02070309020205020404" pitchFamily="49" charset="0"/>
            </a:endParaRPr>
          </a:p>
        </p:txBody>
      </p:sp>
    </p:spTree>
    <p:extLst>
      <p:ext uri="{BB962C8B-B14F-4D97-AF65-F5344CB8AC3E}">
        <p14:creationId xmlns:p14="http://schemas.microsoft.com/office/powerpoint/2010/main" val="23170752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kern="1200">
                <a:solidFill>
                  <a:srgbClr val="FFFFFF"/>
                </a:solidFill>
                <a:latin typeface="+mj-lt"/>
                <a:ea typeface="+mj-ea"/>
                <a:cs typeface="+mj-cs"/>
              </a:rPr>
              <a:t>Sorting</a:t>
            </a: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138" name="Oval 137">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 name="Graphic 70" descr="Shopping basket">
            <a:extLst>
              <a:ext uri="{FF2B5EF4-FFF2-40B4-BE49-F238E27FC236}">
                <a16:creationId xmlns:a16="http://schemas.microsoft.com/office/drawing/2014/main" id="{A5A7DF81-88D9-46D8-9042-38E43B60CC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3" y="1371600"/>
            <a:ext cx="1175474" cy="1175474"/>
          </a:xfrm>
          <a:prstGeom prst="rect">
            <a:avLst/>
          </a:prstGeom>
        </p:spPr>
      </p:pic>
    </p:spTree>
    <p:extLst>
      <p:ext uri="{BB962C8B-B14F-4D97-AF65-F5344CB8AC3E}">
        <p14:creationId xmlns:p14="http://schemas.microsoft.com/office/powerpoint/2010/main" val="262519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C872-DBC4-4936-B745-E5B47EE5D981}"/>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D66BC1DB-1ECC-4323-B1BB-BB34ACB2B717}"/>
              </a:ext>
            </a:extLst>
          </p:cNvPr>
          <p:cNvSpPr>
            <a:spLocks noGrp="1"/>
          </p:cNvSpPr>
          <p:nvPr>
            <p:ph idx="1"/>
          </p:nvPr>
        </p:nvSpPr>
        <p:spPr/>
        <p:txBody>
          <a:bodyPr>
            <a:normAutofit lnSpcReduction="10000"/>
          </a:bodyPr>
          <a:lstStyle/>
          <a:p>
            <a:r>
              <a:rPr lang="en-US" altLang="en-US" dirty="0"/>
              <a:t>Make repeated passes, swapping adjacent values.</a:t>
            </a:r>
          </a:p>
          <a:p>
            <a:r>
              <a:rPr lang="en-US" altLang="en-US" dirty="0"/>
              <a:t>Called “Bubble Sort” because of how quickly large elements tend to “bubble up” to the end of the array.</a:t>
            </a:r>
          </a:p>
          <a:p>
            <a:r>
              <a:rPr lang="en-US" altLang="en-US" dirty="0"/>
              <a:t>The algorithm:</a:t>
            </a:r>
          </a:p>
          <a:p>
            <a:pPr lvl="1"/>
            <a:r>
              <a:rPr lang="en-US" altLang="en-US" dirty="0"/>
              <a:t>Pass 1:</a:t>
            </a:r>
          </a:p>
          <a:p>
            <a:pPr lvl="2"/>
            <a:r>
              <a:rPr lang="en-US" altLang="en-US" dirty="0"/>
              <a:t>Consider the first and second elements. If the second is smaller than the first, swap them.</a:t>
            </a:r>
          </a:p>
          <a:p>
            <a:pPr lvl="2"/>
            <a:r>
              <a:rPr lang="en-US" altLang="en-US" dirty="0"/>
              <a:t>Consider the second and third elements (now that the first two are swapped). If the third is smaller than the second, swap them.</a:t>
            </a:r>
          </a:p>
          <a:p>
            <a:pPr lvl="2"/>
            <a:r>
              <a:rPr lang="en-US" altLang="en-US" dirty="0"/>
              <a:t>Repeat until you reach the end of the array.</a:t>
            </a:r>
          </a:p>
          <a:p>
            <a:pPr lvl="1"/>
            <a:r>
              <a:rPr lang="en-US" altLang="en-US" dirty="0"/>
              <a:t>Continue making passes across the array until you perform a pass in which no element changes its position.</a:t>
            </a:r>
          </a:p>
        </p:txBody>
      </p:sp>
    </p:spTree>
    <p:extLst>
      <p:ext uri="{BB962C8B-B14F-4D97-AF65-F5344CB8AC3E}">
        <p14:creationId xmlns:p14="http://schemas.microsoft.com/office/powerpoint/2010/main" val="123346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945E-7B52-4FD3-8ECA-07DC08E61668}"/>
              </a:ext>
            </a:extLst>
          </p:cNvPr>
          <p:cNvSpPr>
            <a:spLocks noGrp="1"/>
          </p:cNvSpPr>
          <p:nvPr>
            <p:ph type="title"/>
          </p:nvPr>
        </p:nvSpPr>
        <p:spPr/>
        <p:txBody>
          <a:bodyPr/>
          <a:lstStyle/>
          <a:p>
            <a:r>
              <a:rPr lang="en-US" dirty="0"/>
              <a:t>Video visualization of Bubble Sort</a:t>
            </a:r>
          </a:p>
        </p:txBody>
      </p:sp>
      <p:sp>
        <p:nvSpPr>
          <p:cNvPr id="3" name="Content Placeholder 2">
            <a:extLst>
              <a:ext uri="{FF2B5EF4-FFF2-40B4-BE49-F238E27FC236}">
                <a16:creationId xmlns:a16="http://schemas.microsoft.com/office/drawing/2014/main" id="{8919CAF7-1138-42C7-9CBA-25230C47DBF0}"/>
              </a:ext>
            </a:extLst>
          </p:cNvPr>
          <p:cNvSpPr>
            <a:spLocks noGrp="1"/>
          </p:cNvSpPr>
          <p:nvPr>
            <p:ph idx="1"/>
          </p:nvPr>
        </p:nvSpPr>
        <p:spPr/>
        <p:txBody>
          <a:bodyPr/>
          <a:lstStyle/>
          <a:p>
            <a:r>
              <a:rPr lang="en-US" dirty="0"/>
              <a:t>A dance-related video with Hungarian folk dance. Sorting starts at time </a:t>
            </a:r>
            <a:r>
              <a:rPr lang="en-US" dirty="0">
                <a:solidFill>
                  <a:schemeClr val="accent1"/>
                </a:solidFill>
              </a:rPr>
              <a:t>0:53</a:t>
            </a:r>
            <a:r>
              <a:rPr lang="en-US" dirty="0"/>
              <a:t>.</a:t>
            </a:r>
          </a:p>
          <a:p>
            <a:pPr lvl="1"/>
            <a:r>
              <a:rPr lang="en-US" dirty="0"/>
              <a:t> </a:t>
            </a:r>
            <a:r>
              <a:rPr lang="en-US" dirty="0">
                <a:hlinkClick r:id="rId2"/>
              </a:rPr>
              <a:t>https://www.youtube.com/watch?v=lyZQPjUT5B4</a:t>
            </a:r>
            <a:endParaRPr lang="en-US" dirty="0"/>
          </a:p>
          <a:p>
            <a:r>
              <a:rPr lang="en-US" dirty="0"/>
              <a:t>The shorter version:</a:t>
            </a:r>
          </a:p>
          <a:p>
            <a:pPr lvl="1"/>
            <a:r>
              <a:rPr lang="en-US" dirty="0">
                <a:hlinkClick r:id="rId3"/>
              </a:rPr>
              <a:t>https://www.youtube.com/watch?v=Cq7SMsQBEUw</a:t>
            </a:r>
            <a:endParaRPr lang="en-US" dirty="0"/>
          </a:p>
        </p:txBody>
      </p:sp>
    </p:spTree>
    <p:extLst>
      <p:ext uri="{BB962C8B-B14F-4D97-AF65-F5344CB8AC3E}">
        <p14:creationId xmlns:p14="http://schemas.microsoft.com/office/powerpoint/2010/main" val="357198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E6ED-3AAF-4F75-ACDF-79611BB6A7F8}"/>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4242B57A-6EC3-4F97-B94A-C0F642A96B29}"/>
              </a:ext>
            </a:extLst>
          </p:cNvPr>
          <p:cNvSpPr>
            <a:spLocks noGrp="1"/>
          </p:cNvSpPr>
          <p:nvPr>
            <p:ph idx="1"/>
          </p:nvPr>
        </p:nvSpPr>
        <p:spPr/>
        <p:txBody>
          <a:bodyPr>
            <a:normAutofit/>
          </a:bodyPr>
          <a:lstStyle/>
          <a:p>
            <a:r>
              <a:rPr lang="en-US" dirty="0"/>
              <a:t>In coding, sorting is the process of arranging values in order, usually from smallest to largest.</a:t>
            </a:r>
          </a:p>
          <a:p>
            <a:r>
              <a:rPr lang="en-US" dirty="0"/>
              <a:t>Sorting is an important step of many algorithms, since many algorithms (such as binary search, which we looked at last week) work better when all the elements are in order.</a:t>
            </a:r>
          </a:p>
          <a:p>
            <a:r>
              <a:rPr lang="en-US" dirty="0"/>
              <a:t>Today, we will be looking at three basic types of sorting: selection sort, insertion sort, and bubble sort.</a:t>
            </a:r>
          </a:p>
          <a:p>
            <a:r>
              <a:rPr lang="en-US" dirty="0"/>
              <a:t>We will be performing sorting on arrays, just like we did for searching.</a:t>
            </a:r>
          </a:p>
        </p:txBody>
      </p:sp>
    </p:spTree>
    <p:extLst>
      <p:ext uri="{BB962C8B-B14F-4D97-AF65-F5344CB8AC3E}">
        <p14:creationId xmlns:p14="http://schemas.microsoft.com/office/powerpoint/2010/main" val="231057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E698-2B6B-453F-9A5F-DD5AD51B23D8}"/>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F575415C-218A-43F4-8C79-43AD265F0E1E}"/>
              </a:ext>
            </a:extLst>
          </p:cNvPr>
          <p:cNvSpPr>
            <a:spLocks noGrp="1"/>
          </p:cNvSpPr>
          <p:nvPr>
            <p:ph idx="1"/>
          </p:nvPr>
        </p:nvSpPr>
        <p:spPr/>
        <p:txBody>
          <a:bodyPr>
            <a:normAutofit/>
          </a:bodyPr>
          <a:lstStyle/>
          <a:p>
            <a:r>
              <a:rPr lang="en-US" altLang="en-US" dirty="0"/>
              <a:t>Orders a list of values by repeatedly putting the smallest or largest unsorted value into its final position.</a:t>
            </a:r>
          </a:p>
          <a:p>
            <a:r>
              <a:rPr lang="en-US" altLang="en-US" dirty="0"/>
              <a:t>The algorithm:</a:t>
            </a:r>
          </a:p>
          <a:p>
            <a:pPr lvl="1"/>
            <a:r>
              <a:rPr lang="en-US" altLang="en-US" dirty="0"/>
              <a:t>Look through the list to find the smallest value.</a:t>
            </a:r>
          </a:p>
          <a:p>
            <a:pPr lvl="1"/>
            <a:r>
              <a:rPr lang="en-US" altLang="en-US" dirty="0"/>
              <a:t>Swap it so that it is at index 0.</a:t>
            </a:r>
          </a:p>
          <a:p>
            <a:pPr lvl="1"/>
            <a:endParaRPr lang="en-US" altLang="en-US" sz="800" dirty="0"/>
          </a:p>
          <a:p>
            <a:pPr lvl="1"/>
            <a:r>
              <a:rPr lang="en-US" altLang="en-US" dirty="0"/>
              <a:t>Look through the list to find the second-smallest value.</a:t>
            </a:r>
          </a:p>
          <a:p>
            <a:pPr lvl="1"/>
            <a:r>
              <a:rPr lang="en-US" altLang="en-US" dirty="0"/>
              <a:t>Swap it so that it is at index 1.</a:t>
            </a:r>
          </a:p>
          <a:p>
            <a:pPr lvl="1">
              <a:buFontTx/>
              <a:buNone/>
            </a:pPr>
            <a:r>
              <a:rPr lang="en-US" altLang="en-US" dirty="0"/>
              <a:t>	…</a:t>
            </a:r>
          </a:p>
          <a:p>
            <a:pPr lvl="1"/>
            <a:endParaRPr lang="en-US" altLang="en-US" dirty="0"/>
          </a:p>
          <a:p>
            <a:pPr lvl="1"/>
            <a:r>
              <a:rPr lang="en-US" altLang="en-US" dirty="0"/>
              <a:t>Repeat until all values are in their proper places.</a:t>
            </a:r>
          </a:p>
          <a:p>
            <a:endParaRPr lang="en-US" dirty="0"/>
          </a:p>
        </p:txBody>
      </p:sp>
    </p:spTree>
    <p:extLst>
      <p:ext uri="{BB962C8B-B14F-4D97-AF65-F5344CB8AC3E}">
        <p14:creationId xmlns:p14="http://schemas.microsoft.com/office/powerpoint/2010/main" val="299807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9D62-C761-4525-BB64-6213D6C73A71}"/>
              </a:ext>
            </a:extLst>
          </p:cNvPr>
          <p:cNvSpPr>
            <a:spLocks noGrp="1"/>
          </p:cNvSpPr>
          <p:nvPr>
            <p:ph type="title"/>
          </p:nvPr>
        </p:nvSpPr>
        <p:spPr/>
        <p:txBody>
          <a:bodyPr/>
          <a:lstStyle/>
          <a:p>
            <a:r>
              <a:rPr lang="en-US" dirty="0"/>
              <a:t>Swapping values</a:t>
            </a:r>
          </a:p>
        </p:txBody>
      </p:sp>
      <p:sp>
        <p:nvSpPr>
          <p:cNvPr id="3" name="Content Placeholder 2">
            <a:extLst>
              <a:ext uri="{FF2B5EF4-FFF2-40B4-BE49-F238E27FC236}">
                <a16:creationId xmlns:a16="http://schemas.microsoft.com/office/drawing/2014/main" id="{E192685B-0CE7-42AD-B187-94FBACC864E0}"/>
              </a:ext>
            </a:extLst>
          </p:cNvPr>
          <p:cNvSpPr>
            <a:spLocks noGrp="1"/>
          </p:cNvSpPr>
          <p:nvPr>
            <p:ph idx="1"/>
          </p:nvPr>
        </p:nvSpPr>
        <p:spPr/>
        <p:txBody>
          <a:bodyPr/>
          <a:lstStyle/>
          <a:p>
            <a:r>
              <a:rPr lang="en-US" dirty="0"/>
              <a:t>You may have noticed that selection sort includes a step where we swap values. How can we do this?</a:t>
            </a:r>
          </a:p>
          <a:p>
            <a:r>
              <a:rPr lang="en-US" dirty="0"/>
              <a:t>Imagine we have two variables:</a:t>
            </a:r>
          </a:p>
          <a:p>
            <a:pPr marL="0" indent="0">
              <a:buNone/>
            </a:pPr>
            <a:r>
              <a:rPr lang="en-US" dirty="0"/>
              <a:t>	</a:t>
            </a:r>
            <a:r>
              <a:rPr lang="en-US" sz="2400" dirty="0">
                <a:latin typeface="Courier New" panose="02070309020205020404" pitchFamily="49" charset="0"/>
                <a:cs typeface="Courier New" panose="02070309020205020404" pitchFamily="49" charset="0"/>
              </a:rPr>
              <a:t>int a = 1;</a:t>
            </a:r>
          </a:p>
          <a:p>
            <a:pPr marL="0" indent="0">
              <a:buNone/>
            </a:pPr>
            <a:r>
              <a:rPr lang="en-US" sz="2400" dirty="0">
                <a:latin typeface="Courier New" panose="02070309020205020404" pitchFamily="49" charset="0"/>
                <a:cs typeface="Courier New" panose="02070309020205020404" pitchFamily="49" charset="0"/>
              </a:rPr>
              <a:t>	int b = 2;</a:t>
            </a:r>
          </a:p>
        </p:txBody>
      </p:sp>
    </p:spTree>
    <p:extLst>
      <p:ext uri="{BB962C8B-B14F-4D97-AF65-F5344CB8AC3E}">
        <p14:creationId xmlns:p14="http://schemas.microsoft.com/office/powerpoint/2010/main" val="196788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F6AD-2176-4360-BA2B-B37A25A00161}"/>
              </a:ext>
            </a:extLst>
          </p:cNvPr>
          <p:cNvSpPr>
            <a:spLocks noGrp="1"/>
          </p:cNvSpPr>
          <p:nvPr>
            <p:ph type="title"/>
          </p:nvPr>
        </p:nvSpPr>
        <p:spPr/>
        <p:txBody>
          <a:bodyPr/>
          <a:lstStyle/>
          <a:p>
            <a:r>
              <a:rPr lang="en-US" dirty="0"/>
              <a:t>Incorrect swap</a:t>
            </a:r>
          </a:p>
        </p:txBody>
      </p:sp>
      <p:sp>
        <p:nvSpPr>
          <p:cNvPr id="3" name="Content Placeholder 2">
            <a:extLst>
              <a:ext uri="{FF2B5EF4-FFF2-40B4-BE49-F238E27FC236}">
                <a16:creationId xmlns:a16="http://schemas.microsoft.com/office/drawing/2014/main" id="{B8696278-3FA6-4B9E-BC57-9DDA8DD4AB25}"/>
              </a:ext>
            </a:extLst>
          </p:cNvPr>
          <p:cNvSpPr>
            <a:spLocks noGrp="1"/>
          </p:cNvSpPr>
          <p:nvPr>
            <p:ph idx="1"/>
          </p:nvPr>
        </p:nvSpPr>
        <p:spPr>
          <a:xfrm>
            <a:off x="838200" y="1816100"/>
            <a:ext cx="10515600" cy="4351338"/>
          </a:xfrm>
        </p:spPr>
        <p:txBody>
          <a:bodyPr/>
          <a:lstStyle/>
          <a:p>
            <a:r>
              <a:rPr lang="en-US" dirty="0"/>
              <a:t>We might try to swap them by setting them equal to each other:</a:t>
            </a:r>
          </a:p>
          <a:p>
            <a:pPr marL="0" indent="0">
              <a:buNone/>
            </a:pPr>
            <a:r>
              <a:rPr lang="en-US" dirty="0"/>
              <a:t>	</a:t>
            </a:r>
            <a:r>
              <a:rPr lang="en-US" sz="2400" dirty="0">
                <a:latin typeface="Courier New" panose="02070309020205020404" pitchFamily="49" charset="0"/>
                <a:cs typeface="Courier New" panose="02070309020205020404" pitchFamily="49" charset="0"/>
              </a:rPr>
              <a:t>a = b;</a:t>
            </a:r>
          </a:p>
          <a:p>
            <a:pPr marL="0" indent="0">
              <a:buNone/>
            </a:pPr>
            <a:r>
              <a:rPr lang="en-US" sz="2400" dirty="0">
                <a:latin typeface="Courier New" panose="02070309020205020404" pitchFamily="49" charset="0"/>
                <a:cs typeface="Courier New" panose="02070309020205020404" pitchFamily="49" charset="0"/>
              </a:rPr>
              <a:t>	b = a;</a:t>
            </a:r>
          </a:p>
          <a:p>
            <a:r>
              <a:rPr lang="en-US" dirty="0"/>
              <a:t>But this won’t work because when we set </a:t>
            </a:r>
            <a:r>
              <a:rPr lang="en-US" sz="2400" dirty="0">
                <a:latin typeface="Courier New" panose="02070309020205020404" pitchFamily="49" charset="0"/>
                <a:cs typeface="Courier New" panose="02070309020205020404" pitchFamily="49" charset="0"/>
              </a:rPr>
              <a:t>a = b</a:t>
            </a:r>
            <a:r>
              <a:rPr lang="en-US" dirty="0"/>
              <a:t>, if we try to set </a:t>
            </a:r>
            <a:r>
              <a:rPr lang="en-US" sz="2400" dirty="0">
                <a:latin typeface="Courier New" panose="02070309020205020404" pitchFamily="49" charset="0"/>
                <a:cs typeface="Courier New" panose="02070309020205020404" pitchFamily="49" charset="0"/>
              </a:rPr>
              <a:t>b = a </a:t>
            </a:r>
            <a:r>
              <a:rPr lang="en-US" dirty="0"/>
              <a:t>afterwards, </a:t>
            </a:r>
            <a:r>
              <a:rPr lang="en-US" sz="2400" dirty="0">
                <a:latin typeface="Courier New" panose="02070309020205020404" pitchFamily="49" charset="0"/>
                <a:cs typeface="Courier New" panose="02070309020205020404" pitchFamily="49" charset="0"/>
              </a:rPr>
              <a:t>a</a:t>
            </a:r>
            <a:r>
              <a:rPr lang="en-US" dirty="0"/>
              <a:t> will already be equal to </a:t>
            </a:r>
            <a:r>
              <a:rPr lang="en-US" sz="2400" dirty="0">
                <a:latin typeface="Courier New" panose="02070309020205020404" pitchFamily="49" charset="0"/>
                <a:cs typeface="Courier New" panose="02070309020205020404" pitchFamily="49" charset="0"/>
              </a:rPr>
              <a:t>b</a:t>
            </a:r>
            <a:r>
              <a:rPr lang="en-US" dirty="0"/>
              <a:t> so </a:t>
            </a:r>
            <a:r>
              <a:rPr lang="en-US" sz="2400" dirty="0">
                <a:latin typeface="Courier New" panose="02070309020205020404" pitchFamily="49" charset="0"/>
                <a:cs typeface="Courier New" panose="02070309020205020404" pitchFamily="49" charset="0"/>
              </a:rPr>
              <a:t>b</a:t>
            </a:r>
            <a:r>
              <a:rPr lang="en-US" dirty="0"/>
              <a:t> will not change, and we will only have set both variables to the value of </a:t>
            </a:r>
            <a:r>
              <a:rPr lang="en-US" sz="2400" dirty="0">
                <a:latin typeface="Courier New" panose="02070309020205020404" pitchFamily="49" charset="0"/>
                <a:cs typeface="Courier New" panose="02070309020205020404" pitchFamily="49" charset="0"/>
              </a:rPr>
              <a:t>b</a:t>
            </a:r>
            <a:r>
              <a:rPr lang="en-US" dirty="0"/>
              <a:t>. </a:t>
            </a:r>
          </a:p>
          <a:p>
            <a:endParaRPr lang="en-US" dirty="0"/>
          </a:p>
        </p:txBody>
      </p:sp>
    </p:spTree>
    <p:extLst>
      <p:ext uri="{BB962C8B-B14F-4D97-AF65-F5344CB8AC3E}">
        <p14:creationId xmlns:p14="http://schemas.microsoft.com/office/powerpoint/2010/main" val="27069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3176-7F3E-413A-9F41-FEE4026D510F}"/>
              </a:ext>
            </a:extLst>
          </p:cNvPr>
          <p:cNvSpPr>
            <a:spLocks noGrp="1"/>
          </p:cNvSpPr>
          <p:nvPr>
            <p:ph type="title"/>
          </p:nvPr>
        </p:nvSpPr>
        <p:spPr/>
        <p:txBody>
          <a:bodyPr/>
          <a:lstStyle/>
          <a:p>
            <a:r>
              <a:rPr lang="en-US" dirty="0"/>
              <a:t>Correct swap</a:t>
            </a:r>
          </a:p>
        </p:txBody>
      </p:sp>
      <p:sp>
        <p:nvSpPr>
          <p:cNvPr id="3" name="Content Placeholder 2">
            <a:extLst>
              <a:ext uri="{FF2B5EF4-FFF2-40B4-BE49-F238E27FC236}">
                <a16:creationId xmlns:a16="http://schemas.microsoft.com/office/drawing/2014/main" id="{33644162-1B3A-4B9E-8B83-A2D0D64F24EF}"/>
              </a:ext>
            </a:extLst>
          </p:cNvPr>
          <p:cNvSpPr>
            <a:spLocks noGrp="1"/>
          </p:cNvSpPr>
          <p:nvPr>
            <p:ph idx="1"/>
          </p:nvPr>
        </p:nvSpPr>
        <p:spPr/>
        <p:txBody>
          <a:bodyPr>
            <a:normAutofit fontScale="92500" lnSpcReduction="10000"/>
          </a:bodyPr>
          <a:lstStyle/>
          <a:p>
            <a:r>
              <a:rPr lang="en-US" dirty="0"/>
              <a:t>Instead, we will need to introduce a temporary value to help us deal with the swap.</a:t>
            </a:r>
          </a:p>
          <a:p>
            <a:pPr marL="0" indent="0">
              <a:buNone/>
            </a:pPr>
            <a:r>
              <a:rPr lang="en-US" dirty="0"/>
              <a:t>	</a:t>
            </a:r>
            <a:r>
              <a:rPr lang="en-US" sz="2400" dirty="0">
                <a:latin typeface="Courier New" panose="02070309020205020404" pitchFamily="49" charset="0"/>
                <a:cs typeface="Courier New" panose="02070309020205020404" pitchFamily="49" charset="0"/>
              </a:rPr>
              <a:t>int temp = a;</a:t>
            </a:r>
          </a:p>
          <a:p>
            <a:pPr marL="0" indent="0">
              <a:buNone/>
            </a:pPr>
            <a:r>
              <a:rPr lang="en-US" sz="2400" dirty="0">
                <a:latin typeface="Courier New" panose="02070309020205020404" pitchFamily="49" charset="0"/>
                <a:cs typeface="Courier New" panose="02070309020205020404" pitchFamily="49" charset="0"/>
              </a:rPr>
              <a:t>	a = b;</a:t>
            </a:r>
          </a:p>
          <a:p>
            <a:pPr marL="0" indent="0">
              <a:buNone/>
            </a:pPr>
            <a:r>
              <a:rPr lang="en-US" sz="2400" dirty="0">
                <a:latin typeface="Courier New" panose="02070309020205020404" pitchFamily="49" charset="0"/>
                <a:cs typeface="Courier New" panose="02070309020205020404" pitchFamily="49" charset="0"/>
              </a:rPr>
              <a:t>	b = temp;</a:t>
            </a:r>
          </a:p>
          <a:p>
            <a:r>
              <a:rPr lang="en-US" dirty="0"/>
              <a:t>This means that we can preserve the value of </a:t>
            </a:r>
            <a:r>
              <a:rPr lang="en-US" sz="2400" dirty="0">
                <a:latin typeface="Courier New" panose="02070309020205020404" pitchFamily="49" charset="0"/>
                <a:cs typeface="Courier New" panose="02070309020205020404" pitchFamily="49" charset="0"/>
              </a:rPr>
              <a:t>a</a:t>
            </a:r>
            <a:r>
              <a:rPr lang="en-US" dirty="0"/>
              <a:t> in </a:t>
            </a:r>
            <a:r>
              <a:rPr lang="en-US" sz="2400" dirty="0">
                <a:latin typeface="Courier New" panose="02070309020205020404" pitchFamily="49" charset="0"/>
                <a:cs typeface="Courier New" panose="02070309020205020404" pitchFamily="49" charset="0"/>
              </a:rPr>
              <a:t>temp</a:t>
            </a:r>
            <a:r>
              <a:rPr lang="en-US" dirty="0"/>
              <a:t> so we don’t lose it when we set </a:t>
            </a:r>
            <a:r>
              <a:rPr lang="en-US" sz="2400" dirty="0">
                <a:latin typeface="Courier New" panose="02070309020205020404" pitchFamily="49" charset="0"/>
                <a:cs typeface="Courier New" panose="02070309020205020404" pitchFamily="49" charset="0"/>
              </a:rPr>
              <a:t>a = b</a:t>
            </a:r>
            <a:r>
              <a:rPr lang="en-US" dirty="0"/>
              <a:t>.</a:t>
            </a:r>
          </a:p>
          <a:p>
            <a:r>
              <a:rPr lang="en-US" dirty="0"/>
              <a:t>Best Swap to use:</a:t>
            </a:r>
          </a:p>
          <a:p>
            <a:pPr marL="0" indent="0">
              <a:buNone/>
            </a:pPr>
            <a:r>
              <a:rPr lang="en-US" sz="2400" dirty="0">
                <a:latin typeface="Courier New" panose="02070309020205020404" pitchFamily="49" charset="0"/>
                <a:cs typeface="Courier New" panose="02070309020205020404" pitchFamily="49" charset="0"/>
              </a:rPr>
              <a:t>	a += b;</a:t>
            </a:r>
          </a:p>
          <a:p>
            <a:pPr marL="0" indent="0">
              <a:buNone/>
            </a:pPr>
            <a:r>
              <a:rPr lang="en-US" sz="2400" dirty="0">
                <a:latin typeface="Courier New" panose="02070309020205020404" pitchFamily="49" charset="0"/>
                <a:cs typeface="Courier New" panose="02070309020205020404" pitchFamily="49" charset="0"/>
              </a:rPr>
              <a:t>	b = a-b;</a:t>
            </a:r>
          </a:p>
          <a:p>
            <a:pPr marL="0" indent="0">
              <a:buNone/>
            </a:pPr>
            <a:r>
              <a:rPr lang="en-US" sz="2400" dirty="0">
                <a:latin typeface="Courier New" panose="02070309020205020404" pitchFamily="49" charset="0"/>
                <a:cs typeface="Courier New" panose="02070309020205020404" pitchFamily="49" charset="0"/>
              </a:rPr>
              <a:t>	a -=b;</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457200" lvl="1" indent="0">
              <a:buNone/>
            </a:pPr>
            <a:endParaRPr lang="en-US" dirty="0"/>
          </a:p>
        </p:txBody>
      </p:sp>
    </p:spTree>
    <p:extLst>
      <p:ext uri="{BB962C8B-B14F-4D97-AF65-F5344CB8AC3E}">
        <p14:creationId xmlns:p14="http://schemas.microsoft.com/office/powerpoint/2010/main" val="401322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5807</TotalTime>
  <Words>1176</Words>
  <Application>Microsoft Office PowerPoint</Application>
  <PresentationFormat>Widescreen</PresentationFormat>
  <Paragraphs>104</Paragraphs>
  <Slides>17</Slides>
  <Notes>3</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Intermediate Coding Week 13 </vt:lpstr>
      <vt:lpstr>Sorting</vt:lpstr>
      <vt:lpstr>Bubble Sort</vt:lpstr>
      <vt:lpstr>Video visualization of Bubble Sort</vt:lpstr>
      <vt:lpstr>Sorting</vt:lpstr>
      <vt:lpstr>Selection Sort</vt:lpstr>
      <vt:lpstr>Swapping values</vt:lpstr>
      <vt:lpstr>Incorrect swap</vt:lpstr>
      <vt:lpstr>Correct swap</vt:lpstr>
      <vt:lpstr>Video visualizations of Selection Sort</vt:lpstr>
      <vt:lpstr>Insertion Sort</vt:lpstr>
      <vt:lpstr>Insertion Sort With Cards</vt:lpstr>
      <vt:lpstr>Video visualization of Insertion Sort</vt:lpstr>
      <vt:lpstr>Problems</vt:lpstr>
      <vt:lpstr>Question 1</vt:lpstr>
      <vt:lpstr>Question 2</vt:lpstr>
      <vt:lpstr>Question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Corrections to last week’s question</dc:title>
  <dc:creator>Li, Jack (Student)</dc:creator>
  <cp:lastModifiedBy>Li, Jack (Student)</cp:lastModifiedBy>
  <cp:revision>12</cp:revision>
  <dcterms:created xsi:type="dcterms:W3CDTF">2022-03-31T04:48:39Z</dcterms:created>
  <dcterms:modified xsi:type="dcterms:W3CDTF">2024-02-15T21:09:53Z</dcterms:modified>
</cp:coreProperties>
</file>