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7" r:id="rId2"/>
    <p:sldId id="297" r:id="rId3"/>
    <p:sldId id="352" r:id="rId4"/>
    <p:sldId id="300" r:id="rId5"/>
    <p:sldId id="301" r:id="rId6"/>
    <p:sldId id="405" r:id="rId7"/>
    <p:sldId id="303" r:id="rId8"/>
    <p:sldId id="304" r:id="rId9"/>
    <p:sldId id="305" r:id="rId10"/>
    <p:sldId id="306" r:id="rId11"/>
    <p:sldId id="394" r:id="rId12"/>
    <p:sldId id="401" r:id="rId13"/>
    <p:sldId id="398" r:id="rId14"/>
    <p:sldId id="407" r:id="rId15"/>
    <p:sldId id="400" r:id="rId16"/>
    <p:sldId id="406" r:id="rId17"/>
    <p:sldId id="4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37" autoAdjust="0"/>
  </p:normalViewPr>
  <p:slideViewPr>
    <p:cSldViewPr snapToGrid="0">
      <p:cViewPr varScale="1">
        <p:scale>
          <a:sx n="56" d="100"/>
          <a:sy n="56" d="100"/>
        </p:scale>
        <p:origin x="10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Jack (Student)" userId="52fdaf64-b46b-430b-aced-e178e153bac2" providerId="ADAL" clId="{2D2D39C4-646B-48EC-B93A-8235297D0CEE}"/>
    <pc:docChg chg="modSld">
      <pc:chgData name="Li, Jack (Student)" userId="52fdaf64-b46b-430b-aced-e178e153bac2" providerId="ADAL" clId="{2D2D39C4-646B-48EC-B93A-8235297D0CEE}" dt="2024-03-21T22:16:31.808" v="1" actId="20577"/>
      <pc:docMkLst>
        <pc:docMk/>
      </pc:docMkLst>
      <pc:sldChg chg="modSp mod">
        <pc:chgData name="Li, Jack (Student)" userId="52fdaf64-b46b-430b-aced-e178e153bac2" providerId="ADAL" clId="{2D2D39C4-646B-48EC-B93A-8235297D0CEE}" dt="2024-03-21T22:16:31.808" v="1" actId="20577"/>
        <pc:sldMkLst>
          <pc:docMk/>
          <pc:sldMk cId="0" sldId="257"/>
        </pc:sldMkLst>
        <pc:spChg chg="mod">
          <ac:chgData name="Li, Jack (Student)" userId="52fdaf64-b46b-430b-aced-e178e153bac2" providerId="ADAL" clId="{2D2D39C4-646B-48EC-B93A-8235297D0CEE}" dt="2024-03-21T22:16:31.808" v="1" actId="20577"/>
          <ac:spMkLst>
            <pc:docMk/>
            <pc:sldMk cId="0" sldId="257"/>
            <ac:spMk id="4098" creationId="{F98C04FB-0826-4574-9471-8703053D4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23575-6D52-4179-860A-8551413F0CF3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0C719-9316-473E-B1C2-9846A436C4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6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1EDF19-75F0-486C-8B97-2FCB37E31A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8D572-79AF-455B-8DCF-C80ABBF361A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5B8F16EC-8B1B-4143-8846-A6A2BB079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39540F8D-3E03-4C2A-946F-881F21AA3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8E335-90DE-431F-9C4A-BAB78C3499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4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85BBE3-2571-4C4C-822C-27E178C36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4BF4D-4A58-4250-883D-F300289C65F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ED85C645-B6E4-497D-BD74-88DEBC345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5E5743A6-2A13-4832-866F-20ADECFC3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interesting variation: Output only the *unique* rearrangements.  For example, permute("GOOGLE") has two Os, but swapping them in order produces the same string, which shouldn't appear twice in the output.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C1725E-CDDC-4FB2-961F-16D143EA5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05F56-ACFC-4F03-9212-AD274FD8A3F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AFA63956-0D1B-49EC-B6FC-7A702B623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3383DD28-94C1-4CC2-A2E2-CF152F6DD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interesting variation: Output only the *unique* rearrangements.  For example, permute("GOOGLE") has two Os, but swapping them in order produces the same string, which shouldn't appear twice in the output.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D2E6-B65E-4F83-9D7B-06A6EF325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94392-998A-49E1-BD72-98FD3DF33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EB23-020E-43BF-A5FA-A7B9C446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B574-A770-4822-9086-0490FBF8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C76E-1D8A-463F-BCD9-C58BD705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3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BA4-EA68-4366-9B5B-43EAD381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48D89-04B3-458B-8165-16A4CFEAA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3BC6-C1BA-44BE-9647-EF7BDE60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9591-FD20-44EE-8393-7180537D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4733-57CB-4434-925E-9CA36EBD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9ECA6-1623-48D0-B721-477D3E830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FEDF-227E-4509-9A0A-2767FC673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34A5-D787-479B-91A0-F5BD72EA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5B43-E479-4F4C-BC24-2AB590ED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220F-3213-49A5-B024-6A4E42EB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8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5FA7-F3F3-4016-A50D-8C9CC241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6B37-0EF3-4DF1-A35F-18401106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DB88-AD53-43FB-A62D-2DB114DC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B604-62F4-43FD-88D4-836E105D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B940-BB3B-4BA4-8E3D-766BA131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F8A0-F6D7-4E52-A0C9-2EC4B18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8B25-291E-4578-B6A4-92E0124B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C52A-6267-416D-A8F1-F2ABC7E4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DE06-7936-423B-BA12-79C57A41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49A0-5CD8-4C0A-A3DF-F549C3B9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0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D05C-F37C-4D5C-84FF-961E817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61B5-F119-4574-8E26-640968373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CF33-DE38-44BF-B958-C7C379A8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FB537-C04F-4D7E-91A1-A5EB3F2A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FF12C-EC30-42D7-999F-B0DA3C6D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8688-5ADA-454E-8444-BDEF517D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8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E37D-E692-42FD-B0FC-6C80BFF5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036E-515B-4662-A185-C317CCAB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7687E-CE99-46BE-9727-A0A2A8B9B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D6EF0-88B1-4769-A6E4-EDB648B16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B7C40-9D52-4CD8-90BB-F4F4B8A70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B8AE6-90D3-41FB-B0E8-081C76B6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E7E20-17BB-407B-A308-511F1AA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05F5B-EC0B-4DBF-8839-3A8B5C16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7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7011-5F23-4766-83BE-DB8CD4D5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675-821F-49FD-9365-F4D10FDF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A8368-A0C0-4181-A570-F1776B20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7032D-4D1C-4C4B-BD18-EBD832A1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3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414C9-2C56-4699-9FA4-D6FF3BBC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EC7F0-B810-4AB1-BE84-E872FBD4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0B8A6-0B59-4260-9825-4FC9C2A6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8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B253-227C-4B86-A609-4DF250B3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B775-C76D-48B3-B578-7962E763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23E9-F646-4DE3-B405-C6382C6B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59669-9105-44AA-A8F0-8E2A4701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A6AE4-8301-4750-BDFD-4224E2C8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9D1D-058A-4A01-8DBE-05267B2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8D2C-CAF9-4700-83AE-07BBABC7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516CC-1B7D-45B6-BA50-A008B2FD7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CAAFD-F08C-4F03-9ECA-36F9ABD98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9EE8-2E58-4F46-B5C0-3CAC6F1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D7E9A-49D3-40F8-BC74-230796E1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D277F-5405-4374-9FD6-79BEE3C1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1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1553B-584D-4B86-8329-358B4243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8A9A-6C58-47FD-8BFC-37F84DC6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67A5-18AB-4291-83B6-D97F45209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DCD0-3B3D-48C4-A1A2-0A2A02809F4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9179-D58E-499A-BAF3-05FB916DE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012B-CF35-4270-9FF0-118086357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2C87-D717-4E9F-B099-8B4409A5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2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redict-the-winn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</a:t>
            </a:r>
            <a:r>
              <a:rPr lang="en-US" altLang="en-US"/>
              <a:t>Week 20 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More Recursion: Backtracking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024D9858-0A2C-4769-B2BE-411C623B0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Permutations revisited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F7349189-D303-43B3-834E-8651EAD87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Write a method </a:t>
            </a:r>
            <a:r>
              <a:rPr lang="en-US" altLang="en-US" dirty="0">
                <a:latin typeface="Courier New" panose="02070309020205020404" pitchFamily="49" charset="0"/>
              </a:rPr>
              <a:t>permute</a:t>
            </a:r>
            <a:r>
              <a:rPr lang="en-US" altLang="en-US" dirty="0"/>
              <a:t> that accepts a string as a parameter and outputs all possible rearrangements of the letters in that string.  The arrangements may be output in any order.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permute("MARTY")</a:t>
            </a:r>
            <a:br>
              <a:rPr lang="en-US" altLang="en-US" dirty="0"/>
            </a:br>
            <a:r>
              <a:rPr lang="en-US" altLang="en-US" dirty="0"/>
              <a:t>outputs the following</a:t>
            </a:r>
            <a:br>
              <a:rPr lang="en-US" altLang="en-US" dirty="0"/>
            </a:br>
            <a:r>
              <a:rPr lang="en-US" altLang="en-US" dirty="0"/>
              <a:t>sequence of lines:</a:t>
            </a:r>
          </a:p>
        </p:txBody>
      </p:sp>
      <p:graphicFrame>
        <p:nvGraphicFramePr>
          <p:cNvPr id="407556" name="Group 4">
            <a:extLst>
              <a:ext uri="{FF2B5EF4-FFF2-40B4-BE49-F238E27FC236}">
                <a16:creationId xmlns:a16="http://schemas.microsoft.com/office/drawing/2014/main" id="{4B3FCA90-93DE-4235-8258-B79C35E2D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64515"/>
              </p:ext>
            </p:extLst>
          </p:nvPr>
        </p:nvGraphicFramePr>
        <p:xfrm>
          <a:off x="6749416" y="3135630"/>
          <a:ext cx="4772025" cy="3483864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406465877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12614651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429395346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565589006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398453456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556182028"/>
                    </a:ext>
                  </a:extLst>
                </a:gridCol>
              </a:tblGrid>
              <a:tr h="2743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ATRYM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RAYTM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TAMYR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168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dirty="0">
                <a:solidFill>
                  <a:srgbClr val="FFFFFF"/>
                </a:solidFill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2456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BEEA5F21-0E1E-424D-AF58-5AB537C0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6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1F52AFCB-E892-4F7E-83B4-2E65F8905D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255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6E8DB93A-9318-4994-B08B-2EC773187AE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726474"/>
            <a:ext cx="10515600" cy="4891496"/>
          </a:xfrm>
        </p:spPr>
        <p:txBody>
          <a:bodyPr>
            <a:normAutofit lnSpcReduction="10000"/>
          </a:bodyPr>
          <a:lstStyle/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Given a maze represented by an array of integers with a 1 representing a wall and a 0 representing empty space, write a method that returns whether it is possible to reach the bottom-right corner from the top-left corner. </a:t>
            </a:r>
          </a:p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Example maze:</a:t>
            </a:r>
          </a:p>
          <a:p>
            <a:pPr marL="0" indent="0">
              <a:buNone/>
            </a:pPr>
            <a:r>
              <a:rPr lang="en-US" altLang="en-US" dirty="0"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0010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1011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0000</a:t>
            </a:r>
          </a:p>
          <a:p>
            <a:pPr marL="273050" indent="-273050"/>
            <a:r>
              <a:rPr lang="en-US" altLang="en-US" dirty="0">
                <a:cs typeface="Courier New" panose="02070309020205020404" pitchFamily="49" charset="0"/>
              </a:rPr>
              <a:t>For this maze, it is possible to reach the bottom right from the top left.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B0248A-2C2A-4B7A-8972-3A1D9B8D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03" y="3429000"/>
            <a:ext cx="2361247" cy="2076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39015D-A7B8-40B3-9692-5C620187EF05}"/>
              </a:ext>
            </a:extLst>
          </p:cNvPr>
          <p:cNvSpPr txBox="1"/>
          <p:nvPr/>
        </p:nvSpPr>
        <p:spPr>
          <a:xfrm>
            <a:off x="9315450" y="3429000"/>
            <a:ext cx="2571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maze represented where gray blocks are “walls” or “1”s while white blocks are “empty space” or “0”s.</a:t>
            </a:r>
          </a:p>
        </p:txBody>
      </p:sp>
    </p:spTree>
    <p:extLst>
      <p:ext uri="{BB962C8B-B14F-4D97-AF65-F5344CB8AC3E}">
        <p14:creationId xmlns:p14="http://schemas.microsoft.com/office/powerpoint/2010/main" val="32452781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E74B5-B0D8-44D4-9DAE-1C4AAC49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12EE-428C-4002-899C-E2B77893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many integers between 100 and 999, inclusive, have the property that some permutation of its digits is a multiple of 11 between 100 and 999? For example, both 121 and 211 have this property.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This is a question from an AMC 10 test! Using computers can often make math easier </a:t>
            </a:r>
            <a:r>
              <a:rPr lang="en-US" sz="2000" dirty="0">
                <a:sym typeface="Wingdings" panose="05000000000000000000" pitchFamily="2" charset="2"/>
              </a:rPr>
              <a:t>.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59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1D72-504B-40B8-BCC3-4872182A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35AE3-10B0-4081-BDF0-4A9F6ACAE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method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sumOfSquares</a:t>
            </a:r>
            <a:r>
              <a:rPr lang="en-US" dirty="0"/>
              <a:t> that uses recursive backtracking to find whether a positive integer can be expressed as a sum of unique squares (none of the squares should be repeated).</a:t>
            </a:r>
          </a:p>
          <a:p>
            <a:r>
              <a:rPr lang="en-US" dirty="0"/>
              <a:t>For example,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sumOfSquares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(200) </a:t>
            </a:r>
            <a:r>
              <a:rPr lang="en-US" dirty="0"/>
              <a:t>should return true, since 200 can be expressed as a sum of unique squares in multiple ways, a few of which are below: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2^2+14^2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6^2+8^2+10^2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1^2+3^2+4^2+5^2+7^2+10^2</a:t>
            </a:r>
          </a:p>
          <a:p>
            <a:r>
              <a:rPr lang="en-US" dirty="0"/>
              <a:t>However,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sumOfSquares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(7) </a:t>
            </a:r>
            <a:r>
              <a:rPr lang="en-US" dirty="0"/>
              <a:t>should return false, since 7 cannot be expressed as a sum of unique squares.</a:t>
            </a:r>
          </a:p>
        </p:txBody>
      </p:sp>
    </p:spTree>
    <p:extLst>
      <p:ext uri="{BB962C8B-B14F-4D97-AF65-F5344CB8AC3E}">
        <p14:creationId xmlns:p14="http://schemas.microsoft.com/office/powerpoint/2010/main" val="110225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FC84-8A44-4574-A8F9-CFF425AB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CDC8-2003-43A3-BF6A-C9D53D42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You, Orange Otto, have just entered the world's easiest maze. You start in the northwest cell of an </a:t>
            </a:r>
            <a:r>
              <a:rPr lang="en-US" b="1" dirty="0"/>
              <a:t>N</a:t>
            </a:r>
            <a:r>
              <a:rPr lang="en-US" dirty="0"/>
              <a:t> by </a:t>
            </a:r>
            <a:r>
              <a:rPr lang="en-US" b="1" dirty="0"/>
              <a:t>N</a:t>
            </a:r>
            <a:r>
              <a:rPr lang="en-US" dirty="0"/>
              <a:t> grid of unit cells, and you must reach the southeast cell. You have only two types of moves available: a unit move to the east, and a unit move to the south. You can move into any cell, but you may not make a move that would cause you to leave the grid.</a:t>
            </a:r>
          </a:p>
          <a:p>
            <a:r>
              <a:rPr lang="en-US" dirty="0"/>
              <a:t>However, your rival, Blue Betty, has already solved the maze before you, using the same rules described above!</a:t>
            </a:r>
          </a:p>
          <a:p>
            <a:r>
              <a:rPr lang="en-US" dirty="0"/>
              <a:t>As an original thinker, you do not want to reuse any of Betty’s moves. Specifically, if her path includes a unit move from some cell A to some adjacent cell B, your path cannot also include a move from A to B. (it is OK for your path to visit A or visit B, as long as you do not go from A to B). Please find such a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1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8D6F-54B2-4F3E-A2AC-A32E805A4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US" dirty="0"/>
              <a:t>Question 4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3E2EA-658D-4871-BB3C-55F3CBAC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1341" y="606425"/>
            <a:ext cx="441543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BC622-B965-4D92-AAE2-4E2AA1FC9E17}"/>
              </a:ext>
            </a:extLst>
          </p:cNvPr>
          <p:cNvSpPr txBox="1"/>
          <p:nvPr/>
        </p:nvSpPr>
        <p:spPr>
          <a:xfrm>
            <a:off x="838200" y="1741714"/>
            <a:ext cx="5921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N=5 and Betty’s path is EESSSESE</a:t>
            </a:r>
          </a:p>
          <a:p>
            <a:endParaRPr lang="en-US" sz="2400" dirty="0"/>
          </a:p>
          <a:p>
            <a:r>
              <a:rPr lang="en-US" sz="2400" dirty="0"/>
              <a:t>One possible solution is SEEESSES.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C9EEB-BAB9-4E05-88ED-3644561BF6AD}"/>
              </a:ext>
            </a:extLst>
          </p:cNvPr>
          <p:cNvSpPr txBox="1"/>
          <p:nvPr/>
        </p:nvSpPr>
        <p:spPr>
          <a:xfrm>
            <a:off x="548452" y="4189472"/>
            <a:ext cx="64728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you think of a way to solve this with backtracking?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about without backtracking?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96765-EC51-49AC-A9F5-F05D3C47C0B3}"/>
              </a:ext>
            </a:extLst>
          </p:cNvPr>
          <p:cNvSpPr txBox="1"/>
          <p:nvPr/>
        </p:nvSpPr>
        <p:spPr>
          <a:xfrm>
            <a:off x="548451" y="6142690"/>
            <a:ext cx="86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question is adapted from a Google Code Jam problem!</a:t>
            </a:r>
          </a:p>
        </p:txBody>
      </p:sp>
    </p:spTree>
    <p:extLst>
      <p:ext uri="{BB962C8B-B14F-4D97-AF65-F5344CB8AC3E}">
        <p14:creationId xmlns:p14="http://schemas.microsoft.com/office/powerpoint/2010/main" val="396712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8EE0-2D2C-4C97-9EC0-D99220DF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0A11-214A-4B49-9D2A-E0D8E813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is a great source of programming-interview style questions. If you like to do coding problems, want to practice for a programming interview, or want to do more review for the things you’ve learned, it’s a great source!</a:t>
            </a:r>
          </a:p>
          <a:p>
            <a:r>
              <a:rPr lang="en-US" dirty="0"/>
              <a:t>Here’s a </a:t>
            </a:r>
            <a:r>
              <a:rPr lang="en-US" dirty="0" err="1"/>
              <a:t>LeetCode</a:t>
            </a:r>
            <a:r>
              <a:rPr lang="en-US" dirty="0"/>
              <a:t> problem about recursive backtracking:</a:t>
            </a:r>
          </a:p>
          <a:p>
            <a:r>
              <a:rPr lang="en-US" dirty="0">
                <a:hlinkClick r:id="rId2"/>
              </a:rPr>
              <a:t>https://leetcode.com/problems/predict-the-winner/</a:t>
            </a:r>
            <a:endParaRPr lang="en-US" dirty="0"/>
          </a:p>
          <a:p>
            <a:r>
              <a:rPr lang="en-US" dirty="0"/>
              <a:t>Give it a shot!</a:t>
            </a:r>
          </a:p>
        </p:txBody>
      </p:sp>
    </p:spTree>
    <p:extLst>
      <p:ext uri="{BB962C8B-B14F-4D97-AF65-F5344CB8AC3E}">
        <p14:creationId xmlns:p14="http://schemas.microsoft.com/office/powerpoint/2010/main" val="295563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AB499302-D481-4ED4-BB26-5CBC920FD3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9640" y="-92075"/>
            <a:ext cx="10515600" cy="1325563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methods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5E721C14-2977-47EF-880F-7EB044C5B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1993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639763" lvl="1" indent="-246063">
              <a:buNone/>
            </a:pPr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dirty="0"/>
          </a:p>
          <a:p>
            <a:pPr marL="639763" lvl="1" indent="-246063"/>
            <a:endParaRPr lang="en-US" altLang="en-US" sz="900" dirty="0"/>
          </a:p>
          <a:p>
            <a:pPr marL="273050" indent="-273050"/>
            <a:r>
              <a:rPr lang="en-US" altLang="en-US" dirty="0"/>
              <a:t>These methods are called using the dot notation:</a:t>
            </a:r>
          </a:p>
          <a:p>
            <a:pPr marL="639763" lvl="1" indent="-246063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String s = “Hello World!”;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s.length</a:t>
            </a:r>
            <a:r>
              <a:rPr lang="en-US" altLang="en-US" b="1" dirty="0">
                <a:latin typeface="Courier New" panose="02070309020205020404" pitchFamily="49" charset="0"/>
              </a:rPr>
              <a:t>()</a:t>
            </a:r>
            <a:r>
              <a:rPr lang="en-US" altLang="en-US" dirty="0">
                <a:latin typeface="Courier New" panose="02070309020205020404" pitchFamily="49" charset="0"/>
              </a:rPr>
              <a:t>);   </a:t>
            </a: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// 11</a:t>
            </a:r>
          </a:p>
        </p:txBody>
      </p:sp>
      <p:graphicFrame>
        <p:nvGraphicFramePr>
          <p:cNvPr id="531460" name="Group 4">
            <a:extLst>
              <a:ext uri="{FF2B5EF4-FFF2-40B4-BE49-F238E27FC236}">
                <a16:creationId xmlns:a16="http://schemas.microsoft.com/office/drawing/2014/main" id="{1E95FD1D-B03D-4CE7-BF92-4112B18C0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90077"/>
              </p:ext>
            </p:extLst>
          </p:nvPr>
        </p:nvGraphicFramePr>
        <p:xfrm>
          <a:off x="1676400" y="1233488"/>
          <a:ext cx="8839200" cy="3439414"/>
        </p:xfrm>
        <a:graphic>
          <a:graphicData uri="http://schemas.openxmlformats.org/drawingml/2006/table">
            <a:tbl>
              <a:tblPr/>
              <a:tblGrid>
                <a:gridCol w="3695700">
                  <a:extLst>
                    <a:ext uri="{9D8B030D-6E8A-4147-A177-3AD203B41FA5}">
                      <a16:colId xmlns:a16="http://schemas.microsoft.com/office/drawing/2014/main" val="65571214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972060840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347598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indexOf(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 where the start of the given string appears in this string (-1 if not found)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587366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length()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number of characters in this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277530"/>
                  </a:ext>
                </a:extLst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substring(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substring(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the characters in this string from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index1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(inclusive) to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US" alt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exclusive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index2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is omitted, grabs till end of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47449"/>
                  </a:ext>
                </a:extLst>
              </a:tr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toLowerCase()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 new string with all lowercase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735045"/>
                  </a:ext>
                </a:extLst>
              </a:tr>
              <a:tr h="3587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toUpperCase()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a new string with all uppercase letters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3636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index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the character at a specific 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6819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Recursive Backtracking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Repeat">
            <a:extLst>
              <a:ext uri="{FF2B5EF4-FFF2-40B4-BE49-F238E27FC236}">
                <a16:creationId xmlns:a16="http://schemas.microsoft.com/office/drawing/2014/main" id="{B53FA18C-1EA8-4565-BECE-57C62D67C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05696A4F-271B-488A-A418-57E6973BD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Permutations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2DB55CCF-7D1E-4694-A59B-333215CAC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en-US" dirty="0"/>
              <a:t>Write a method </a:t>
            </a:r>
            <a:r>
              <a:rPr lang="en-US" altLang="en-US" dirty="0">
                <a:latin typeface="Courier New" panose="02070309020205020404" pitchFamily="49" charset="0"/>
              </a:rPr>
              <a:t>permute</a:t>
            </a:r>
            <a:r>
              <a:rPr lang="en-US" altLang="en-US" dirty="0"/>
              <a:t> that accepts a string as a parameter and outputs all possible rearrangements of the letters in that string.  The arrangements may be output in any order.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permute("MARTY")</a:t>
            </a:r>
            <a:br>
              <a:rPr lang="en-US" altLang="en-US" dirty="0"/>
            </a:br>
            <a:r>
              <a:rPr lang="en-US" altLang="en-US" dirty="0"/>
              <a:t>outputs the following</a:t>
            </a:r>
            <a:br>
              <a:rPr lang="en-US" altLang="en-US" dirty="0"/>
            </a:br>
            <a:r>
              <a:rPr lang="en-US" altLang="en-US" dirty="0"/>
              <a:t>sequence of lines:</a:t>
            </a:r>
          </a:p>
        </p:txBody>
      </p:sp>
      <p:graphicFrame>
        <p:nvGraphicFramePr>
          <p:cNvPr id="400388" name="Group 4">
            <a:extLst>
              <a:ext uri="{FF2B5EF4-FFF2-40B4-BE49-F238E27FC236}">
                <a16:creationId xmlns:a16="http://schemas.microsoft.com/office/drawing/2014/main" id="{05317F25-7802-46FD-8296-6CA17B593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93225"/>
              </p:ext>
            </p:extLst>
          </p:nvPr>
        </p:nvGraphicFramePr>
        <p:xfrm>
          <a:off x="6581775" y="3016251"/>
          <a:ext cx="4772025" cy="3483864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1228041546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1602114571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3963394174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1749941986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296679942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3644543599"/>
                    </a:ext>
                  </a:extLst>
                </a:gridCol>
              </a:tblGrid>
              <a:tr h="2743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MAYTR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MRYTA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MTYRA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MYATR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MYRTA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MYTRA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AMRYT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AMTYR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AMYTR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ARYTM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ATMYR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ATRYM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ATYRM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AYTRM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RMAYT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RMTYA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RMYTA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RAMYT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RATYM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RAYTM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RTYAM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RYTAM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TMAYR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TMRYA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TMYRA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TAMYR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TARYM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TAYRM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TRMYA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TRAMY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TRAYM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TRYAM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TYRAM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YMATR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YMRTA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YMTRA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YAMTR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YARTM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YATRM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YRMTA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YRAMT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YRATM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YRTAM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YTMRA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YTAMR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YTARM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YTRMA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YTRAM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0807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8EADE3F6-557E-4F39-B385-23084F3E5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Examining the problem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1BD69585-EEF7-4F5B-9E73-C1000A885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Think of each permutation as a set of choices or </a:t>
            </a:r>
            <a:r>
              <a:rPr lang="en-US" altLang="en-US" b="1" dirty="0"/>
              <a:t>decisions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Which character do I want to place first?</a:t>
            </a:r>
          </a:p>
          <a:p>
            <a:pPr lvl="1"/>
            <a:r>
              <a:rPr lang="en-US" altLang="en-US" dirty="0"/>
              <a:t>Which character do I want to place second?</a:t>
            </a:r>
          </a:p>
          <a:p>
            <a:pPr lvl="1"/>
            <a:r>
              <a:rPr lang="en-US" altLang="en-US" dirty="0"/>
              <a:t>...</a:t>
            </a:r>
          </a:p>
          <a:p>
            <a:pPr lvl="1">
              <a:buFontTx/>
              <a:buNone/>
            </a:pPr>
            <a:endParaRPr lang="en-US" altLang="en-US" sz="800" dirty="0"/>
          </a:p>
          <a:p>
            <a:pPr lvl="1"/>
            <a:r>
              <a:rPr lang="en-US" altLang="en-US" b="1" dirty="0"/>
              <a:t>solution space</a:t>
            </a:r>
            <a:r>
              <a:rPr lang="en-US" altLang="en-US" dirty="0"/>
              <a:t>: set of all possible sets of decisions to explore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We want to generate all possible sequences of decisions.</a:t>
            </a:r>
          </a:p>
          <a:p>
            <a:pPr lvl="1">
              <a:buFontTx/>
              <a:buNone/>
            </a:pPr>
            <a:r>
              <a:rPr lang="en-US" altLang="en-US" dirty="0"/>
              <a:t>	for (each possible first letter):</a:t>
            </a:r>
          </a:p>
          <a:p>
            <a:pPr lvl="2">
              <a:buFontTx/>
              <a:buNone/>
            </a:pPr>
            <a:r>
              <a:rPr lang="en-US" altLang="en-US" dirty="0"/>
              <a:t>	for (each possible second letter):</a:t>
            </a:r>
          </a:p>
          <a:p>
            <a:pPr lvl="3">
              <a:buFontTx/>
              <a:buNone/>
            </a:pPr>
            <a:r>
              <a:rPr lang="en-US" altLang="en-US" dirty="0"/>
              <a:t>	for (each possible third letter):</a:t>
            </a:r>
          </a:p>
          <a:p>
            <a:pPr lvl="4">
              <a:buFontTx/>
              <a:buNone/>
            </a:pPr>
            <a:r>
              <a:rPr lang="en-US" altLang="en-US" dirty="0"/>
              <a:t>	...</a:t>
            </a:r>
          </a:p>
          <a:p>
            <a:pPr lvl="4">
              <a:buFontTx/>
              <a:buNone/>
            </a:pPr>
            <a:r>
              <a:rPr lang="en-US" altLang="en-US" dirty="0"/>
              <a:t>		print!</a:t>
            </a:r>
          </a:p>
          <a:p>
            <a:pPr lvl="4">
              <a:buFontTx/>
              <a:buNone/>
            </a:pPr>
            <a:endParaRPr lang="en-US" altLang="en-US" sz="800" dirty="0"/>
          </a:p>
          <a:p>
            <a:pPr lvl="1"/>
            <a:r>
              <a:rPr lang="en-US" altLang="en-US" dirty="0"/>
              <a:t>This is called a </a:t>
            </a:r>
            <a:r>
              <a:rPr lang="en-US" altLang="en-US" b="1" dirty="0"/>
              <a:t>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E1A822C8-9F31-4163-9A46-C5045A898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trees</a:t>
            </a:r>
          </a:p>
        </p:txBody>
      </p:sp>
      <p:graphicFrame>
        <p:nvGraphicFramePr>
          <p:cNvPr id="403459" name="Group 3">
            <a:extLst>
              <a:ext uri="{FF2B5EF4-FFF2-40B4-BE49-F238E27FC236}">
                <a16:creationId xmlns:a16="http://schemas.microsoft.com/office/drawing/2014/main" id="{1D8480C9-9135-41F3-B914-5A4E9490D25C}"/>
              </a:ext>
            </a:extLst>
          </p:cNvPr>
          <p:cNvGraphicFramePr>
            <a:graphicFrameLocks noGrp="1"/>
          </p:cNvGraphicFramePr>
          <p:nvPr/>
        </p:nvGraphicFramePr>
        <p:xfrm>
          <a:off x="4970464" y="1295400"/>
          <a:ext cx="2408237" cy="8128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950257963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1768437873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chosen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11304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118325"/>
                  </a:ext>
                </a:extLst>
              </a:tr>
            </a:tbl>
          </a:graphicData>
        </a:graphic>
      </p:graphicFrame>
      <p:sp>
        <p:nvSpPr>
          <p:cNvPr id="403470" name="Line 14">
            <a:extLst>
              <a:ext uri="{FF2B5EF4-FFF2-40B4-BE49-F238E27FC236}">
                <a16:creationId xmlns:a16="http://schemas.microsoft.com/office/drawing/2014/main" id="{1F978CAF-6CDF-4A60-9833-10640118C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133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471" name="Group 15">
            <a:extLst>
              <a:ext uri="{FF2B5EF4-FFF2-40B4-BE49-F238E27FC236}">
                <a16:creationId xmlns:a16="http://schemas.microsoft.com/office/drawing/2014/main" id="{EC8804C8-FDF6-47FC-B0D2-DE881967952D}"/>
              </a:ext>
            </a:extLst>
          </p:cNvPr>
          <p:cNvGraphicFramePr>
            <a:graphicFrameLocks noGrp="1"/>
          </p:cNvGraphicFramePr>
          <p:nvPr/>
        </p:nvGraphicFramePr>
        <p:xfrm>
          <a:off x="4265614" y="2387600"/>
          <a:ext cx="1404937" cy="406400"/>
        </p:xfrm>
        <a:graphic>
          <a:graphicData uri="http://schemas.openxmlformats.org/drawingml/2006/table">
            <a:tbl>
              <a:tblPr/>
              <a:tblGrid>
                <a:gridCol w="379412">
                  <a:extLst>
                    <a:ext uri="{9D8B030D-6E8A-4147-A177-3AD203B41FA5}">
                      <a16:colId xmlns:a16="http://schemas.microsoft.com/office/drawing/2014/main" val="4181053422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135715909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287041"/>
                  </a:ext>
                </a:extLst>
              </a:tr>
            </a:tbl>
          </a:graphicData>
        </a:graphic>
      </p:graphicFrame>
      <p:graphicFrame>
        <p:nvGraphicFramePr>
          <p:cNvPr id="403479" name="Group 23">
            <a:extLst>
              <a:ext uri="{FF2B5EF4-FFF2-40B4-BE49-F238E27FC236}">
                <a16:creationId xmlns:a16="http://schemas.microsoft.com/office/drawing/2014/main" id="{2A3106CF-3237-4D70-B78B-B88DD431C311}"/>
              </a:ext>
            </a:extLst>
          </p:cNvPr>
          <p:cNvGraphicFramePr>
            <a:graphicFrameLocks noGrp="1"/>
          </p:cNvGraphicFramePr>
          <p:nvPr/>
        </p:nvGraphicFramePr>
        <p:xfrm>
          <a:off x="3122614" y="3175000"/>
          <a:ext cx="1404937" cy="4064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115641112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400534636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869716"/>
                  </a:ext>
                </a:extLst>
              </a:tr>
            </a:tbl>
          </a:graphicData>
        </a:graphic>
      </p:graphicFrame>
      <p:sp>
        <p:nvSpPr>
          <p:cNvPr id="403487" name="Line 31">
            <a:extLst>
              <a:ext uri="{FF2B5EF4-FFF2-40B4-BE49-F238E27FC236}">
                <a16:creationId xmlns:a16="http://schemas.microsoft.com/office/drawing/2014/main" id="{8F6E684C-EC26-4344-A744-D873A8B98F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4613" y="2819400"/>
            <a:ext cx="914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488" name="Group 32">
            <a:extLst>
              <a:ext uri="{FF2B5EF4-FFF2-40B4-BE49-F238E27FC236}">
                <a16:creationId xmlns:a16="http://schemas.microsoft.com/office/drawing/2014/main" id="{E319DFAB-BAC4-40F6-B222-7FD346F6DB7A}"/>
              </a:ext>
            </a:extLst>
          </p:cNvPr>
          <p:cNvGraphicFramePr>
            <a:graphicFrameLocks noGrp="1"/>
          </p:cNvGraphicFramePr>
          <p:nvPr/>
        </p:nvGraphicFramePr>
        <p:xfrm>
          <a:off x="2098675" y="3937000"/>
          <a:ext cx="1404938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641530324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150052119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57424"/>
                  </a:ext>
                </a:extLst>
              </a:tr>
            </a:tbl>
          </a:graphicData>
        </a:graphic>
      </p:graphicFrame>
      <p:graphicFrame>
        <p:nvGraphicFramePr>
          <p:cNvPr id="403496" name="Group 40">
            <a:extLst>
              <a:ext uri="{FF2B5EF4-FFF2-40B4-BE49-F238E27FC236}">
                <a16:creationId xmlns:a16="http://schemas.microsoft.com/office/drawing/2014/main" id="{B87091A6-750C-4674-BC97-67A2D5EE294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09068971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817286089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307797"/>
                  </a:ext>
                </a:extLst>
              </a:tr>
            </a:tbl>
          </a:graphicData>
        </a:graphic>
      </p:graphicFrame>
      <p:graphicFrame>
        <p:nvGraphicFramePr>
          <p:cNvPr id="403504" name="Group 48">
            <a:extLst>
              <a:ext uri="{FF2B5EF4-FFF2-40B4-BE49-F238E27FC236}">
                <a16:creationId xmlns:a16="http://schemas.microsoft.com/office/drawing/2014/main" id="{5F098D71-8DF5-4AA3-AB60-6556FC110F6A}"/>
              </a:ext>
            </a:extLst>
          </p:cNvPr>
          <p:cNvGraphicFramePr>
            <a:graphicFrameLocks noGrp="1"/>
          </p:cNvGraphicFramePr>
          <p:nvPr/>
        </p:nvGraphicFramePr>
        <p:xfrm>
          <a:off x="1676401" y="5537200"/>
          <a:ext cx="1508443" cy="4064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1542934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923641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T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27089"/>
                  </a:ext>
                </a:extLst>
              </a:tr>
            </a:tbl>
          </a:graphicData>
        </a:graphic>
      </p:graphicFrame>
      <p:graphicFrame>
        <p:nvGraphicFramePr>
          <p:cNvPr id="403512" name="Group 56">
            <a:extLst>
              <a:ext uri="{FF2B5EF4-FFF2-40B4-BE49-F238E27FC236}">
                <a16:creationId xmlns:a16="http://schemas.microsoft.com/office/drawing/2014/main" id="{75493B88-9D3B-4C1F-A0C7-984FF9BEF50D}"/>
              </a:ext>
            </a:extLst>
          </p:cNvPr>
          <p:cNvGraphicFramePr>
            <a:graphicFrameLocks noGrp="1"/>
          </p:cNvGraphicFramePr>
          <p:nvPr/>
        </p:nvGraphicFramePr>
        <p:xfrm>
          <a:off x="4765675" y="3175000"/>
          <a:ext cx="1409700" cy="4064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3212099938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36786835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216802"/>
                  </a:ext>
                </a:extLst>
              </a:tr>
            </a:tbl>
          </a:graphicData>
        </a:graphic>
      </p:graphicFrame>
      <p:graphicFrame>
        <p:nvGraphicFramePr>
          <p:cNvPr id="403520" name="Group 64">
            <a:extLst>
              <a:ext uri="{FF2B5EF4-FFF2-40B4-BE49-F238E27FC236}">
                <a16:creationId xmlns:a16="http://schemas.microsoft.com/office/drawing/2014/main" id="{D0422B1D-BD7F-4369-A5E5-1469C2D9BFAE}"/>
              </a:ext>
            </a:extLst>
          </p:cNvPr>
          <p:cNvGraphicFramePr>
            <a:graphicFrameLocks noGrp="1"/>
          </p:cNvGraphicFramePr>
          <p:nvPr/>
        </p:nvGraphicFramePr>
        <p:xfrm>
          <a:off x="6437314" y="3175000"/>
          <a:ext cx="1404937" cy="406400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948733434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410885788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R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68018"/>
                  </a:ext>
                </a:extLst>
              </a:tr>
            </a:tbl>
          </a:graphicData>
        </a:graphic>
      </p:graphicFrame>
      <p:graphicFrame>
        <p:nvGraphicFramePr>
          <p:cNvPr id="403528" name="Group 72">
            <a:extLst>
              <a:ext uri="{FF2B5EF4-FFF2-40B4-BE49-F238E27FC236}">
                <a16:creationId xmlns:a16="http://schemas.microsoft.com/office/drawing/2014/main" id="{8A2BEC1B-E421-4126-AD66-FFD1E5399853}"/>
              </a:ext>
            </a:extLst>
          </p:cNvPr>
          <p:cNvGraphicFramePr>
            <a:graphicFrameLocks noGrp="1"/>
          </p:cNvGraphicFramePr>
          <p:nvPr/>
        </p:nvGraphicFramePr>
        <p:xfrm>
          <a:off x="8118476" y="3175000"/>
          <a:ext cx="1406525" cy="406400"/>
        </p:xfrm>
        <a:graphic>
          <a:graphicData uri="http://schemas.openxmlformats.org/drawingml/2006/table">
            <a:tbl>
              <a:tblPr/>
              <a:tblGrid>
                <a:gridCol w="606425">
                  <a:extLst>
                    <a:ext uri="{9D8B030D-6E8A-4147-A177-3AD203B41FA5}">
                      <a16:colId xmlns:a16="http://schemas.microsoft.com/office/drawing/2014/main" val="50904266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8990471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 R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410363"/>
                  </a:ext>
                </a:extLst>
              </a:tr>
            </a:tbl>
          </a:graphicData>
        </a:graphic>
      </p:graphicFrame>
      <p:graphicFrame>
        <p:nvGraphicFramePr>
          <p:cNvPr id="403536" name="Group 80">
            <a:extLst>
              <a:ext uri="{FF2B5EF4-FFF2-40B4-BE49-F238E27FC236}">
                <a16:creationId xmlns:a16="http://schemas.microsoft.com/office/drawing/2014/main" id="{A1542A7A-3172-4C8A-9F60-5A7BF1B9A0EF}"/>
              </a:ext>
            </a:extLst>
          </p:cNvPr>
          <p:cNvGraphicFramePr>
            <a:graphicFrameLocks noGrp="1"/>
          </p:cNvGraphicFramePr>
          <p:nvPr/>
        </p:nvGraphicFramePr>
        <p:xfrm>
          <a:off x="9034464" y="2362200"/>
          <a:ext cx="1404937" cy="40640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275591355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304335309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R T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723962"/>
                  </a:ext>
                </a:extLst>
              </a:tr>
            </a:tbl>
          </a:graphicData>
        </a:graphic>
      </p:graphicFrame>
      <p:sp>
        <p:nvSpPr>
          <p:cNvPr id="403544" name="Line 88">
            <a:extLst>
              <a:ext uri="{FF2B5EF4-FFF2-40B4-BE49-F238E27FC236}">
                <a16:creationId xmlns:a16="http://schemas.microsoft.com/office/drawing/2014/main" id="{B1AC5F67-136F-44F3-8AC0-4179CB8B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336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5" name="Line 89">
            <a:extLst>
              <a:ext uri="{FF2B5EF4-FFF2-40B4-BE49-F238E27FC236}">
                <a16:creationId xmlns:a16="http://schemas.microsoft.com/office/drawing/2014/main" id="{D583886C-1F87-4D7A-B9C6-7D336BBD7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613" y="281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6" name="Line 90">
            <a:extLst>
              <a:ext uri="{FF2B5EF4-FFF2-40B4-BE49-F238E27FC236}">
                <a16:creationId xmlns:a16="http://schemas.microsoft.com/office/drawing/2014/main" id="{E59E4189-8BF1-4832-9956-3EFA2CF13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8613" y="2819400"/>
            <a:ext cx="1295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7" name="Line 91">
            <a:extLst>
              <a:ext uri="{FF2B5EF4-FFF2-40B4-BE49-F238E27FC236}">
                <a16:creationId xmlns:a16="http://schemas.microsoft.com/office/drawing/2014/main" id="{8A8E2F3D-6E40-493F-BB46-2C7AFA7FC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413" y="2819400"/>
            <a:ext cx="23622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48" name="Line 92">
            <a:extLst>
              <a:ext uri="{FF2B5EF4-FFF2-40B4-BE49-F238E27FC236}">
                <a16:creationId xmlns:a16="http://schemas.microsoft.com/office/drawing/2014/main" id="{6D098159-83E1-4175-B526-C7208087A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6413" y="3581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49" name="Group 93">
            <a:extLst>
              <a:ext uri="{FF2B5EF4-FFF2-40B4-BE49-F238E27FC236}">
                <a16:creationId xmlns:a16="http://schemas.microsoft.com/office/drawing/2014/main" id="{2956CA51-652E-4BBB-8C57-CA8C770EAC50}"/>
              </a:ext>
            </a:extLst>
          </p:cNvPr>
          <p:cNvGraphicFramePr>
            <a:graphicFrameLocks noGrp="1"/>
          </p:cNvGraphicFramePr>
          <p:nvPr/>
        </p:nvGraphicFramePr>
        <p:xfrm>
          <a:off x="3851276" y="3937000"/>
          <a:ext cx="1414463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348032529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322245475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506628"/>
                  </a:ext>
                </a:extLst>
              </a:tr>
            </a:tbl>
          </a:graphicData>
        </a:graphic>
      </p:graphicFrame>
      <p:graphicFrame>
        <p:nvGraphicFramePr>
          <p:cNvPr id="403557" name="Group 101">
            <a:extLst>
              <a:ext uri="{FF2B5EF4-FFF2-40B4-BE49-F238E27FC236}">
                <a16:creationId xmlns:a16="http://schemas.microsoft.com/office/drawing/2014/main" id="{A2CBB415-63B7-46A3-A09B-A54AB96B24DB}"/>
              </a:ext>
            </a:extLst>
          </p:cNvPr>
          <p:cNvGraphicFramePr>
            <a:graphicFrameLocks noGrp="1"/>
          </p:cNvGraphicFramePr>
          <p:nvPr/>
        </p:nvGraphicFramePr>
        <p:xfrm>
          <a:off x="5561013" y="3937000"/>
          <a:ext cx="1416050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450382914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418949664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278445"/>
                  </a:ext>
                </a:extLst>
              </a:tr>
            </a:tbl>
          </a:graphicData>
        </a:graphic>
      </p:graphicFrame>
      <p:sp>
        <p:nvSpPr>
          <p:cNvPr id="403565" name="Line 109">
            <a:extLst>
              <a:ext uri="{FF2B5EF4-FFF2-40B4-BE49-F238E27FC236}">
                <a16:creationId xmlns:a16="http://schemas.microsoft.com/office/drawing/2014/main" id="{E885D090-EDE4-4346-AEAF-50B973B00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3" y="3581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66" name="Line 110">
            <a:extLst>
              <a:ext uri="{FF2B5EF4-FFF2-40B4-BE49-F238E27FC236}">
                <a16:creationId xmlns:a16="http://schemas.microsoft.com/office/drawing/2014/main" id="{D2B7081E-9842-425E-99D9-A15D39B6A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813" y="35814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67" name="Group 111">
            <a:extLst>
              <a:ext uri="{FF2B5EF4-FFF2-40B4-BE49-F238E27FC236}">
                <a16:creationId xmlns:a16="http://schemas.microsoft.com/office/drawing/2014/main" id="{7E5CD4C5-6A99-4864-B998-BA294FC9104F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402722679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57947603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413886"/>
                  </a:ext>
                </a:extLst>
              </a:tr>
            </a:tbl>
          </a:graphicData>
        </a:graphic>
      </p:graphicFrame>
      <p:sp>
        <p:nvSpPr>
          <p:cNvPr id="403575" name="Line 119">
            <a:extLst>
              <a:ext uri="{FF2B5EF4-FFF2-40B4-BE49-F238E27FC236}">
                <a16:creationId xmlns:a16="http://schemas.microsoft.com/office/drawing/2014/main" id="{530424B2-040E-4775-960A-032105EF3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76" name="Line 120">
            <a:extLst>
              <a:ext uri="{FF2B5EF4-FFF2-40B4-BE49-F238E27FC236}">
                <a16:creationId xmlns:a16="http://schemas.microsoft.com/office/drawing/2014/main" id="{B8320AC9-DC87-41A2-B3A8-0A1A1B934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343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577" name="Line 121">
            <a:extLst>
              <a:ext uri="{FF2B5EF4-FFF2-40B4-BE49-F238E27FC236}">
                <a16:creationId xmlns:a16="http://schemas.microsoft.com/office/drawing/2014/main" id="{76076BC3-80BF-4B6C-99A7-19DA00E0C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78" name="Group 122">
            <a:extLst>
              <a:ext uri="{FF2B5EF4-FFF2-40B4-BE49-F238E27FC236}">
                <a16:creationId xmlns:a16="http://schemas.microsoft.com/office/drawing/2014/main" id="{D661A204-A772-485C-80D2-6869FF25E865}"/>
              </a:ext>
            </a:extLst>
          </p:cNvPr>
          <p:cNvGraphicFramePr>
            <a:graphicFrameLocks noGrp="1"/>
          </p:cNvGraphicFramePr>
          <p:nvPr/>
        </p:nvGraphicFramePr>
        <p:xfrm>
          <a:off x="3429001" y="5537200"/>
          <a:ext cx="1508443" cy="4064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8992896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246840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R Y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779654"/>
                  </a:ext>
                </a:extLst>
              </a:tr>
            </a:tbl>
          </a:graphicData>
        </a:graphic>
      </p:graphicFrame>
      <p:sp>
        <p:nvSpPr>
          <p:cNvPr id="403586" name="Line 130">
            <a:extLst>
              <a:ext uri="{FF2B5EF4-FFF2-40B4-BE49-F238E27FC236}">
                <a16:creationId xmlns:a16="http://schemas.microsoft.com/office/drawing/2014/main" id="{A7610363-6F9D-429C-855B-AEC3707A5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587" name="Group 131">
            <a:extLst>
              <a:ext uri="{FF2B5EF4-FFF2-40B4-BE49-F238E27FC236}">
                <a16:creationId xmlns:a16="http://schemas.microsoft.com/office/drawing/2014/main" id="{35A14466-CFC9-41BF-BF3A-03BA022AC310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396012296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276913809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19328"/>
                  </a:ext>
                </a:extLst>
              </a:tr>
            </a:tbl>
          </a:graphicData>
        </a:graphic>
      </p:graphicFrame>
      <p:graphicFrame>
        <p:nvGraphicFramePr>
          <p:cNvPr id="403595" name="Group 139">
            <a:extLst>
              <a:ext uri="{FF2B5EF4-FFF2-40B4-BE49-F238E27FC236}">
                <a16:creationId xmlns:a16="http://schemas.microsoft.com/office/drawing/2014/main" id="{02BE42C9-C952-4DCC-A999-85F80539BCEE}"/>
              </a:ext>
            </a:extLst>
          </p:cNvPr>
          <p:cNvGraphicFramePr>
            <a:graphicFrameLocks noGrp="1"/>
          </p:cNvGraphicFramePr>
          <p:nvPr/>
        </p:nvGraphicFramePr>
        <p:xfrm>
          <a:off x="5486401" y="5537200"/>
          <a:ext cx="1508443" cy="4064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340854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605342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R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783173"/>
                  </a:ext>
                </a:extLst>
              </a:tr>
            </a:tbl>
          </a:graphicData>
        </a:graphic>
      </p:graphicFrame>
      <p:graphicFrame>
        <p:nvGraphicFramePr>
          <p:cNvPr id="403603" name="Group 147">
            <a:extLst>
              <a:ext uri="{FF2B5EF4-FFF2-40B4-BE49-F238E27FC236}">
                <a16:creationId xmlns:a16="http://schemas.microsoft.com/office/drawing/2014/main" id="{690D4DA6-0AAB-47AE-9763-683BCAF61FB4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4699000"/>
          <a:ext cx="1404938" cy="406400"/>
        </p:xfrm>
        <a:graphic>
          <a:graphicData uri="http://schemas.openxmlformats.org/drawingml/2006/table">
            <a:tbl>
              <a:tblPr/>
              <a:tblGrid>
                <a:gridCol w="1074738">
                  <a:extLst>
                    <a:ext uri="{9D8B030D-6E8A-4147-A177-3AD203B41FA5}">
                      <a16:colId xmlns:a16="http://schemas.microsoft.com/office/drawing/2014/main" val="271712154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387095888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587238"/>
                  </a:ext>
                </a:extLst>
              </a:tr>
            </a:tbl>
          </a:graphicData>
        </a:graphic>
      </p:graphicFrame>
      <p:sp>
        <p:nvSpPr>
          <p:cNvPr id="403611" name="Line 155">
            <a:extLst>
              <a:ext uri="{FF2B5EF4-FFF2-40B4-BE49-F238E27FC236}">
                <a16:creationId xmlns:a16="http://schemas.microsoft.com/office/drawing/2014/main" id="{7C14CC29-8914-4D79-ABA7-8DEF26D94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12" name="Line 156">
            <a:extLst>
              <a:ext uri="{FF2B5EF4-FFF2-40B4-BE49-F238E27FC236}">
                <a16:creationId xmlns:a16="http://schemas.microsoft.com/office/drawing/2014/main" id="{218BE38D-C069-4F62-A72C-D1514460AD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343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13" name="Line 157">
            <a:extLst>
              <a:ext uri="{FF2B5EF4-FFF2-40B4-BE49-F238E27FC236}">
                <a16:creationId xmlns:a16="http://schemas.microsoft.com/office/drawing/2014/main" id="{8F78BC5A-C393-4C3F-9B2B-CB1A04EDC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614" name="Group 158">
            <a:extLst>
              <a:ext uri="{FF2B5EF4-FFF2-40B4-BE49-F238E27FC236}">
                <a16:creationId xmlns:a16="http://schemas.microsoft.com/office/drawing/2014/main" id="{158B1CEB-4EF6-4886-94AC-3F9F88C48B79}"/>
              </a:ext>
            </a:extLst>
          </p:cNvPr>
          <p:cNvGraphicFramePr>
            <a:graphicFrameLocks noGrp="1"/>
          </p:cNvGraphicFramePr>
          <p:nvPr/>
        </p:nvGraphicFramePr>
        <p:xfrm>
          <a:off x="7239001" y="5537200"/>
          <a:ext cx="1508443" cy="4064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795626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40411108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A Y T 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131446"/>
                  </a:ext>
                </a:extLst>
              </a:tr>
            </a:tbl>
          </a:graphicData>
        </a:graphic>
      </p:graphicFrame>
      <p:sp>
        <p:nvSpPr>
          <p:cNvPr id="403622" name="Line 166">
            <a:extLst>
              <a:ext uri="{FF2B5EF4-FFF2-40B4-BE49-F238E27FC236}">
                <a16:creationId xmlns:a16="http://schemas.microsoft.com/office/drawing/2014/main" id="{223D4F32-F618-4030-A0F7-CF2906747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3623" name="Group 167">
            <a:extLst>
              <a:ext uri="{FF2B5EF4-FFF2-40B4-BE49-F238E27FC236}">
                <a16:creationId xmlns:a16="http://schemas.microsoft.com/office/drawing/2014/main" id="{40B7CB86-7EB5-4347-8E97-7AA3F249D245}"/>
              </a:ext>
            </a:extLst>
          </p:cNvPr>
          <p:cNvGraphicFramePr>
            <a:graphicFrameLocks noGrp="1"/>
          </p:cNvGraphicFramePr>
          <p:nvPr/>
        </p:nvGraphicFramePr>
        <p:xfrm>
          <a:off x="8153400" y="3962400"/>
          <a:ext cx="1416050" cy="4064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3745712646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36043995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 Y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010691"/>
                  </a:ext>
                </a:extLst>
              </a:tr>
            </a:tbl>
          </a:graphicData>
        </a:graphic>
      </p:graphicFrame>
      <p:sp>
        <p:nvSpPr>
          <p:cNvPr id="403631" name="Line 175">
            <a:extLst>
              <a:ext uri="{FF2B5EF4-FFF2-40B4-BE49-F238E27FC236}">
                <a16:creationId xmlns:a16="http://schemas.microsoft.com/office/drawing/2014/main" id="{DA386ACF-D8FF-4CE7-9DA1-7DBC0A4643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0138" y="3581400"/>
            <a:ext cx="11906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32" name="Line 176">
            <a:extLst>
              <a:ext uri="{FF2B5EF4-FFF2-40B4-BE49-F238E27FC236}">
                <a16:creationId xmlns:a16="http://schemas.microsoft.com/office/drawing/2014/main" id="{64683C54-F535-45CB-BB72-21A280E6B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3633" name="Text Box 177">
            <a:extLst>
              <a:ext uri="{FF2B5EF4-FFF2-40B4-BE49-F238E27FC236}">
                <a16:creationId xmlns:a16="http://schemas.microsoft.com/office/drawing/2014/main" id="{10850557-FECE-49EB-ABEE-38320BC53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600" y="3810001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4" name="Text Box 178">
            <a:extLst>
              <a:ext uri="{FF2B5EF4-FFF2-40B4-BE49-F238E27FC236}">
                <a16:creationId xmlns:a16="http://schemas.microsoft.com/office/drawing/2014/main" id="{87B50B21-C620-4E2D-80AA-206D6996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3429001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5" name="Text Box 179">
            <a:extLst>
              <a:ext uri="{FF2B5EF4-FFF2-40B4-BE49-F238E27FC236}">
                <a16:creationId xmlns:a16="http://schemas.microsoft.com/office/drawing/2014/main" id="{0C221A07-BEDF-4AD2-923E-4890CF6B4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650" y="3429001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6" name="Text Box 180">
            <a:extLst>
              <a:ext uri="{FF2B5EF4-FFF2-40B4-BE49-F238E27FC236}">
                <a16:creationId xmlns:a16="http://schemas.microsoft.com/office/drawing/2014/main" id="{9A79D601-6954-46E3-B677-95581184B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2850" y="2667001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7" name="Text Box 181">
            <a:extLst>
              <a:ext uri="{FF2B5EF4-FFF2-40B4-BE49-F238E27FC236}">
                <a16:creationId xmlns:a16="http://schemas.microsoft.com/office/drawing/2014/main" id="{A750C7C0-3195-4E00-B52B-F4625C4DB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91001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  <p:sp>
        <p:nvSpPr>
          <p:cNvPr id="403638" name="Text Box 182">
            <a:extLst>
              <a:ext uri="{FF2B5EF4-FFF2-40B4-BE49-F238E27FC236}">
                <a16:creationId xmlns:a16="http://schemas.microsoft.com/office/drawing/2014/main" id="{7CC032DC-29DB-4C88-8B53-C3985514C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267201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Tahoma" panose="020B0604030504040204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3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3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3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3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3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3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3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3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3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3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3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3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3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3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3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3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03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3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3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3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3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3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3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3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3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3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3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3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03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03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3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3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0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0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0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03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3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03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03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0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03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03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3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3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3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03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03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03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03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03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03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0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0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03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03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03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0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0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403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03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33" grpId="0"/>
      <p:bldP spid="403634" grpId="0"/>
      <p:bldP spid="403635" grpId="0"/>
      <p:bldP spid="403636" grpId="0"/>
      <p:bldP spid="403637" grpId="0"/>
      <p:bldP spid="4036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A6C3721C-CF48-414E-9316-F05FF655D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3227EC8B-ADF7-494C-824E-E05A3DAD0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/>
              <a:t>backtracking</a:t>
            </a:r>
            <a:r>
              <a:rPr lang="en-US" altLang="en-US"/>
              <a:t>: A general algorithm for finding solution(s) to a computational problem by trying partial solutions and then abandoning them ("backtracking") if they are not suitable.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a "brute force" algorithmic technique  (tries all paths; not clever)</a:t>
            </a:r>
          </a:p>
          <a:p>
            <a:pPr lvl="1"/>
            <a:r>
              <a:rPr lang="en-US" altLang="en-US"/>
              <a:t>often (but not always) implemented recursively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Applications:</a:t>
            </a:r>
          </a:p>
          <a:p>
            <a:pPr lvl="1"/>
            <a:r>
              <a:rPr lang="en-US" altLang="en-US"/>
              <a:t>producing all permutations of a set of values</a:t>
            </a:r>
          </a:p>
          <a:p>
            <a:pPr lvl="1"/>
            <a:r>
              <a:rPr lang="en-US" altLang="en-US"/>
              <a:t>parsing languages</a:t>
            </a:r>
          </a:p>
          <a:p>
            <a:pPr lvl="1"/>
            <a:r>
              <a:rPr lang="en-US" altLang="en-US"/>
              <a:t>games: anagrams, crosswords, word jumbles, 8 queens</a:t>
            </a:r>
          </a:p>
          <a:p>
            <a:pPr lvl="1"/>
            <a:r>
              <a:rPr lang="en-US" altLang="en-US"/>
              <a:t>combinatorics and logic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0C6733E5-3D5E-47D9-ADA1-BAFAE1A16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algorithms</a:t>
            </a: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AB438687-BF81-4AF3-9848-BEC99F419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>
              <a:buFontTx/>
              <a:buNone/>
            </a:pPr>
            <a:r>
              <a:rPr lang="en-US" altLang="en-US" i="1" dirty="0"/>
              <a:t>A general pseudo-code algorithm for backtracking problems:</a:t>
            </a:r>
          </a:p>
          <a:p>
            <a:pPr>
              <a:buFontTx/>
              <a:buNone/>
            </a:pPr>
            <a:endParaRPr lang="en-US" altLang="en-US" i="1" dirty="0"/>
          </a:p>
          <a:p>
            <a:pPr>
              <a:buFontTx/>
              <a:buNone/>
            </a:pPr>
            <a:r>
              <a:rPr lang="en-US" altLang="en-US" dirty="0"/>
              <a:t>explore(</a:t>
            </a:r>
            <a:r>
              <a:rPr lang="en-US" altLang="en-US" b="1" dirty="0"/>
              <a:t>choices</a:t>
            </a:r>
            <a:r>
              <a:rPr lang="en-US" altLang="en-US" dirty="0"/>
              <a:t>):</a:t>
            </a:r>
          </a:p>
          <a:p>
            <a:pPr lvl="1"/>
            <a:r>
              <a:rPr lang="en-US" altLang="en-US" dirty="0"/>
              <a:t>if there are no more </a:t>
            </a:r>
            <a:r>
              <a:rPr lang="en-US" altLang="en-US" b="1" dirty="0"/>
              <a:t>choices</a:t>
            </a:r>
            <a:r>
              <a:rPr lang="en-US" altLang="en-US" dirty="0"/>
              <a:t> to make:  stop.</a:t>
            </a:r>
          </a:p>
          <a:p>
            <a:pPr lvl="1"/>
            <a:endParaRPr lang="en-US" altLang="en-US" sz="800" dirty="0"/>
          </a:p>
          <a:p>
            <a:pPr lvl="1"/>
            <a:r>
              <a:rPr lang="en-US" altLang="en-US" dirty="0"/>
              <a:t>else:</a:t>
            </a:r>
          </a:p>
          <a:p>
            <a:pPr lvl="2"/>
            <a:r>
              <a:rPr lang="en-US" altLang="en-US" dirty="0"/>
              <a:t>Make a single choice </a:t>
            </a:r>
            <a:r>
              <a:rPr lang="en-US" altLang="en-US" b="1" dirty="0"/>
              <a:t>C</a:t>
            </a:r>
            <a:r>
              <a:rPr lang="en-US" altLang="en-US" dirty="0"/>
              <a:t> from the set of choices.</a:t>
            </a:r>
          </a:p>
          <a:p>
            <a:pPr lvl="3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Remove </a:t>
            </a:r>
            <a:r>
              <a:rPr lang="en-US" altLang="en-US" b="1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 from the set of </a:t>
            </a:r>
            <a:r>
              <a:rPr lang="en-US" altLang="en-US" b="1" dirty="0">
                <a:solidFill>
                  <a:schemeClr val="bg2">
                    <a:lumMod val="75000"/>
                  </a:schemeClr>
                </a:solidFill>
              </a:rPr>
              <a:t>choices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lvl="3"/>
            <a:endParaRPr lang="en-US" altLang="en-US" dirty="0">
              <a:solidFill>
                <a:schemeClr val="bg2"/>
              </a:solidFill>
            </a:endParaRPr>
          </a:p>
          <a:p>
            <a:pPr lvl="2"/>
            <a:r>
              <a:rPr lang="en-US" altLang="en-US" dirty="0"/>
              <a:t>explore the remaining </a:t>
            </a:r>
            <a:r>
              <a:rPr lang="en-US" altLang="en-US" b="1" dirty="0"/>
              <a:t>choices</a:t>
            </a:r>
            <a:r>
              <a:rPr lang="en-US" altLang="en-US" dirty="0"/>
              <a:t>.</a:t>
            </a:r>
          </a:p>
          <a:p>
            <a:pPr lvl="3"/>
            <a:endParaRPr lang="en-US" altLang="en-US" dirty="0"/>
          </a:p>
          <a:p>
            <a:pPr lvl="2"/>
            <a:r>
              <a:rPr lang="en-US" altLang="en-US" dirty="0"/>
              <a:t>Un-make choice </a:t>
            </a:r>
            <a:r>
              <a:rPr lang="en-US" altLang="en-US" b="1" dirty="0"/>
              <a:t>C</a:t>
            </a:r>
            <a:r>
              <a:rPr lang="en-US" altLang="en-US" dirty="0"/>
              <a:t>.</a:t>
            </a:r>
          </a:p>
          <a:p>
            <a:pPr lvl="3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Backtrack!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DA645A04-3E2A-4317-9BC1-6D11C9AB6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Backtracking strategies</a:t>
            </a:r>
          </a:p>
        </p:txBody>
      </p:sp>
      <p:sp>
        <p:nvSpPr>
          <p:cNvPr id="406531" name="Rectangle 3">
            <a:extLst>
              <a:ext uri="{FF2B5EF4-FFF2-40B4-BE49-F238E27FC236}">
                <a16:creationId xmlns:a16="http://schemas.microsoft.com/office/drawing/2014/main" id="{7F982612-8D6E-492C-9232-B3BFB4345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When solving a backtracking problem, ask these questions:</a:t>
            </a:r>
          </a:p>
          <a:p>
            <a:pPr lvl="1"/>
            <a:r>
              <a:rPr lang="en-US" altLang="en-US"/>
              <a:t>What are the "choices" in this problem?</a:t>
            </a:r>
          </a:p>
          <a:p>
            <a:pPr lvl="2"/>
            <a:r>
              <a:rPr lang="en-US" altLang="en-US"/>
              <a:t>What is the "base case"?  (How do I know when I'm out of choices?)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How do I "make" a choice?</a:t>
            </a:r>
          </a:p>
          <a:p>
            <a:pPr lvl="2"/>
            <a:r>
              <a:rPr lang="en-US" altLang="en-US"/>
              <a:t>Do I need to create additional variables to remember my choices?</a:t>
            </a:r>
          </a:p>
          <a:p>
            <a:pPr lvl="2"/>
            <a:r>
              <a:rPr lang="en-US" altLang="en-US"/>
              <a:t>Do I need to modify the values of existing variables?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How do I explore the rest of the choices?</a:t>
            </a:r>
          </a:p>
          <a:p>
            <a:pPr lvl="2"/>
            <a:r>
              <a:rPr lang="en-US" altLang="en-US"/>
              <a:t>Do I need to remove the made choice from the list of choices?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Once I'm done exploring the rest, what should I do?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How do I "un-make" a choice?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1571</Words>
  <Application>Microsoft Office PowerPoint</Application>
  <PresentationFormat>Widescreen</PresentationFormat>
  <Paragraphs>428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Tahoma</vt:lpstr>
      <vt:lpstr>Wingdings 2</vt:lpstr>
      <vt:lpstr>Office Theme</vt:lpstr>
      <vt:lpstr>Intermediate Coding Week 20 </vt:lpstr>
      <vt:lpstr>String methods</vt:lpstr>
      <vt:lpstr>Recursive Backtracking</vt:lpstr>
      <vt:lpstr>Permutations</vt:lpstr>
      <vt:lpstr>Examining the problem</vt:lpstr>
      <vt:lpstr>Decision trees</vt:lpstr>
      <vt:lpstr>Backtracking</vt:lpstr>
      <vt:lpstr>Backtracking algorithms</vt:lpstr>
      <vt:lpstr>Backtracking strategies</vt:lpstr>
      <vt:lpstr>Permutations revisited</vt:lpstr>
      <vt:lpstr>Problems</vt:lpstr>
      <vt:lpstr>Question 1</vt:lpstr>
      <vt:lpstr>Question 2</vt:lpstr>
      <vt:lpstr>Question 3</vt:lpstr>
      <vt:lpstr>Question 4</vt:lpstr>
      <vt:lpstr>Question 4 Continued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8</dc:title>
  <dc:creator>Li, Katherine M (Student)</dc:creator>
  <cp:lastModifiedBy>Li, Jack (Student)</cp:lastModifiedBy>
  <cp:revision>9</cp:revision>
  <dcterms:created xsi:type="dcterms:W3CDTF">2020-11-17T16:29:45Z</dcterms:created>
  <dcterms:modified xsi:type="dcterms:W3CDTF">2024-03-21T22:16:32Z</dcterms:modified>
</cp:coreProperties>
</file>