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7" r:id="rId5"/>
    <p:sldId id="426" r:id="rId6"/>
    <p:sldId id="351" r:id="rId7"/>
    <p:sldId id="422" r:id="rId8"/>
    <p:sldId id="258" r:id="rId9"/>
    <p:sldId id="347" r:id="rId10"/>
    <p:sldId id="261" r:id="rId11"/>
    <p:sldId id="262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80" r:id="rId20"/>
    <p:sldId id="281" r:id="rId21"/>
    <p:sldId id="283" r:id="rId22"/>
    <p:sldId id="284" r:id="rId23"/>
    <p:sldId id="285" r:id="rId24"/>
    <p:sldId id="286" r:id="rId25"/>
    <p:sldId id="297" r:id="rId26"/>
    <p:sldId id="298" r:id="rId27"/>
    <p:sldId id="299" r:id="rId28"/>
    <p:sldId id="300" r:id="rId29"/>
    <p:sldId id="303" r:id="rId30"/>
    <p:sldId id="304" r:id="rId31"/>
    <p:sldId id="423" r:id="rId32"/>
    <p:sldId id="394" r:id="rId33"/>
    <p:sldId id="349" r:id="rId34"/>
    <p:sldId id="343" r:id="rId35"/>
    <p:sldId id="42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6CE57-6CA1-C407-2195-234E3B09D352}" v="3" dt="2023-11-30T22:05:39.801"/>
    <p1510:client id="{3BF03DD2-3583-C49D-8EFA-6A916A0E838C}" v="3" dt="2021-12-09T04:05:2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97" d="100"/>
          <a:sy n="97" d="100"/>
        </p:scale>
        <p:origin x="4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ack (Student)" userId="S::s-lijac@bsd405.org::52fdaf64-b46b-430b-aced-e178e153bac2" providerId="AD" clId="Web-{2966CE57-6CA1-C407-2195-234E3B09D352}"/>
    <pc:docChg chg="modSld">
      <pc:chgData name="Li, Jack (Student)" userId="S::s-lijac@bsd405.org::52fdaf64-b46b-430b-aced-e178e153bac2" providerId="AD" clId="Web-{2966CE57-6CA1-C407-2195-234E3B09D352}" dt="2023-11-30T22:05:34.379" v="1" actId="20577"/>
      <pc:docMkLst>
        <pc:docMk/>
      </pc:docMkLst>
      <pc:sldChg chg="modSp">
        <pc:chgData name="Li, Jack (Student)" userId="S::s-lijac@bsd405.org::52fdaf64-b46b-430b-aced-e178e153bac2" providerId="AD" clId="Web-{2966CE57-6CA1-C407-2195-234E3B09D352}" dt="2023-11-30T22:05:34.379" v="1" actId="20577"/>
        <pc:sldMkLst>
          <pc:docMk/>
          <pc:sldMk cId="0" sldId="257"/>
        </pc:sldMkLst>
        <pc:spChg chg="mod">
          <ac:chgData name="Li, Jack (Student)" userId="S::s-lijac@bsd405.org::52fdaf64-b46b-430b-aced-e178e153bac2" providerId="AD" clId="Web-{2966CE57-6CA1-C407-2195-234E3B09D352}" dt="2023-11-30T22:05:34.379" v="1" actId="20577"/>
          <ac:spMkLst>
            <pc:docMk/>
            <pc:sldMk cId="0" sldId="257"/>
            <ac:spMk id="4098" creationId="{F98C04FB-0826-4574-9471-8703053D4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0A62A3-6C35-406A-9323-45E7545D1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D24EE-5DB2-47F9-96F4-15CF022A0C4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8BBEF40-3206-40FC-B241-FDA00875A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8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26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0A62A3-6C35-406A-9323-45E7545D1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D24EE-5DB2-47F9-96F4-15CF022A0C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9109AFB-FA0E-4267-BC60-C49667C94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6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73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E335-90DE-431F-9C4A-BAB78C3499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3480D60-C10B-4D94-B5B6-217B25BD1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4709-BBF2-4B9C-9253-B3F0CEBD80C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03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98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4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Classes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A54B1534-CDB9-4D4D-9527-D85C5378E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class as blueprint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339B3C20-8806-46E8-8F8C-AD6FC9439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8916" y="-922338"/>
            <a:ext cx="3774441" cy="4351338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The class (blueprint) will describe how to create objects.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Each object will contain its own data and methods.</a:t>
            </a:r>
          </a:p>
        </p:txBody>
      </p:sp>
      <p:sp>
        <p:nvSpPr>
          <p:cNvPr id="824324" name="Text Box 4">
            <a:extLst>
              <a:ext uri="{FF2B5EF4-FFF2-40B4-BE49-F238E27FC236}">
                <a16:creationId xmlns:a16="http://schemas.microsoft.com/office/drawing/2014/main" id="{85DE9BF2-4893-4FF9-AD90-E0A0C24F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159" y="1454497"/>
            <a:ext cx="3505200" cy="2012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Dog class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String name, breed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age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bark()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sleep()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eat()</a:t>
            </a:r>
          </a:p>
        </p:txBody>
      </p:sp>
      <p:grpSp>
        <p:nvGrpSpPr>
          <p:cNvPr id="824325" name="Group 5">
            <a:extLst>
              <a:ext uri="{FF2B5EF4-FFF2-40B4-BE49-F238E27FC236}">
                <a16:creationId xmlns:a16="http://schemas.microsoft.com/office/drawing/2014/main" id="{8AD9F123-A257-4ACC-8F27-AC75EC217B3E}"/>
              </a:ext>
            </a:extLst>
          </p:cNvPr>
          <p:cNvGrpSpPr>
            <a:grpSpLocks/>
          </p:cNvGrpSpPr>
          <p:nvPr/>
        </p:nvGrpSpPr>
        <p:grpSpPr bwMode="auto">
          <a:xfrm>
            <a:off x="3566160" y="3440113"/>
            <a:ext cx="4191000" cy="519113"/>
            <a:chOff x="1440" y="2448"/>
            <a:chExt cx="2640" cy="327"/>
          </a:xfrm>
        </p:grpSpPr>
        <p:sp>
          <p:nvSpPr>
            <p:cNvPr id="824326" name="Line 6">
              <a:extLst>
                <a:ext uri="{FF2B5EF4-FFF2-40B4-BE49-F238E27FC236}">
                  <a16:creationId xmlns:a16="http://schemas.microsoft.com/office/drawing/2014/main" id="{BAD612FE-A502-42BF-957E-02A063E90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48"/>
              <a:ext cx="1296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327" name="Line 7">
              <a:extLst>
                <a:ext uri="{FF2B5EF4-FFF2-40B4-BE49-F238E27FC236}">
                  <a16:creationId xmlns:a16="http://schemas.microsoft.com/office/drawing/2014/main" id="{480C7CF5-01C3-4E5E-893E-A7AD3B91F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48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328" name="Line 8">
              <a:extLst>
                <a:ext uri="{FF2B5EF4-FFF2-40B4-BE49-F238E27FC236}">
                  <a16:creationId xmlns:a16="http://schemas.microsoft.com/office/drawing/2014/main" id="{CBF9008C-2FE3-4820-AE7F-B9B493186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124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4329" name="Text Box 9">
            <a:extLst>
              <a:ext uri="{FF2B5EF4-FFF2-40B4-BE49-F238E27FC236}">
                <a16:creationId xmlns:a16="http://schemas.microsoft.com/office/drawing/2014/main" id="{41160882-B93F-4BA8-B734-0D6276B2A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360" y="4022726"/>
            <a:ext cx="4248153" cy="2020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 dirty="0">
                <a:latin typeface="Tahoma" panose="020B0604030504040204" pitchFamily="34" charset="0"/>
                <a:cs typeface="Times New Roman" panose="02020603050405020304" pitchFamily="18" charset="0"/>
              </a:rPr>
              <a:t>Dog object #1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name = “Anita”, breed = “Dalmatian”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age = 5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bark()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sleep()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eat()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92BC25-127F-485F-BDDF-CAF1D7FFF25B}"/>
              </a:ext>
            </a:extLst>
          </p:cNvPr>
          <p:cNvSpPr/>
          <p:nvPr/>
        </p:nvSpPr>
        <p:spPr bwMode="auto">
          <a:xfrm>
            <a:off x="5542280" y="3530599"/>
            <a:ext cx="309881" cy="473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65288C6-55D1-4C6E-AEF7-21B11DD09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810" y="4022726"/>
            <a:ext cx="3886201" cy="2020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 dirty="0">
                <a:latin typeface="Tahoma" panose="020B0604030504040204" pitchFamily="34" charset="0"/>
                <a:cs typeface="Times New Roman" panose="02020603050405020304" pitchFamily="18" charset="0"/>
              </a:rPr>
              <a:t>Dog object #2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name = “Lady”, breed = “Spaniel”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age = 3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bark()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sleep()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eat()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5346" name="Rectangle 2">
            <a:extLst>
              <a:ext uri="{FF2B5EF4-FFF2-40B4-BE49-F238E27FC236}">
                <a16:creationId xmlns:a16="http://schemas.microsoft.com/office/drawing/2014/main" id="{24DF1BF1-D535-4D71-8C7B-785CD08A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Object state: Fields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64B277D8-DDC5-4384-AB92-B7C38AC700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pPr marL="346075" lvl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23F7B2BD-F0BA-4E38-AF0D-A26241620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3B7887AF-786E-4C4B-B501-A8B7B2F37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Dog class, version 1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892B44E5-9319-42D1-90B5-9E59C6C11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Dog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String breed;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int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</a:pPr>
            <a:endParaRPr lang="en-US" altLang="en-US" sz="900" dirty="0"/>
          </a:p>
          <a:p>
            <a:pPr lvl="1"/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The above code creates a new type named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 contains three pieces of data: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named </a:t>
            </a:r>
            <a:r>
              <a:rPr lang="en-US" altLang="en-US" dirty="0">
                <a:latin typeface="Courier New" panose="02070309020205020404" pitchFamily="49" charset="0"/>
              </a:rPr>
              <a:t>name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named </a:t>
            </a:r>
            <a:r>
              <a:rPr lang="en-US" altLang="en-US" dirty="0">
                <a:latin typeface="Courier New" panose="02070309020205020404" pitchFamily="49" charset="0"/>
              </a:rPr>
              <a:t>breed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named </a:t>
            </a:r>
            <a:r>
              <a:rPr lang="en-US" altLang="en-US" dirty="0">
                <a:latin typeface="Courier New" panose="02070309020205020404" pitchFamily="49" charset="0"/>
              </a:rPr>
              <a:t>age</a:t>
            </a:r>
            <a:r>
              <a:rPr lang="en-US" altLang="en-US" dirty="0"/>
              <a:t>.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objects do not contain any behavior (yet).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>
            <a:extLst>
              <a:ext uri="{FF2B5EF4-FFF2-40B4-BE49-F238E27FC236}">
                <a16:creationId xmlns:a16="http://schemas.microsoft.com/office/drawing/2014/main" id="{A8619AB6-1187-428D-BAB6-2DF7CDB90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Fields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2F3BA44E-71CA-41D2-B2F7-027839125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field</a:t>
            </a:r>
            <a:r>
              <a:rPr lang="en-US" altLang="en-US" dirty="0"/>
              <a:t>: A variable inside an object that is part of its state.</a:t>
            </a:r>
          </a:p>
          <a:p>
            <a:pPr lvl="1"/>
            <a:r>
              <a:rPr lang="en-US" altLang="en-US" dirty="0"/>
              <a:t>Each object has </a:t>
            </a:r>
            <a:r>
              <a:rPr lang="en-US" altLang="en-US" i="1" dirty="0"/>
              <a:t>its own copy </a:t>
            </a:r>
            <a:r>
              <a:rPr lang="en-US" altLang="en-US" dirty="0"/>
              <a:t>of each field.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Declaration syntax:</a:t>
            </a:r>
          </a:p>
          <a:p>
            <a:pPr lvl="1">
              <a:buFontTx/>
              <a:buNone/>
            </a:pPr>
            <a:endParaRPr lang="en-US" altLang="en-US" sz="900" b="1" i="1" dirty="0"/>
          </a:p>
          <a:p>
            <a:pPr lvl="1">
              <a:buFontTx/>
              <a:buNone/>
            </a:pPr>
            <a:r>
              <a:rPr lang="en-US" altLang="en-US" b="1" i="1" dirty="0"/>
              <a:t>	</a:t>
            </a:r>
            <a:r>
              <a:rPr lang="en-US" altLang="en-US" b="1" dirty="0"/>
              <a:t>type</a:t>
            </a:r>
            <a:r>
              <a:rPr lang="en-US" altLang="en-US" b="1" i="1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r>
              <a:rPr lang="en-US" altLang="en-US" dirty="0"/>
              <a:t>Example:</a:t>
            </a:r>
          </a:p>
          <a:p>
            <a:pPr lvl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Student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String name;</a:t>
            </a: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each Student object has a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int age;</a:t>
            </a: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name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and age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field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>
            <a:extLst>
              <a:ext uri="{FF2B5EF4-FFF2-40B4-BE49-F238E27FC236}">
                <a16:creationId xmlns:a16="http://schemas.microsoft.com/office/drawing/2014/main" id="{F3B97FB8-3EFD-4E60-B7D6-B7CE7AF8E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fields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2A9851E4-3749-4FFE-86B4-CB4AC1C87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tabLst>
                <a:tab pos="2286000" algn="l"/>
              </a:tabLst>
            </a:pPr>
            <a:r>
              <a:rPr lang="en-US" altLang="en-US" dirty="0"/>
              <a:t>Other classes can access/modify an object's fields.</a:t>
            </a:r>
          </a:p>
          <a:p>
            <a:pPr marL="639763" lvl="1" indent="-246063">
              <a:tabLst>
                <a:tab pos="22860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2286000" algn="l"/>
              </a:tabLst>
            </a:pPr>
            <a:r>
              <a:rPr lang="en-US" altLang="en-US" dirty="0"/>
              <a:t>access:	</a:t>
            </a:r>
            <a:r>
              <a:rPr lang="en-US" altLang="en-US" b="1" dirty="0" err="1"/>
              <a:t>variable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field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2286000" algn="l"/>
              </a:tabLst>
            </a:pPr>
            <a:r>
              <a:rPr lang="en-US" altLang="en-US" dirty="0"/>
              <a:t>modify:	</a:t>
            </a:r>
            <a:r>
              <a:rPr lang="en-US" altLang="en-US" b="1" dirty="0" err="1"/>
              <a:t>variable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field</a:t>
            </a:r>
            <a:r>
              <a:rPr lang="en-US" altLang="en-US" b="1" i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b="1" i="1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tabLst>
                <a:tab pos="2286000" algn="l"/>
              </a:tabLst>
            </a:pPr>
            <a:endParaRPr lang="en-US" altLang="en-US" dirty="0"/>
          </a:p>
          <a:p>
            <a:pPr marL="639763" lvl="1" indent="-246063">
              <a:tabLst>
                <a:tab pos="2286000" algn="l"/>
              </a:tabLst>
            </a:pPr>
            <a:endParaRPr lang="en-US" altLang="en-US" dirty="0"/>
          </a:p>
          <a:p>
            <a:pPr marL="273050" indent="-273050">
              <a:tabLst>
                <a:tab pos="2286000" algn="l"/>
              </a:tabLst>
            </a:pPr>
            <a:r>
              <a:rPr lang="en-US" altLang="en-US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 sz="1800" dirty="0">
                <a:latin typeface="Courier New" panose="02070309020205020404" pitchFamily="49" charset="0"/>
              </a:rPr>
              <a:t>Dog d = new Dog();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name is " + </a:t>
            </a:r>
            <a:r>
              <a:rPr lang="en-US" altLang="en-US" sz="1800" b="1" dirty="0">
                <a:latin typeface="Courier New" panose="02070309020205020404" pitchFamily="49" charset="0"/>
              </a:rPr>
              <a:t>d.name</a:t>
            </a:r>
            <a:r>
              <a:rPr lang="en-US" altLang="en-US" sz="1800" dirty="0">
                <a:latin typeface="Courier New" panose="02070309020205020404" pitchFamily="49" charset="0"/>
              </a:rPr>
              <a:t>);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access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 sz="1800" b="1" dirty="0" err="1">
                <a:latin typeface="Courier New" panose="02070309020205020404" pitchFamily="49" charset="0"/>
              </a:rPr>
              <a:t>d.age</a:t>
            </a:r>
            <a:r>
              <a:rPr lang="en-US" altLang="en-US" sz="1800" b="1" dirty="0">
                <a:latin typeface="Courier New" panose="02070309020205020404" pitchFamily="49" charset="0"/>
              </a:rPr>
              <a:t> =</a:t>
            </a:r>
            <a:r>
              <a:rPr lang="en-US" altLang="en-US" sz="1800" dirty="0">
                <a:latin typeface="Courier New" panose="02070309020205020404" pitchFamily="49" charset="0"/>
              </a:rPr>
              <a:t> 5;                           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modify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412959EB-AAB9-4D07-94A0-D6DAD8866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class and its client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2AD70C67-7887-4F5F-B348-6737027BF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210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Dog.java</a:t>
            </a:r>
            <a:r>
              <a:rPr lang="en-US" altLang="en-US" dirty="0"/>
              <a:t> is not, by itself, a runnable program.</a:t>
            </a:r>
          </a:p>
          <a:p>
            <a:pPr lvl="1"/>
            <a:r>
              <a:rPr lang="en-US" altLang="en-US" dirty="0"/>
              <a:t>A class can be used by </a:t>
            </a:r>
            <a:r>
              <a:rPr lang="en-US" altLang="en-US" b="1" dirty="0"/>
              <a:t>client</a:t>
            </a:r>
            <a:r>
              <a:rPr lang="en-US" altLang="en-US" dirty="0"/>
              <a:t> programs.</a:t>
            </a:r>
            <a:endParaRPr lang="en-US" altLang="en-US" sz="900" dirty="0"/>
          </a:p>
        </p:txBody>
      </p:sp>
      <p:sp>
        <p:nvSpPr>
          <p:cNvPr id="829444" name="Text Box 4">
            <a:extLst>
              <a:ext uri="{FF2B5EF4-FFF2-40B4-BE49-F238E27FC236}">
                <a16:creationId xmlns:a16="http://schemas.microsoft.com/office/drawing/2014/main" id="{AEACE1DD-FBFB-477B-A552-0EA338BF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628782"/>
            <a:ext cx="5196840" cy="39395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PetStoreMain.java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(client program)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PetStoreMain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d1 = new Dog();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d1.name = “Anita”;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d1.breed = “Dalmatian”;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d1.age = 5;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d2 = new Dog();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d2.name = “Lady”;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d2.breed = “Spaniel”;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d2.age = 3;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29445" name="Text Box 5">
            <a:extLst>
              <a:ext uri="{FF2B5EF4-FFF2-40B4-BE49-F238E27FC236}">
                <a16:creationId xmlns:a16="http://schemas.microsoft.com/office/drawing/2014/main" id="{F3F4EA4C-916A-4FF5-8015-6E20C728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240" y="2628781"/>
            <a:ext cx="3276600" cy="1600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Dog.java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(class of objects)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Dog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String name;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String breed;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	  int age;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29484" name="Line 44">
            <a:extLst>
              <a:ext uri="{FF2B5EF4-FFF2-40B4-BE49-F238E27FC236}">
                <a16:creationId xmlns:a16="http://schemas.microsoft.com/office/drawing/2014/main" id="{83030934-35E4-4720-B5CB-016BBAFCA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240" y="2971681"/>
            <a:ext cx="10668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8658" name="Rectangle 2">
            <a:extLst>
              <a:ext uri="{FF2B5EF4-FFF2-40B4-BE49-F238E27FC236}">
                <a16:creationId xmlns:a16="http://schemas.microsoft.com/office/drawing/2014/main" id="{3610A2C9-9ACE-4FA5-933D-9ABA7F2216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Object behavior: Methods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E439BB83-247F-4ECC-B68D-99F2590F79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16D21391-2282-44C2-916A-45D3EBE90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BB2A4834-2648-4964-951F-B62C82E29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code redundancy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BAE67D17-8FC7-470C-B4D4-6691F0CF2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Our client program wants to be able to make Dogs bark, sleep, and eat.</a:t>
            </a:r>
            <a:endParaRPr lang="en-US" altLang="en-US" sz="11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Example system output: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Anita: woof </a:t>
            </a:r>
            <a:r>
              <a:rPr lang="en-US" altLang="en-US" sz="1800" dirty="0" err="1">
                <a:latin typeface="Courier New" panose="02070309020205020404" pitchFamily="49" charset="0"/>
              </a:rPr>
              <a:t>woof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Lady: yum </a:t>
            </a:r>
            <a:r>
              <a:rPr lang="en-US" altLang="en-US" sz="1800" dirty="0" err="1">
                <a:latin typeface="Courier New" panose="02070309020205020404" pitchFamily="49" charset="0"/>
              </a:rPr>
              <a:t>yum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Dug: </a:t>
            </a:r>
            <a:r>
              <a:rPr lang="en-US" altLang="en-US" sz="1800" dirty="0" err="1">
                <a:latin typeface="Courier New" panose="02070309020205020404" pitchFamily="49" charset="0"/>
              </a:rPr>
              <a:t>zzz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Anita: yum </a:t>
            </a:r>
            <a:r>
              <a:rPr lang="en-US" altLang="en-US" sz="1800" dirty="0" err="1">
                <a:latin typeface="Courier New" panose="02070309020205020404" pitchFamily="49" charset="0"/>
              </a:rPr>
              <a:t>yum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Dug: woof </a:t>
            </a:r>
            <a:r>
              <a:rPr lang="en-US" altLang="en-US" sz="1800" dirty="0" err="1">
                <a:latin typeface="Courier New" panose="02070309020205020404" pitchFamily="49" charset="0"/>
              </a:rPr>
              <a:t>woof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>
            <a:extLst>
              <a:ext uri="{FF2B5EF4-FFF2-40B4-BE49-F238E27FC236}">
                <a16:creationId xmlns:a16="http://schemas.microsoft.com/office/drawing/2014/main" id="{DA67D5D9-E696-405E-B664-1E8F93A56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static method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018B56FD-5218-4BE4-95EA-CBE61929B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9080"/>
            <a:ext cx="9423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We are missing a major benefit of objects: code reuse.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Every program that makes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s bark would need a </a:t>
            </a:r>
            <a:r>
              <a:rPr lang="en-US" altLang="en-US" dirty="0">
                <a:latin typeface="Courier New" panose="02070309020205020404" pitchFamily="49" charset="0"/>
              </a:rPr>
              <a:t>bark</a:t>
            </a:r>
            <a:r>
              <a:rPr lang="en-US" altLang="en-US" dirty="0"/>
              <a:t> method.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The syntax doesn't match how we're used to using objects.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	bark(d1);    // static (bad)</a:t>
            </a:r>
            <a:endParaRPr lang="en-US" altLang="en-US" sz="9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The point of classes is to combine state and behavior.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bark</a:t>
            </a:r>
            <a:r>
              <a:rPr lang="en-US" altLang="en-US" dirty="0"/>
              <a:t> behavior is related to a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's data (the name).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 method belongs </a:t>
            </a:r>
            <a:r>
              <a:rPr lang="en-US" altLang="en-US" i="1" dirty="0"/>
              <a:t>inside</a:t>
            </a:r>
            <a:r>
              <a:rPr lang="en-US" altLang="en-US" dirty="0"/>
              <a:t> each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object.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d1.bark();     // inside object (better)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A1C40FB5-A540-487D-9C39-4EC6982C8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methods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F9086399-3F37-4A5D-9088-4243F8118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2227263" algn="l"/>
              </a:tabLst>
            </a:pPr>
            <a:r>
              <a:rPr lang="en-US" altLang="en-US" b="1"/>
              <a:t>instance method</a:t>
            </a:r>
            <a:r>
              <a:rPr lang="en-US" altLang="en-US"/>
              <a:t> (or </a:t>
            </a:r>
            <a:r>
              <a:rPr lang="en-US" altLang="en-US" b="1"/>
              <a:t>object method</a:t>
            </a:r>
            <a:r>
              <a:rPr lang="en-US" altLang="en-US"/>
              <a:t>): Exists inside each object of a class and gives behavior to each object.</a:t>
            </a: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2227263" algn="l"/>
              </a:tabLst>
            </a:pPr>
            <a:r>
              <a:rPr lang="en-US" altLang="en-US"/>
              <a:t>same syntax as static methods, but without </a:t>
            </a:r>
            <a:r>
              <a:rPr lang="en-US" altLang="en-US">
                <a:latin typeface="Courier New" panose="02070309020205020404" pitchFamily="49" charset="0"/>
              </a:rPr>
              <a:t>static</a:t>
            </a:r>
            <a:r>
              <a:rPr lang="en-US" altLang="en-US"/>
              <a:t> keyword</a:t>
            </a: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/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/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/>
              <a:t>	Example: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void shout()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System.out.println("HELLO THERE!");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78F20-750C-4C23-9459-5CE659C9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It is time…to finally understand what all that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kern="1200" dirty="0">
                <a:solidFill>
                  <a:srgbClr val="080808"/>
                </a:solidFill>
                <a:latin typeface="Courier New"/>
                <a:cs typeface="Courier New"/>
              </a:rPr>
              <a:t>class Main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stuff is about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:a16="http://schemas.microsoft.com/office/drawing/2014/main" id="{EDF045B7-BCAE-4411-B9DE-D0D5FA699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method example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3D96D453-1C4C-4EB6-BF58-54910A619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Dog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String breed;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age;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makes this dog bark.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public void bark()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(name + “: woof woof”);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altLang="en-US" sz="1100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Now every dog will be able to bark.  </a:t>
            </a:r>
          </a:p>
          <a:p>
            <a:pPr lvl="1">
              <a:lnSpc>
                <a:spcPct val="110000"/>
              </a:lnSpc>
            </a:pPr>
            <a:endParaRPr lang="en-US" altLang="en-US" sz="8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93B54F38-69DE-4E60-ABB3-3AFE64CC4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92206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/>
              <a:t>Each </a:t>
            </a:r>
            <a:r>
              <a:rPr lang="en-US" altLang="en-US" sz="2200" dirty="0">
                <a:latin typeface="Courier New" panose="02070309020205020404" pitchFamily="49" charset="0"/>
              </a:rPr>
              <a:t>Dog</a:t>
            </a:r>
            <a:r>
              <a:rPr lang="en-US" altLang="en-US" sz="2200" dirty="0"/>
              <a:t> object has its own copy of the </a:t>
            </a:r>
            <a:r>
              <a:rPr lang="en-US" altLang="en-US" sz="2200" dirty="0">
                <a:latin typeface="Courier New" panose="02070309020205020404" pitchFamily="49" charset="0"/>
              </a:rPr>
              <a:t>bark</a:t>
            </a:r>
            <a:r>
              <a:rPr lang="en-US" altLang="en-US" sz="2200" dirty="0"/>
              <a:t> method, which operates on that object's state: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   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Dog d1 = new Dog();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d1.name = “Anita”;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d1.breed = “Dalmatian”;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d1.age = 5;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d2 = new Dog();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d2.name = “Lady”;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d2.breed = “Spaniel”;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d2.age = 3;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d1.bark();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d2.bark();</a:t>
            </a:r>
          </a:p>
        </p:txBody>
      </p:sp>
      <p:sp>
        <p:nvSpPr>
          <p:cNvPr id="844803" name="Text Box 3">
            <a:extLst>
              <a:ext uri="{FF2B5EF4-FFF2-40B4-BE49-F238E27FC236}">
                <a16:creationId xmlns:a16="http://schemas.microsoft.com/office/drawing/2014/main" id="{E9DDC1B2-E2EC-4F9E-A3F8-B1278838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3024196"/>
            <a:ext cx="4414837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void bark() {</a:t>
            </a:r>
          </a:p>
          <a:p>
            <a:pPr algn="l"/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this code can see d1’s name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44804" name="Rectangle 4">
            <a:extLst>
              <a:ext uri="{FF2B5EF4-FFF2-40B4-BE49-F238E27FC236}">
                <a16:creationId xmlns:a16="http://schemas.microsoft.com/office/drawing/2014/main" id="{7EA079D5-9DF2-47DB-95F9-69D112EED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575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objects w/ method</a:t>
            </a:r>
          </a:p>
        </p:txBody>
      </p:sp>
      <p:graphicFrame>
        <p:nvGraphicFramePr>
          <p:cNvPr id="844805" name="Group 5">
            <a:extLst>
              <a:ext uri="{FF2B5EF4-FFF2-40B4-BE49-F238E27FC236}">
                <a16:creationId xmlns:a16="http://schemas.microsoft.com/office/drawing/2014/main" id="{83310787-D9F5-416A-94C8-931538A13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61352"/>
              </p:ext>
            </p:extLst>
          </p:nvPr>
        </p:nvGraphicFramePr>
        <p:xfrm>
          <a:off x="6471442" y="3169124"/>
          <a:ext cx="2548732" cy="396240"/>
        </p:xfrm>
        <a:graphic>
          <a:graphicData uri="http://schemas.openxmlformats.org/drawingml/2006/table">
            <a:tbl>
              <a:tblPr/>
              <a:tblGrid>
                <a:gridCol w="554826">
                  <a:extLst>
                    <a:ext uri="{9D8B030D-6E8A-4147-A177-3AD203B41FA5}">
                      <a16:colId xmlns:a16="http://schemas.microsoft.com/office/drawing/2014/main" val="305717408"/>
                    </a:ext>
                  </a:extLst>
                </a:gridCol>
                <a:gridCol w="262785">
                  <a:extLst>
                    <a:ext uri="{9D8B030D-6E8A-4147-A177-3AD203B41FA5}">
                      <a16:colId xmlns:a16="http://schemas.microsoft.com/office/drawing/2014/main" val="3430406024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061975022"/>
                    </a:ext>
                  </a:extLst>
                </a:gridCol>
                <a:gridCol w="780224">
                  <a:extLst>
                    <a:ext uri="{9D8B030D-6E8A-4147-A177-3AD203B41FA5}">
                      <a16:colId xmlns:a16="http://schemas.microsoft.com/office/drawing/2014/main" val="192119112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124314"/>
                  </a:ext>
                </a:extLst>
              </a:tr>
            </a:tbl>
          </a:graphicData>
        </a:graphic>
      </p:graphicFrame>
      <p:grpSp>
        <p:nvGrpSpPr>
          <p:cNvPr id="844842" name="Group 42">
            <a:extLst>
              <a:ext uri="{FF2B5EF4-FFF2-40B4-BE49-F238E27FC236}">
                <a16:creationId xmlns:a16="http://schemas.microsoft.com/office/drawing/2014/main" id="{5D70B053-F376-4B1A-B0CC-5C548268323C}"/>
              </a:ext>
            </a:extLst>
          </p:cNvPr>
          <p:cNvGrpSpPr>
            <a:grpSpLocks/>
          </p:cNvGrpSpPr>
          <p:nvPr/>
        </p:nvGrpSpPr>
        <p:grpSpPr bwMode="auto">
          <a:xfrm>
            <a:off x="2773680" y="4902988"/>
            <a:ext cx="4047858" cy="593719"/>
            <a:chOff x="2112" y="3490"/>
            <a:chExt cx="1248" cy="327"/>
          </a:xfrm>
        </p:grpSpPr>
        <p:sp>
          <p:nvSpPr>
            <p:cNvPr id="2" name="Rectangle 43">
              <a:extLst>
                <a:ext uri="{FF2B5EF4-FFF2-40B4-BE49-F238E27FC236}">
                  <a16:creationId xmlns:a16="http://schemas.microsoft.com/office/drawing/2014/main" id="{C92520BB-F1D2-4990-A173-6E7E8C942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i="1" dirty="0">
                  <a:cs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3" name="Line 48">
              <a:extLst>
                <a:ext uri="{FF2B5EF4-FFF2-40B4-BE49-F238E27FC236}">
                  <a16:creationId xmlns:a16="http://schemas.microsoft.com/office/drawing/2014/main" id="{D3519942-726C-4EAE-9F02-2058E845C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45" name="Oval 45">
              <a:extLst>
                <a:ext uri="{FF2B5EF4-FFF2-40B4-BE49-F238E27FC236}">
                  <a16:creationId xmlns:a16="http://schemas.microsoft.com/office/drawing/2014/main" id="{B3FECD1C-DE22-44FC-9C06-D482DA2C4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490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4846" name="Group 46">
            <a:extLst>
              <a:ext uri="{FF2B5EF4-FFF2-40B4-BE49-F238E27FC236}">
                <a16:creationId xmlns:a16="http://schemas.microsoft.com/office/drawing/2014/main" id="{AB5E54C7-F148-425E-AA0A-51E14E9FDAAA}"/>
              </a:ext>
            </a:extLst>
          </p:cNvPr>
          <p:cNvGrpSpPr>
            <a:grpSpLocks/>
          </p:cNvGrpSpPr>
          <p:nvPr/>
        </p:nvGrpSpPr>
        <p:grpSpPr bwMode="auto">
          <a:xfrm>
            <a:off x="6438899" y="1851026"/>
            <a:ext cx="2581275" cy="1101725"/>
            <a:chOff x="3000" y="1177"/>
            <a:chExt cx="800" cy="694"/>
          </a:xfrm>
        </p:grpSpPr>
        <p:sp>
          <p:nvSpPr>
            <p:cNvPr id="4" name="Rectangle 47">
              <a:extLst>
                <a:ext uri="{FF2B5EF4-FFF2-40B4-BE49-F238E27FC236}">
                  <a16:creationId xmlns:a16="http://schemas.microsoft.com/office/drawing/2014/main" id="{4E2F7FEC-A3AB-4018-9506-C6732A145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199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i="1" dirty="0">
                  <a:cs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1868848" name="Line 48">
              <a:extLst>
                <a:ext uri="{FF2B5EF4-FFF2-40B4-BE49-F238E27FC236}">
                  <a16:creationId xmlns:a16="http://schemas.microsoft.com/office/drawing/2014/main" id="{7C7CD485-755E-4EC7-B79D-13875776C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" y="1453"/>
              <a:ext cx="3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849" name="Oval 49">
              <a:extLst>
                <a:ext uri="{FF2B5EF4-FFF2-40B4-BE49-F238E27FC236}">
                  <a16:creationId xmlns:a16="http://schemas.microsoft.com/office/drawing/2014/main" id="{12B262F7-A1E0-4462-AA13-39EF32215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177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" name="Text Box 3">
            <a:extLst>
              <a:ext uri="{FF2B5EF4-FFF2-40B4-BE49-F238E27FC236}">
                <a16:creationId xmlns:a16="http://schemas.microsoft.com/office/drawing/2014/main" id="{D642DA4A-D64C-4A3F-9456-6266C874F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4902988"/>
            <a:ext cx="4414837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void bark() {</a:t>
            </a:r>
          </a:p>
          <a:p>
            <a:pPr algn="l"/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this code can see d2’s name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7" name="Group 5">
            <a:extLst>
              <a:ext uri="{FF2B5EF4-FFF2-40B4-BE49-F238E27FC236}">
                <a16:creationId xmlns:a16="http://schemas.microsoft.com/office/drawing/2014/main" id="{08C06FF7-13E2-46C2-BF35-8EFC6A26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18978"/>
              </p:ext>
            </p:extLst>
          </p:nvPr>
        </p:nvGraphicFramePr>
        <p:xfrm>
          <a:off x="6080173" y="5005699"/>
          <a:ext cx="2548732" cy="396240"/>
        </p:xfrm>
        <a:graphic>
          <a:graphicData uri="http://schemas.openxmlformats.org/drawingml/2006/table">
            <a:tbl>
              <a:tblPr/>
              <a:tblGrid>
                <a:gridCol w="554826">
                  <a:extLst>
                    <a:ext uri="{9D8B030D-6E8A-4147-A177-3AD203B41FA5}">
                      <a16:colId xmlns:a16="http://schemas.microsoft.com/office/drawing/2014/main" val="305717408"/>
                    </a:ext>
                  </a:extLst>
                </a:gridCol>
                <a:gridCol w="262785">
                  <a:extLst>
                    <a:ext uri="{9D8B030D-6E8A-4147-A177-3AD203B41FA5}">
                      <a16:colId xmlns:a16="http://schemas.microsoft.com/office/drawing/2014/main" val="3430406024"/>
                    </a:ext>
                  </a:extLst>
                </a:gridCol>
                <a:gridCol w="950897">
                  <a:extLst>
                    <a:ext uri="{9D8B030D-6E8A-4147-A177-3AD203B41FA5}">
                      <a16:colId xmlns:a16="http://schemas.microsoft.com/office/drawing/2014/main" val="2061975022"/>
                    </a:ext>
                  </a:extLst>
                </a:gridCol>
                <a:gridCol w="780224">
                  <a:extLst>
                    <a:ext uri="{9D8B030D-6E8A-4147-A177-3AD203B41FA5}">
                      <a16:colId xmlns:a16="http://schemas.microsoft.com/office/drawing/2014/main" val="192119112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1243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6066" name="Rectangle 2">
            <a:extLst>
              <a:ext uri="{FF2B5EF4-FFF2-40B4-BE49-F238E27FC236}">
                <a16:creationId xmlns:a16="http://schemas.microsoft.com/office/drawing/2014/main" id="{4ACF7714-E155-459B-8505-8BC07CEB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Object initialization: constructors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5F92258B-5204-4F08-8CB6-EBC686BA1F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pPr marL="346075" lvl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B8CA4D64-FE20-40D8-8719-83A68AFF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>
            <a:extLst>
              <a:ext uri="{FF2B5EF4-FFF2-40B4-BE49-F238E27FC236}">
                <a16:creationId xmlns:a16="http://schemas.microsoft.com/office/drawing/2014/main" id="{06AB4C35-70CC-460A-AE3D-E83AE43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objects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DE5A79E1-1C90-4C57-A64F-E9FCC1192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Currently it takes 4 lines to create a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and initialize it: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Dog d = new Dog();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d.name = “Anita”;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d.breed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= “Dalmatian”;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d.age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= 5;               // tedious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800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800000"/>
              </a:solidFill>
            </a:endParaRPr>
          </a:p>
          <a:p>
            <a:r>
              <a:rPr lang="en-US" altLang="en-US" dirty="0"/>
              <a:t>We'd rather specify the fields' initial values at the start: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Dog p = new Dog(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“Anita”, “Dalmatian”, 5</a:t>
            </a:r>
            <a:r>
              <a:rPr lang="en-US" altLang="en-US" sz="2000" dirty="0">
                <a:latin typeface="Courier New" panose="02070309020205020404" pitchFamily="49" charset="0"/>
              </a:rPr>
              <a:t>);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better!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</a:endParaRPr>
          </a:p>
          <a:p>
            <a:pPr lvl="1"/>
            <a:r>
              <a:rPr lang="en-US" altLang="en-US" dirty="0"/>
              <a:t>We are able to this with most types of objects in Java.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>
            <a:extLst>
              <a:ext uri="{FF2B5EF4-FFF2-40B4-BE49-F238E27FC236}">
                <a16:creationId xmlns:a16="http://schemas.microsoft.com/office/drawing/2014/main" id="{72E45789-3634-42EE-9F43-84D415CE0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EEB21BDA-D938-4750-B953-A24D6ABC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/>
              <a:t>constructor</a:t>
            </a:r>
            <a:r>
              <a:rPr lang="en-US" altLang="en-US"/>
              <a:t>: Initializes the state of new objects.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/>
              <a:t>runs when the client uses the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keyword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no return type is specified;</a:t>
            </a:r>
            <a:br>
              <a:rPr lang="en-US" altLang="en-US"/>
            </a:br>
            <a:r>
              <a:rPr lang="en-US" altLang="en-US"/>
              <a:t>it implicitly "returns" the new object being created</a:t>
            </a:r>
            <a:endParaRPr lang="en-US" altLang="en-US" sz="900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If a class has no constructor, Java gives it a </a:t>
            </a:r>
            <a:r>
              <a:rPr lang="en-US" altLang="en-US" i="1"/>
              <a:t>default constructor</a:t>
            </a:r>
            <a:r>
              <a:rPr lang="en-US" altLang="en-US"/>
              <a:t> with no parameters that sets all fields to 0.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>
            <a:extLst>
              <a:ext uri="{FF2B5EF4-FFF2-40B4-BE49-F238E27FC236}">
                <a16:creationId xmlns:a16="http://schemas.microsoft.com/office/drawing/2014/main" id="{4B9FE7D3-7CDE-413C-A704-275D55E2B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example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EB438FAD-0E87-4845-B6B1-0ECE1C421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4640"/>
            <a:ext cx="8991600" cy="5181600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Dog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String name;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String breed;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int age;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Constructs a Dog with the given name, breed, and age.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Dog(String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b="1" dirty="0">
                <a:latin typeface="Courier New" panose="02070309020205020404" pitchFamily="49" charset="0"/>
              </a:rPr>
              <a:t>, 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b="1" dirty="0">
                <a:latin typeface="Courier New" panose="02070309020205020404" pitchFamily="49" charset="0"/>
              </a:rPr>
              <a:t>, 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b="1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name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breed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age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bark()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(name + “: woof woof”);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6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D549617B-24F8-4431-A6A5-93A251D42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constructors</a:t>
            </a:r>
          </a:p>
        </p:txBody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85896DEC-713C-4D49-8F91-FD6B8E466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6501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class can have multiple constructors.</a:t>
            </a:r>
          </a:p>
          <a:p>
            <a:pPr lvl="1"/>
            <a:r>
              <a:rPr lang="en-US" altLang="en-US" dirty="0"/>
              <a:t>Each one must accept a unique set of parameters.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>
                <a:cs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 Dog </a:t>
            </a:r>
            <a:r>
              <a:rPr lang="en-US" altLang="en-US" dirty="0"/>
              <a:t>constructor with no parameters that initializes fields to zero-equivalent values.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Constructs a new dog with zero-equivalent values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Dog()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name = “”;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breed = “”;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age 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2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>
            <a:extLst>
              <a:ext uri="{FF2B5EF4-FFF2-40B4-BE49-F238E27FC236}">
                <a16:creationId xmlns:a16="http://schemas.microsoft.com/office/drawing/2014/main" id="{8A70EBF5-AE59-49C7-A281-5E43232A2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constructor bugs</a:t>
            </a:r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04E917DA-60C9-473F-B88A-65D47CAD8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74800"/>
            <a:ext cx="9296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1.  Re-declaring fields as local variables  ("shadowing"):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>
                <a:latin typeface="Courier New" panose="02070309020205020404" pitchFamily="49" charset="0"/>
              </a:rPr>
              <a:t>public Dog(String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dirty="0">
                <a:latin typeface="Courier New" panose="02070309020205020404" pitchFamily="49" charset="0"/>
              </a:rPr>
              <a:t>,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dirty="0">
                <a:latin typeface="Courier New" panose="02070309020205020404" pitchFamily="49" charset="0"/>
              </a:rPr>
              <a:t>, int </a:t>
            </a:r>
            <a:r>
              <a:rPr lang="en-US" altLang="en-US" sz="1600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>
                <a:latin typeface="Courier New" panose="02070309020205020404" pitchFamily="49" charset="0"/>
              </a:rPr>
              <a:t> name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>
                <a:latin typeface="Courier New" panose="02070309020205020404" pitchFamily="49" charset="0"/>
              </a:rPr>
              <a:t> breed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age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This declares local variables with the same name as the fields, rather than storing values into the fields.  The fields remain 0.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2.  Accidentally giving the constructor a return type: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</a:rPr>
              <a:t> Dog(String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dirty="0">
                <a:latin typeface="Courier New" panose="02070309020205020404" pitchFamily="49" charset="0"/>
              </a:rPr>
              <a:t>,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dirty="0">
                <a:latin typeface="Courier New" panose="02070309020205020404" pitchFamily="49" charset="0"/>
              </a:rPr>
              <a:t>, int </a:t>
            </a:r>
            <a:r>
              <a:rPr lang="en-US" altLang="en-US" sz="1600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name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breed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age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This is actually not a constructor, but a method named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3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3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3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32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412959EB-AAB9-4D07-94A0-D6DAD8866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/>
              <a:t>Class and its client with constructors</a:t>
            </a:r>
          </a:p>
        </p:txBody>
      </p:sp>
      <p:sp>
        <p:nvSpPr>
          <p:cNvPr id="829444" name="Text Box 4">
            <a:extLst>
              <a:ext uri="{FF2B5EF4-FFF2-40B4-BE49-F238E27FC236}">
                <a16:creationId xmlns:a16="http://schemas.microsoft.com/office/drawing/2014/main" id="{AEACE1DD-FBFB-477B-A552-0EA338BF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193640"/>
            <a:ext cx="5842000" cy="20928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PetStoreMain.java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(client program)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PetStoreMain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d1 = new Dog(“Anita”, “Dalmatian”, 5);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d2 = new Dog(“Lady”, “Spaniel”, 3);</a:t>
            </a: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29445" name="Text Box 5">
            <a:extLst>
              <a:ext uri="{FF2B5EF4-FFF2-40B4-BE49-F238E27FC236}">
                <a16:creationId xmlns:a16="http://schemas.microsoft.com/office/drawing/2014/main" id="{F3F4EA4C-916A-4FF5-8015-6E20C728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581657"/>
            <a:ext cx="9565640" cy="307776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Dog.java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(class of objects)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Dog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String name;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String breed;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	  int age;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</a:rPr>
              <a:t>public Dog(String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b="1" dirty="0">
                <a:latin typeface="Courier New" panose="02070309020205020404" pitchFamily="49" charset="0"/>
              </a:rPr>
              <a:t>, 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b="1" dirty="0">
                <a:latin typeface="Courier New" panose="02070309020205020404" pitchFamily="49" charset="0"/>
              </a:rPr>
              <a:t>, 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name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breed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age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A0B7EC-6B29-4B4B-93AB-813290B7C05E}"/>
              </a:ext>
            </a:extLst>
          </p:cNvPr>
          <p:cNvCxnSpPr>
            <a:stCxn id="829444" idx="3"/>
          </p:cNvCxnSpPr>
          <p:nvPr/>
        </p:nvCxnSpPr>
        <p:spPr>
          <a:xfrm>
            <a:off x="6197601" y="2240081"/>
            <a:ext cx="1838959" cy="1341576"/>
          </a:xfrm>
          <a:prstGeom prst="curvedConnector3">
            <a:avLst>
              <a:gd name="adj1" fmla="val 1383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12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5346" name="Rectangle 2">
            <a:extLst>
              <a:ext uri="{FF2B5EF4-FFF2-40B4-BE49-F238E27FC236}">
                <a16:creationId xmlns:a16="http://schemas.microsoft.com/office/drawing/2014/main" id="{24DF1BF1-D535-4D71-8C7B-785CD08A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64B277D8-DDC5-4384-AB92-B7C38AC700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pPr marL="346075" lvl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9045E7CA-D579-4451-B01F-B86A9268A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60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D6D0-C2CD-4B99-8368-1A04965C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5D91-81C8-4B76-809C-4B42F60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 representing a point on a 2D plane.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 should have 2 fields: x and y.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 should have a constructor that initializes these 2 fields.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 should have a method named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quadrant</a:t>
            </a:r>
            <a:r>
              <a:rPr lang="en-US" dirty="0"/>
              <a:t> which returns what quadrant the point is in (1, 2, 3, 4).</a:t>
            </a:r>
          </a:p>
          <a:p>
            <a:pPr lvl="1"/>
            <a:r>
              <a:rPr lang="en-US" dirty="0"/>
              <a:t>If the point is on one of the axes, return 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4720" y="147320"/>
            <a:ext cx="8229600" cy="1143000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2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34720" y="1529080"/>
            <a:ext cx="10007600" cy="5181600"/>
          </a:xfrm>
        </p:spPr>
        <p:txBody>
          <a:bodyPr>
            <a:normAutofit/>
          </a:bodyPr>
          <a:lstStyle/>
          <a:p>
            <a:r>
              <a:rPr lang="en-US" dirty="0"/>
              <a:t>Write a class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made up of two points.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should have two fields for the two points.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should have a constructor that initializes these two points.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should have a method named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getSlope</a:t>
            </a:r>
            <a:r>
              <a:rPr lang="en-US" dirty="0"/>
              <a:t> which returns, as a double, the slope of the line.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should have a method named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dirty="0"/>
              <a:t> which returns, as a double, the length of the line (use the Distance Formula!).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should have a method named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isCollinear</a:t>
            </a:r>
            <a:r>
              <a:rPr lang="en-US" dirty="0"/>
              <a:t> which returns, as a Boolean, whether a point given as a parameter would be on the line if it is stretched infinitely. </a:t>
            </a:r>
          </a:p>
          <a:p>
            <a:pPr lvl="1"/>
            <a:r>
              <a:rPr lang="en-US" dirty="0"/>
              <a:t>Hint: you might want to use your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getSlope</a:t>
            </a:r>
            <a:r>
              <a:rPr lang="en-US" dirty="0"/>
              <a:t> method.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573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4720" y="147320"/>
            <a:ext cx="8229600" cy="1143000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3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34720" y="1793240"/>
            <a:ext cx="10007600" cy="5181600"/>
          </a:xfrm>
        </p:spPr>
        <p:txBody>
          <a:bodyPr>
            <a:normAutofit/>
          </a:bodyPr>
          <a:lstStyle/>
          <a:p>
            <a:r>
              <a:rPr lang="en-US" dirty="0"/>
              <a:t>Write a class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 with a field that is an array of points (you can decide if the class needs more fields).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 should have a constructor that initializes its fields.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 should have a method named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dirty="0"/>
              <a:t> which returns the perimeter of the polygon.</a:t>
            </a:r>
          </a:p>
          <a:p>
            <a:pPr lvl="1"/>
            <a:r>
              <a:rPr lang="en-US" dirty="0"/>
              <a:t>Can you use the methods you wrote for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class to accomplish this?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874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>
            <a:extLst>
              <a:ext uri="{FF2B5EF4-FFF2-40B4-BE49-F238E27FC236}">
                <a16:creationId xmlns:a16="http://schemas.microsoft.com/office/drawing/2014/main" id="{88430370-1168-40B3-8B30-E73D1CDC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programming problem</a:t>
            </a:r>
          </a:p>
        </p:txBody>
      </p:sp>
      <p:sp>
        <p:nvSpPr>
          <p:cNvPr id="815107" name="Rectangle 3">
            <a:extLst>
              <a:ext uri="{FF2B5EF4-FFF2-40B4-BE49-F238E27FC236}">
                <a16:creationId xmlns:a16="http://schemas.microsoft.com/office/drawing/2014/main" id="{0A559401-42B8-4A50-9C9C-5BA400213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Imagine you are running a virtual pet store and you want to keep track of all of your virtual dogs.</a:t>
            </a:r>
          </a:p>
          <a:p>
            <a:r>
              <a:rPr lang="en-US" altLang="en-US" dirty="0"/>
              <a:t>For example, you could have a 5-year-old Dalmatian named Anita, a 3-year-old Spaniel named Lady, and a 2-year-old Golden Retriever named Dug.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B4870A51-57D0-412B-B7BB-B5717F6F4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bad solution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3F28F3BC-577F-4B2D-B546-D60C74F3B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dog1Name = “Anita”;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dog2Name = “Lady”;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dog3Name = “Dug”;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dog1Age = 5;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dog2Age = 3;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dog3Age = 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dog1Breed = “Dalmatian”;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dog2Breed = “Spaniel”;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dog3Breed = “Golden Retriever”;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FE564-2B5B-46D0-893A-C825D68AD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560" y="49530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46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70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You could make individual variables for each attribute of each dog, but it would be confusing, and you wouldn’t be able to control how many dogs there were.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B4870A51-57D0-412B-B7BB-B5717F6F4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bad solution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3F28F3BC-577F-4B2D-B546-D60C74F3B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13560"/>
            <a:ext cx="10287000" cy="5181600"/>
          </a:xfrm>
        </p:spPr>
        <p:txBody>
          <a:bodyPr>
            <a:normAutofit/>
          </a:bodyPr>
          <a:lstStyle/>
          <a:p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String[] names = {“Anita”, “Lady”, “Dug”};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int[] ages = {5, 3, 2};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String[] breeds = {“Dalmatian”, “Spaniel”, “Golden Retriever”};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C77C6A-4946-4AE3-B0CC-C09E6C7F3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57320"/>
            <a:ext cx="10287000" cy="265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46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70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You could put the dogs in an array, but it would still be inconvenient to talk about individual dogs.</a:t>
            </a:r>
          </a:p>
          <a:p>
            <a:r>
              <a:rPr lang="en-US" altLang="en-US" dirty="0"/>
              <a:t>Instead, we can group the variables together as a class.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6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>
            <a:extLst>
              <a:ext uri="{FF2B5EF4-FFF2-40B4-BE49-F238E27FC236}">
                <a16:creationId xmlns:a16="http://schemas.microsoft.com/office/drawing/2014/main" id="{515A2BB2-6A80-4356-A5C5-3EC42E07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objects</a:t>
            </a:r>
          </a:p>
        </p:txBody>
      </p:sp>
      <p:sp>
        <p:nvSpPr>
          <p:cNvPr id="819203" name="Rectangle 3">
            <a:extLst>
              <a:ext uri="{FF2B5EF4-FFF2-40B4-BE49-F238E27FC236}">
                <a16:creationId xmlns:a16="http://schemas.microsoft.com/office/drawing/2014/main" id="{B8CB9F4E-60D6-4065-809A-11AB1CA1B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 dirty="0"/>
              <a:t>class</a:t>
            </a:r>
            <a:r>
              <a:rPr lang="en-US" altLang="en-US" dirty="0"/>
              <a:t>: A program entity that represents either: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r>
              <a:rPr lang="en-US" altLang="en-US" dirty="0"/>
              <a:t>	1.	A program / module,  or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r>
              <a:rPr lang="en-US" altLang="en-US" b="1" dirty="0"/>
              <a:t>	2.	A template for a new type of objects.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b="1" dirty="0"/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class is a template for creating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objects.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b="1" dirty="0"/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b="1" dirty="0"/>
          </a:p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 dirty="0"/>
              <a:t>object</a:t>
            </a:r>
            <a:r>
              <a:rPr lang="en-US" altLang="en-US" dirty="0"/>
              <a:t>: An entity that combines state and behavior.</a:t>
            </a:r>
          </a:p>
          <a:p>
            <a:pPr marL="690563" lvl="1" indent="-233363">
              <a:lnSpc>
                <a:spcPct val="110000"/>
              </a:lnSpc>
              <a:tabLst>
                <a:tab pos="1141413" algn="l"/>
                <a:tab pos="2173288" algn="l"/>
              </a:tabLst>
            </a:pPr>
            <a:r>
              <a:rPr lang="en-US" altLang="en-US" b="1" dirty="0"/>
              <a:t>object-oriented programming (OOP)</a:t>
            </a:r>
            <a:r>
              <a:rPr lang="en-US" altLang="en-US" dirty="0"/>
              <a:t>: Programs that perform their behavior as interactions between objects.</a:t>
            </a:r>
            <a:endParaRPr lang="en-US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>
            <a:extLst>
              <a:ext uri="{FF2B5EF4-FFF2-40B4-BE49-F238E27FC236}">
                <a16:creationId xmlns:a16="http://schemas.microsoft.com/office/drawing/2014/main" id="{93D3A9DE-488A-47D9-87E8-252D8C2E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Blueprint analogy</a:t>
            </a:r>
          </a:p>
        </p:txBody>
      </p:sp>
      <p:sp>
        <p:nvSpPr>
          <p:cNvPr id="820227" name="Text Box 3">
            <a:extLst>
              <a:ext uri="{FF2B5EF4-FFF2-40B4-BE49-F238E27FC236}">
                <a16:creationId xmlns:a16="http://schemas.microsoft.com/office/drawing/2014/main" id="{2542F244-B276-465A-A6A3-90B5A663C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iPod blueprint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current song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volume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battery life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power on/off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change station/song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change volume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choose random song</a:t>
            </a:r>
          </a:p>
        </p:txBody>
      </p:sp>
      <p:grpSp>
        <p:nvGrpSpPr>
          <p:cNvPr id="820228" name="Group 4">
            <a:extLst>
              <a:ext uri="{FF2B5EF4-FFF2-40B4-BE49-F238E27FC236}">
                <a16:creationId xmlns:a16="http://schemas.microsoft.com/office/drawing/2014/main" id="{70D493C5-92DB-464B-97A0-DCF9F21F229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87850"/>
            <a:ext cx="8077200" cy="2012950"/>
            <a:chOff x="192" y="2967"/>
            <a:chExt cx="5088" cy="1268"/>
          </a:xfrm>
        </p:grpSpPr>
        <p:sp>
          <p:nvSpPr>
            <p:cNvPr id="820229" name="Text Box 5">
              <a:extLst>
                <a:ext uri="{FF2B5EF4-FFF2-40B4-BE49-F238E27FC236}">
                  <a16:creationId xmlns:a16="http://schemas.microsoft.com/office/drawing/2014/main" id="{C1C7B6B0-CF6B-46E7-A732-3C9B21903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</a:t>
              </a:r>
              <a:r>
                <a:rPr lang="en-US" altLang="en-US" sz="12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1,000,000 Miles</a:t>
              </a: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17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2.5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20230" name="Text Box 6">
              <a:extLst>
                <a:ext uri="{FF2B5EF4-FFF2-40B4-BE49-F238E27FC236}">
                  <a16:creationId xmlns:a16="http://schemas.microsoft.com/office/drawing/2014/main" id="{B7FF3C89-DAF3-474D-ABBD-36DBDC1D4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"Letting You"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9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3.41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20231" name="Text Box 7">
              <a:extLst>
                <a:ext uri="{FF2B5EF4-FFF2-40B4-BE49-F238E27FC236}">
                  <a16:creationId xmlns:a16="http://schemas.microsoft.com/office/drawing/2014/main" id="{5471B322-83AB-4D2D-BD17-F64605C4C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"Discipline"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24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1.8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</p:grpSp>
      <p:grpSp>
        <p:nvGrpSpPr>
          <p:cNvPr id="820232" name="Group 8">
            <a:extLst>
              <a:ext uri="{FF2B5EF4-FFF2-40B4-BE49-F238E27FC236}">
                <a16:creationId xmlns:a16="http://schemas.microsoft.com/office/drawing/2014/main" id="{26B7139C-8618-4196-8246-96621D401B2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63938"/>
            <a:ext cx="4419600" cy="823912"/>
            <a:chOff x="1440" y="2313"/>
            <a:chExt cx="2784" cy="519"/>
          </a:xfrm>
        </p:grpSpPr>
        <p:grpSp>
          <p:nvGrpSpPr>
            <p:cNvPr id="820233" name="Group 9">
              <a:extLst>
                <a:ext uri="{FF2B5EF4-FFF2-40B4-BE49-F238E27FC236}">
                  <a16:creationId xmlns:a16="http://schemas.microsoft.com/office/drawing/2014/main" id="{A88B8A12-C061-452A-AD61-C8296ACE6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820234" name="Line 10">
                <a:extLst>
                  <a:ext uri="{FF2B5EF4-FFF2-40B4-BE49-F238E27FC236}">
                    <a16:creationId xmlns:a16="http://schemas.microsoft.com/office/drawing/2014/main" id="{D88556C0-6650-47AF-991E-C4CC3EC8E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5" name="Line 11">
                <a:extLst>
                  <a:ext uri="{FF2B5EF4-FFF2-40B4-BE49-F238E27FC236}">
                    <a16:creationId xmlns:a16="http://schemas.microsoft.com/office/drawing/2014/main" id="{505FA258-E61A-493C-956E-DA0F3AFCC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6" name="Line 12">
                <a:extLst>
                  <a:ext uri="{FF2B5EF4-FFF2-40B4-BE49-F238E27FC236}">
                    <a16:creationId xmlns:a16="http://schemas.microsoft.com/office/drawing/2014/main" id="{5EE20F10-7FC8-4918-B9F3-E385F318E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20237" name="Text Box 13">
              <a:extLst>
                <a:ext uri="{FF2B5EF4-FFF2-40B4-BE49-F238E27FC236}">
                  <a16:creationId xmlns:a16="http://schemas.microsoft.com/office/drawing/2014/main" id="{DB77AD01-5393-4EF2-AA0D-4ABBDE958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i="1">
                  <a:latin typeface="Tahoma" panose="020B0604030504040204" pitchFamily="34" charset="0"/>
                  <a:cs typeface="Times New Roman" panose="02020603050405020304" pitchFamily="18" charset="0"/>
                </a:rPr>
                <a:t>creates</a:t>
              </a:r>
            </a:p>
          </p:txBody>
        </p:sp>
      </p:grpSp>
      <p:pic>
        <p:nvPicPr>
          <p:cNvPr id="820238" name="Picture 14" descr="blueprint">
            <a:extLst>
              <a:ext uri="{FF2B5EF4-FFF2-40B4-BE49-F238E27FC236}">
                <a16:creationId xmlns:a16="http://schemas.microsoft.com/office/drawing/2014/main" id="{9C72E24A-8617-4769-9EA6-5536BF08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39" name="Picture 15" descr="video-ipod">
            <a:extLst>
              <a:ext uri="{FF2B5EF4-FFF2-40B4-BE49-F238E27FC236}">
                <a16:creationId xmlns:a16="http://schemas.microsoft.com/office/drawing/2014/main" id="{DA3DEAD2-0AD8-4FF7-81CB-E7ECE5D0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37338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0" name="Picture 16" descr="video-ipod">
            <a:extLst>
              <a:ext uri="{FF2B5EF4-FFF2-40B4-BE49-F238E27FC236}">
                <a16:creationId xmlns:a16="http://schemas.microsoft.com/office/drawing/2014/main" id="{F968CD93-8C57-4038-9A04-8352C501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6705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1" name="Picture 17" descr="video-ipod">
            <a:extLst>
              <a:ext uri="{FF2B5EF4-FFF2-40B4-BE49-F238E27FC236}">
                <a16:creationId xmlns:a16="http://schemas.microsoft.com/office/drawing/2014/main" id="{7C1808D6-CD93-435C-97DB-61571E7C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9753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>
            <a:extLst>
              <a:ext uri="{FF2B5EF4-FFF2-40B4-BE49-F238E27FC236}">
                <a16:creationId xmlns:a16="http://schemas.microsoft.com/office/drawing/2014/main" id="{7B05AB7E-F1B6-4A2F-8AE4-08CB0E3EE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Applying the Class Blueprint</a:t>
            </a:r>
          </a:p>
        </p:txBody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27073468-B0B7-44D6-82A2-91E6D6C45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2100"/>
            <a:ext cx="10546716" cy="5181600"/>
          </a:xfrm>
        </p:spPr>
        <p:txBody>
          <a:bodyPr/>
          <a:lstStyle/>
          <a:p>
            <a:r>
              <a:rPr lang="en-US" altLang="en-US" dirty="0"/>
              <a:t>The state of a Dog object would be its name, breed, and age.</a:t>
            </a:r>
          </a:p>
          <a:p>
            <a:r>
              <a:rPr lang="en-US" altLang="en-US" dirty="0"/>
              <a:t>The behavior of a Dog could be to bark, sleep, and eat.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6B31B7-6C58-4D12-AD2B-000BBA81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73020"/>
            <a:ext cx="1013967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46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70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In the following slides, we will implement a </a:t>
            </a:r>
            <a:r>
              <a:rPr lang="en-US" altLang="en-US" sz="2800" dirty="0">
                <a:latin typeface="Courier New" panose="02070309020205020404" pitchFamily="49" charset="0"/>
              </a:rPr>
              <a:t>Dog</a:t>
            </a:r>
            <a:r>
              <a:rPr lang="en-US" altLang="en-US" sz="2800" dirty="0"/>
              <a:t> class as a way of learning about defining classes.</a:t>
            </a:r>
          </a:p>
          <a:p>
            <a:pPr lvl="1"/>
            <a:endParaRPr lang="en-US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8FC323-6A70-4AC8-AB98-94815B6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18" y="3191510"/>
            <a:ext cx="1013967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46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70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  <a:p>
            <a:pPr lvl="1"/>
            <a:r>
              <a:rPr lang="en-US" altLang="en-US" dirty="0"/>
              <a:t>We will define a type of objects named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 will contain  data called </a:t>
            </a:r>
            <a:r>
              <a:rPr lang="en-US" altLang="en-US" b="1" dirty="0"/>
              <a:t>fields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 will contain behavior called </a:t>
            </a:r>
            <a:r>
              <a:rPr lang="en-US" altLang="en-US" b="1" dirty="0"/>
              <a:t>methods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/>
              <a:t>Client programs</a:t>
            </a:r>
            <a:r>
              <a:rPr lang="en-US" altLang="en-US" dirty="0"/>
              <a:t> will use the </a:t>
            </a:r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objects.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F44ECF7-9C13-4E76-999B-507F4D52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4" y="5307330"/>
            <a:ext cx="85248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46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70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/>
              <a:t>client program</a:t>
            </a:r>
            <a:r>
              <a:rPr lang="en-US" altLang="en-US" sz="2800" dirty="0"/>
              <a:t>: A program that uses objects.</a:t>
            </a:r>
          </a:p>
          <a:p>
            <a:pPr lvl="1"/>
            <a:r>
              <a:rPr lang="en-US" altLang="en-US" dirty="0"/>
              <a:t>Example: our previous programs have been clients of the Scanner class.</a:t>
            </a:r>
          </a:p>
        </p:txBody>
      </p:sp>
    </p:spTree>
    <p:extLst>
      <p:ext uri="{BB962C8B-B14F-4D97-AF65-F5344CB8AC3E}">
        <p14:creationId xmlns:p14="http://schemas.microsoft.com/office/powerpoint/2010/main" val="15923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2245</Words>
  <Application>Microsoft Office PowerPoint</Application>
  <PresentationFormat>Widescreen</PresentationFormat>
  <Paragraphs>382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Intermediate Coding Week 4</vt:lpstr>
      <vt:lpstr>It is time…to finally understand what all that  class Main stuff is about</vt:lpstr>
      <vt:lpstr>Classes</vt:lpstr>
      <vt:lpstr>A programming problem</vt:lpstr>
      <vt:lpstr>A bad solution</vt:lpstr>
      <vt:lpstr>Another bad solution</vt:lpstr>
      <vt:lpstr>Classes and objects</vt:lpstr>
      <vt:lpstr>Blueprint analogy</vt:lpstr>
      <vt:lpstr>Applying the Class Blueprint</vt:lpstr>
      <vt:lpstr>Dog class as blueprint</vt:lpstr>
      <vt:lpstr>Object state: Fields</vt:lpstr>
      <vt:lpstr>Dog class, version 1</vt:lpstr>
      <vt:lpstr>Fields</vt:lpstr>
      <vt:lpstr>Accessing fields</vt:lpstr>
      <vt:lpstr>A class and its client</vt:lpstr>
      <vt:lpstr>Object behavior: Methods</vt:lpstr>
      <vt:lpstr>Client code redundancy</vt:lpstr>
      <vt:lpstr>Problem with static method</vt:lpstr>
      <vt:lpstr>Instance methods</vt:lpstr>
      <vt:lpstr>Instance method example</vt:lpstr>
      <vt:lpstr>Dog objects w/ method</vt:lpstr>
      <vt:lpstr>Object initialization: constructors</vt:lpstr>
      <vt:lpstr>Initializing objects</vt:lpstr>
      <vt:lpstr>Constructors</vt:lpstr>
      <vt:lpstr>Constructor example</vt:lpstr>
      <vt:lpstr>Multiple constructors</vt:lpstr>
      <vt:lpstr>Common constructor bugs</vt:lpstr>
      <vt:lpstr>Class and its client with constructors</vt:lpstr>
      <vt:lpstr>Problems</vt:lpstr>
      <vt:lpstr>Question 1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7 </dc:title>
  <dc:creator>Li, Katherine M (Student)</dc:creator>
  <cp:lastModifiedBy>Katherine Li</cp:lastModifiedBy>
  <cp:revision>14</cp:revision>
  <dcterms:created xsi:type="dcterms:W3CDTF">2020-05-07T19:15:14Z</dcterms:created>
  <dcterms:modified xsi:type="dcterms:W3CDTF">2023-11-30T22:05:43Z</dcterms:modified>
</cp:coreProperties>
</file>