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10" r:id="rId2"/>
    <p:sldId id="306" r:id="rId3"/>
    <p:sldId id="318" r:id="rId4"/>
    <p:sldId id="320" r:id="rId5"/>
    <p:sldId id="338" r:id="rId6"/>
    <p:sldId id="335" r:id="rId7"/>
    <p:sldId id="334" r:id="rId8"/>
    <p:sldId id="333" r:id="rId9"/>
    <p:sldId id="339" r:id="rId10"/>
    <p:sldId id="322" r:id="rId11"/>
    <p:sldId id="344" r:id="rId12"/>
    <p:sldId id="337" r:id="rId13"/>
    <p:sldId id="340" r:id="rId14"/>
    <p:sldId id="301" r:id="rId15"/>
    <p:sldId id="326" r:id="rId16"/>
    <p:sldId id="325" r:id="rId17"/>
    <p:sldId id="324" r:id="rId18"/>
    <p:sldId id="328" r:id="rId19"/>
    <p:sldId id="331" r:id="rId20"/>
    <p:sldId id="329" r:id="rId21"/>
    <p:sldId id="330" r:id="rId22"/>
    <p:sldId id="341" r:id="rId23"/>
    <p:sldId id="342" r:id="rId24"/>
    <p:sldId id="343" r:id="rId25"/>
    <p:sldId id="311" r:id="rId26"/>
    <p:sldId id="312" r:id="rId27"/>
    <p:sldId id="313" r:id="rId28"/>
    <p:sldId id="31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2"/>
    <p:restoredTop sz="78503"/>
  </p:normalViewPr>
  <p:slideViewPr>
    <p:cSldViewPr snapToGrid="0" snapToObjects="1">
      <p:cViewPr varScale="1">
        <p:scale>
          <a:sx n="58" d="100"/>
          <a:sy n="58" d="100"/>
        </p:scale>
        <p:origin x="12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‹Nº›</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12021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21</a:t>
            </a:fld>
            <a:endParaRPr lang="en-US"/>
          </a:p>
        </p:txBody>
      </p:sp>
    </p:spTree>
    <p:extLst>
      <p:ext uri="{BB962C8B-B14F-4D97-AF65-F5344CB8AC3E}">
        <p14:creationId xmlns:p14="http://schemas.microsoft.com/office/powerpoint/2010/main" val="399505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a:t>
            </a:r>
            <a:r>
              <a:rPr lang="en-US"/>
              <a:t>Submission Site.</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22</a:t>
            </a:fld>
            <a:endParaRPr lang="en-US"/>
          </a:p>
        </p:txBody>
      </p:sp>
    </p:spTree>
    <p:extLst>
      <p:ext uri="{BB962C8B-B14F-4D97-AF65-F5344CB8AC3E}">
        <p14:creationId xmlns:p14="http://schemas.microsoft.com/office/powerpoint/2010/main" val="2321867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a:t>
            </a:r>
            <a:r>
              <a:rPr lang="en-US"/>
              <a:t>Submission Site.</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23</a:t>
            </a:fld>
            <a:endParaRPr lang="en-US"/>
          </a:p>
        </p:txBody>
      </p:sp>
    </p:spTree>
    <p:extLst>
      <p:ext uri="{BB962C8B-B14F-4D97-AF65-F5344CB8AC3E}">
        <p14:creationId xmlns:p14="http://schemas.microsoft.com/office/powerpoint/2010/main" val="3064276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a:t>
            </a:r>
            <a:r>
              <a:rPr lang="en-US"/>
              <a:t>Submission Site.</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24</a:t>
            </a:fld>
            <a:endParaRPr lang="en-US"/>
          </a:p>
        </p:txBody>
      </p:sp>
    </p:spTree>
    <p:extLst>
      <p:ext uri="{BB962C8B-B14F-4D97-AF65-F5344CB8AC3E}">
        <p14:creationId xmlns:p14="http://schemas.microsoft.com/office/powerpoint/2010/main" val="304017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a:t>
            </a:r>
            <a:r>
              <a:rPr lang="en-US"/>
              <a:t>Submission Site.</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25</a:t>
            </a:fld>
            <a:endParaRPr lang="en-US"/>
          </a:p>
        </p:txBody>
      </p:sp>
    </p:spTree>
    <p:extLst>
      <p:ext uri="{BB962C8B-B14F-4D97-AF65-F5344CB8AC3E}">
        <p14:creationId xmlns:p14="http://schemas.microsoft.com/office/powerpoint/2010/main" val="13352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26</a:t>
            </a:fld>
            <a:endParaRPr lang="en-US"/>
          </a:p>
        </p:txBody>
      </p:sp>
    </p:spTree>
    <p:extLst>
      <p:ext uri="{BB962C8B-B14F-4D97-AF65-F5344CB8AC3E}">
        <p14:creationId xmlns:p14="http://schemas.microsoft.com/office/powerpoint/2010/main" val="309780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t>27</a:t>
            </a:fld>
            <a:endParaRPr lang="en-US"/>
          </a:p>
        </p:txBody>
      </p:sp>
    </p:spTree>
    <p:extLst>
      <p:ext uri="{BB962C8B-B14F-4D97-AF65-F5344CB8AC3E}">
        <p14:creationId xmlns:p14="http://schemas.microsoft.com/office/powerpoint/2010/main" val="4222491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28</a:t>
            </a:fld>
            <a:endParaRPr lang="en-US"/>
          </a:p>
        </p:txBody>
      </p:sp>
    </p:spTree>
    <p:extLst>
      <p:ext uri="{BB962C8B-B14F-4D97-AF65-F5344CB8AC3E}">
        <p14:creationId xmlns:p14="http://schemas.microsoft.com/office/powerpoint/2010/main" val="9639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3</a:t>
            </a:fld>
            <a:endParaRPr lang="en-US"/>
          </a:p>
        </p:txBody>
      </p:sp>
    </p:spTree>
    <p:extLst>
      <p:ext uri="{BB962C8B-B14F-4D97-AF65-F5344CB8AC3E}">
        <p14:creationId xmlns:p14="http://schemas.microsoft.com/office/powerpoint/2010/main" val="41419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14</a:t>
            </a:fld>
            <a:endParaRPr lang="en-US"/>
          </a:p>
        </p:txBody>
      </p:sp>
    </p:spTree>
    <p:extLst>
      <p:ext uri="{BB962C8B-B14F-4D97-AF65-F5344CB8AC3E}">
        <p14:creationId xmlns:p14="http://schemas.microsoft.com/office/powerpoint/2010/main" val="419379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15</a:t>
            </a:fld>
            <a:endParaRPr lang="en-US"/>
          </a:p>
        </p:txBody>
      </p:sp>
    </p:spTree>
    <p:extLst>
      <p:ext uri="{BB962C8B-B14F-4D97-AF65-F5344CB8AC3E}">
        <p14:creationId xmlns:p14="http://schemas.microsoft.com/office/powerpoint/2010/main" val="3028419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a:t>
            </a:r>
            <a:r>
              <a:rPr lang="en-US"/>
              <a:t>1. See </a:t>
            </a:r>
            <a:r>
              <a:rPr lang="en-US" dirty="0"/>
              <a:t>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t>16</a:t>
            </a:fld>
            <a:endParaRPr lang="en-US"/>
          </a:p>
        </p:txBody>
      </p:sp>
    </p:spTree>
    <p:extLst>
      <p:ext uri="{BB962C8B-B14F-4D97-AF65-F5344CB8AC3E}">
        <p14:creationId xmlns:p14="http://schemas.microsoft.com/office/powerpoint/2010/main" val="1031782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a:t>
            </a:r>
            <a:r>
              <a:rPr lang="en-US"/>
              <a:t>1. See </a:t>
            </a:r>
            <a:r>
              <a:rPr lang="en-US" dirty="0"/>
              <a:t>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t>17</a:t>
            </a:fld>
            <a:endParaRPr lang="en-US"/>
          </a:p>
        </p:txBody>
      </p:sp>
    </p:spTree>
    <p:extLst>
      <p:ext uri="{BB962C8B-B14F-4D97-AF65-F5344CB8AC3E}">
        <p14:creationId xmlns:p14="http://schemas.microsoft.com/office/powerpoint/2010/main" val="1809715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18</a:t>
            </a:fld>
            <a:endParaRPr lang="en-US"/>
          </a:p>
        </p:txBody>
      </p:sp>
    </p:spTree>
    <p:extLst>
      <p:ext uri="{BB962C8B-B14F-4D97-AF65-F5344CB8AC3E}">
        <p14:creationId xmlns:p14="http://schemas.microsoft.com/office/powerpoint/2010/main" val="192829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19</a:t>
            </a:fld>
            <a:endParaRPr lang="en-US"/>
          </a:p>
        </p:txBody>
      </p:sp>
    </p:spTree>
    <p:extLst>
      <p:ext uri="{BB962C8B-B14F-4D97-AF65-F5344CB8AC3E}">
        <p14:creationId xmlns:p14="http://schemas.microsoft.com/office/powerpoint/2010/main" val="144571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20</a:t>
            </a:fld>
            <a:endParaRPr lang="en-US"/>
          </a:p>
        </p:txBody>
      </p:sp>
    </p:spTree>
    <p:extLst>
      <p:ext uri="{BB962C8B-B14F-4D97-AF65-F5344CB8AC3E}">
        <p14:creationId xmlns:p14="http://schemas.microsoft.com/office/powerpoint/2010/main" val="3952185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02AC-D81F-2048-AADA-6097FD745459}"/>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5" name="Footer Placeholder 4">
            <a:extLst>
              <a:ext uri="{FF2B5EF4-FFF2-40B4-BE49-F238E27FC236}">
                <a16:creationId xmlns:a16="http://schemas.microsoft.com/office/drawing/2014/main"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3A18A-3C7B-7248-8432-5546B329C161}"/>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C2A0-240D-D64F-A499-146D60EF759E}"/>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5" name="Footer Placeholder 4">
            <a:extLst>
              <a:ext uri="{FF2B5EF4-FFF2-40B4-BE49-F238E27FC236}">
                <a16:creationId xmlns:a16="http://schemas.microsoft.com/office/drawing/2014/main"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28F1-1CB1-524F-8D06-6B0F7F9DFFD2}"/>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9A06-96AA-D34B-9295-6B0CEB4D7277}"/>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5" name="Footer Placeholder 4">
            <a:extLst>
              <a:ext uri="{FF2B5EF4-FFF2-40B4-BE49-F238E27FC236}">
                <a16:creationId xmlns:a16="http://schemas.microsoft.com/office/drawing/2014/main"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09078-F7EC-F148-B01C-01FD8B34CE73}"/>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8EB0-D8E6-D34D-A0A9-CB6BADE7413B}"/>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5" name="Footer Placeholder 4">
            <a:extLst>
              <a:ext uri="{FF2B5EF4-FFF2-40B4-BE49-F238E27FC236}">
                <a16:creationId xmlns:a16="http://schemas.microsoft.com/office/drawing/2014/main"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57B6-11EE-F940-8DEE-EE9500EEFF82}"/>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A823D-78B6-1649-A1C6-798FF73AC32E}"/>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5" name="Footer Placeholder 4">
            <a:extLst>
              <a:ext uri="{FF2B5EF4-FFF2-40B4-BE49-F238E27FC236}">
                <a16:creationId xmlns:a16="http://schemas.microsoft.com/office/drawing/2014/main"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A633-7BF8-E54E-84A1-0E98C47E0E29}"/>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11A24-2DF3-0F46-B4FC-83B3027557C6}"/>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6" name="Footer Placeholder 5">
            <a:extLst>
              <a:ext uri="{FF2B5EF4-FFF2-40B4-BE49-F238E27FC236}">
                <a16:creationId xmlns:a16="http://schemas.microsoft.com/office/drawing/2014/main"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6188-8C6B-1845-9D30-45C891472561}"/>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9EDA4-AF1E-C941-8832-D2009FA95CCE}"/>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8" name="Footer Placeholder 7">
            <a:extLst>
              <a:ext uri="{FF2B5EF4-FFF2-40B4-BE49-F238E27FC236}">
                <a16:creationId xmlns:a16="http://schemas.microsoft.com/office/drawing/2014/main"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F3719-82C1-5E4F-B085-F384DC821341}"/>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53C19-EA14-5C4D-A449-30860F84B1FE}"/>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4" name="Footer Placeholder 3">
            <a:extLst>
              <a:ext uri="{FF2B5EF4-FFF2-40B4-BE49-F238E27FC236}">
                <a16:creationId xmlns:a16="http://schemas.microsoft.com/office/drawing/2014/main"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F6241-8D39-A449-91F3-08CAA3FB8007}"/>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DE0C-5DC0-6949-BBDA-C0D918A347B5}"/>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3" name="Footer Placeholder 2">
            <a:extLst>
              <a:ext uri="{FF2B5EF4-FFF2-40B4-BE49-F238E27FC236}">
                <a16:creationId xmlns:a16="http://schemas.microsoft.com/office/drawing/2014/main"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7ADFE-69F6-954D-8E9E-1028D9F16560}"/>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8023F-D2DD-E746-A89C-AB5C3F373DCC}"/>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6" name="Footer Placeholder 5">
            <a:extLst>
              <a:ext uri="{FF2B5EF4-FFF2-40B4-BE49-F238E27FC236}">
                <a16:creationId xmlns:a16="http://schemas.microsoft.com/office/drawing/2014/main"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D9D43-4A81-6749-8680-30E5EFFA7816}"/>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843C-56E9-174B-9B43-9998EAF5B37A}"/>
              </a:ext>
            </a:extLst>
          </p:cNvPr>
          <p:cNvSpPr>
            <a:spLocks noGrp="1"/>
          </p:cNvSpPr>
          <p:nvPr>
            <p:ph type="dt" sz="half" idx="10"/>
          </p:nvPr>
        </p:nvSpPr>
        <p:spPr/>
        <p:txBody>
          <a:bodyPr/>
          <a:lstStyle/>
          <a:p>
            <a:fld id="{E53B3646-E3D9-7D4D-B0A8-D078F50416C4}" type="datetimeFigureOut">
              <a:rPr lang="en-US" smtClean="0"/>
              <a:t>3/25/2023</a:t>
            </a:fld>
            <a:endParaRPr lang="en-US"/>
          </a:p>
        </p:txBody>
      </p:sp>
      <p:sp>
        <p:nvSpPr>
          <p:cNvPr id="6" name="Footer Placeholder 5">
            <a:extLst>
              <a:ext uri="{FF2B5EF4-FFF2-40B4-BE49-F238E27FC236}">
                <a16:creationId xmlns:a16="http://schemas.microsoft.com/office/drawing/2014/main"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88C77-3756-F145-AC5F-04E466EF9EB9}"/>
              </a:ext>
            </a:extLst>
          </p:cNvPr>
          <p:cNvSpPr>
            <a:spLocks noGrp="1"/>
          </p:cNvSpPr>
          <p:nvPr>
            <p:ph type="sldNum" sz="quarter" idx="12"/>
          </p:nvPr>
        </p:nvSpPr>
        <p:spPr/>
        <p:txBody>
          <a:bodyPr/>
          <a:lstStyle/>
          <a:p>
            <a:fld id="{0198B626-356E-CA49-87A2-AB8DCBDFFC88}" type="slidenum">
              <a:rPr lang="en-US" smtClean="0"/>
              <a:t>‹Nº›</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3/25/2023</a:t>
            </a:fld>
            <a:endParaRPr lang="en-US"/>
          </a:p>
        </p:txBody>
      </p:sp>
      <p:sp>
        <p:nvSpPr>
          <p:cNvPr id="5" name="Footer Placeholder 4">
            <a:extLst>
              <a:ext uri="{FF2B5EF4-FFF2-40B4-BE49-F238E27FC236}">
                <a16:creationId xmlns:a16="http://schemas.microsoft.com/office/drawing/2014/main"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‹Nº›</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AFF89-6674-9845-8DD1-67FBED9897C8}"/>
              </a:ext>
            </a:extLst>
          </p:cNvPr>
          <p:cNvSpPr>
            <a:spLocks noGrp="1"/>
          </p:cNvSpPr>
          <p:nvPr>
            <p:ph type="title"/>
          </p:nvPr>
        </p:nvSpPr>
        <p:spPr>
          <a:xfrm>
            <a:off x="1012257" y="532021"/>
            <a:ext cx="10043670" cy="3232440"/>
          </a:xfrm>
        </p:spPr>
        <p:txBody>
          <a:bodyPr>
            <a:normAutofit fontScale="90000"/>
          </a:bodyPr>
          <a:lstStyle/>
          <a:p>
            <a:pPr algn="ctr"/>
            <a:r>
              <a:rPr lang="en-US" sz="4000" b="1" dirty="0" smtClean="0"/>
              <a:t>Clinical Data Science Specialization</a:t>
            </a:r>
            <a:r>
              <a:rPr lang="en-US" sz="3600" b="1" dirty="0" smtClean="0"/>
              <a:t/>
            </a:r>
            <a:br>
              <a:rPr lang="en-US" sz="3600" b="1" dirty="0" smtClean="0"/>
            </a:br>
            <a:r>
              <a:rPr lang="en-US" sz="3600" dirty="0" smtClean="0"/>
              <a:t>Clinical Data Models and Common Data Models</a:t>
            </a:r>
            <a:r>
              <a:rPr lang="en-US" sz="4400" dirty="0" smtClean="0"/>
              <a:t/>
            </a:r>
            <a:br>
              <a:rPr lang="en-US" sz="4400" dirty="0" smtClean="0"/>
            </a:br>
            <a:r>
              <a:rPr lang="en-US" sz="2800" dirty="0" smtClean="0"/>
              <a:t>Module 5 Programming Assignment</a:t>
            </a:r>
            <a:br>
              <a:rPr lang="en-US" sz="2800" dirty="0" smtClean="0"/>
            </a:br>
            <a:r>
              <a:rPr lang="en-US" sz="4900" dirty="0"/>
              <a:t/>
            </a:r>
            <a:br>
              <a:rPr lang="en-US" sz="4900" dirty="0"/>
            </a:br>
            <a:r>
              <a:rPr lang="en-US" sz="4900" b="1" dirty="0" smtClean="0">
                <a:solidFill>
                  <a:srgbClr val="FF0000"/>
                </a:solidFill>
              </a:rPr>
              <a:t>ETL </a:t>
            </a:r>
            <a:r>
              <a:rPr lang="en-US" sz="4900" b="1" dirty="0">
                <a:solidFill>
                  <a:srgbClr val="FF0000"/>
                </a:solidFill>
              </a:rPr>
              <a:t>MIMIC data into </a:t>
            </a:r>
            <a:r>
              <a:rPr lang="en-US" sz="4900" b="1" dirty="0" smtClean="0">
                <a:solidFill>
                  <a:srgbClr val="FF0000"/>
                </a:solidFill>
              </a:rPr>
              <a:t>the</a:t>
            </a:r>
            <a:br>
              <a:rPr lang="en-US" sz="4900" b="1" dirty="0" smtClean="0">
                <a:solidFill>
                  <a:srgbClr val="FF0000"/>
                </a:solidFill>
              </a:rPr>
            </a:br>
            <a:r>
              <a:rPr lang="en-US" sz="4900" b="1" dirty="0" smtClean="0">
                <a:solidFill>
                  <a:srgbClr val="FF0000"/>
                </a:solidFill>
              </a:rPr>
              <a:t>OMOP </a:t>
            </a:r>
            <a:r>
              <a:rPr lang="en-US" sz="4900" b="1" dirty="0">
                <a:solidFill>
                  <a:srgbClr val="FF0000"/>
                </a:solidFill>
              </a:rPr>
              <a:t>CONDITION_OCCURRENCE table</a:t>
            </a:r>
            <a:endParaRPr lang="en-US" sz="4900" dirty="0"/>
          </a:p>
        </p:txBody>
      </p:sp>
      <p:sp>
        <p:nvSpPr>
          <p:cNvPr id="3" name="CuadroTexto 2"/>
          <p:cNvSpPr txBox="1"/>
          <p:nvPr/>
        </p:nvSpPr>
        <p:spPr>
          <a:xfrm>
            <a:off x="4455622" y="4585202"/>
            <a:ext cx="5553700" cy="1077218"/>
          </a:xfrm>
          <a:prstGeom prst="rect">
            <a:avLst/>
          </a:prstGeom>
          <a:noFill/>
        </p:spPr>
        <p:txBody>
          <a:bodyPr wrap="none" rtlCol="0">
            <a:spAutoFit/>
          </a:bodyPr>
          <a:lstStyle/>
          <a:p>
            <a:pPr algn="r"/>
            <a:r>
              <a:rPr lang="es-MX" sz="3200" dirty="0" smtClean="0"/>
              <a:t>Juan Francisco Velázquez Vadillo</a:t>
            </a:r>
          </a:p>
          <a:p>
            <a:pPr algn="r"/>
            <a:r>
              <a:rPr lang="es-MX" sz="3200" dirty="0" err="1" smtClean="0"/>
              <a:t>March</a:t>
            </a:r>
            <a:r>
              <a:rPr lang="es-MX" sz="3200" dirty="0" smtClean="0"/>
              <a:t> </a:t>
            </a:r>
            <a:r>
              <a:rPr lang="es-MX" sz="3200" dirty="0" smtClean="0"/>
              <a:t>25th, </a:t>
            </a:r>
            <a:r>
              <a:rPr lang="es-MX" sz="3200" dirty="0" smtClean="0"/>
              <a:t>2023</a:t>
            </a:r>
            <a:endParaRPr lang="es-MX" sz="3200" dirty="0"/>
          </a:p>
        </p:txBody>
      </p:sp>
    </p:spTree>
    <p:extLst>
      <p:ext uri="{BB962C8B-B14F-4D97-AF65-F5344CB8AC3E}">
        <p14:creationId xmlns:p14="http://schemas.microsoft.com/office/powerpoint/2010/main" val="4140718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15140" y="33252"/>
            <a:ext cx="10873047" cy="6832640"/>
          </a:xfrm>
          <a:prstGeom prst="rect">
            <a:avLst/>
          </a:prstGeom>
          <a:noFill/>
          <a:ln>
            <a:solidFill>
              <a:schemeClr val="tx1"/>
            </a:solidFill>
          </a:ln>
        </p:spPr>
        <p:txBody>
          <a:bodyPr wrap="square" rtlCol="0">
            <a:spAutoFit/>
          </a:bodyPr>
          <a:lstStyle/>
          <a:p>
            <a:pPr algn="r"/>
            <a:r>
              <a:rPr lang="en-US" sz="2400" dirty="0"/>
              <a:t>https://mimic.mit.edu/docs/iii/tables/</a:t>
            </a:r>
          </a:p>
          <a:p>
            <a:pPr algn="ctr"/>
            <a:r>
              <a:rPr lang="en-US" sz="3200" b="1" dirty="0" smtClean="0"/>
              <a:t>MIMIC-III</a:t>
            </a:r>
            <a:r>
              <a:rPr lang="en-US" sz="3200" b="1" dirty="0" smtClean="0">
                <a:solidFill>
                  <a:srgbClr val="FF0000"/>
                </a:solidFill>
              </a:rPr>
              <a:t> PATIENTS</a:t>
            </a:r>
            <a:r>
              <a:rPr lang="en-US" sz="3200" dirty="0" smtClean="0"/>
              <a:t> </a:t>
            </a:r>
            <a:r>
              <a:rPr lang="en-US" sz="3200" b="1" dirty="0"/>
              <a:t>table</a:t>
            </a:r>
            <a:endParaRPr lang="es-MX" sz="3200" b="1" dirty="0"/>
          </a:p>
          <a:p>
            <a:pPr algn="just"/>
            <a:endParaRPr lang="en-US" b="1" dirty="0" smtClean="0"/>
          </a:p>
          <a:p>
            <a:pPr algn="just"/>
            <a:r>
              <a:rPr lang="en-US" sz="2800" b="1" dirty="0" smtClean="0"/>
              <a:t>Links </a:t>
            </a:r>
            <a:r>
              <a:rPr lang="en-US" sz="2800" b="1" dirty="0"/>
              <a:t>to:</a:t>
            </a:r>
            <a:endParaRPr lang="es-MX" sz="2800" dirty="0"/>
          </a:p>
          <a:p>
            <a:pPr algn="just"/>
            <a:r>
              <a:rPr lang="en-US" sz="2400" dirty="0"/>
              <a:t>ADMISSIONS on SUBJECT_ID</a:t>
            </a:r>
            <a:endParaRPr lang="es-MX" sz="2400" dirty="0"/>
          </a:p>
          <a:p>
            <a:pPr algn="just"/>
            <a:r>
              <a:rPr lang="en-US" sz="2400" dirty="0"/>
              <a:t>ICUSTAYS on </a:t>
            </a:r>
            <a:r>
              <a:rPr lang="en-US" sz="2400" dirty="0" smtClean="0"/>
              <a:t>SUBJECT_ID</a:t>
            </a:r>
            <a:endParaRPr lang="en-US" sz="2400" b="1" dirty="0" smtClean="0"/>
          </a:p>
          <a:p>
            <a:pPr algn="just"/>
            <a:r>
              <a:rPr lang="en-US" sz="2800" b="1" dirty="0" smtClean="0"/>
              <a:t>Table </a:t>
            </a:r>
            <a:r>
              <a:rPr lang="en-US" sz="2800" b="1" dirty="0"/>
              <a:t>columns</a:t>
            </a:r>
            <a:r>
              <a:rPr lang="en-US" sz="2800" dirty="0"/>
              <a:t>, Name	</a:t>
            </a:r>
            <a:endParaRPr lang="es-MX" sz="2800" dirty="0"/>
          </a:p>
          <a:p>
            <a:pPr algn="just"/>
            <a:r>
              <a:rPr lang="en-US" sz="2400" dirty="0"/>
              <a:t>ROW_ID</a:t>
            </a:r>
            <a:endParaRPr lang="es-MX" sz="2400" dirty="0"/>
          </a:p>
          <a:p>
            <a:pPr algn="just"/>
            <a:r>
              <a:rPr lang="en-US" sz="2400" dirty="0"/>
              <a:t>SUBJECT_ID</a:t>
            </a:r>
            <a:endParaRPr lang="es-MX" sz="2400" dirty="0"/>
          </a:p>
          <a:p>
            <a:pPr algn="just"/>
            <a:r>
              <a:rPr lang="en-US" sz="2400" b="1" dirty="0">
                <a:solidFill>
                  <a:srgbClr val="FF0000"/>
                </a:solidFill>
              </a:rPr>
              <a:t>SUBJECT_ID</a:t>
            </a:r>
            <a:r>
              <a:rPr lang="en-US" sz="2400" dirty="0"/>
              <a:t> </a:t>
            </a:r>
            <a:r>
              <a:rPr lang="en-US" sz="2000" dirty="0"/>
              <a:t>is a </a:t>
            </a:r>
            <a:r>
              <a:rPr lang="en-US" sz="2000" b="1" dirty="0"/>
              <a:t>unique identifier which specifies an individual patient</a:t>
            </a:r>
            <a:r>
              <a:rPr lang="en-US" sz="2000" dirty="0"/>
              <a:t>. </a:t>
            </a:r>
            <a:r>
              <a:rPr lang="en-US" sz="2000" b="1" dirty="0"/>
              <a:t>SUBJECT_ID</a:t>
            </a:r>
            <a:r>
              <a:rPr lang="en-US" sz="2000" dirty="0"/>
              <a:t> is a candidate key for the table, so is unique for each row. Information that is consistent for the lifetime of a patient is stored in this table.</a:t>
            </a:r>
            <a:r>
              <a:rPr lang="en-US" sz="2400" dirty="0"/>
              <a:t>	</a:t>
            </a:r>
            <a:endParaRPr lang="es-MX" sz="2400" dirty="0"/>
          </a:p>
          <a:p>
            <a:pPr algn="just"/>
            <a:r>
              <a:rPr lang="en-US" sz="2400" dirty="0"/>
              <a:t>GENDER	</a:t>
            </a:r>
            <a:endParaRPr lang="es-MX" sz="2400" dirty="0"/>
          </a:p>
          <a:p>
            <a:pPr algn="just"/>
            <a:r>
              <a:rPr lang="en-US" sz="2400" dirty="0"/>
              <a:t>DOB	</a:t>
            </a:r>
            <a:endParaRPr lang="es-MX" sz="2400" dirty="0"/>
          </a:p>
          <a:p>
            <a:pPr algn="just"/>
            <a:r>
              <a:rPr lang="en-US" sz="2400" dirty="0"/>
              <a:t>DOD	</a:t>
            </a:r>
            <a:endParaRPr lang="es-MX" sz="2400" dirty="0"/>
          </a:p>
          <a:p>
            <a:pPr algn="just"/>
            <a:r>
              <a:rPr lang="en-US" sz="2400" dirty="0"/>
              <a:t>DOD_HOSP	</a:t>
            </a:r>
            <a:endParaRPr lang="es-MX" sz="2400" dirty="0"/>
          </a:p>
          <a:p>
            <a:pPr algn="just"/>
            <a:r>
              <a:rPr lang="en-US" sz="2400" dirty="0"/>
              <a:t>DOD_SSN	</a:t>
            </a:r>
            <a:endParaRPr lang="es-MX" sz="2400" dirty="0"/>
          </a:p>
          <a:p>
            <a:pPr algn="just"/>
            <a:r>
              <a:rPr lang="en-US" sz="2400" dirty="0"/>
              <a:t>EXPIRE_FLAG</a:t>
            </a:r>
            <a:r>
              <a:rPr lang="en-US" dirty="0"/>
              <a:t>	</a:t>
            </a:r>
            <a:endParaRPr lang="en-US" b="1" dirty="0" smtClean="0"/>
          </a:p>
        </p:txBody>
      </p:sp>
    </p:spTree>
    <p:extLst>
      <p:ext uri="{BB962C8B-B14F-4D97-AF65-F5344CB8AC3E}">
        <p14:creationId xmlns:p14="http://schemas.microsoft.com/office/powerpoint/2010/main" val="2197901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15140" y="83127"/>
            <a:ext cx="10873047" cy="6524863"/>
          </a:xfrm>
          <a:prstGeom prst="rect">
            <a:avLst/>
          </a:prstGeom>
          <a:noFill/>
          <a:ln>
            <a:solidFill>
              <a:schemeClr val="tx1"/>
            </a:solidFill>
          </a:ln>
        </p:spPr>
        <p:txBody>
          <a:bodyPr wrap="square" rtlCol="0">
            <a:spAutoFit/>
          </a:bodyPr>
          <a:lstStyle/>
          <a:p>
            <a:pPr algn="r"/>
            <a:r>
              <a:rPr lang="en-US" sz="2400" dirty="0"/>
              <a:t>https://mimic.mit.edu/docs/iii/tables/</a:t>
            </a:r>
          </a:p>
          <a:p>
            <a:pPr algn="ctr"/>
            <a:r>
              <a:rPr lang="en-US" sz="3200" b="1" dirty="0" smtClean="0"/>
              <a:t>MIMIC-III</a:t>
            </a:r>
            <a:r>
              <a:rPr lang="en-US" sz="3200" b="1" dirty="0" smtClean="0">
                <a:solidFill>
                  <a:srgbClr val="FF0000"/>
                </a:solidFill>
              </a:rPr>
              <a:t> </a:t>
            </a:r>
            <a:r>
              <a:rPr lang="en-US" sz="3200" b="1" dirty="0" smtClean="0">
                <a:solidFill>
                  <a:srgbClr val="FF0000"/>
                </a:solidFill>
              </a:rPr>
              <a:t>ADMISSIONS</a:t>
            </a:r>
            <a:r>
              <a:rPr lang="en-US" sz="3200" dirty="0" smtClean="0"/>
              <a:t> </a:t>
            </a:r>
            <a:r>
              <a:rPr lang="en-US" sz="3200" b="1" dirty="0"/>
              <a:t>table</a:t>
            </a:r>
            <a:endParaRPr lang="es-MX" sz="3200" b="1" dirty="0"/>
          </a:p>
          <a:p>
            <a:pPr algn="just"/>
            <a:endParaRPr lang="en-US" b="1" dirty="0" smtClean="0"/>
          </a:p>
          <a:p>
            <a:pPr algn="just"/>
            <a:r>
              <a:rPr lang="en-US" sz="2800" b="1" dirty="0" smtClean="0"/>
              <a:t>Links </a:t>
            </a:r>
            <a:r>
              <a:rPr lang="en-US" sz="2800" b="1" dirty="0"/>
              <a:t>to:</a:t>
            </a:r>
          </a:p>
          <a:p>
            <a:pPr algn="just"/>
            <a:r>
              <a:rPr lang="en-US" sz="2400" dirty="0" smtClean="0"/>
              <a:t>PATIENTS </a:t>
            </a:r>
            <a:r>
              <a:rPr lang="en-US" sz="2400" dirty="0"/>
              <a:t>on </a:t>
            </a:r>
            <a:r>
              <a:rPr lang="en-US" sz="2400" dirty="0" smtClean="0"/>
              <a:t>SUBJECT_ID</a:t>
            </a:r>
          </a:p>
          <a:p>
            <a:pPr algn="just"/>
            <a:r>
              <a:rPr lang="en-US" sz="2800" b="1" dirty="0" smtClean="0"/>
              <a:t>Table </a:t>
            </a:r>
            <a:r>
              <a:rPr lang="en-US" sz="2800" b="1" dirty="0" smtClean="0"/>
              <a:t>columns</a:t>
            </a:r>
            <a:r>
              <a:rPr lang="en-US" sz="2800" dirty="0"/>
              <a:t>	</a:t>
            </a:r>
            <a:endParaRPr lang="es-MX" sz="2800" dirty="0"/>
          </a:p>
          <a:p>
            <a:pPr algn="just"/>
            <a:r>
              <a:rPr lang="en-US" sz="2400" dirty="0"/>
              <a:t>SUBJECT_ID, </a:t>
            </a:r>
            <a:endParaRPr lang="en-US" sz="2400" dirty="0" smtClean="0"/>
          </a:p>
          <a:p>
            <a:pPr algn="just"/>
            <a:r>
              <a:rPr lang="en-US" sz="2400" b="1" dirty="0" smtClean="0">
                <a:solidFill>
                  <a:srgbClr val="FF0000"/>
                </a:solidFill>
              </a:rPr>
              <a:t>HADM_ID</a:t>
            </a:r>
            <a:r>
              <a:rPr lang="en-US" sz="2400" b="1" dirty="0">
                <a:solidFill>
                  <a:srgbClr val="FF0000"/>
                </a:solidFill>
              </a:rPr>
              <a:t>: </a:t>
            </a:r>
            <a:r>
              <a:rPr lang="en-US" sz="2400" dirty="0"/>
              <a:t>Each row of this table contains a unique HADM_ID, which represents a single patient’s admission to the hospital.</a:t>
            </a:r>
          </a:p>
          <a:p>
            <a:pPr algn="just"/>
            <a:r>
              <a:rPr lang="en-US" sz="2400" dirty="0"/>
              <a:t>ADMITTIME, DISCHTIME, DEATHTIME</a:t>
            </a:r>
          </a:p>
          <a:p>
            <a:pPr algn="just"/>
            <a:r>
              <a:rPr lang="en-US" sz="2400" dirty="0"/>
              <a:t>ADMISSION_TYPE</a:t>
            </a:r>
          </a:p>
          <a:p>
            <a:pPr algn="just"/>
            <a:r>
              <a:rPr lang="en-US" sz="2400" dirty="0"/>
              <a:t>ADMISSION_LOCATION</a:t>
            </a:r>
          </a:p>
          <a:p>
            <a:pPr algn="just"/>
            <a:r>
              <a:rPr lang="en-US" sz="2400" dirty="0"/>
              <a:t>INSURANCE, LANGUAGE, RELIGION, MARITAL_STATUS, ETHNICITY</a:t>
            </a:r>
          </a:p>
          <a:p>
            <a:pPr algn="just"/>
            <a:r>
              <a:rPr lang="en-US" sz="2400" dirty="0"/>
              <a:t>EDREGTIME, EDOUTTIME</a:t>
            </a:r>
          </a:p>
          <a:p>
            <a:pPr algn="just"/>
            <a:r>
              <a:rPr lang="en-US" sz="2400" b="1" dirty="0">
                <a:solidFill>
                  <a:srgbClr val="FF0000"/>
                </a:solidFill>
              </a:rPr>
              <a:t>DIAGNOSIS: </a:t>
            </a:r>
            <a:r>
              <a:rPr lang="en-US" sz="2400" dirty="0"/>
              <a:t>The DIAGNOSIS column provides a preliminary, </a:t>
            </a:r>
            <a:r>
              <a:rPr lang="en-US" sz="2400" b="1" dirty="0"/>
              <a:t>free text diagnosis </a:t>
            </a:r>
            <a:r>
              <a:rPr lang="en-US" sz="2400" dirty="0"/>
              <a:t>for the patient on hospital admission.</a:t>
            </a:r>
          </a:p>
          <a:p>
            <a:pPr algn="just"/>
            <a:r>
              <a:rPr lang="en-US" sz="2400" dirty="0"/>
              <a:t>HOSPITAL_EXPIRE_FLAG</a:t>
            </a:r>
            <a:r>
              <a:rPr lang="en-US" dirty="0"/>
              <a:t>	</a:t>
            </a:r>
            <a:endParaRPr lang="en-US" b="1" dirty="0" smtClean="0"/>
          </a:p>
        </p:txBody>
      </p:sp>
    </p:spTree>
    <p:extLst>
      <p:ext uri="{BB962C8B-B14F-4D97-AF65-F5344CB8AC3E}">
        <p14:creationId xmlns:p14="http://schemas.microsoft.com/office/powerpoint/2010/main" val="3443721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14647" y="299259"/>
            <a:ext cx="10191404" cy="6063198"/>
          </a:xfrm>
          <a:prstGeom prst="rect">
            <a:avLst/>
          </a:prstGeom>
          <a:noFill/>
          <a:ln>
            <a:solidFill>
              <a:schemeClr val="tx1"/>
            </a:solidFill>
          </a:ln>
        </p:spPr>
        <p:txBody>
          <a:bodyPr wrap="square" rtlCol="0">
            <a:spAutoFit/>
          </a:bodyPr>
          <a:lstStyle/>
          <a:p>
            <a:pPr algn="r"/>
            <a:r>
              <a:rPr lang="en-US" sz="2400" dirty="0"/>
              <a:t>https://mimic.mit.edu/docs/iii/tables/</a:t>
            </a:r>
          </a:p>
          <a:p>
            <a:pPr algn="ctr"/>
            <a:r>
              <a:rPr lang="en-US" sz="3200" b="1" dirty="0" smtClean="0"/>
              <a:t>MIMIC-III</a:t>
            </a:r>
            <a:r>
              <a:rPr lang="en-US" sz="3200" b="1" dirty="0" smtClean="0">
                <a:solidFill>
                  <a:srgbClr val="FF0000"/>
                </a:solidFill>
              </a:rPr>
              <a:t> DIAGNOSES_ICD</a:t>
            </a:r>
            <a:r>
              <a:rPr lang="en-US" sz="3200" b="1" dirty="0" smtClean="0"/>
              <a:t> table</a:t>
            </a:r>
            <a:endParaRPr lang="es-MX" sz="3200" dirty="0"/>
          </a:p>
          <a:p>
            <a:endParaRPr lang="en-US" sz="2400" b="1" dirty="0" smtClean="0"/>
          </a:p>
          <a:p>
            <a:r>
              <a:rPr lang="en-US" sz="2800" b="1" dirty="0" smtClean="0"/>
              <a:t>Links </a:t>
            </a:r>
            <a:r>
              <a:rPr lang="en-US" sz="2800" b="1" dirty="0"/>
              <a:t>to:</a:t>
            </a:r>
            <a:endParaRPr lang="es-MX" sz="2800" b="1" dirty="0"/>
          </a:p>
          <a:p>
            <a:r>
              <a:rPr lang="en-US" sz="2400" dirty="0"/>
              <a:t>PATIENTS on SUBJECT_ID</a:t>
            </a:r>
            <a:endParaRPr lang="es-MX" sz="2400" dirty="0"/>
          </a:p>
          <a:p>
            <a:r>
              <a:rPr lang="en-US" sz="2400" dirty="0"/>
              <a:t>ADMISSIONS on HADM_ID</a:t>
            </a:r>
            <a:endParaRPr lang="es-MX" sz="2400" dirty="0"/>
          </a:p>
          <a:p>
            <a:r>
              <a:rPr lang="en-US" sz="2400" dirty="0"/>
              <a:t>D_ICD_DIAGNOSES on ICD9_CODE</a:t>
            </a:r>
            <a:endParaRPr lang="es-MX" sz="2400" dirty="0"/>
          </a:p>
          <a:p>
            <a:endParaRPr lang="en-US" b="1" dirty="0" smtClean="0"/>
          </a:p>
          <a:p>
            <a:r>
              <a:rPr lang="en-US" sz="2800" b="1" dirty="0" smtClean="0"/>
              <a:t>Table </a:t>
            </a:r>
            <a:r>
              <a:rPr lang="en-US" sz="2800" b="1" dirty="0"/>
              <a:t>columns, </a:t>
            </a:r>
            <a:r>
              <a:rPr lang="en-US" sz="2800" dirty="0"/>
              <a:t>name	</a:t>
            </a:r>
            <a:endParaRPr lang="es-MX" sz="2800" dirty="0"/>
          </a:p>
          <a:p>
            <a:r>
              <a:rPr lang="en-US" sz="2400" dirty="0"/>
              <a:t>ROW_ID	</a:t>
            </a:r>
            <a:endParaRPr lang="es-MX" sz="2400" dirty="0"/>
          </a:p>
          <a:p>
            <a:r>
              <a:rPr lang="en-US" sz="2400" dirty="0"/>
              <a:t>SUBJECT_ID	</a:t>
            </a:r>
            <a:endParaRPr lang="es-MX" sz="2400" dirty="0"/>
          </a:p>
          <a:p>
            <a:r>
              <a:rPr lang="en-US" sz="2400" dirty="0"/>
              <a:t>HADM_ID		</a:t>
            </a:r>
            <a:endParaRPr lang="es-MX" sz="2400" dirty="0"/>
          </a:p>
          <a:p>
            <a:r>
              <a:rPr lang="en-US" sz="2400" b="1" dirty="0" smtClean="0">
                <a:solidFill>
                  <a:srgbClr val="FF0000"/>
                </a:solidFill>
              </a:rPr>
              <a:t>ICD9_CODE</a:t>
            </a:r>
            <a:r>
              <a:rPr lang="en-US" sz="2400" dirty="0" smtClean="0"/>
              <a:t> </a:t>
            </a:r>
            <a:r>
              <a:rPr lang="en-US" sz="2400" b="1" dirty="0"/>
              <a:t>contains the actual code corresponding to the diagnosis assigned</a:t>
            </a:r>
            <a:r>
              <a:rPr lang="en-US" sz="2400" dirty="0"/>
              <a:t> to the patient for the given row. Note that all codes, </a:t>
            </a:r>
            <a:r>
              <a:rPr lang="en-US" sz="2400" b="1" dirty="0"/>
              <a:t>as of MIMIC-III v1.0, are ICD-9 codes</a:t>
            </a:r>
            <a:r>
              <a:rPr lang="en-US" sz="2400" dirty="0"/>
              <a:t>.</a:t>
            </a:r>
            <a:endParaRPr lang="es-MX" sz="2400" dirty="0"/>
          </a:p>
          <a:p>
            <a:pPr algn="just"/>
            <a:endParaRPr lang="en-US" b="1" dirty="0" smtClean="0"/>
          </a:p>
        </p:txBody>
      </p:sp>
    </p:spTree>
    <p:extLst>
      <p:ext uri="{BB962C8B-B14F-4D97-AF65-F5344CB8AC3E}">
        <p14:creationId xmlns:p14="http://schemas.microsoft.com/office/powerpoint/2010/main" val="971217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14891" y="332510"/>
            <a:ext cx="10623666" cy="5786199"/>
          </a:xfrm>
          <a:prstGeom prst="rect">
            <a:avLst/>
          </a:prstGeom>
          <a:noFill/>
          <a:ln>
            <a:solidFill>
              <a:schemeClr val="tx1"/>
            </a:solidFill>
          </a:ln>
        </p:spPr>
        <p:txBody>
          <a:bodyPr wrap="square" rtlCol="0">
            <a:spAutoFit/>
          </a:bodyPr>
          <a:lstStyle/>
          <a:p>
            <a:pPr algn="r"/>
            <a:r>
              <a:rPr lang="en-US" sz="2400" dirty="0" smtClean="0"/>
              <a:t>https</a:t>
            </a:r>
            <a:r>
              <a:rPr lang="en-US" sz="2400" dirty="0"/>
              <a:t>://mimic.mit.edu/docs/iii/tables/</a:t>
            </a:r>
          </a:p>
          <a:p>
            <a:pPr algn="ctr"/>
            <a:r>
              <a:rPr lang="en-US" sz="3200" b="1" dirty="0" smtClean="0"/>
              <a:t>MIMIC-III</a:t>
            </a:r>
            <a:r>
              <a:rPr lang="en-US" sz="3200" b="1" dirty="0" smtClean="0">
                <a:solidFill>
                  <a:srgbClr val="FF0000"/>
                </a:solidFill>
              </a:rPr>
              <a:t> D_ICD_DIAGNOSES</a:t>
            </a:r>
            <a:r>
              <a:rPr lang="en-US" sz="3200" b="1" dirty="0" smtClean="0"/>
              <a:t> table</a:t>
            </a:r>
            <a:endParaRPr lang="es-MX" sz="3200" dirty="0"/>
          </a:p>
          <a:p>
            <a:pPr algn="just"/>
            <a:endParaRPr lang="en-US" sz="2400" b="1" dirty="0" smtClean="0"/>
          </a:p>
          <a:p>
            <a:pPr algn="just"/>
            <a:r>
              <a:rPr lang="en-US" sz="2800" b="1" dirty="0" smtClean="0"/>
              <a:t>Links </a:t>
            </a:r>
            <a:r>
              <a:rPr lang="en-US" sz="2800" b="1" dirty="0"/>
              <a:t>to:</a:t>
            </a:r>
            <a:endParaRPr lang="es-MX" sz="2800" dirty="0"/>
          </a:p>
          <a:p>
            <a:pPr algn="just"/>
            <a:r>
              <a:rPr lang="en-US" sz="2400" dirty="0"/>
              <a:t>DIAGNOSES_ICD ON ICD9_CODE</a:t>
            </a:r>
            <a:endParaRPr lang="es-MX" sz="2400" dirty="0"/>
          </a:p>
          <a:p>
            <a:pPr algn="just"/>
            <a:endParaRPr lang="en-US" sz="2400" b="1" dirty="0" smtClean="0"/>
          </a:p>
          <a:p>
            <a:pPr algn="just"/>
            <a:r>
              <a:rPr lang="en-US" sz="2800" b="1" dirty="0" smtClean="0"/>
              <a:t>Table </a:t>
            </a:r>
            <a:r>
              <a:rPr lang="en-US" sz="2800" b="1" dirty="0"/>
              <a:t>columns, n</a:t>
            </a:r>
            <a:r>
              <a:rPr lang="en-US" sz="2800" dirty="0"/>
              <a:t>ame	</a:t>
            </a:r>
            <a:endParaRPr lang="es-MX" sz="2800" dirty="0"/>
          </a:p>
          <a:p>
            <a:pPr algn="just"/>
            <a:r>
              <a:rPr lang="en-US" sz="2400" dirty="0"/>
              <a:t>ROW_ID	</a:t>
            </a:r>
            <a:endParaRPr lang="es-MX" sz="2400" dirty="0"/>
          </a:p>
          <a:p>
            <a:pPr algn="just"/>
            <a:r>
              <a:rPr lang="en-US" sz="2400" b="1" dirty="0" smtClean="0">
                <a:solidFill>
                  <a:srgbClr val="FF0000"/>
                </a:solidFill>
              </a:rPr>
              <a:t>ICD9_CODE</a:t>
            </a:r>
            <a:r>
              <a:rPr lang="en-US" sz="2400" dirty="0"/>
              <a:t> </a:t>
            </a:r>
            <a:r>
              <a:rPr lang="en-US" sz="2400" dirty="0" smtClean="0"/>
              <a:t>This is the </a:t>
            </a:r>
            <a:r>
              <a:rPr lang="en-US" sz="2400" b="1" dirty="0"/>
              <a:t>International Coding Definitions Version 9 (ICD-9) code</a:t>
            </a:r>
            <a:r>
              <a:rPr lang="en-US" sz="2400" dirty="0"/>
              <a:t>. Each code </a:t>
            </a:r>
            <a:r>
              <a:rPr lang="en-US" sz="2400" dirty="0" smtClean="0"/>
              <a:t>corresponds </a:t>
            </a:r>
            <a:r>
              <a:rPr lang="en-US" sz="2400" dirty="0"/>
              <a:t>to a single diagnostic concept.</a:t>
            </a:r>
            <a:endParaRPr lang="es-MX" sz="2400" dirty="0"/>
          </a:p>
          <a:p>
            <a:pPr algn="just"/>
            <a:r>
              <a:rPr lang="en-US" sz="2400" dirty="0" smtClean="0"/>
              <a:t>SHORT_TITLE The </a:t>
            </a:r>
            <a:r>
              <a:rPr lang="en-US" sz="2400" dirty="0"/>
              <a:t>title fields provide a </a:t>
            </a:r>
            <a:r>
              <a:rPr lang="en-US" sz="2400" b="1" dirty="0"/>
              <a:t>brief definition for the given diagnosis code in ICD9_CODE</a:t>
            </a:r>
            <a:r>
              <a:rPr lang="en-US" sz="2400" dirty="0"/>
              <a:t>.	</a:t>
            </a:r>
            <a:endParaRPr lang="es-MX" sz="2400" dirty="0"/>
          </a:p>
          <a:p>
            <a:pPr algn="just"/>
            <a:r>
              <a:rPr lang="en-US" sz="2400" dirty="0" smtClean="0"/>
              <a:t>LONG_TITLE The </a:t>
            </a:r>
            <a:r>
              <a:rPr lang="en-US" sz="2400" dirty="0"/>
              <a:t>title fields provide a </a:t>
            </a:r>
            <a:r>
              <a:rPr lang="en-US" sz="2400" b="1" dirty="0"/>
              <a:t>brief definition for the given diagnosis code in ICD9_CODE</a:t>
            </a:r>
            <a:r>
              <a:rPr lang="en-US" sz="2400" dirty="0"/>
              <a:t>.</a:t>
            </a:r>
            <a:r>
              <a:rPr lang="en-US" sz="2000" dirty="0"/>
              <a:t>	</a:t>
            </a:r>
            <a:endParaRPr lang="es-MX" sz="2000" dirty="0"/>
          </a:p>
          <a:p>
            <a:pPr algn="just"/>
            <a:endParaRPr lang="en-US" b="1" dirty="0" smtClean="0"/>
          </a:p>
        </p:txBody>
      </p:sp>
    </p:spTree>
    <p:extLst>
      <p:ext uri="{BB962C8B-B14F-4D97-AF65-F5344CB8AC3E}">
        <p14:creationId xmlns:p14="http://schemas.microsoft.com/office/powerpoint/2010/main" val="3515902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735695" y="82500"/>
            <a:ext cx="10636107" cy="1325563"/>
          </a:xfrm>
        </p:spPr>
        <p:txBody>
          <a:bodyPr>
            <a:normAutofit/>
          </a:bodyPr>
          <a:lstStyle/>
          <a:p>
            <a:pPr algn="ctr"/>
            <a:r>
              <a:rPr lang="en-US" sz="4000" b="1" dirty="0">
                <a:solidFill>
                  <a:srgbClr val="0070C0"/>
                </a:solidFill>
              </a:rPr>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3785652"/>
          </a:xfrm>
          <a:prstGeom prst="rect">
            <a:avLst/>
          </a:prstGeom>
          <a:noFill/>
        </p:spPr>
        <p:txBody>
          <a:bodyPr wrap="square" rtlCol="0">
            <a:spAutoFit/>
          </a:bodyPr>
          <a:lstStyle/>
          <a:p>
            <a:r>
              <a:rPr lang="en-US" sz="3200" b="1" dirty="0">
                <a:solidFill>
                  <a:srgbClr val="FF0000"/>
                </a:solidFill>
              </a:rPr>
              <a:t>CONDITION_OCCURRENCE</a:t>
            </a:r>
            <a:r>
              <a:rPr lang="en-US" sz="3200" b="1" dirty="0"/>
              <a:t> is the TARGET OMOP table.</a:t>
            </a:r>
            <a:r>
              <a:rPr lang="en-US" sz="2400" b="1" dirty="0"/>
              <a:t/>
            </a:r>
            <a:br>
              <a:rPr lang="en-US" sz="2400" b="1" dirty="0"/>
            </a:br>
            <a:endParaRPr lang="en-US" sz="2400" b="1" dirty="0"/>
          </a:p>
          <a:p>
            <a:endParaRPr lang="en-US" sz="2400" b="1" dirty="0">
              <a:solidFill>
                <a:srgbClr val="FF0000"/>
              </a:solidFill>
            </a:endParaRPr>
          </a:p>
          <a:p>
            <a:r>
              <a:rPr lang="en-US" sz="3200" dirty="0">
                <a:solidFill>
                  <a:srgbClr val="FF0000"/>
                </a:solidFill>
              </a:rPr>
              <a:t>Select one or more MIMIC tables from the table screen shots on the next slides that you feel are most related to the three fields in </a:t>
            </a:r>
            <a:r>
              <a:rPr lang="en-US" sz="3200" b="1" dirty="0">
                <a:solidFill>
                  <a:srgbClr val="FF0000"/>
                </a:solidFill>
              </a:rPr>
              <a:t>CONDITION_OCCURRENCE</a:t>
            </a:r>
            <a:r>
              <a:rPr lang="en-US" sz="3200" dirty="0">
                <a:solidFill>
                  <a:srgbClr val="FF0000"/>
                </a:solidFill>
              </a:rPr>
              <a:t>.</a:t>
            </a:r>
          </a:p>
        </p:txBody>
      </p:sp>
      <p:grpSp>
        <p:nvGrpSpPr>
          <p:cNvPr id="4" name="Grupo 3"/>
          <p:cNvGrpSpPr/>
          <p:nvPr/>
        </p:nvGrpSpPr>
        <p:grpSpPr>
          <a:xfrm>
            <a:off x="7785100" y="1157379"/>
            <a:ext cx="3987080" cy="5343341"/>
            <a:chOff x="7785100" y="1411269"/>
            <a:chExt cx="3987080" cy="5343341"/>
          </a:xfrm>
        </p:grpSpPr>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a:ln>
              <a:solidFill>
                <a:schemeClr val="tx1"/>
              </a:solidFill>
            </a:ln>
          </p:spPr>
        </p:pic>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8613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754017" y="-31315"/>
            <a:ext cx="10602856" cy="1325563"/>
          </a:xfrm>
        </p:spPr>
        <p:txBody>
          <a:bodyPr>
            <a:normAutofit/>
          </a:bodyPr>
          <a:lstStyle/>
          <a:p>
            <a:pPr algn="ctr"/>
            <a:r>
              <a:rPr lang="en-US" sz="4000" b="1" dirty="0">
                <a:solidFill>
                  <a:schemeClr val="accent1"/>
                </a:solidFill>
              </a:rPr>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5696D4DA-9797-2442-8B4A-B00B78C51ECC}"/>
              </a:ext>
            </a:extLst>
          </p:cNvPr>
          <p:cNvSpPr txBox="1"/>
          <p:nvPr/>
        </p:nvSpPr>
        <p:spPr>
          <a:xfrm>
            <a:off x="808610" y="864991"/>
            <a:ext cx="6561183" cy="646331"/>
          </a:xfrm>
          <a:prstGeom prst="rect">
            <a:avLst/>
          </a:prstGeom>
          <a:noFill/>
        </p:spPr>
        <p:txBody>
          <a:bodyPr wrap="square" rtlCol="0">
            <a:spAutoFit/>
          </a:bodyPr>
          <a:lstStyle/>
          <a:p>
            <a:r>
              <a:rPr lang="en-US" dirty="0">
                <a:solidFill>
                  <a:srgbClr val="FF0000"/>
                </a:solidFill>
              </a:rPr>
              <a:t>Paste one or more MIMIC table(s) from the previous two slides that contain data for ETL into OMOP CONDITION_OCCURRENCE here!</a:t>
            </a:r>
          </a:p>
        </p:txBody>
      </p:sp>
      <p:grpSp>
        <p:nvGrpSpPr>
          <p:cNvPr id="9" name="Grupo 8"/>
          <p:cNvGrpSpPr/>
          <p:nvPr/>
        </p:nvGrpSpPr>
        <p:grpSpPr>
          <a:xfrm>
            <a:off x="7732652" y="1268632"/>
            <a:ext cx="3987080" cy="5343341"/>
            <a:chOff x="7785100" y="1157379"/>
            <a:chExt cx="3987080" cy="5343341"/>
          </a:xfrm>
        </p:grpSpPr>
        <p:pic>
          <p:nvPicPr>
            <p:cNvPr id="5" name="Picture 4">
              <a:extLst>
                <a:ext uri="{FF2B5EF4-FFF2-40B4-BE49-F238E27FC236}">
                  <a16:creationId xmlns:a16="http://schemas.microsoft.com/office/drawing/2014/main" id="{2249BACA-F425-5B46-A30A-FD1674CD4179}"/>
                </a:ext>
              </a:extLst>
            </p:cNvPr>
            <p:cNvPicPr>
              <a:picLocks noChangeAspect="1"/>
            </p:cNvPicPr>
            <p:nvPr/>
          </p:nvPicPr>
          <p:blipFill>
            <a:blip r:embed="rId3"/>
            <a:stretch>
              <a:fillRect/>
            </a:stretch>
          </p:blipFill>
          <p:spPr>
            <a:xfrm>
              <a:off x="7785100" y="1157379"/>
              <a:ext cx="3987080" cy="5343341"/>
            </a:xfrm>
            <a:prstGeom prst="rect">
              <a:avLst/>
            </a:prstGeom>
            <a:ln>
              <a:solidFill>
                <a:schemeClr val="tx1"/>
              </a:solidFill>
            </a:ln>
          </p:spPr>
        </p:pic>
        <p:sp>
          <p:nvSpPr>
            <p:cNvPr id="6" name="Rectángulo 5"/>
            <p:cNvSpPr/>
            <p:nvPr/>
          </p:nvSpPr>
          <p:spPr>
            <a:xfrm>
              <a:off x="7884850" y="2094807"/>
              <a:ext cx="1591656" cy="332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7887625" y="5223158"/>
              <a:ext cx="1591656" cy="332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7887625" y="4657882"/>
              <a:ext cx="1591656" cy="332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6" name="Grupo 25"/>
          <p:cNvGrpSpPr/>
          <p:nvPr/>
        </p:nvGrpSpPr>
        <p:grpSpPr>
          <a:xfrm>
            <a:off x="393303" y="1533098"/>
            <a:ext cx="1729051" cy="5078875"/>
            <a:chOff x="393303" y="1474278"/>
            <a:chExt cx="1729051" cy="5078875"/>
          </a:xfrm>
        </p:grpSpPr>
        <p:pic>
          <p:nvPicPr>
            <p:cNvPr id="10" name="Picture 5">
              <a:extLst>
                <a:ext uri="{FF2B5EF4-FFF2-40B4-BE49-F238E27FC236}">
                  <a16:creationId xmlns:a16="http://schemas.microsoft.com/office/drawing/2014/main" id="{AC69C6E1-7CE1-5E42-80AD-CB00572B678B}"/>
                </a:ext>
              </a:extLst>
            </p:cNvPr>
            <p:cNvPicPr>
              <a:picLocks noChangeAspect="1"/>
            </p:cNvPicPr>
            <p:nvPr/>
          </p:nvPicPr>
          <p:blipFill rotWithShape="1">
            <a:blip r:embed="rId4"/>
            <a:srcRect r="25590"/>
            <a:stretch/>
          </p:blipFill>
          <p:spPr>
            <a:xfrm>
              <a:off x="393303" y="1474278"/>
              <a:ext cx="1729051" cy="5078875"/>
            </a:xfrm>
            <a:prstGeom prst="rect">
              <a:avLst/>
            </a:prstGeom>
            <a:ln>
              <a:solidFill>
                <a:schemeClr val="tx1"/>
              </a:solidFill>
            </a:ln>
          </p:spPr>
        </p:pic>
        <p:sp>
          <p:nvSpPr>
            <p:cNvPr id="14" name="Rectángulo 13"/>
            <p:cNvSpPr/>
            <p:nvPr/>
          </p:nvSpPr>
          <p:spPr>
            <a:xfrm>
              <a:off x="459803" y="2524561"/>
              <a:ext cx="1202741" cy="2826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5" name="Grupo 24"/>
          <p:cNvGrpSpPr/>
          <p:nvPr/>
        </p:nvGrpSpPr>
        <p:grpSpPr>
          <a:xfrm>
            <a:off x="4951094" y="4198382"/>
            <a:ext cx="2544659" cy="1844293"/>
            <a:chOff x="2324610" y="1480796"/>
            <a:chExt cx="2544659" cy="1844293"/>
          </a:xfrm>
        </p:grpSpPr>
        <p:pic>
          <p:nvPicPr>
            <p:cNvPr id="12" name="Picture 9">
              <a:extLst>
                <a:ext uri="{FF2B5EF4-FFF2-40B4-BE49-F238E27FC236}">
                  <a16:creationId xmlns:a16="http://schemas.microsoft.com/office/drawing/2014/main" id="{B081D60D-925E-E744-90CB-984A353CFDD6}"/>
                </a:ext>
              </a:extLst>
            </p:cNvPr>
            <p:cNvPicPr>
              <a:picLocks noChangeAspect="1"/>
            </p:cNvPicPr>
            <p:nvPr/>
          </p:nvPicPr>
          <p:blipFill>
            <a:blip r:embed="rId5"/>
            <a:stretch>
              <a:fillRect/>
            </a:stretch>
          </p:blipFill>
          <p:spPr>
            <a:xfrm>
              <a:off x="2324610" y="1480796"/>
              <a:ext cx="2544659" cy="1844293"/>
            </a:xfrm>
            <a:prstGeom prst="rect">
              <a:avLst/>
            </a:prstGeom>
            <a:ln>
              <a:solidFill>
                <a:schemeClr val="tx1"/>
              </a:solidFill>
            </a:ln>
          </p:spPr>
        </p:pic>
        <p:sp>
          <p:nvSpPr>
            <p:cNvPr id="16" name="Rectángulo 15"/>
            <p:cNvSpPr/>
            <p:nvPr/>
          </p:nvSpPr>
          <p:spPr>
            <a:xfrm>
              <a:off x="2394199" y="2430087"/>
              <a:ext cx="764638" cy="2826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grpSp>
      <p:grpSp>
        <p:nvGrpSpPr>
          <p:cNvPr id="23" name="Grupo 22"/>
          <p:cNvGrpSpPr/>
          <p:nvPr/>
        </p:nvGrpSpPr>
        <p:grpSpPr>
          <a:xfrm>
            <a:off x="5060791" y="1512205"/>
            <a:ext cx="2309002" cy="2025061"/>
            <a:chOff x="4988280" y="4475659"/>
            <a:chExt cx="2309002" cy="2025061"/>
          </a:xfrm>
        </p:grpSpPr>
        <p:pic>
          <p:nvPicPr>
            <p:cNvPr id="11" name="Picture 3">
              <a:extLst>
                <a:ext uri="{FF2B5EF4-FFF2-40B4-BE49-F238E27FC236}">
                  <a16:creationId xmlns:a16="http://schemas.microsoft.com/office/drawing/2014/main" id="{8DB4C27C-F6E9-B741-A2EB-40C96088F068}"/>
                </a:ext>
              </a:extLst>
            </p:cNvPr>
            <p:cNvPicPr>
              <a:picLocks noChangeAspect="1"/>
            </p:cNvPicPr>
            <p:nvPr/>
          </p:nvPicPr>
          <p:blipFill rotWithShape="1">
            <a:blip r:embed="rId6"/>
            <a:srcRect r="17881"/>
            <a:stretch/>
          </p:blipFill>
          <p:spPr>
            <a:xfrm>
              <a:off x="4988280" y="4475659"/>
              <a:ext cx="2309002" cy="2025061"/>
            </a:xfrm>
            <a:prstGeom prst="rect">
              <a:avLst/>
            </a:prstGeom>
            <a:ln>
              <a:solidFill>
                <a:schemeClr val="tx1"/>
              </a:solidFill>
            </a:ln>
          </p:spPr>
        </p:pic>
        <p:sp>
          <p:nvSpPr>
            <p:cNvPr id="20" name="Rectángulo 19"/>
            <p:cNvSpPr/>
            <p:nvPr/>
          </p:nvSpPr>
          <p:spPr>
            <a:xfrm>
              <a:off x="5040997" y="6143308"/>
              <a:ext cx="751631" cy="2826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 name="Grupo 23"/>
          <p:cNvGrpSpPr/>
          <p:nvPr/>
        </p:nvGrpSpPr>
        <p:grpSpPr>
          <a:xfrm>
            <a:off x="2407106" y="1531640"/>
            <a:ext cx="2259235" cy="2990641"/>
            <a:chOff x="2340378" y="3510078"/>
            <a:chExt cx="2259235" cy="2990641"/>
          </a:xfrm>
        </p:grpSpPr>
        <p:pic>
          <p:nvPicPr>
            <p:cNvPr id="19" name="Picture 16">
              <a:extLst>
                <a:ext uri="{FF2B5EF4-FFF2-40B4-BE49-F238E27FC236}">
                  <a16:creationId xmlns:a16="http://schemas.microsoft.com/office/drawing/2014/main" id="{CF807863-CEDB-6F4E-8788-8478BC6F41C9}"/>
                </a:ext>
              </a:extLst>
            </p:cNvPr>
            <p:cNvPicPr>
              <a:picLocks noChangeAspect="1"/>
            </p:cNvPicPr>
            <p:nvPr/>
          </p:nvPicPr>
          <p:blipFill>
            <a:blip r:embed="rId7"/>
            <a:stretch>
              <a:fillRect/>
            </a:stretch>
          </p:blipFill>
          <p:spPr>
            <a:xfrm>
              <a:off x="2340378" y="3510078"/>
              <a:ext cx="2259235" cy="2990641"/>
            </a:xfrm>
            <a:prstGeom prst="rect">
              <a:avLst/>
            </a:prstGeom>
            <a:ln>
              <a:solidFill>
                <a:schemeClr val="tx1"/>
              </a:solidFill>
            </a:ln>
          </p:spPr>
        </p:pic>
        <p:sp>
          <p:nvSpPr>
            <p:cNvPr id="21" name="Rectángulo 20"/>
            <p:cNvSpPr/>
            <p:nvPr/>
          </p:nvSpPr>
          <p:spPr>
            <a:xfrm>
              <a:off x="2483074" y="4454370"/>
              <a:ext cx="751631" cy="2826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7" name="CuadroTexto 26"/>
          <p:cNvSpPr txBox="1"/>
          <p:nvPr/>
        </p:nvSpPr>
        <p:spPr>
          <a:xfrm>
            <a:off x="2411722" y="4548062"/>
            <a:ext cx="2259235" cy="2062103"/>
          </a:xfrm>
          <a:prstGeom prst="rect">
            <a:avLst/>
          </a:prstGeom>
          <a:noFill/>
          <a:ln>
            <a:solidFill>
              <a:schemeClr val="tx1"/>
            </a:solidFill>
          </a:ln>
        </p:spPr>
        <p:txBody>
          <a:bodyPr wrap="square" rtlCol="0">
            <a:spAutoFit/>
          </a:bodyPr>
          <a:lstStyle/>
          <a:p>
            <a:pPr algn="just"/>
            <a:r>
              <a:rPr lang="es-MX" sz="1600" b="1" dirty="0" smtClean="0">
                <a:solidFill>
                  <a:srgbClr val="FF0000"/>
                </a:solidFill>
              </a:rPr>
              <a:t>DIAGNOSES</a:t>
            </a:r>
            <a:r>
              <a:rPr lang="es-MX" sz="1600" dirty="0" smtClean="0"/>
              <a:t> </a:t>
            </a:r>
            <a:r>
              <a:rPr lang="es-MX" sz="1600" dirty="0" err="1" smtClean="0"/>
              <a:t>field</a:t>
            </a:r>
            <a:r>
              <a:rPr lang="es-MX" sz="1600" dirty="0" smtClean="0"/>
              <a:t> in </a:t>
            </a:r>
            <a:r>
              <a:rPr lang="es-MX" sz="1600" b="1" dirty="0" smtClean="0">
                <a:solidFill>
                  <a:srgbClr val="FF0000"/>
                </a:solidFill>
              </a:rPr>
              <a:t>ADMISSIONS</a:t>
            </a:r>
            <a:r>
              <a:rPr lang="es-MX" sz="1600" dirty="0" smtClean="0"/>
              <a:t> </a:t>
            </a:r>
            <a:r>
              <a:rPr lang="es-MX" sz="1600" dirty="0" err="1" smtClean="0"/>
              <a:t>table</a:t>
            </a:r>
            <a:r>
              <a:rPr lang="es-MX" sz="1600" dirty="0" smtClean="0"/>
              <a:t> </a:t>
            </a:r>
            <a:r>
              <a:rPr lang="es-MX" sz="1600" dirty="0" err="1" smtClean="0"/>
              <a:t>will</a:t>
            </a:r>
            <a:r>
              <a:rPr lang="es-MX" sz="1600" dirty="0" smtClean="0"/>
              <a:t> </a:t>
            </a:r>
            <a:r>
              <a:rPr lang="es-MX" sz="1600" dirty="0" err="1" smtClean="0"/>
              <a:t>not</a:t>
            </a:r>
            <a:r>
              <a:rPr lang="es-MX" sz="1600" dirty="0" smtClean="0"/>
              <a:t> be </a:t>
            </a:r>
            <a:r>
              <a:rPr lang="es-MX" sz="1600" dirty="0" err="1" smtClean="0"/>
              <a:t>used</a:t>
            </a:r>
            <a:r>
              <a:rPr lang="es-MX" sz="1600" dirty="0" smtClean="0"/>
              <a:t> </a:t>
            </a:r>
            <a:r>
              <a:rPr lang="es-MX" sz="1600" dirty="0" err="1" smtClean="0"/>
              <a:t>because</a:t>
            </a:r>
            <a:r>
              <a:rPr lang="es-MX" sz="1600" dirty="0" smtClean="0"/>
              <a:t>: “</a:t>
            </a:r>
            <a:r>
              <a:rPr lang="en-US" sz="1600" dirty="0" smtClean="0"/>
              <a:t>Free </a:t>
            </a:r>
            <a:r>
              <a:rPr lang="en-US" sz="1600" dirty="0"/>
              <a:t>text diagnosis. Final diagnosis coded on discharge, can be found on DIAGNOSES_ICD </a:t>
            </a:r>
            <a:r>
              <a:rPr lang="en-US" sz="1600" dirty="0" smtClean="0"/>
              <a:t>table”</a:t>
            </a:r>
            <a:endParaRPr lang="es-MX" sz="1600" dirty="0"/>
          </a:p>
        </p:txBody>
      </p:sp>
    </p:spTree>
    <p:extLst>
      <p:ext uri="{BB962C8B-B14F-4D97-AF65-F5344CB8AC3E}">
        <p14:creationId xmlns:p14="http://schemas.microsoft.com/office/powerpoint/2010/main" val="3592372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3E709-6674-CE42-AE4D-95B31F412994}"/>
              </a:ext>
            </a:extLst>
          </p:cNvPr>
          <p:cNvSpPr>
            <a:spLocks noGrp="1"/>
          </p:cNvSpPr>
          <p:nvPr>
            <p:ph type="title"/>
          </p:nvPr>
        </p:nvSpPr>
        <p:spPr>
          <a:xfrm>
            <a:off x="2125979" y="0"/>
            <a:ext cx="7940040" cy="1325563"/>
          </a:xfrm>
        </p:spPr>
        <p:txBody>
          <a:bodyPr>
            <a:normAutofit/>
          </a:bodyPr>
          <a:lstStyle/>
          <a:p>
            <a:pPr algn="ctr"/>
            <a:r>
              <a:rPr lang="en-US" sz="4000" b="1" dirty="0">
                <a:solidFill>
                  <a:srgbClr val="0070C0"/>
                </a:solidFill>
              </a:rPr>
              <a:t>Step 2: Profile source table or tables</a:t>
            </a:r>
          </a:p>
        </p:txBody>
      </p:sp>
      <p:sp>
        <p:nvSpPr>
          <p:cNvPr id="3" name="Content Placeholder 2">
            <a:extLst>
              <a:ext uri="{FF2B5EF4-FFF2-40B4-BE49-F238E27FC236}">
                <a16:creationId xmlns:a16="http://schemas.microsoft.com/office/drawing/2014/main" id="{0CEA4EE7-1922-E046-8402-CC87A5D41C20}"/>
              </a:ext>
            </a:extLst>
          </p:cNvPr>
          <p:cNvSpPr>
            <a:spLocks noGrp="1"/>
          </p:cNvSpPr>
          <p:nvPr>
            <p:ph idx="1"/>
          </p:nvPr>
        </p:nvSpPr>
        <p:spPr>
          <a:xfrm>
            <a:off x="227214" y="1143980"/>
            <a:ext cx="11737571" cy="5032375"/>
          </a:xfrm>
        </p:spPr>
        <p:txBody>
          <a:bodyPr>
            <a:normAutofit fontScale="77500" lnSpcReduction="20000"/>
          </a:bodyPr>
          <a:lstStyle/>
          <a:p>
            <a:pPr marL="0" indent="0" algn="just">
              <a:buNone/>
            </a:pPr>
            <a:r>
              <a:rPr lang="en-US" sz="2300" dirty="0">
                <a:solidFill>
                  <a:srgbClr val="FF0000"/>
                </a:solidFill>
              </a:rPr>
              <a:t>Using the White Rabbit profiling data from the 100 patient MIMIC database provided in the Assessment to comment on the distribution of the SUBJECT_ID field from one of the MIMIC tables selected in Step 1</a:t>
            </a:r>
            <a:endParaRPr lang="en-US" sz="2300" dirty="0"/>
          </a:p>
          <a:p>
            <a:pPr marL="0" indent="0">
              <a:buNone/>
            </a:pPr>
            <a:r>
              <a:rPr lang="en-US" sz="2100" b="1" dirty="0" smtClean="0"/>
              <a:t>MIMIC </a:t>
            </a:r>
            <a:r>
              <a:rPr lang="en-US" sz="2100" b="1" dirty="0" err="1" smtClean="0"/>
              <a:t>TableName</a:t>
            </a:r>
            <a:endParaRPr lang="en-US" sz="2100" b="1" dirty="0"/>
          </a:p>
          <a:p>
            <a:pPr marL="0" indent="0">
              <a:buNone/>
            </a:pPr>
            <a:r>
              <a:rPr lang="en-US" sz="1600" dirty="0" smtClean="0"/>
              <a:t>See </a:t>
            </a:r>
            <a:r>
              <a:rPr lang="en-US" sz="1600" dirty="0"/>
              <a:t>rubric for the types of topics to include </a:t>
            </a:r>
            <a:r>
              <a:rPr lang="en-US" sz="1600" dirty="0" smtClean="0"/>
              <a:t>here</a:t>
            </a:r>
          </a:p>
          <a:p>
            <a:pPr marL="0" indent="0">
              <a:buNone/>
            </a:pPr>
            <a:endParaRPr lang="en-US" sz="1600" dirty="0"/>
          </a:p>
          <a:p>
            <a:pPr marL="0" indent="0">
              <a:buNone/>
            </a:pPr>
            <a:r>
              <a:rPr lang="en-US" sz="1800" b="1" dirty="0"/>
              <a:t>Table	</a:t>
            </a:r>
            <a:r>
              <a:rPr lang="en-US" sz="1800" b="1" dirty="0" smtClean="0"/>
              <a:t>		Field</a:t>
            </a:r>
            <a:r>
              <a:rPr lang="en-US" sz="1800" b="1" dirty="0"/>
              <a:t>	</a:t>
            </a:r>
            <a:r>
              <a:rPr lang="en-US" sz="1800" b="1" dirty="0" smtClean="0"/>
              <a:t>	Type</a:t>
            </a:r>
            <a:r>
              <a:rPr lang="en-US" sz="1800" b="1" dirty="0"/>
              <a:t>	Max length	N rows	N rows checked	Fraction empty</a:t>
            </a:r>
          </a:p>
          <a:p>
            <a:pPr marL="0" indent="0">
              <a:buNone/>
            </a:pPr>
            <a:r>
              <a:rPr lang="en-US" sz="1600" dirty="0" smtClean="0"/>
              <a:t>ADMISSIONS.csv</a:t>
            </a:r>
            <a:r>
              <a:rPr lang="en-US" sz="1600" dirty="0"/>
              <a:t>	</a:t>
            </a:r>
            <a:r>
              <a:rPr lang="en-US" sz="1600" dirty="0" smtClean="0"/>
              <a:t>	SUBJECT_ID</a:t>
            </a:r>
            <a:r>
              <a:rPr lang="en-US" sz="1600" dirty="0"/>
              <a:t>	</a:t>
            </a:r>
            <a:r>
              <a:rPr lang="en-US" sz="1600" dirty="0" smtClean="0"/>
              <a:t>	</a:t>
            </a:r>
            <a:r>
              <a:rPr lang="en-US" sz="1600" dirty="0" err="1" smtClean="0"/>
              <a:t>int</a:t>
            </a:r>
            <a:r>
              <a:rPr lang="en-US" sz="1600" dirty="0"/>
              <a:t>	5	</a:t>
            </a:r>
            <a:r>
              <a:rPr lang="en-US" sz="1600" dirty="0" smtClean="0"/>
              <a:t>-</a:t>
            </a:r>
            <a:r>
              <a:rPr lang="en-US" sz="1600" dirty="0"/>
              <a:t>1	129	</a:t>
            </a:r>
            <a:r>
              <a:rPr lang="en-US" sz="1600" dirty="0" smtClean="0"/>
              <a:t>	0</a:t>
            </a:r>
            <a:endParaRPr lang="en-US" sz="1600" dirty="0"/>
          </a:p>
          <a:p>
            <a:pPr marL="0" indent="0">
              <a:buNone/>
            </a:pPr>
            <a:r>
              <a:rPr lang="en-US" sz="1600" dirty="0"/>
              <a:t>ADMISSIONS.csv	</a:t>
            </a:r>
            <a:r>
              <a:rPr lang="en-US" sz="1600" dirty="0" smtClean="0"/>
              <a:t>	DIAGNOSIS</a:t>
            </a:r>
            <a:r>
              <a:rPr lang="en-US" sz="1600" dirty="0"/>
              <a:t>	</a:t>
            </a:r>
            <a:r>
              <a:rPr lang="en-US" sz="1600" dirty="0" smtClean="0"/>
              <a:t>	varchar</a:t>
            </a:r>
            <a:r>
              <a:rPr lang="en-US" sz="1600" dirty="0"/>
              <a:t>	</a:t>
            </a:r>
            <a:r>
              <a:rPr lang="en-US" sz="1600" dirty="0" smtClean="0"/>
              <a:t>116</a:t>
            </a:r>
            <a:r>
              <a:rPr lang="en-US" sz="1600" dirty="0"/>
              <a:t>	</a:t>
            </a:r>
            <a:r>
              <a:rPr lang="en-US" sz="1600" dirty="0" smtClean="0"/>
              <a:t>-</a:t>
            </a:r>
            <a:r>
              <a:rPr lang="en-US" sz="1600" dirty="0"/>
              <a:t>1	129	</a:t>
            </a:r>
            <a:r>
              <a:rPr lang="en-US" sz="1600" dirty="0" smtClean="0"/>
              <a:t>	0</a:t>
            </a:r>
          </a:p>
          <a:p>
            <a:pPr marL="0" indent="0">
              <a:buNone/>
            </a:pPr>
            <a:r>
              <a:rPr lang="en-US" sz="1600" dirty="0"/>
              <a:t>CPTEVENTS.csv	</a:t>
            </a:r>
            <a:r>
              <a:rPr lang="en-US" sz="1600" dirty="0" smtClean="0"/>
              <a:t>	SUBJECT_ID</a:t>
            </a:r>
            <a:r>
              <a:rPr lang="en-US" sz="1600" dirty="0"/>
              <a:t>	</a:t>
            </a:r>
            <a:r>
              <a:rPr lang="en-US" sz="1600" dirty="0" smtClean="0"/>
              <a:t>	</a:t>
            </a:r>
            <a:r>
              <a:rPr lang="en-US" sz="1600" dirty="0" err="1" smtClean="0"/>
              <a:t>int</a:t>
            </a:r>
            <a:r>
              <a:rPr lang="en-US" sz="1600" dirty="0"/>
              <a:t>	5	</a:t>
            </a:r>
            <a:r>
              <a:rPr lang="en-US" sz="1600" dirty="0" smtClean="0"/>
              <a:t>-</a:t>
            </a:r>
            <a:r>
              <a:rPr lang="en-US" sz="1600" dirty="0"/>
              <a:t>1	1579	</a:t>
            </a:r>
            <a:r>
              <a:rPr lang="en-US" sz="1600" dirty="0" smtClean="0"/>
              <a:t>	0</a:t>
            </a:r>
            <a:endParaRPr lang="en-US" sz="1600" dirty="0"/>
          </a:p>
          <a:p>
            <a:pPr marL="0" indent="0">
              <a:buNone/>
            </a:pPr>
            <a:r>
              <a:rPr lang="en-US" sz="1600" dirty="0" smtClean="0"/>
              <a:t>DIAGNOSES_ICD.csv</a:t>
            </a:r>
            <a:r>
              <a:rPr lang="en-US" sz="1600" dirty="0"/>
              <a:t>	</a:t>
            </a:r>
            <a:r>
              <a:rPr lang="en-US" sz="1600" dirty="0" smtClean="0"/>
              <a:t>	SUBJECT_ID</a:t>
            </a:r>
            <a:r>
              <a:rPr lang="en-US" sz="1600" dirty="0"/>
              <a:t>	</a:t>
            </a:r>
            <a:r>
              <a:rPr lang="en-US" sz="1600" dirty="0" smtClean="0"/>
              <a:t>	</a:t>
            </a:r>
            <a:r>
              <a:rPr lang="en-US" sz="1600" dirty="0" err="1" smtClean="0"/>
              <a:t>int</a:t>
            </a:r>
            <a:r>
              <a:rPr lang="en-US" sz="1600" dirty="0"/>
              <a:t>	5	</a:t>
            </a:r>
            <a:r>
              <a:rPr lang="en-US" sz="1600" dirty="0" smtClean="0"/>
              <a:t>-</a:t>
            </a:r>
            <a:r>
              <a:rPr lang="en-US" sz="1600" dirty="0"/>
              <a:t>1	1761	</a:t>
            </a:r>
            <a:r>
              <a:rPr lang="en-US" sz="1600" dirty="0" smtClean="0"/>
              <a:t>	0</a:t>
            </a:r>
          </a:p>
          <a:p>
            <a:pPr marL="0" indent="0">
              <a:buNone/>
            </a:pPr>
            <a:r>
              <a:rPr lang="en-US" sz="1600" dirty="0"/>
              <a:t>DIAGNOSES_ICD.csv	</a:t>
            </a:r>
            <a:r>
              <a:rPr lang="en-US" sz="1600" dirty="0" smtClean="0"/>
              <a:t>	ICD9_CODE	</a:t>
            </a:r>
            <a:r>
              <a:rPr lang="en-US" sz="1600" dirty="0"/>
              <a:t>	varchar	5	</a:t>
            </a:r>
            <a:r>
              <a:rPr lang="en-US" sz="1600" dirty="0" smtClean="0"/>
              <a:t>-</a:t>
            </a:r>
            <a:r>
              <a:rPr lang="en-US" sz="1600" dirty="0"/>
              <a:t>1	1761	</a:t>
            </a:r>
            <a:r>
              <a:rPr lang="en-US" sz="1600" dirty="0" smtClean="0"/>
              <a:t>	0</a:t>
            </a:r>
            <a:endParaRPr lang="en-US" sz="1600" dirty="0"/>
          </a:p>
          <a:p>
            <a:pPr marL="0" indent="0">
              <a:buNone/>
            </a:pPr>
            <a:r>
              <a:rPr lang="en-US" sz="1600" dirty="0" smtClean="0"/>
              <a:t>D_ICD_DIAGNOSES.csv	</a:t>
            </a:r>
            <a:r>
              <a:rPr lang="en-US" sz="1600" dirty="0"/>
              <a:t>	</a:t>
            </a:r>
            <a:r>
              <a:rPr lang="en-US" sz="1600" dirty="0" smtClean="0"/>
              <a:t>ICD9_CODE	</a:t>
            </a:r>
            <a:r>
              <a:rPr lang="en-US" sz="1600" dirty="0"/>
              <a:t>	varchar	5	</a:t>
            </a:r>
            <a:r>
              <a:rPr lang="en-US" sz="1600" dirty="0" smtClean="0"/>
              <a:t>-</a:t>
            </a:r>
            <a:r>
              <a:rPr lang="en-US" sz="1600" dirty="0"/>
              <a:t>1	14567	</a:t>
            </a:r>
            <a:r>
              <a:rPr lang="en-US" sz="1600" dirty="0" smtClean="0"/>
              <a:t>	0</a:t>
            </a:r>
          </a:p>
          <a:p>
            <a:pPr marL="0" indent="0">
              <a:buNone/>
            </a:pPr>
            <a:r>
              <a:rPr lang="en-US" sz="1600" dirty="0"/>
              <a:t>ICUSTAYS.csv	</a:t>
            </a:r>
            <a:r>
              <a:rPr lang="en-US" sz="1600" dirty="0" smtClean="0"/>
              <a:t>		SUBJECT_ID</a:t>
            </a:r>
            <a:r>
              <a:rPr lang="en-US" sz="1600" dirty="0"/>
              <a:t>	</a:t>
            </a:r>
            <a:r>
              <a:rPr lang="en-US" sz="1600" dirty="0" smtClean="0"/>
              <a:t>	</a:t>
            </a:r>
            <a:r>
              <a:rPr lang="en-US" sz="1600" dirty="0" err="1" smtClean="0"/>
              <a:t>int</a:t>
            </a:r>
            <a:r>
              <a:rPr lang="en-US" sz="1600" dirty="0"/>
              <a:t>	5	-1	</a:t>
            </a:r>
            <a:r>
              <a:rPr lang="en-US" sz="1600" dirty="0" smtClean="0"/>
              <a:t>136	</a:t>
            </a:r>
            <a:r>
              <a:rPr lang="en-US" sz="1600" dirty="0"/>
              <a:t>	</a:t>
            </a:r>
            <a:r>
              <a:rPr lang="en-US" sz="1600" dirty="0" smtClean="0"/>
              <a:t>0</a:t>
            </a:r>
          </a:p>
          <a:p>
            <a:pPr marL="0" indent="0">
              <a:buNone/>
            </a:pPr>
            <a:r>
              <a:rPr lang="en-US" sz="1600" dirty="0"/>
              <a:t>LABEVENTS.csv	</a:t>
            </a:r>
            <a:r>
              <a:rPr lang="en-US" sz="1600" dirty="0" smtClean="0"/>
              <a:t>	SUBJECT_ID</a:t>
            </a:r>
            <a:r>
              <a:rPr lang="en-US" sz="1600" dirty="0"/>
              <a:t>	</a:t>
            </a:r>
            <a:r>
              <a:rPr lang="en-US" sz="1600" dirty="0" smtClean="0"/>
              <a:t>	</a:t>
            </a:r>
            <a:r>
              <a:rPr lang="en-US" sz="1600" dirty="0" err="1" smtClean="0"/>
              <a:t>int</a:t>
            </a:r>
            <a:r>
              <a:rPr lang="en-US" sz="1600" dirty="0"/>
              <a:t>	5	-1	</a:t>
            </a:r>
            <a:r>
              <a:rPr lang="en-US" sz="1600" dirty="0" smtClean="0"/>
              <a:t>76074	</a:t>
            </a:r>
            <a:r>
              <a:rPr lang="en-US" sz="1600" dirty="0"/>
              <a:t>	0</a:t>
            </a:r>
          </a:p>
          <a:p>
            <a:pPr marL="0" indent="0">
              <a:buNone/>
            </a:pPr>
            <a:r>
              <a:rPr lang="en-US" sz="1600" b="1" dirty="0" smtClean="0">
                <a:solidFill>
                  <a:srgbClr val="FF0000"/>
                </a:solidFill>
              </a:rPr>
              <a:t>PATIENTS</a:t>
            </a:r>
            <a:r>
              <a:rPr lang="en-US" sz="1600" dirty="0" smtClean="0">
                <a:solidFill>
                  <a:srgbClr val="FF0000"/>
                </a:solidFill>
              </a:rPr>
              <a:t>.csv</a:t>
            </a:r>
            <a:r>
              <a:rPr lang="en-US" sz="1600" dirty="0">
                <a:solidFill>
                  <a:srgbClr val="FF0000"/>
                </a:solidFill>
              </a:rPr>
              <a:t>	</a:t>
            </a:r>
            <a:r>
              <a:rPr lang="en-US" sz="1600" dirty="0" smtClean="0"/>
              <a:t>		</a:t>
            </a:r>
            <a:r>
              <a:rPr lang="en-US" sz="1600" b="1" dirty="0" smtClean="0">
                <a:solidFill>
                  <a:srgbClr val="FF0000"/>
                </a:solidFill>
              </a:rPr>
              <a:t>SUBJECT_ID</a:t>
            </a:r>
            <a:r>
              <a:rPr lang="en-US" sz="1600" b="1" dirty="0">
                <a:solidFill>
                  <a:srgbClr val="FF0000"/>
                </a:solidFill>
              </a:rPr>
              <a:t>	</a:t>
            </a:r>
            <a:r>
              <a:rPr lang="en-US" sz="1600" b="1" dirty="0" smtClean="0">
                <a:solidFill>
                  <a:srgbClr val="FF0000"/>
                </a:solidFill>
              </a:rPr>
              <a:t>	</a:t>
            </a:r>
            <a:r>
              <a:rPr lang="en-US" sz="1600" b="1" dirty="0" err="1" smtClean="0">
                <a:solidFill>
                  <a:srgbClr val="FF0000"/>
                </a:solidFill>
              </a:rPr>
              <a:t>int</a:t>
            </a:r>
            <a:r>
              <a:rPr lang="en-US" sz="1600" b="1" dirty="0">
                <a:solidFill>
                  <a:srgbClr val="FF0000"/>
                </a:solidFill>
              </a:rPr>
              <a:t>	5	</a:t>
            </a:r>
            <a:r>
              <a:rPr lang="en-US" sz="1600" b="1" dirty="0" smtClean="0">
                <a:solidFill>
                  <a:srgbClr val="FF0000"/>
                </a:solidFill>
              </a:rPr>
              <a:t>-</a:t>
            </a:r>
            <a:r>
              <a:rPr lang="en-US" sz="1600" b="1" dirty="0">
                <a:solidFill>
                  <a:srgbClr val="FF0000"/>
                </a:solidFill>
              </a:rPr>
              <a:t>1	100	</a:t>
            </a:r>
            <a:r>
              <a:rPr lang="en-US" sz="1600" b="1" dirty="0" smtClean="0">
                <a:solidFill>
                  <a:srgbClr val="FF0000"/>
                </a:solidFill>
              </a:rPr>
              <a:t>	0</a:t>
            </a:r>
            <a:endParaRPr lang="en-US" sz="1600" b="1" dirty="0">
              <a:solidFill>
                <a:srgbClr val="FF0000"/>
              </a:solidFill>
            </a:endParaRPr>
          </a:p>
          <a:p>
            <a:pPr marL="0" indent="0">
              <a:buNone/>
            </a:pPr>
            <a:r>
              <a:rPr lang="en-US" sz="1600" dirty="0"/>
              <a:t>PRESCRIPTIONS.csv	</a:t>
            </a:r>
            <a:r>
              <a:rPr lang="en-US" sz="1600" dirty="0" smtClean="0"/>
              <a:t>	SUBJECT_ID</a:t>
            </a:r>
            <a:r>
              <a:rPr lang="en-US" sz="1600" dirty="0"/>
              <a:t>	</a:t>
            </a:r>
            <a:r>
              <a:rPr lang="en-US" sz="1600" dirty="0" smtClean="0"/>
              <a:t>	</a:t>
            </a:r>
            <a:r>
              <a:rPr lang="en-US" sz="1600" dirty="0" err="1" smtClean="0"/>
              <a:t>int</a:t>
            </a:r>
            <a:r>
              <a:rPr lang="en-US" sz="1600" dirty="0"/>
              <a:t>	5	</a:t>
            </a:r>
            <a:r>
              <a:rPr lang="en-US" sz="1600" dirty="0" smtClean="0"/>
              <a:t>-</a:t>
            </a:r>
            <a:r>
              <a:rPr lang="en-US" sz="1600" dirty="0"/>
              <a:t>1	10398	</a:t>
            </a:r>
            <a:r>
              <a:rPr lang="en-US" sz="1600" dirty="0" smtClean="0"/>
              <a:t>	0</a:t>
            </a:r>
            <a:endParaRPr lang="en-US" sz="1600" dirty="0"/>
          </a:p>
          <a:p>
            <a:pPr marL="0" indent="0">
              <a:buNone/>
            </a:pPr>
            <a:r>
              <a:rPr lang="en-US" sz="1600" dirty="0"/>
              <a:t>PROCEDUREEVENTS_MV.csv	</a:t>
            </a:r>
            <a:r>
              <a:rPr lang="en-US" sz="1600" dirty="0" smtClean="0"/>
              <a:t>	SUBJECT_ID</a:t>
            </a:r>
            <a:r>
              <a:rPr lang="en-US" sz="1600" dirty="0"/>
              <a:t>	</a:t>
            </a:r>
            <a:r>
              <a:rPr lang="en-US" sz="1600" dirty="0" smtClean="0"/>
              <a:t>	</a:t>
            </a:r>
            <a:r>
              <a:rPr lang="en-US" sz="1600" dirty="0" err="1" smtClean="0"/>
              <a:t>int</a:t>
            </a:r>
            <a:r>
              <a:rPr lang="en-US" sz="1600" dirty="0"/>
              <a:t>	5	</a:t>
            </a:r>
            <a:r>
              <a:rPr lang="en-US" sz="1600" dirty="0" smtClean="0"/>
              <a:t>-</a:t>
            </a:r>
            <a:r>
              <a:rPr lang="en-US" sz="1600" dirty="0"/>
              <a:t>1	753	</a:t>
            </a:r>
            <a:r>
              <a:rPr lang="en-US" sz="1600" dirty="0" smtClean="0"/>
              <a:t>	0</a:t>
            </a:r>
            <a:endParaRPr lang="en-US" sz="1600" dirty="0"/>
          </a:p>
          <a:p>
            <a:pPr marL="0" indent="0">
              <a:buNone/>
            </a:pPr>
            <a:r>
              <a:rPr lang="en-US" sz="1600" dirty="0"/>
              <a:t>PROCEDURES_ICD.csv	</a:t>
            </a:r>
            <a:r>
              <a:rPr lang="en-US" sz="1600" dirty="0" smtClean="0"/>
              <a:t>	SUBJECT_ID</a:t>
            </a:r>
            <a:r>
              <a:rPr lang="en-US" sz="1600" dirty="0"/>
              <a:t>	</a:t>
            </a:r>
            <a:r>
              <a:rPr lang="en-US" sz="1600" dirty="0" smtClean="0"/>
              <a:t>	</a:t>
            </a:r>
            <a:r>
              <a:rPr lang="en-US" sz="1600" dirty="0" err="1" smtClean="0"/>
              <a:t>int</a:t>
            </a:r>
            <a:r>
              <a:rPr lang="en-US" sz="1600" dirty="0"/>
              <a:t>	5	</a:t>
            </a:r>
            <a:r>
              <a:rPr lang="en-US" sz="1600" dirty="0" smtClean="0"/>
              <a:t>-</a:t>
            </a:r>
            <a:r>
              <a:rPr lang="en-US" sz="1600" dirty="0"/>
              <a:t>1	</a:t>
            </a:r>
            <a:r>
              <a:rPr lang="en-US" sz="1600" dirty="0" smtClean="0"/>
              <a:t>506	</a:t>
            </a:r>
            <a:r>
              <a:rPr lang="en-US" sz="1600" dirty="0"/>
              <a:t>	</a:t>
            </a:r>
            <a:r>
              <a:rPr lang="en-US" sz="1600" dirty="0" smtClean="0"/>
              <a:t>0</a:t>
            </a:r>
          </a:p>
          <a:p>
            <a:pPr marL="0" indent="0">
              <a:buNone/>
            </a:pPr>
            <a:r>
              <a:rPr lang="en-US" sz="1600" dirty="0"/>
              <a:t>PROCEDURES_ICD.csv	</a:t>
            </a:r>
            <a:r>
              <a:rPr lang="en-US" sz="1600" dirty="0" smtClean="0"/>
              <a:t>	ICD9_CODE	</a:t>
            </a:r>
            <a:r>
              <a:rPr lang="en-US" sz="1600" dirty="0"/>
              <a:t>	</a:t>
            </a:r>
            <a:r>
              <a:rPr lang="en-US" sz="1600" dirty="0" err="1"/>
              <a:t>int</a:t>
            </a:r>
            <a:r>
              <a:rPr lang="en-US" sz="1600" dirty="0"/>
              <a:t>	4	</a:t>
            </a:r>
            <a:r>
              <a:rPr lang="en-US" sz="1600" dirty="0" smtClean="0"/>
              <a:t>-</a:t>
            </a:r>
            <a:r>
              <a:rPr lang="en-US" sz="1600" dirty="0"/>
              <a:t>1	506	</a:t>
            </a:r>
            <a:r>
              <a:rPr lang="en-US" sz="1600" dirty="0" smtClean="0"/>
              <a:t>	0</a:t>
            </a:r>
            <a:endParaRPr lang="en-US" sz="1600" dirty="0"/>
          </a:p>
          <a:p>
            <a:pPr marL="0" indent="0">
              <a:buNone/>
            </a:pPr>
            <a:endParaRPr lang="en-US" sz="1600" dirty="0" smtClean="0"/>
          </a:p>
        </p:txBody>
      </p:sp>
    </p:spTree>
    <p:extLst>
      <p:ext uri="{BB962C8B-B14F-4D97-AF65-F5344CB8AC3E}">
        <p14:creationId xmlns:p14="http://schemas.microsoft.com/office/powerpoint/2010/main" val="979798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3E709-6674-CE42-AE4D-95B31F412994}"/>
              </a:ext>
            </a:extLst>
          </p:cNvPr>
          <p:cNvSpPr>
            <a:spLocks noGrp="1"/>
          </p:cNvSpPr>
          <p:nvPr>
            <p:ph type="title"/>
          </p:nvPr>
        </p:nvSpPr>
        <p:spPr>
          <a:xfrm>
            <a:off x="1968731" y="-5109"/>
            <a:ext cx="7856913" cy="1325563"/>
          </a:xfrm>
        </p:spPr>
        <p:txBody>
          <a:bodyPr>
            <a:normAutofit/>
          </a:bodyPr>
          <a:lstStyle/>
          <a:p>
            <a:pPr algn="ctr"/>
            <a:r>
              <a:rPr lang="en-US" sz="4000" b="1" dirty="0">
                <a:solidFill>
                  <a:schemeClr val="accent1"/>
                </a:solidFill>
              </a:rPr>
              <a:t>Step 2: Profile source table or tables</a:t>
            </a:r>
          </a:p>
        </p:txBody>
      </p:sp>
      <p:sp>
        <p:nvSpPr>
          <p:cNvPr id="3" name="Content Placeholder 2">
            <a:extLst>
              <a:ext uri="{FF2B5EF4-FFF2-40B4-BE49-F238E27FC236}">
                <a16:creationId xmlns:a16="http://schemas.microsoft.com/office/drawing/2014/main" id="{0CEA4EE7-1922-E046-8402-CC87A5D41C20}"/>
              </a:ext>
            </a:extLst>
          </p:cNvPr>
          <p:cNvSpPr>
            <a:spLocks noGrp="1"/>
          </p:cNvSpPr>
          <p:nvPr>
            <p:ph idx="1"/>
          </p:nvPr>
        </p:nvSpPr>
        <p:spPr>
          <a:xfrm>
            <a:off x="532707" y="1143980"/>
            <a:ext cx="11126586" cy="5506202"/>
          </a:xfrm>
        </p:spPr>
        <p:txBody>
          <a:bodyPr>
            <a:normAutofit fontScale="77500" lnSpcReduction="20000"/>
          </a:bodyPr>
          <a:lstStyle/>
          <a:p>
            <a:pPr marL="0" indent="0" algn="just">
              <a:buNone/>
            </a:pPr>
            <a:r>
              <a:rPr lang="en-US" sz="2600" dirty="0">
                <a:solidFill>
                  <a:srgbClr val="FF0000"/>
                </a:solidFill>
              </a:rPr>
              <a:t>Using the White Rabbit profiling data from the 100 patient MIMIC database provided in the Assessment to comment on the distribution of the SUBJECT_ID field from one of the MIMIC tables selected in Step </a:t>
            </a:r>
            <a:r>
              <a:rPr lang="en-US" sz="2600" dirty="0" smtClean="0">
                <a:solidFill>
                  <a:srgbClr val="FF0000"/>
                </a:solidFill>
              </a:rPr>
              <a:t>1</a:t>
            </a:r>
          </a:p>
          <a:p>
            <a:pPr marL="0" indent="0" algn="just">
              <a:buNone/>
            </a:pPr>
            <a:endParaRPr lang="en-US" sz="2600" dirty="0"/>
          </a:p>
          <a:p>
            <a:pPr marL="0" indent="0" algn="just">
              <a:buNone/>
            </a:pPr>
            <a:r>
              <a:rPr lang="en-US" sz="3100" b="1" dirty="0" smtClean="0"/>
              <a:t>MIMIC </a:t>
            </a:r>
            <a:r>
              <a:rPr lang="en-US" sz="3100" b="1" dirty="0" smtClean="0">
                <a:solidFill>
                  <a:srgbClr val="FF0000"/>
                </a:solidFill>
              </a:rPr>
              <a:t>PATIENTS</a:t>
            </a:r>
            <a:r>
              <a:rPr lang="en-US" sz="3100" b="1" dirty="0" smtClean="0"/>
              <a:t> table</a:t>
            </a:r>
            <a:endParaRPr lang="en-US" sz="3100" b="1" dirty="0"/>
          </a:p>
          <a:p>
            <a:pPr marL="0" indent="0" algn="just">
              <a:buNone/>
            </a:pPr>
            <a:r>
              <a:rPr lang="en-US" sz="2200" b="1" dirty="0" smtClean="0"/>
              <a:t>Table</a:t>
            </a:r>
            <a:r>
              <a:rPr lang="en-US" sz="2200" b="1" dirty="0"/>
              <a:t>	</a:t>
            </a:r>
            <a:r>
              <a:rPr lang="en-US" sz="2200" b="1" dirty="0" smtClean="0"/>
              <a:t>	Field</a:t>
            </a:r>
            <a:r>
              <a:rPr lang="en-US" sz="2200" b="1" dirty="0"/>
              <a:t>	</a:t>
            </a:r>
            <a:r>
              <a:rPr lang="en-US" sz="2200" b="1" dirty="0" smtClean="0"/>
              <a:t>	Type</a:t>
            </a:r>
            <a:r>
              <a:rPr lang="en-US" sz="2200" b="1" dirty="0"/>
              <a:t>	Max length	N rows	N rows checked	Fraction empty</a:t>
            </a:r>
          </a:p>
          <a:p>
            <a:pPr marL="0" indent="0" algn="just">
              <a:buNone/>
            </a:pPr>
            <a:r>
              <a:rPr lang="en-US" sz="2200" b="1" dirty="0" smtClean="0">
                <a:solidFill>
                  <a:srgbClr val="FF0000"/>
                </a:solidFill>
              </a:rPr>
              <a:t>PATIENTS</a:t>
            </a:r>
            <a:r>
              <a:rPr lang="en-US" sz="2200" dirty="0" smtClean="0"/>
              <a:t>.csv</a:t>
            </a:r>
            <a:r>
              <a:rPr lang="en-US" sz="2200" dirty="0"/>
              <a:t>	</a:t>
            </a:r>
            <a:r>
              <a:rPr lang="en-US" sz="2200" b="1" dirty="0" smtClean="0">
                <a:solidFill>
                  <a:srgbClr val="FF0000"/>
                </a:solidFill>
              </a:rPr>
              <a:t>SUBJECT_ID</a:t>
            </a:r>
            <a:r>
              <a:rPr lang="en-US" sz="2200" dirty="0"/>
              <a:t>	</a:t>
            </a:r>
            <a:r>
              <a:rPr lang="en-US" sz="2200" b="1" dirty="0" err="1" smtClean="0">
                <a:solidFill>
                  <a:srgbClr val="FF0000"/>
                </a:solidFill>
              </a:rPr>
              <a:t>int</a:t>
            </a:r>
            <a:r>
              <a:rPr lang="en-US" sz="2200" dirty="0"/>
              <a:t>	</a:t>
            </a:r>
            <a:r>
              <a:rPr lang="en-US" sz="2200" b="1" dirty="0" smtClean="0">
                <a:solidFill>
                  <a:srgbClr val="FF0000"/>
                </a:solidFill>
              </a:rPr>
              <a:t>5</a:t>
            </a:r>
            <a:r>
              <a:rPr lang="en-US" sz="2200" dirty="0"/>
              <a:t>	</a:t>
            </a:r>
            <a:r>
              <a:rPr lang="en-US" sz="2200" dirty="0" smtClean="0"/>
              <a:t>	</a:t>
            </a:r>
            <a:r>
              <a:rPr lang="en-US" sz="2200" b="1" dirty="0" smtClean="0">
                <a:solidFill>
                  <a:srgbClr val="FF0000"/>
                </a:solidFill>
              </a:rPr>
              <a:t>-</a:t>
            </a:r>
            <a:r>
              <a:rPr lang="en-US" sz="2200" b="1" dirty="0">
                <a:solidFill>
                  <a:srgbClr val="FF0000"/>
                </a:solidFill>
              </a:rPr>
              <a:t>1</a:t>
            </a:r>
            <a:r>
              <a:rPr lang="en-US" sz="2200" dirty="0"/>
              <a:t>	</a:t>
            </a:r>
            <a:r>
              <a:rPr lang="en-US" sz="2200" b="1" dirty="0">
                <a:solidFill>
                  <a:srgbClr val="FF0000"/>
                </a:solidFill>
              </a:rPr>
              <a:t>100</a:t>
            </a:r>
            <a:r>
              <a:rPr lang="en-US" sz="2200" dirty="0"/>
              <a:t>	</a:t>
            </a:r>
            <a:r>
              <a:rPr lang="en-US" sz="2200" dirty="0" smtClean="0"/>
              <a:t>	</a:t>
            </a:r>
            <a:r>
              <a:rPr lang="en-US" sz="2200" b="1" dirty="0" smtClean="0">
                <a:solidFill>
                  <a:srgbClr val="FF0000"/>
                </a:solidFill>
              </a:rPr>
              <a:t>0</a:t>
            </a:r>
            <a:endParaRPr lang="en-US" sz="2200" b="1" dirty="0">
              <a:solidFill>
                <a:srgbClr val="FF0000"/>
              </a:solidFill>
            </a:endParaRPr>
          </a:p>
          <a:p>
            <a:pPr marL="0" indent="0" algn="just">
              <a:buNone/>
            </a:pPr>
            <a:endParaRPr lang="en-US" sz="1600" dirty="0" smtClean="0"/>
          </a:p>
          <a:p>
            <a:pPr marL="0" indent="0" algn="just">
              <a:buNone/>
            </a:pPr>
            <a:endParaRPr lang="en-US" sz="1600" dirty="0"/>
          </a:p>
          <a:p>
            <a:pPr marL="0" indent="0" algn="just">
              <a:buNone/>
            </a:pPr>
            <a:r>
              <a:rPr lang="en-US" sz="3100" dirty="0" smtClean="0"/>
              <a:t>According to </a:t>
            </a:r>
            <a:r>
              <a:rPr lang="en-US" sz="3100" b="1" dirty="0" smtClean="0"/>
              <a:t>MIMIC</a:t>
            </a:r>
            <a:r>
              <a:rPr lang="en-US" sz="3100" dirty="0" smtClean="0"/>
              <a:t> documentation, “</a:t>
            </a:r>
            <a:r>
              <a:rPr lang="en-US" sz="3100" b="1" dirty="0">
                <a:solidFill>
                  <a:srgbClr val="FF0000"/>
                </a:solidFill>
              </a:rPr>
              <a:t>SUBJECT_ID</a:t>
            </a:r>
            <a:r>
              <a:rPr lang="en-US" sz="3100" dirty="0"/>
              <a:t> is a </a:t>
            </a:r>
            <a:r>
              <a:rPr lang="en-US" sz="3100" b="1" dirty="0"/>
              <a:t>unique identifier which specifies an individual </a:t>
            </a:r>
            <a:r>
              <a:rPr lang="en-US" sz="3100" b="1" dirty="0" smtClean="0"/>
              <a:t>patient.”</a:t>
            </a:r>
          </a:p>
          <a:p>
            <a:pPr marL="0" indent="0" algn="just">
              <a:buNone/>
            </a:pPr>
            <a:r>
              <a:rPr lang="en-US" sz="3100" dirty="0" smtClean="0"/>
              <a:t>In this profiling data, there </a:t>
            </a:r>
            <a:r>
              <a:rPr lang="en-US" sz="3100" dirty="0"/>
              <a:t> </a:t>
            </a:r>
            <a:r>
              <a:rPr lang="en-US" sz="3100" dirty="0" smtClean="0"/>
              <a:t>are </a:t>
            </a:r>
            <a:r>
              <a:rPr lang="en-US" sz="3100" b="1" dirty="0" smtClean="0"/>
              <a:t>100 unique SUBJECT_IDs </a:t>
            </a:r>
            <a:r>
              <a:rPr lang="en-US" sz="3100" dirty="0" smtClean="0"/>
              <a:t>that </a:t>
            </a:r>
            <a:r>
              <a:rPr lang="en-US" sz="3100" b="1" dirty="0" smtClean="0"/>
              <a:t>identify 100 unique patients</a:t>
            </a:r>
            <a:r>
              <a:rPr lang="en-US" sz="3100" dirty="0" smtClean="0"/>
              <a:t>. </a:t>
            </a:r>
          </a:p>
          <a:p>
            <a:pPr marL="0" indent="0" algn="just">
              <a:buNone/>
            </a:pPr>
            <a:r>
              <a:rPr lang="en-US" sz="3100" dirty="0" smtClean="0"/>
              <a:t>The </a:t>
            </a:r>
            <a:r>
              <a:rPr lang="en-US" sz="3100" b="1" dirty="0" smtClean="0"/>
              <a:t>data type </a:t>
            </a:r>
            <a:r>
              <a:rPr lang="en-US" sz="3100" dirty="0" smtClean="0"/>
              <a:t>for the </a:t>
            </a:r>
            <a:r>
              <a:rPr lang="en-US" sz="3100" b="1" dirty="0" smtClean="0">
                <a:solidFill>
                  <a:srgbClr val="FF0000"/>
                </a:solidFill>
              </a:rPr>
              <a:t>SUBJECT_ID</a:t>
            </a:r>
            <a:r>
              <a:rPr lang="en-US" sz="3100" dirty="0" smtClean="0"/>
              <a:t> field is </a:t>
            </a:r>
            <a:r>
              <a:rPr lang="en-US" sz="3100" b="1" dirty="0" smtClean="0"/>
              <a:t>INTEGER</a:t>
            </a:r>
            <a:r>
              <a:rPr lang="en-US" sz="3100" dirty="0" smtClean="0"/>
              <a:t> with a </a:t>
            </a:r>
            <a:r>
              <a:rPr lang="en-US" sz="3100" b="1" dirty="0" smtClean="0"/>
              <a:t>MAXIMUM LENGHT </a:t>
            </a:r>
            <a:r>
              <a:rPr lang="en-US" sz="3100" dirty="0" smtClean="0"/>
              <a:t>of </a:t>
            </a:r>
            <a:r>
              <a:rPr lang="en-US" sz="3100" b="1" dirty="0" smtClean="0"/>
              <a:t>FIVE CHARACTERS</a:t>
            </a:r>
            <a:r>
              <a:rPr lang="en-US" sz="3100" dirty="0" smtClean="0"/>
              <a:t>. </a:t>
            </a:r>
          </a:p>
          <a:p>
            <a:pPr marL="0" indent="0" algn="just">
              <a:buNone/>
            </a:pPr>
            <a:r>
              <a:rPr lang="en-US" sz="3100" dirty="0" smtClean="0"/>
              <a:t>There are </a:t>
            </a:r>
            <a:r>
              <a:rPr lang="en-US" sz="3100" b="1" dirty="0" smtClean="0"/>
              <a:t>100 rows</a:t>
            </a:r>
            <a:r>
              <a:rPr lang="en-US" sz="3100" dirty="0" smtClean="0"/>
              <a:t>, each row contains the </a:t>
            </a:r>
            <a:r>
              <a:rPr lang="en-US" sz="3100" b="1" dirty="0" smtClean="0"/>
              <a:t>data of a unique patient</a:t>
            </a:r>
            <a:r>
              <a:rPr lang="en-US" sz="3100" dirty="0" smtClean="0"/>
              <a:t>. </a:t>
            </a:r>
          </a:p>
          <a:p>
            <a:pPr marL="0" indent="0" algn="just">
              <a:buNone/>
            </a:pPr>
            <a:r>
              <a:rPr lang="en-US" sz="3100" b="1" dirty="0" smtClean="0"/>
              <a:t>Fraction empty equal to ZERO </a:t>
            </a:r>
            <a:r>
              <a:rPr lang="en-US" sz="3100" dirty="0" smtClean="0"/>
              <a:t>means that </a:t>
            </a:r>
            <a:r>
              <a:rPr lang="en-US" sz="3100" b="1" dirty="0" smtClean="0"/>
              <a:t>there is no missing data  for the </a:t>
            </a:r>
            <a:r>
              <a:rPr lang="en-US" sz="3100" b="1" dirty="0" smtClean="0">
                <a:solidFill>
                  <a:srgbClr val="FF0000"/>
                </a:solidFill>
              </a:rPr>
              <a:t>SUBJECT_ID</a:t>
            </a:r>
            <a:r>
              <a:rPr lang="en-US" sz="3100" b="1" dirty="0" smtClean="0"/>
              <a:t> field</a:t>
            </a:r>
            <a:r>
              <a:rPr lang="en-US" sz="3100" dirty="0" smtClean="0"/>
              <a:t>.</a:t>
            </a:r>
            <a:endParaRPr lang="en-US" sz="3100" dirty="0"/>
          </a:p>
        </p:txBody>
      </p:sp>
    </p:spTree>
    <p:extLst>
      <p:ext uri="{BB962C8B-B14F-4D97-AF65-F5344CB8AC3E}">
        <p14:creationId xmlns:p14="http://schemas.microsoft.com/office/powerpoint/2010/main" val="742885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a:xfrm>
            <a:off x="0" y="0"/>
            <a:ext cx="6709756" cy="1325563"/>
          </a:xfrm>
        </p:spPr>
        <p:txBody>
          <a:bodyPr>
            <a:normAutofit/>
          </a:bodyPr>
          <a:lstStyle/>
          <a:p>
            <a:pPr algn="ctr"/>
            <a:r>
              <a:rPr lang="en-US" sz="4000" b="1" dirty="0">
                <a:solidFill>
                  <a:srgbClr val="0070C0"/>
                </a:solidFill>
              </a:rPr>
              <a:t>Step 3: Create ETL mappings</a:t>
            </a:r>
          </a:p>
        </p:txBody>
      </p:sp>
      <p:cxnSp>
        <p:nvCxnSpPr>
          <p:cNvPr id="11" name="Straight Arrow Connector 10">
            <a:extLst>
              <a:ext uri="{FF2B5EF4-FFF2-40B4-BE49-F238E27FC236}">
                <a16:creationId xmlns:a16="http://schemas.microsoft.com/office/drawing/2014/main" id="{5178E6C9-0722-224D-B729-0590DFC73BD3}"/>
              </a:ext>
            </a:extLst>
          </p:cNvPr>
          <p:cNvCxnSpPr>
            <a:cxnSpLocks/>
          </p:cNvCxnSpPr>
          <p:nvPr/>
        </p:nvCxnSpPr>
        <p:spPr>
          <a:xfrm flipV="1">
            <a:off x="6018415" y="1943102"/>
            <a:ext cx="1741285" cy="87010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1627D4-E80B-9042-84F6-E98A921A2443}"/>
              </a:ext>
            </a:extLst>
          </p:cNvPr>
          <p:cNvSpPr txBox="1"/>
          <p:nvPr/>
        </p:nvSpPr>
        <p:spPr>
          <a:xfrm>
            <a:off x="1054331" y="5196645"/>
            <a:ext cx="4912127" cy="830997"/>
          </a:xfrm>
          <a:prstGeom prst="rect">
            <a:avLst/>
          </a:prstGeom>
          <a:noFill/>
          <a:ln w="28575">
            <a:solidFill>
              <a:schemeClr val="tx1"/>
            </a:solidFill>
          </a:ln>
        </p:spPr>
        <p:txBody>
          <a:bodyPr wrap="square" rtlCol="0">
            <a:spAutoFit/>
          </a:bodyPr>
          <a:lstStyle/>
          <a:p>
            <a:pPr algn="just"/>
            <a:r>
              <a:rPr lang="en-US" sz="2400" b="1" dirty="0" err="1">
                <a:solidFill>
                  <a:srgbClr val="FF0000"/>
                </a:solidFill>
              </a:rPr>
              <a:t>s</a:t>
            </a:r>
            <a:r>
              <a:rPr lang="en-US" sz="2400" b="1" dirty="0" err="1" smtClean="0">
                <a:solidFill>
                  <a:srgbClr val="FF0000"/>
                </a:solidFill>
              </a:rPr>
              <a:t>ubject_id</a:t>
            </a:r>
            <a:r>
              <a:rPr lang="en-US" sz="2400" b="1" dirty="0" smtClean="0">
                <a:solidFill>
                  <a:srgbClr val="FF0000"/>
                </a:solidFill>
              </a:rPr>
              <a:t> </a:t>
            </a:r>
            <a:r>
              <a:rPr lang="en-US" sz="2400" dirty="0" smtClean="0"/>
              <a:t>and</a:t>
            </a:r>
            <a:r>
              <a:rPr lang="en-US" sz="2400" b="1" dirty="0" smtClean="0">
                <a:solidFill>
                  <a:srgbClr val="FF0000"/>
                </a:solidFill>
              </a:rPr>
              <a:t> </a:t>
            </a:r>
            <a:r>
              <a:rPr lang="en-US" sz="2400" b="1" dirty="0" err="1" smtClean="0">
                <a:solidFill>
                  <a:srgbClr val="FF0000"/>
                </a:solidFill>
              </a:rPr>
              <a:t>person_id</a:t>
            </a:r>
            <a:r>
              <a:rPr lang="en-US" sz="2400" b="1" dirty="0" smtClean="0">
                <a:solidFill>
                  <a:srgbClr val="FF0000"/>
                </a:solidFill>
              </a:rPr>
              <a:t> </a:t>
            </a:r>
            <a:r>
              <a:rPr lang="en-US" sz="2400" dirty="0" smtClean="0"/>
              <a:t>identify every unique patient in the database.</a:t>
            </a:r>
            <a:endParaRPr lang="en-US" sz="2400" dirty="0"/>
          </a:p>
        </p:txBody>
      </p:sp>
      <p:pic>
        <p:nvPicPr>
          <p:cNvPr id="2" name="Imagen 1"/>
          <p:cNvPicPr>
            <a:picLocks noChangeAspect="1"/>
          </p:cNvPicPr>
          <p:nvPr/>
        </p:nvPicPr>
        <p:blipFill>
          <a:blip r:embed="rId3"/>
          <a:stretch>
            <a:fillRect/>
          </a:stretch>
        </p:blipFill>
        <p:spPr>
          <a:xfrm>
            <a:off x="3688078" y="1753702"/>
            <a:ext cx="2278380" cy="3002280"/>
          </a:xfrm>
          <a:prstGeom prst="rect">
            <a:avLst/>
          </a:prstGeom>
        </p:spPr>
      </p:pic>
      <p:pic>
        <p:nvPicPr>
          <p:cNvPr id="14" name="Imagen 13"/>
          <p:cNvPicPr>
            <a:picLocks noChangeAspect="1"/>
          </p:cNvPicPr>
          <p:nvPr/>
        </p:nvPicPr>
        <p:blipFill rotWithShape="1">
          <a:blip r:embed="rId4"/>
          <a:srcRect l="2003" r="1876"/>
          <a:stretch/>
        </p:blipFill>
        <p:spPr>
          <a:xfrm>
            <a:off x="7811657" y="825054"/>
            <a:ext cx="3902796" cy="5437328"/>
          </a:xfrm>
          <a:prstGeom prst="rect">
            <a:avLst/>
          </a:prstGeom>
          <a:ln>
            <a:solidFill>
              <a:schemeClr val="tx1"/>
            </a:solidFill>
          </a:ln>
        </p:spPr>
      </p:pic>
    </p:spTree>
    <p:extLst>
      <p:ext uri="{BB962C8B-B14F-4D97-AF65-F5344CB8AC3E}">
        <p14:creationId xmlns:p14="http://schemas.microsoft.com/office/powerpoint/2010/main" val="2601460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a:xfrm>
            <a:off x="0" y="0"/>
            <a:ext cx="6676505" cy="1325563"/>
          </a:xfrm>
        </p:spPr>
        <p:txBody>
          <a:bodyPr>
            <a:normAutofit/>
          </a:bodyPr>
          <a:lstStyle/>
          <a:p>
            <a:pPr algn="ctr"/>
            <a:r>
              <a:rPr lang="en-US" sz="4000" dirty="0">
                <a:solidFill>
                  <a:srgbClr val="0070C0"/>
                </a:solidFill>
              </a:rPr>
              <a:t>Step 3: Create ETL mappings</a:t>
            </a:r>
          </a:p>
        </p:txBody>
      </p:sp>
      <p:cxnSp>
        <p:nvCxnSpPr>
          <p:cNvPr id="11" name="Straight Arrow Connector 10">
            <a:extLst>
              <a:ext uri="{FF2B5EF4-FFF2-40B4-BE49-F238E27FC236}">
                <a16:creationId xmlns:a16="http://schemas.microsoft.com/office/drawing/2014/main" id="{5178E6C9-0722-224D-B729-0590DFC73BD3}"/>
              </a:ext>
            </a:extLst>
          </p:cNvPr>
          <p:cNvCxnSpPr>
            <a:cxnSpLocks/>
          </p:cNvCxnSpPr>
          <p:nvPr/>
        </p:nvCxnSpPr>
        <p:spPr>
          <a:xfrm>
            <a:off x="6821768" y="2398568"/>
            <a:ext cx="1273262" cy="258906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1627D4-E80B-9042-84F6-E98A921A2443}"/>
              </a:ext>
            </a:extLst>
          </p:cNvPr>
          <p:cNvSpPr txBox="1"/>
          <p:nvPr/>
        </p:nvSpPr>
        <p:spPr>
          <a:xfrm>
            <a:off x="197513" y="1454133"/>
            <a:ext cx="4561998" cy="5078313"/>
          </a:xfrm>
          <a:prstGeom prst="rect">
            <a:avLst/>
          </a:prstGeom>
          <a:noFill/>
          <a:ln w="28575">
            <a:solidFill>
              <a:schemeClr val="tx1"/>
            </a:solidFill>
          </a:ln>
        </p:spPr>
        <p:txBody>
          <a:bodyPr wrap="square" rtlCol="0">
            <a:spAutoFit/>
          </a:bodyPr>
          <a:lstStyle/>
          <a:p>
            <a:pPr algn="just"/>
            <a:r>
              <a:rPr lang="en-US" b="1" dirty="0" smtClean="0">
                <a:solidFill>
                  <a:srgbClr val="FF0000"/>
                </a:solidFill>
              </a:rPr>
              <a:t>MIMICIII documentation:</a:t>
            </a:r>
          </a:p>
          <a:p>
            <a:pPr algn="just"/>
            <a:r>
              <a:rPr lang="en-US" b="1" dirty="0"/>
              <a:t>HADM_ID</a:t>
            </a:r>
            <a:r>
              <a:rPr lang="en-US" dirty="0"/>
              <a:t> </a:t>
            </a:r>
            <a:r>
              <a:rPr lang="en-US" dirty="0" smtClean="0"/>
              <a:t>“represents </a:t>
            </a:r>
            <a:r>
              <a:rPr lang="en-US" dirty="0"/>
              <a:t>a single patient’s admission to the hospital</a:t>
            </a:r>
            <a:r>
              <a:rPr lang="en-US" dirty="0" smtClean="0"/>
              <a:t>.”</a:t>
            </a:r>
          </a:p>
          <a:p>
            <a:pPr algn="just"/>
            <a:r>
              <a:rPr lang="en-US" b="1" dirty="0" smtClean="0"/>
              <a:t>ADMITTIME</a:t>
            </a:r>
            <a:r>
              <a:rPr lang="en-US" dirty="0" smtClean="0"/>
              <a:t> “provides </a:t>
            </a:r>
            <a:r>
              <a:rPr lang="en-US" dirty="0"/>
              <a:t>the date and time the patient was admitted to the hospital</a:t>
            </a:r>
            <a:r>
              <a:rPr lang="en-US" dirty="0" smtClean="0"/>
              <a:t>.”</a:t>
            </a:r>
          </a:p>
          <a:p>
            <a:pPr algn="just"/>
            <a:r>
              <a:rPr lang="en-US" b="1" dirty="0" smtClean="0"/>
              <a:t>DISCHTIME</a:t>
            </a:r>
            <a:r>
              <a:rPr lang="en-US" dirty="0" smtClean="0"/>
              <a:t> “provides </a:t>
            </a:r>
            <a:r>
              <a:rPr lang="en-US" dirty="0"/>
              <a:t>the date and time the patient was discharged from the hospital</a:t>
            </a:r>
            <a:r>
              <a:rPr lang="en-US" dirty="0" smtClean="0"/>
              <a:t>.”</a:t>
            </a:r>
          </a:p>
          <a:p>
            <a:pPr algn="just"/>
            <a:r>
              <a:rPr lang="en-US" b="1" dirty="0" smtClean="0">
                <a:solidFill>
                  <a:srgbClr val="FF0000"/>
                </a:solidFill>
              </a:rPr>
              <a:t>OMOP documentation:</a:t>
            </a:r>
          </a:p>
          <a:p>
            <a:pPr algn="just"/>
            <a:r>
              <a:rPr lang="en-US" b="1" dirty="0" err="1" smtClean="0"/>
              <a:t>visit_occurrence_id</a:t>
            </a:r>
            <a:r>
              <a:rPr lang="en-US" dirty="0" smtClean="0"/>
              <a:t> is “</a:t>
            </a:r>
            <a:r>
              <a:rPr lang="en-US" b="1" dirty="0" smtClean="0">
                <a:solidFill>
                  <a:srgbClr val="FF0000"/>
                </a:solidFill>
              </a:rPr>
              <a:t>the </a:t>
            </a:r>
            <a:r>
              <a:rPr lang="en-US" b="1" dirty="0">
                <a:solidFill>
                  <a:srgbClr val="FF0000"/>
                </a:solidFill>
              </a:rPr>
              <a:t>visit during which the condition </a:t>
            </a:r>
            <a:r>
              <a:rPr lang="en-US" b="1" dirty="0" smtClean="0">
                <a:solidFill>
                  <a:srgbClr val="FF0000"/>
                </a:solidFill>
              </a:rPr>
              <a:t>occurred</a:t>
            </a:r>
            <a:r>
              <a:rPr lang="en-US" dirty="0" smtClean="0"/>
              <a:t>”</a:t>
            </a:r>
            <a:endParaRPr lang="en-US" dirty="0"/>
          </a:p>
          <a:p>
            <a:pPr algn="just"/>
            <a:r>
              <a:rPr lang="en-US" dirty="0" smtClean="0"/>
              <a:t>According to ETL </a:t>
            </a:r>
            <a:r>
              <a:rPr lang="en-US" dirty="0"/>
              <a:t>Conventions: </a:t>
            </a:r>
            <a:r>
              <a:rPr lang="en-US" dirty="0" smtClean="0"/>
              <a:t>“Depending </a:t>
            </a:r>
            <a:r>
              <a:rPr lang="en-US" dirty="0"/>
              <a:t>on the structure of the source data, this may have to be determined based on dates. If a </a:t>
            </a:r>
            <a:r>
              <a:rPr lang="en-US" b="1" dirty="0"/>
              <a:t>CONDITION_START_DATE</a:t>
            </a:r>
            <a:r>
              <a:rPr lang="en-US" dirty="0"/>
              <a:t> occurs within the start and end date of a Visit it is a </a:t>
            </a:r>
            <a:r>
              <a:rPr lang="en-US" b="1" dirty="0">
                <a:solidFill>
                  <a:srgbClr val="FF0000"/>
                </a:solidFill>
              </a:rPr>
              <a:t>valid ETL choice to choose the VISIT_OCCURRENCE_ID from the Visit that subsumes it</a:t>
            </a:r>
            <a:r>
              <a:rPr lang="en-US" dirty="0"/>
              <a:t>, even if not explicitly stated in the </a:t>
            </a:r>
            <a:r>
              <a:rPr lang="en-US" dirty="0" smtClean="0"/>
              <a:t>data”. </a:t>
            </a:r>
            <a:endParaRPr lang="en-US" dirty="0">
              <a:solidFill>
                <a:srgbClr val="FF0000"/>
              </a:solidFill>
            </a:endParaRPr>
          </a:p>
        </p:txBody>
      </p:sp>
      <p:pic>
        <p:nvPicPr>
          <p:cNvPr id="22" name="Imagen 21"/>
          <p:cNvPicPr>
            <a:picLocks noChangeAspect="1"/>
          </p:cNvPicPr>
          <p:nvPr/>
        </p:nvPicPr>
        <p:blipFill rotWithShape="1">
          <a:blip r:embed="rId3"/>
          <a:srcRect l="2003" r="1876"/>
          <a:stretch/>
        </p:blipFill>
        <p:spPr>
          <a:xfrm>
            <a:off x="8179725" y="1355924"/>
            <a:ext cx="3736540" cy="5205702"/>
          </a:xfrm>
          <a:prstGeom prst="rect">
            <a:avLst/>
          </a:prstGeom>
          <a:ln>
            <a:solidFill>
              <a:schemeClr val="tx1"/>
            </a:solidFill>
          </a:ln>
        </p:spPr>
      </p:pic>
      <p:pic>
        <p:nvPicPr>
          <p:cNvPr id="33" name="Imagen 32"/>
          <p:cNvPicPr>
            <a:picLocks noChangeAspect="1"/>
          </p:cNvPicPr>
          <p:nvPr/>
        </p:nvPicPr>
        <p:blipFill>
          <a:blip r:embed="rId4"/>
          <a:stretch>
            <a:fillRect/>
          </a:stretch>
        </p:blipFill>
        <p:spPr>
          <a:xfrm>
            <a:off x="4859271" y="1088367"/>
            <a:ext cx="1912620" cy="5585460"/>
          </a:xfrm>
          <a:prstGeom prst="rect">
            <a:avLst/>
          </a:prstGeom>
        </p:spPr>
      </p:pic>
    </p:spTree>
    <p:extLst>
      <p:ext uri="{BB962C8B-B14F-4D97-AF65-F5344CB8AC3E}">
        <p14:creationId xmlns:p14="http://schemas.microsoft.com/office/powerpoint/2010/main" val="2311794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FDE2A-DF9B-C84B-A704-E4FE76547C18}"/>
              </a:ext>
            </a:extLst>
          </p:cNvPr>
          <p:cNvSpPr>
            <a:spLocks noGrp="1"/>
          </p:cNvSpPr>
          <p:nvPr>
            <p:ph idx="1"/>
          </p:nvPr>
        </p:nvSpPr>
        <p:spPr>
          <a:xfrm>
            <a:off x="2937308" y="2093639"/>
            <a:ext cx="5986403" cy="3708691"/>
          </a:xfrm>
        </p:spPr>
        <p:txBody>
          <a:bodyPr>
            <a:normAutofit fontScale="92500" lnSpcReduction="10000"/>
          </a:bodyPr>
          <a:lstStyle/>
          <a:p>
            <a:pPr marL="0" indent="0" algn="just">
              <a:buNone/>
            </a:pPr>
            <a:r>
              <a:rPr lang="en-US" sz="3900" dirty="0"/>
              <a:t>ETL Steps</a:t>
            </a:r>
          </a:p>
          <a:p>
            <a:pPr marL="495325" indent="-495325" algn="just">
              <a:buFont typeface="+mj-lt"/>
              <a:buAutoNum type="arabicPeriod"/>
            </a:pPr>
            <a:r>
              <a:rPr lang="en-US" dirty="0" smtClean="0"/>
              <a:t>Understand </a:t>
            </a:r>
            <a:r>
              <a:rPr lang="en-US" dirty="0"/>
              <a:t>source/target data models</a:t>
            </a:r>
          </a:p>
          <a:p>
            <a:pPr marL="495325" indent="-495325" algn="just">
              <a:buFont typeface="+mj-lt"/>
              <a:buAutoNum type="arabicPeriod"/>
            </a:pPr>
            <a:r>
              <a:rPr lang="en-US" dirty="0"/>
              <a:t>Profile source tables</a:t>
            </a:r>
          </a:p>
          <a:p>
            <a:pPr marL="495325" indent="-495325" algn="just">
              <a:buFont typeface="+mj-lt"/>
              <a:buAutoNum type="arabicPeriod"/>
            </a:pPr>
            <a:r>
              <a:rPr lang="en-US" dirty="0"/>
              <a:t>Create ETL mappings</a:t>
            </a:r>
          </a:p>
          <a:p>
            <a:pPr marL="495325" indent="-495325" algn="just">
              <a:buFont typeface="+mj-lt"/>
              <a:buAutoNum type="arabicPeriod"/>
            </a:pPr>
            <a:r>
              <a:rPr lang="en-US" dirty="0"/>
              <a:t>Write transformation code</a:t>
            </a:r>
          </a:p>
          <a:p>
            <a:pPr marL="495325" indent="-495325" algn="just">
              <a:buFont typeface="+mj-lt"/>
              <a:buAutoNum type="arabicPeriod"/>
            </a:pPr>
            <a:r>
              <a:rPr lang="en-US" dirty="0"/>
              <a:t>Execute transformation</a:t>
            </a:r>
          </a:p>
          <a:p>
            <a:pPr marL="495325" indent="-495325" algn="just">
              <a:buFont typeface="+mj-lt"/>
              <a:buAutoNum type="arabicPeriod"/>
            </a:pPr>
            <a:r>
              <a:rPr lang="en-US" dirty="0"/>
              <a:t>Perform data quality assessment</a:t>
            </a:r>
          </a:p>
          <a:p>
            <a:pPr marL="495325" indent="-495325" algn="just">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id="{407ED4B9-3B24-CB40-9544-62340D9BFCD3}"/>
              </a:ext>
            </a:extLst>
          </p:cNvPr>
          <p:cNvSpPr txBox="1">
            <a:spLocks/>
          </p:cNvSpPr>
          <p:nvPr/>
        </p:nvSpPr>
        <p:spPr>
          <a:xfrm>
            <a:off x="2144683" y="496782"/>
            <a:ext cx="7115695"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smtClean="0">
                <a:solidFill>
                  <a:srgbClr val="FF0000"/>
                </a:solidFill>
              </a:rPr>
              <a:t>ETL </a:t>
            </a:r>
            <a:r>
              <a:rPr lang="en-US" sz="4000" b="1" dirty="0">
                <a:solidFill>
                  <a:srgbClr val="FF0000"/>
                </a:solidFill>
              </a:rPr>
              <a:t>MIMIC data </a:t>
            </a:r>
            <a:r>
              <a:rPr lang="en-US" sz="4000" b="1" dirty="0" smtClean="0">
                <a:solidFill>
                  <a:srgbClr val="FF0000"/>
                </a:solidFill>
              </a:rPr>
              <a:t>into the </a:t>
            </a:r>
            <a:r>
              <a:rPr lang="en-US" sz="4000" b="1" dirty="0">
                <a:solidFill>
                  <a:srgbClr val="FF0000"/>
                </a:solidFill>
              </a:rPr>
              <a:t>OMOP CONDITION_OCCURRENCE table</a:t>
            </a:r>
          </a:p>
        </p:txBody>
      </p:sp>
    </p:spTree>
    <p:extLst>
      <p:ext uri="{BB962C8B-B14F-4D97-AF65-F5344CB8AC3E}">
        <p14:creationId xmlns:p14="http://schemas.microsoft.com/office/powerpoint/2010/main" val="1441181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a:xfrm>
            <a:off x="0" y="0"/>
            <a:ext cx="6759633" cy="1325563"/>
          </a:xfrm>
        </p:spPr>
        <p:txBody>
          <a:bodyPr/>
          <a:lstStyle/>
          <a:p>
            <a:pPr algn="ctr"/>
            <a:r>
              <a:rPr lang="en-US" dirty="0"/>
              <a:t>Step 3: Create ETL mappings</a:t>
            </a:r>
          </a:p>
        </p:txBody>
      </p:sp>
      <p:cxnSp>
        <p:nvCxnSpPr>
          <p:cNvPr id="11" name="Straight Arrow Connector 10">
            <a:extLst>
              <a:ext uri="{FF2B5EF4-FFF2-40B4-BE49-F238E27FC236}">
                <a16:creationId xmlns:a16="http://schemas.microsoft.com/office/drawing/2014/main" id="{5178E6C9-0722-224D-B729-0590DFC73BD3}"/>
              </a:ext>
            </a:extLst>
          </p:cNvPr>
          <p:cNvCxnSpPr>
            <a:cxnSpLocks/>
          </p:cNvCxnSpPr>
          <p:nvPr/>
        </p:nvCxnSpPr>
        <p:spPr>
          <a:xfrm flipV="1">
            <a:off x="7403078" y="1681834"/>
            <a:ext cx="655872" cy="145354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09ADB2-29D1-764E-ACA3-090C76C29BC9}"/>
              </a:ext>
            </a:extLst>
          </p:cNvPr>
          <p:cNvCxnSpPr>
            <a:cxnSpLocks/>
          </p:cNvCxnSpPr>
          <p:nvPr/>
        </p:nvCxnSpPr>
        <p:spPr>
          <a:xfrm>
            <a:off x="7403078" y="4224880"/>
            <a:ext cx="655872" cy="64507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1F66B5-7888-EA44-9EE9-B8187F1A6769}"/>
              </a:ext>
            </a:extLst>
          </p:cNvPr>
          <p:cNvCxnSpPr>
            <a:cxnSpLocks/>
          </p:cNvCxnSpPr>
          <p:nvPr/>
        </p:nvCxnSpPr>
        <p:spPr>
          <a:xfrm>
            <a:off x="7403078" y="3624349"/>
            <a:ext cx="655872" cy="60053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3"/>
          <a:stretch>
            <a:fillRect/>
          </a:stretch>
        </p:blipFill>
        <p:spPr>
          <a:xfrm>
            <a:off x="4131752" y="1758413"/>
            <a:ext cx="3188397" cy="2753922"/>
          </a:xfrm>
          <a:prstGeom prst="rect">
            <a:avLst/>
          </a:prstGeom>
          <a:ln>
            <a:solidFill>
              <a:schemeClr val="tx1"/>
            </a:solidFill>
          </a:ln>
        </p:spPr>
      </p:pic>
      <p:pic>
        <p:nvPicPr>
          <p:cNvPr id="14" name="Imagen 13"/>
          <p:cNvPicPr>
            <a:picLocks noChangeAspect="1"/>
          </p:cNvPicPr>
          <p:nvPr/>
        </p:nvPicPr>
        <p:blipFill rotWithShape="1">
          <a:blip r:embed="rId4"/>
          <a:srcRect l="2003" r="1876"/>
          <a:stretch/>
        </p:blipFill>
        <p:spPr>
          <a:xfrm>
            <a:off x="8113219" y="592298"/>
            <a:ext cx="3902796" cy="5437328"/>
          </a:xfrm>
          <a:prstGeom prst="rect">
            <a:avLst/>
          </a:prstGeom>
          <a:ln>
            <a:solidFill>
              <a:schemeClr val="tx1"/>
            </a:solidFill>
          </a:ln>
        </p:spPr>
      </p:pic>
      <p:sp>
        <p:nvSpPr>
          <p:cNvPr id="24" name="TextBox 23">
            <a:extLst>
              <a:ext uri="{FF2B5EF4-FFF2-40B4-BE49-F238E27FC236}">
                <a16:creationId xmlns:a16="http://schemas.microsoft.com/office/drawing/2014/main" id="{301627D4-E80B-9042-84F6-E98A921A2443}"/>
              </a:ext>
            </a:extLst>
          </p:cNvPr>
          <p:cNvSpPr txBox="1"/>
          <p:nvPr/>
        </p:nvSpPr>
        <p:spPr>
          <a:xfrm>
            <a:off x="141645" y="1228942"/>
            <a:ext cx="3781962" cy="5355312"/>
          </a:xfrm>
          <a:prstGeom prst="rect">
            <a:avLst/>
          </a:prstGeom>
          <a:noFill/>
          <a:ln w="28575">
            <a:solidFill>
              <a:schemeClr val="tx1"/>
            </a:solidFill>
          </a:ln>
        </p:spPr>
        <p:txBody>
          <a:bodyPr wrap="square" rtlCol="0">
            <a:spAutoFit/>
          </a:bodyPr>
          <a:lstStyle/>
          <a:p>
            <a:pPr algn="just"/>
            <a:r>
              <a:rPr lang="en-US" b="1" dirty="0">
                <a:solidFill>
                  <a:srgbClr val="FF0000"/>
                </a:solidFill>
              </a:rPr>
              <a:t>DIAGNOSES_ICD: </a:t>
            </a:r>
            <a:r>
              <a:rPr lang="en-US" b="1" dirty="0" smtClean="0"/>
              <a:t>“</a:t>
            </a:r>
            <a:r>
              <a:rPr lang="en-US" dirty="0" smtClean="0"/>
              <a:t>Hospital </a:t>
            </a:r>
            <a:r>
              <a:rPr lang="en-US" dirty="0"/>
              <a:t>assigned diagnoses, coded using the International Statistical Classification of Diseases and Related Health Problems (ICD</a:t>
            </a:r>
            <a:r>
              <a:rPr lang="en-US" dirty="0" smtClean="0"/>
              <a:t>) system.” </a:t>
            </a:r>
            <a:endParaRPr lang="en-US" dirty="0"/>
          </a:p>
          <a:p>
            <a:pPr algn="just"/>
            <a:r>
              <a:rPr lang="en-US" b="1" dirty="0" smtClean="0">
                <a:solidFill>
                  <a:srgbClr val="FF0000"/>
                </a:solidFill>
              </a:rPr>
              <a:t>SUBJECT_ID</a:t>
            </a:r>
            <a:r>
              <a:rPr lang="en-US" dirty="0" smtClean="0">
                <a:solidFill>
                  <a:srgbClr val="FF0000"/>
                </a:solidFill>
              </a:rPr>
              <a:t> </a:t>
            </a:r>
            <a:r>
              <a:rPr lang="en-US" dirty="0"/>
              <a:t>and</a:t>
            </a:r>
            <a:r>
              <a:rPr lang="en-US" dirty="0">
                <a:solidFill>
                  <a:srgbClr val="FF0000"/>
                </a:solidFill>
              </a:rPr>
              <a:t> </a:t>
            </a:r>
            <a:r>
              <a:rPr lang="en-US" b="1" dirty="0" err="1">
                <a:solidFill>
                  <a:srgbClr val="FF0000"/>
                </a:solidFill>
              </a:rPr>
              <a:t>person_id</a:t>
            </a:r>
            <a:r>
              <a:rPr lang="en-US" dirty="0">
                <a:solidFill>
                  <a:srgbClr val="FF0000"/>
                </a:solidFill>
              </a:rPr>
              <a:t> </a:t>
            </a:r>
            <a:r>
              <a:rPr lang="en-US" dirty="0"/>
              <a:t>identify every unique patient in the database</a:t>
            </a:r>
            <a:r>
              <a:rPr lang="en-US" dirty="0" smtClean="0"/>
              <a:t>.</a:t>
            </a:r>
          </a:p>
          <a:p>
            <a:pPr algn="just"/>
            <a:r>
              <a:rPr lang="en-US" b="1" dirty="0">
                <a:solidFill>
                  <a:srgbClr val="FF0000"/>
                </a:solidFill>
              </a:rPr>
              <a:t>MIMICIII documentation</a:t>
            </a:r>
            <a:r>
              <a:rPr lang="en-US" b="1" dirty="0" smtClean="0">
                <a:solidFill>
                  <a:srgbClr val="FF0000"/>
                </a:solidFill>
              </a:rPr>
              <a:t>: </a:t>
            </a:r>
            <a:r>
              <a:rPr lang="en-US" b="1" dirty="0" smtClean="0"/>
              <a:t>HADM_ID</a:t>
            </a:r>
            <a:r>
              <a:rPr lang="en-US" dirty="0" smtClean="0"/>
              <a:t> </a:t>
            </a:r>
            <a:r>
              <a:rPr lang="en-US" dirty="0"/>
              <a:t>“represents a single patient’s admission to the hospital</a:t>
            </a:r>
            <a:r>
              <a:rPr lang="en-US" dirty="0" smtClean="0"/>
              <a:t>.”</a:t>
            </a:r>
          </a:p>
          <a:p>
            <a:r>
              <a:rPr lang="en-US" b="1" dirty="0">
                <a:solidFill>
                  <a:srgbClr val="FF0000"/>
                </a:solidFill>
              </a:rPr>
              <a:t>OMOP documentation</a:t>
            </a:r>
            <a:r>
              <a:rPr lang="en-US" b="1" dirty="0" smtClean="0">
                <a:solidFill>
                  <a:srgbClr val="FF0000"/>
                </a:solidFill>
              </a:rPr>
              <a:t>:</a:t>
            </a:r>
            <a:r>
              <a:rPr lang="en-US" dirty="0" smtClean="0">
                <a:solidFill>
                  <a:srgbClr val="FF0000"/>
                </a:solidFill>
              </a:rPr>
              <a:t> </a:t>
            </a:r>
            <a:r>
              <a:rPr lang="en-US" b="1" dirty="0" err="1" smtClean="0"/>
              <a:t>visit_occurrence_id</a:t>
            </a:r>
            <a:r>
              <a:rPr lang="en-US" b="1" dirty="0" smtClean="0"/>
              <a:t> </a:t>
            </a:r>
            <a:r>
              <a:rPr lang="en-US" dirty="0"/>
              <a:t>is “the visit during which the condition occurred</a:t>
            </a:r>
            <a:r>
              <a:rPr lang="en-US" dirty="0" smtClean="0"/>
              <a:t>.”</a:t>
            </a:r>
          </a:p>
          <a:p>
            <a:pPr algn="just"/>
            <a:r>
              <a:rPr lang="en-US" b="1" dirty="0" smtClean="0">
                <a:solidFill>
                  <a:srgbClr val="FF0000"/>
                </a:solidFill>
              </a:rPr>
              <a:t>MIMICIII documentation:</a:t>
            </a:r>
          </a:p>
          <a:p>
            <a:pPr algn="just"/>
            <a:r>
              <a:rPr lang="en-US" dirty="0" smtClean="0"/>
              <a:t>“</a:t>
            </a:r>
            <a:r>
              <a:rPr lang="en-US" b="1" dirty="0" smtClean="0"/>
              <a:t>ICD9_CODE</a:t>
            </a:r>
            <a:r>
              <a:rPr lang="en-US" dirty="0" smtClean="0"/>
              <a:t> contains </a:t>
            </a:r>
            <a:r>
              <a:rPr lang="en-US" dirty="0"/>
              <a:t>the actual code </a:t>
            </a:r>
            <a:r>
              <a:rPr lang="en-US" b="1" dirty="0">
                <a:solidFill>
                  <a:srgbClr val="FF0000"/>
                </a:solidFill>
              </a:rPr>
              <a:t>corresponding to the diagnosis assigned to the patient </a:t>
            </a:r>
            <a:r>
              <a:rPr lang="en-US" dirty="0"/>
              <a:t>for the given row. Note that all codes, as of MIMIC-III v1.0, are ICD-9 codes</a:t>
            </a:r>
            <a:r>
              <a:rPr lang="en-US" dirty="0" smtClean="0"/>
              <a:t>.</a:t>
            </a:r>
            <a:endParaRPr lang="en-US" dirty="0"/>
          </a:p>
        </p:txBody>
      </p:sp>
    </p:spTree>
    <p:extLst>
      <p:ext uri="{BB962C8B-B14F-4D97-AF65-F5344CB8AC3E}">
        <p14:creationId xmlns:p14="http://schemas.microsoft.com/office/powerpoint/2010/main" val="515286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a:xfrm>
            <a:off x="0" y="9308"/>
            <a:ext cx="6676505" cy="1325563"/>
          </a:xfrm>
        </p:spPr>
        <p:txBody>
          <a:bodyPr>
            <a:normAutofit/>
          </a:bodyPr>
          <a:lstStyle/>
          <a:p>
            <a:pPr algn="ctr"/>
            <a:r>
              <a:rPr lang="en-US" sz="4000" b="1" dirty="0">
                <a:solidFill>
                  <a:srgbClr val="0070C0"/>
                </a:solidFill>
              </a:rPr>
              <a:t>Step 3: Create ETL mappings</a:t>
            </a:r>
          </a:p>
        </p:txBody>
      </p:sp>
      <p:cxnSp>
        <p:nvCxnSpPr>
          <p:cNvPr id="13" name="Straight Arrow Connector 12">
            <a:extLst>
              <a:ext uri="{FF2B5EF4-FFF2-40B4-BE49-F238E27FC236}">
                <a16:creationId xmlns:a16="http://schemas.microsoft.com/office/drawing/2014/main" id="{ED09ADB2-29D1-764E-ACA3-090C76C29BC9}"/>
              </a:ext>
            </a:extLst>
          </p:cNvPr>
          <p:cNvCxnSpPr>
            <a:cxnSpLocks/>
          </p:cNvCxnSpPr>
          <p:nvPr/>
        </p:nvCxnSpPr>
        <p:spPr>
          <a:xfrm>
            <a:off x="6450676" y="2477193"/>
            <a:ext cx="1309024" cy="292475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1627D4-E80B-9042-84F6-E98A921A2443}"/>
              </a:ext>
            </a:extLst>
          </p:cNvPr>
          <p:cNvSpPr txBox="1"/>
          <p:nvPr/>
        </p:nvSpPr>
        <p:spPr>
          <a:xfrm>
            <a:off x="240352" y="3420266"/>
            <a:ext cx="6060691" cy="3139321"/>
          </a:xfrm>
          <a:prstGeom prst="rect">
            <a:avLst/>
          </a:prstGeom>
          <a:noFill/>
          <a:ln w="28575">
            <a:solidFill>
              <a:schemeClr val="tx1"/>
            </a:solidFill>
          </a:ln>
        </p:spPr>
        <p:txBody>
          <a:bodyPr wrap="square" rtlCol="0">
            <a:spAutoFit/>
          </a:bodyPr>
          <a:lstStyle/>
          <a:p>
            <a:pPr algn="just"/>
            <a:r>
              <a:rPr lang="en-US" b="1" dirty="0" smtClean="0">
                <a:solidFill>
                  <a:srgbClr val="FF0000"/>
                </a:solidFill>
              </a:rPr>
              <a:t>From MIMICIII documentation: </a:t>
            </a:r>
            <a:r>
              <a:rPr lang="en-US" b="1" dirty="0" smtClean="0"/>
              <a:t>D_ICD_DIAGNOSES</a:t>
            </a:r>
            <a:r>
              <a:rPr lang="en-US" dirty="0" smtClean="0"/>
              <a:t> is the “Dictionary </a:t>
            </a:r>
            <a:r>
              <a:rPr lang="en-US" dirty="0"/>
              <a:t>of International Statistical Classification of Diseases and Related Health Problems (ICD) codes relating to </a:t>
            </a:r>
            <a:r>
              <a:rPr lang="en-US" dirty="0" smtClean="0"/>
              <a:t>diagnoses.”</a:t>
            </a:r>
          </a:p>
          <a:p>
            <a:pPr algn="just"/>
            <a:endParaRPr lang="en-US" b="1" dirty="0" smtClean="0">
              <a:solidFill>
                <a:srgbClr val="FF0000"/>
              </a:solidFill>
            </a:endParaRPr>
          </a:p>
          <a:p>
            <a:pPr algn="just"/>
            <a:r>
              <a:rPr lang="en-US" b="1" dirty="0" smtClean="0">
                <a:solidFill>
                  <a:srgbClr val="FF0000"/>
                </a:solidFill>
              </a:rPr>
              <a:t>From OMOP documentation</a:t>
            </a:r>
            <a:r>
              <a:rPr lang="en-US" dirty="0" smtClean="0"/>
              <a:t>: The </a:t>
            </a:r>
            <a:r>
              <a:rPr lang="en-US" b="1" dirty="0" err="1" smtClean="0"/>
              <a:t>condition_source_value</a:t>
            </a:r>
            <a:endParaRPr lang="en-US" b="1" dirty="0"/>
          </a:p>
          <a:p>
            <a:pPr algn="just"/>
            <a:r>
              <a:rPr lang="en-US" dirty="0"/>
              <a:t>c</a:t>
            </a:r>
            <a:r>
              <a:rPr lang="en-US" dirty="0" smtClean="0"/>
              <a:t>ontains “the </a:t>
            </a:r>
            <a:r>
              <a:rPr lang="en-US" b="1" dirty="0"/>
              <a:t>verbatim value </a:t>
            </a:r>
            <a:r>
              <a:rPr lang="en-US" dirty="0"/>
              <a:t>from the source data representing the condition that </a:t>
            </a:r>
            <a:r>
              <a:rPr lang="en-US" dirty="0" smtClean="0"/>
              <a:t>occurred”. According to ETL </a:t>
            </a:r>
            <a:r>
              <a:rPr lang="en-US" dirty="0"/>
              <a:t>Conventions: </a:t>
            </a:r>
            <a:r>
              <a:rPr lang="en-US" dirty="0" smtClean="0"/>
              <a:t>“This </a:t>
            </a:r>
            <a:r>
              <a:rPr lang="en-US" dirty="0"/>
              <a:t>code is mapped to a Standard Condition Concept in the Standardized Vocabularies and the original code is stored here for </a:t>
            </a:r>
            <a:r>
              <a:rPr lang="en-US" dirty="0" smtClean="0"/>
              <a:t>reference.”</a:t>
            </a:r>
            <a:endParaRPr lang="en-US" dirty="0"/>
          </a:p>
        </p:txBody>
      </p:sp>
      <p:pic>
        <p:nvPicPr>
          <p:cNvPr id="2" name="Imagen 1"/>
          <p:cNvPicPr>
            <a:picLocks noChangeAspect="1"/>
          </p:cNvPicPr>
          <p:nvPr/>
        </p:nvPicPr>
        <p:blipFill>
          <a:blip r:embed="rId3"/>
          <a:stretch>
            <a:fillRect/>
          </a:stretch>
        </p:blipFill>
        <p:spPr>
          <a:xfrm>
            <a:off x="3252004" y="1139753"/>
            <a:ext cx="3065664" cy="2226256"/>
          </a:xfrm>
          <a:prstGeom prst="rect">
            <a:avLst/>
          </a:prstGeom>
        </p:spPr>
      </p:pic>
      <p:pic>
        <p:nvPicPr>
          <p:cNvPr id="19" name="Imagen 18"/>
          <p:cNvPicPr>
            <a:picLocks noChangeAspect="1"/>
          </p:cNvPicPr>
          <p:nvPr/>
        </p:nvPicPr>
        <p:blipFill rotWithShape="1">
          <a:blip r:embed="rId4"/>
          <a:srcRect l="2003" r="1876"/>
          <a:stretch/>
        </p:blipFill>
        <p:spPr>
          <a:xfrm>
            <a:off x="7796922" y="758547"/>
            <a:ext cx="4169218" cy="5808503"/>
          </a:xfrm>
          <a:prstGeom prst="rect">
            <a:avLst/>
          </a:prstGeom>
          <a:ln>
            <a:solidFill>
              <a:schemeClr val="tx1"/>
            </a:solidFill>
          </a:ln>
        </p:spPr>
      </p:pic>
    </p:spTree>
    <p:extLst>
      <p:ext uri="{BB962C8B-B14F-4D97-AF65-F5344CB8AC3E}">
        <p14:creationId xmlns:p14="http://schemas.microsoft.com/office/powerpoint/2010/main" val="3811629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a:xfrm>
            <a:off x="2264691" y="15990"/>
            <a:ext cx="7414953" cy="1325563"/>
          </a:xfrm>
        </p:spPr>
        <p:txBody>
          <a:bodyPr>
            <a:normAutofit/>
          </a:bodyPr>
          <a:lstStyle/>
          <a:p>
            <a:pPr algn="ctr"/>
            <a:r>
              <a:rPr lang="en-US" sz="4000" b="1" dirty="0">
                <a:solidFill>
                  <a:srgbClr val="0070C0"/>
                </a:solidFill>
              </a:rPr>
              <a:t>Step 4: Write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1121156" y="1260073"/>
            <a:ext cx="9702025" cy="1569660"/>
          </a:xfrm>
          <a:prstGeom prst="rect">
            <a:avLst/>
          </a:prstGeom>
          <a:noFill/>
        </p:spPr>
        <p:txBody>
          <a:bodyPr wrap="square" rtlCol="0">
            <a:spAutoFit/>
          </a:bodyPr>
          <a:lstStyle/>
          <a:p>
            <a:pPr algn="just"/>
            <a:r>
              <a:rPr lang="en-US" sz="2400" dirty="0">
                <a:solidFill>
                  <a:srgbClr val="FF0000"/>
                </a:solidFill>
              </a:rPr>
              <a:t>Paste the SQL statements that transform data from one or more MIMIC tables into the three OMOP CONDITION_OCCURRENCE fields (patient-id, </a:t>
            </a:r>
            <a:r>
              <a:rPr lang="en-US" sz="2400" dirty="0" err="1">
                <a:solidFill>
                  <a:srgbClr val="FF0000"/>
                </a:solidFill>
              </a:rPr>
              <a:t>visit_occurrence_id</a:t>
            </a:r>
            <a:r>
              <a:rPr lang="en-US" sz="2400" dirty="0">
                <a:solidFill>
                  <a:srgbClr val="FF0000"/>
                </a:solidFill>
              </a:rPr>
              <a:t>, </a:t>
            </a:r>
            <a:r>
              <a:rPr lang="en-US" sz="2400" dirty="0" err="1">
                <a:solidFill>
                  <a:srgbClr val="FF0000"/>
                </a:solidFill>
              </a:rPr>
              <a:t>condition_source_value</a:t>
            </a:r>
            <a:r>
              <a:rPr lang="en-US" sz="2400" dirty="0">
                <a:solidFill>
                  <a:srgbClr val="FF0000"/>
                </a:solidFill>
              </a:rPr>
              <a:t>) into the Coursera Submission </a:t>
            </a:r>
            <a:r>
              <a:rPr lang="en-US" sz="2400" dirty="0" smtClean="0">
                <a:solidFill>
                  <a:srgbClr val="FF0000"/>
                </a:solidFill>
              </a:rPr>
              <a:t>Site</a:t>
            </a:r>
            <a:endParaRPr lang="en-US" sz="2400" dirty="0"/>
          </a:p>
        </p:txBody>
      </p:sp>
      <p:sp>
        <p:nvSpPr>
          <p:cNvPr id="6" name="CuadroTexto 5"/>
          <p:cNvSpPr txBox="1"/>
          <p:nvPr/>
        </p:nvSpPr>
        <p:spPr>
          <a:xfrm>
            <a:off x="1496302" y="2837729"/>
            <a:ext cx="9193875" cy="3293209"/>
          </a:xfrm>
          <a:prstGeom prst="rect">
            <a:avLst/>
          </a:prstGeom>
          <a:noFill/>
        </p:spPr>
        <p:txBody>
          <a:bodyPr wrap="square" rtlCol="0">
            <a:spAutoFit/>
          </a:bodyPr>
          <a:lstStyle/>
          <a:p>
            <a:r>
              <a:rPr lang="es-MX" sz="2800" dirty="0" err="1" smtClean="0"/>
              <a:t>Mapping</a:t>
            </a:r>
            <a:r>
              <a:rPr lang="es-MX" sz="2800" dirty="0" smtClean="0"/>
              <a:t> </a:t>
            </a:r>
            <a:r>
              <a:rPr lang="es-MX" sz="2800" b="1" dirty="0" smtClean="0">
                <a:solidFill>
                  <a:srgbClr val="FF0000"/>
                </a:solidFill>
              </a:rPr>
              <a:t>SUBJECT_ID</a:t>
            </a:r>
            <a:r>
              <a:rPr lang="es-MX" sz="2800" dirty="0" smtClean="0"/>
              <a:t> </a:t>
            </a:r>
            <a:r>
              <a:rPr lang="es-MX" sz="2800" dirty="0" err="1" smtClean="0"/>
              <a:t>field</a:t>
            </a:r>
            <a:r>
              <a:rPr lang="es-MX" sz="2800" dirty="0" smtClean="0"/>
              <a:t> </a:t>
            </a:r>
            <a:r>
              <a:rPr lang="es-MX" sz="2800" dirty="0" err="1" smtClean="0"/>
              <a:t>from</a:t>
            </a:r>
            <a:r>
              <a:rPr lang="es-MX" sz="2800" dirty="0" smtClean="0"/>
              <a:t> MIMIC-III </a:t>
            </a:r>
            <a:r>
              <a:rPr lang="es-MX" sz="2800" b="1" dirty="0" smtClean="0">
                <a:solidFill>
                  <a:srgbClr val="FF0000"/>
                </a:solidFill>
              </a:rPr>
              <a:t>PATIENTS</a:t>
            </a:r>
            <a:r>
              <a:rPr lang="es-MX" sz="2800" dirty="0" smtClean="0"/>
              <a:t> </a:t>
            </a:r>
            <a:r>
              <a:rPr lang="es-MX" sz="2800" dirty="0" err="1" smtClean="0"/>
              <a:t>table</a:t>
            </a:r>
            <a:r>
              <a:rPr lang="es-MX" sz="2800" dirty="0" smtClean="0"/>
              <a:t> to </a:t>
            </a:r>
            <a:r>
              <a:rPr lang="es-MX" sz="2800" b="1" dirty="0" err="1" smtClean="0">
                <a:solidFill>
                  <a:srgbClr val="FF0000"/>
                </a:solidFill>
              </a:rPr>
              <a:t>person_id</a:t>
            </a:r>
            <a:r>
              <a:rPr lang="es-MX" sz="2800" dirty="0" smtClean="0"/>
              <a:t> </a:t>
            </a:r>
            <a:r>
              <a:rPr lang="es-MX" sz="2800" dirty="0" err="1" smtClean="0"/>
              <a:t>field</a:t>
            </a:r>
            <a:r>
              <a:rPr lang="es-MX" sz="2800" dirty="0" smtClean="0"/>
              <a:t> in OMOP </a:t>
            </a:r>
            <a:r>
              <a:rPr lang="es-MX" sz="2800" b="1" dirty="0" smtClean="0">
                <a:solidFill>
                  <a:srgbClr val="FF0000"/>
                </a:solidFill>
              </a:rPr>
              <a:t>CONDITION_OCCURRENCE</a:t>
            </a:r>
            <a:r>
              <a:rPr lang="es-MX" sz="2800" dirty="0" smtClean="0"/>
              <a:t> </a:t>
            </a:r>
            <a:r>
              <a:rPr lang="es-MX" sz="2800" dirty="0" err="1" smtClean="0"/>
              <a:t>table</a:t>
            </a:r>
            <a:r>
              <a:rPr lang="es-MX" sz="2800" dirty="0" smtClean="0"/>
              <a:t> </a:t>
            </a:r>
          </a:p>
          <a:p>
            <a:r>
              <a:rPr lang="es-MX" sz="2800" b="1" dirty="0" smtClean="0"/>
              <a:t>CODE:</a:t>
            </a:r>
            <a:endParaRPr lang="es-MX" sz="2800" b="1" dirty="0"/>
          </a:p>
          <a:p>
            <a:r>
              <a:rPr lang="es-MX" sz="3200" dirty="0" err="1" smtClean="0"/>
              <a:t>update</a:t>
            </a:r>
            <a:r>
              <a:rPr lang="es-MX" sz="3200" dirty="0" smtClean="0"/>
              <a:t> </a:t>
            </a:r>
            <a:r>
              <a:rPr lang="es-MX" sz="3200" dirty="0" err="1" smtClean="0"/>
              <a:t>omop.</a:t>
            </a:r>
            <a:r>
              <a:rPr lang="es-MX" sz="3200" dirty="0" err="1" smtClean="0">
                <a:solidFill>
                  <a:srgbClr val="FF0000"/>
                </a:solidFill>
              </a:rPr>
              <a:t>condition_occurrence</a:t>
            </a:r>
            <a:r>
              <a:rPr lang="es-MX" sz="3200" dirty="0" smtClean="0"/>
              <a:t> </a:t>
            </a:r>
            <a:r>
              <a:rPr lang="es-MX" sz="3200" dirty="0" err="1"/>
              <a:t>op</a:t>
            </a:r>
            <a:endParaRPr lang="es-MX" sz="3200" dirty="0"/>
          </a:p>
          <a:p>
            <a:r>
              <a:rPr lang="es-MX" sz="3200" dirty="0"/>
              <a:t>set </a:t>
            </a:r>
            <a:r>
              <a:rPr lang="es-MX" sz="3200" dirty="0" err="1"/>
              <a:t>op.</a:t>
            </a:r>
            <a:r>
              <a:rPr lang="es-MX" sz="3200" dirty="0" err="1">
                <a:solidFill>
                  <a:srgbClr val="FF0000"/>
                </a:solidFill>
              </a:rPr>
              <a:t>person_id</a:t>
            </a:r>
            <a:r>
              <a:rPr lang="es-MX" sz="3200" dirty="0"/>
              <a:t> = </a:t>
            </a:r>
            <a:r>
              <a:rPr lang="es-MX" sz="3200" dirty="0" err="1"/>
              <a:t>mp.</a:t>
            </a:r>
            <a:r>
              <a:rPr lang="es-MX" sz="3200" dirty="0" err="1">
                <a:solidFill>
                  <a:srgbClr val="FF0000"/>
                </a:solidFill>
              </a:rPr>
              <a:t>subject_id</a:t>
            </a:r>
            <a:endParaRPr lang="es-MX" sz="3200" dirty="0">
              <a:solidFill>
                <a:srgbClr val="FF0000"/>
              </a:solidFill>
            </a:endParaRPr>
          </a:p>
          <a:p>
            <a:r>
              <a:rPr lang="es-MX" sz="3200" dirty="0" err="1"/>
              <a:t>from</a:t>
            </a:r>
            <a:r>
              <a:rPr lang="es-MX" sz="3200" dirty="0"/>
              <a:t> </a:t>
            </a:r>
            <a:r>
              <a:rPr lang="es-MX" sz="3200" dirty="0" err="1"/>
              <a:t>mimic.</a:t>
            </a:r>
            <a:r>
              <a:rPr lang="es-MX" sz="3200" dirty="0" err="1">
                <a:solidFill>
                  <a:srgbClr val="FF0000"/>
                </a:solidFill>
              </a:rPr>
              <a:t>patients</a:t>
            </a:r>
            <a:r>
              <a:rPr lang="es-MX" sz="3200" dirty="0"/>
              <a:t> </a:t>
            </a:r>
            <a:r>
              <a:rPr lang="es-MX" sz="3200" dirty="0" err="1"/>
              <a:t>mp</a:t>
            </a:r>
            <a:endParaRPr lang="es-MX" sz="3200" dirty="0"/>
          </a:p>
          <a:p>
            <a:endParaRPr lang="es-MX" sz="2800" dirty="0"/>
          </a:p>
        </p:txBody>
      </p:sp>
    </p:spTree>
    <p:extLst>
      <p:ext uri="{BB962C8B-B14F-4D97-AF65-F5344CB8AC3E}">
        <p14:creationId xmlns:p14="http://schemas.microsoft.com/office/powerpoint/2010/main" val="1328531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a:xfrm>
            <a:off x="2264691" y="15990"/>
            <a:ext cx="7414953" cy="1325563"/>
          </a:xfrm>
        </p:spPr>
        <p:txBody>
          <a:bodyPr>
            <a:normAutofit/>
          </a:bodyPr>
          <a:lstStyle/>
          <a:p>
            <a:pPr algn="ctr"/>
            <a:r>
              <a:rPr lang="en-US" sz="4000" b="1" dirty="0">
                <a:solidFill>
                  <a:srgbClr val="0070C0"/>
                </a:solidFill>
              </a:rPr>
              <a:t>Step 4: Write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1121156" y="1260073"/>
            <a:ext cx="9702025" cy="1569660"/>
          </a:xfrm>
          <a:prstGeom prst="rect">
            <a:avLst/>
          </a:prstGeom>
          <a:noFill/>
        </p:spPr>
        <p:txBody>
          <a:bodyPr wrap="square" rtlCol="0">
            <a:spAutoFit/>
          </a:bodyPr>
          <a:lstStyle/>
          <a:p>
            <a:pPr algn="just"/>
            <a:r>
              <a:rPr lang="en-US" sz="2400" dirty="0">
                <a:solidFill>
                  <a:srgbClr val="FF0000"/>
                </a:solidFill>
              </a:rPr>
              <a:t>Paste the SQL statements that transform data from one or more MIMIC tables into the three OMOP CONDITION_OCCURRENCE fields (patient-id, </a:t>
            </a:r>
            <a:r>
              <a:rPr lang="en-US" sz="2400" dirty="0" err="1">
                <a:solidFill>
                  <a:srgbClr val="FF0000"/>
                </a:solidFill>
              </a:rPr>
              <a:t>visit_occurrence_id</a:t>
            </a:r>
            <a:r>
              <a:rPr lang="en-US" sz="2400" dirty="0">
                <a:solidFill>
                  <a:srgbClr val="FF0000"/>
                </a:solidFill>
              </a:rPr>
              <a:t>, </a:t>
            </a:r>
            <a:r>
              <a:rPr lang="en-US" sz="2400" dirty="0" err="1">
                <a:solidFill>
                  <a:srgbClr val="FF0000"/>
                </a:solidFill>
              </a:rPr>
              <a:t>condition_source_value</a:t>
            </a:r>
            <a:r>
              <a:rPr lang="en-US" sz="2400" dirty="0">
                <a:solidFill>
                  <a:srgbClr val="FF0000"/>
                </a:solidFill>
              </a:rPr>
              <a:t>) into the Coursera Submission </a:t>
            </a:r>
            <a:r>
              <a:rPr lang="en-US" sz="2400" dirty="0" smtClean="0">
                <a:solidFill>
                  <a:srgbClr val="FF0000"/>
                </a:solidFill>
              </a:rPr>
              <a:t>Site</a:t>
            </a:r>
            <a:endParaRPr lang="en-US" sz="2400" dirty="0"/>
          </a:p>
        </p:txBody>
      </p:sp>
      <p:sp>
        <p:nvSpPr>
          <p:cNvPr id="6" name="CuadroTexto 5"/>
          <p:cNvSpPr txBox="1"/>
          <p:nvPr/>
        </p:nvSpPr>
        <p:spPr>
          <a:xfrm>
            <a:off x="1496302" y="2837729"/>
            <a:ext cx="9193875" cy="3724096"/>
          </a:xfrm>
          <a:prstGeom prst="rect">
            <a:avLst/>
          </a:prstGeom>
          <a:noFill/>
        </p:spPr>
        <p:txBody>
          <a:bodyPr wrap="square" rtlCol="0">
            <a:spAutoFit/>
          </a:bodyPr>
          <a:lstStyle/>
          <a:p>
            <a:r>
              <a:rPr lang="es-MX" sz="2800" dirty="0" err="1" smtClean="0"/>
              <a:t>Mapping</a:t>
            </a:r>
            <a:r>
              <a:rPr lang="es-MX" sz="2800" dirty="0" smtClean="0"/>
              <a:t> </a:t>
            </a:r>
            <a:r>
              <a:rPr lang="es-MX" sz="2800" b="1" dirty="0" smtClean="0">
                <a:solidFill>
                  <a:srgbClr val="FF0000"/>
                </a:solidFill>
              </a:rPr>
              <a:t>HADM_ID</a:t>
            </a:r>
            <a:r>
              <a:rPr lang="es-MX" sz="2800" dirty="0" smtClean="0"/>
              <a:t> </a:t>
            </a:r>
            <a:r>
              <a:rPr lang="es-MX" sz="2800" dirty="0" err="1" smtClean="0"/>
              <a:t>field</a:t>
            </a:r>
            <a:r>
              <a:rPr lang="es-MX" sz="2800" dirty="0" smtClean="0"/>
              <a:t> </a:t>
            </a:r>
            <a:r>
              <a:rPr lang="es-MX" sz="2800" dirty="0" err="1" smtClean="0"/>
              <a:t>from</a:t>
            </a:r>
            <a:r>
              <a:rPr lang="es-MX" sz="2800" dirty="0" smtClean="0"/>
              <a:t> MIMIC-III </a:t>
            </a:r>
            <a:r>
              <a:rPr lang="es-MX" sz="2800" b="1" dirty="0" smtClean="0">
                <a:solidFill>
                  <a:srgbClr val="FF0000"/>
                </a:solidFill>
              </a:rPr>
              <a:t>ADMISSIONS</a:t>
            </a:r>
            <a:r>
              <a:rPr lang="es-MX" sz="2800" dirty="0" smtClean="0"/>
              <a:t> </a:t>
            </a:r>
            <a:r>
              <a:rPr lang="es-MX" sz="2800" dirty="0" err="1" smtClean="0"/>
              <a:t>table</a:t>
            </a:r>
            <a:r>
              <a:rPr lang="es-MX" sz="2800" dirty="0" smtClean="0"/>
              <a:t> to </a:t>
            </a:r>
            <a:r>
              <a:rPr lang="es-MX" sz="2800" b="1" dirty="0" err="1" smtClean="0">
                <a:solidFill>
                  <a:srgbClr val="FF0000"/>
                </a:solidFill>
              </a:rPr>
              <a:t>visit_occurrence_id</a:t>
            </a:r>
            <a:r>
              <a:rPr lang="es-MX" sz="2800" dirty="0" smtClean="0"/>
              <a:t> </a:t>
            </a:r>
            <a:r>
              <a:rPr lang="es-MX" sz="2800" dirty="0" err="1" smtClean="0"/>
              <a:t>field</a:t>
            </a:r>
            <a:r>
              <a:rPr lang="es-MX" sz="2800" dirty="0" smtClean="0"/>
              <a:t> in OMOP </a:t>
            </a:r>
            <a:r>
              <a:rPr lang="es-MX" sz="2800" b="1" dirty="0" smtClean="0">
                <a:solidFill>
                  <a:srgbClr val="FF0000"/>
                </a:solidFill>
              </a:rPr>
              <a:t>CONDITION_OCCURRENCE</a:t>
            </a:r>
            <a:r>
              <a:rPr lang="es-MX" sz="2800" dirty="0" smtClean="0"/>
              <a:t> </a:t>
            </a:r>
            <a:r>
              <a:rPr lang="es-MX" sz="2800" dirty="0" err="1" smtClean="0"/>
              <a:t>table</a:t>
            </a:r>
            <a:r>
              <a:rPr lang="es-MX" sz="2800" dirty="0" smtClean="0"/>
              <a:t> </a:t>
            </a:r>
          </a:p>
          <a:p>
            <a:r>
              <a:rPr lang="es-MX" sz="2800" b="1" dirty="0" smtClean="0"/>
              <a:t>CODE</a:t>
            </a:r>
            <a:endParaRPr lang="es-MX" sz="2800" b="1" dirty="0"/>
          </a:p>
          <a:p>
            <a:r>
              <a:rPr lang="es-MX" sz="3200" dirty="0" err="1" smtClean="0"/>
              <a:t>update</a:t>
            </a:r>
            <a:r>
              <a:rPr lang="es-MX" sz="3200" dirty="0" smtClean="0"/>
              <a:t> </a:t>
            </a:r>
            <a:r>
              <a:rPr lang="es-MX" sz="3200" dirty="0" err="1" smtClean="0"/>
              <a:t>omop.</a:t>
            </a:r>
            <a:r>
              <a:rPr lang="es-MX" sz="3200" dirty="0" err="1" smtClean="0">
                <a:solidFill>
                  <a:srgbClr val="FF0000"/>
                </a:solidFill>
              </a:rPr>
              <a:t>condition_occurrence</a:t>
            </a:r>
            <a:r>
              <a:rPr lang="es-MX" sz="3200" dirty="0" smtClean="0"/>
              <a:t> </a:t>
            </a:r>
            <a:r>
              <a:rPr lang="es-MX" sz="3200" dirty="0" err="1"/>
              <a:t>op</a:t>
            </a:r>
            <a:endParaRPr lang="es-MX" sz="3200" dirty="0"/>
          </a:p>
          <a:p>
            <a:r>
              <a:rPr lang="es-MX" sz="3200" dirty="0"/>
              <a:t>set </a:t>
            </a:r>
            <a:r>
              <a:rPr lang="es-MX" sz="3200" dirty="0" err="1" smtClean="0"/>
              <a:t>op.</a:t>
            </a:r>
            <a:r>
              <a:rPr lang="es-MX" sz="3200" dirty="0" err="1" smtClean="0">
                <a:solidFill>
                  <a:srgbClr val="FF0000"/>
                </a:solidFill>
              </a:rPr>
              <a:t>visit_occurrence_id</a:t>
            </a:r>
            <a:r>
              <a:rPr lang="es-MX" sz="3200" dirty="0" smtClean="0"/>
              <a:t> </a:t>
            </a:r>
            <a:r>
              <a:rPr lang="es-MX" sz="3200" dirty="0"/>
              <a:t>= </a:t>
            </a:r>
            <a:r>
              <a:rPr lang="es-MX" sz="3200" dirty="0" err="1" smtClean="0"/>
              <a:t>mp.</a:t>
            </a:r>
            <a:r>
              <a:rPr lang="es-MX" sz="3200" dirty="0" err="1" smtClean="0">
                <a:solidFill>
                  <a:srgbClr val="FF0000"/>
                </a:solidFill>
              </a:rPr>
              <a:t>HADM_ID</a:t>
            </a:r>
            <a:endParaRPr lang="es-MX" sz="3200" dirty="0">
              <a:solidFill>
                <a:srgbClr val="FF0000"/>
              </a:solidFill>
            </a:endParaRPr>
          </a:p>
          <a:p>
            <a:r>
              <a:rPr lang="es-MX" sz="3200" dirty="0" err="1"/>
              <a:t>from</a:t>
            </a:r>
            <a:r>
              <a:rPr lang="es-MX" sz="3200" dirty="0"/>
              <a:t> </a:t>
            </a:r>
            <a:r>
              <a:rPr lang="es-MX" sz="3200" dirty="0" err="1" smtClean="0"/>
              <a:t>mimic.</a:t>
            </a:r>
            <a:r>
              <a:rPr lang="es-MX" sz="3200" dirty="0" err="1" smtClean="0">
                <a:solidFill>
                  <a:srgbClr val="FF0000"/>
                </a:solidFill>
              </a:rPr>
              <a:t>ADMISSIONS</a:t>
            </a:r>
            <a:r>
              <a:rPr lang="es-MX" sz="3200" dirty="0" smtClean="0"/>
              <a:t> </a:t>
            </a:r>
            <a:r>
              <a:rPr lang="es-MX" sz="3200" dirty="0" err="1"/>
              <a:t>mp</a:t>
            </a:r>
            <a:endParaRPr lang="es-MX" sz="3200" dirty="0"/>
          </a:p>
          <a:p>
            <a:endParaRPr lang="es-MX" sz="2800" dirty="0"/>
          </a:p>
        </p:txBody>
      </p:sp>
    </p:spTree>
    <p:extLst>
      <p:ext uri="{BB962C8B-B14F-4D97-AF65-F5344CB8AC3E}">
        <p14:creationId xmlns:p14="http://schemas.microsoft.com/office/powerpoint/2010/main" val="433136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a:xfrm>
            <a:off x="2264691" y="15990"/>
            <a:ext cx="7414953" cy="1325563"/>
          </a:xfrm>
        </p:spPr>
        <p:txBody>
          <a:bodyPr>
            <a:normAutofit/>
          </a:bodyPr>
          <a:lstStyle/>
          <a:p>
            <a:pPr algn="ctr"/>
            <a:r>
              <a:rPr lang="en-US" sz="4000" b="1" dirty="0">
                <a:solidFill>
                  <a:srgbClr val="0070C0"/>
                </a:solidFill>
              </a:rPr>
              <a:t>Step 4: Write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399012" y="1010698"/>
            <a:ext cx="11421686" cy="1200329"/>
          </a:xfrm>
          <a:prstGeom prst="rect">
            <a:avLst/>
          </a:prstGeom>
          <a:noFill/>
        </p:spPr>
        <p:txBody>
          <a:bodyPr wrap="square" rtlCol="0">
            <a:spAutoFit/>
          </a:bodyPr>
          <a:lstStyle/>
          <a:p>
            <a:pPr algn="just"/>
            <a:r>
              <a:rPr lang="en-US" sz="2400" dirty="0">
                <a:solidFill>
                  <a:srgbClr val="FF0000"/>
                </a:solidFill>
              </a:rPr>
              <a:t>Paste the SQL statements that transform data from one or more MIMIC tables into the three OMOP CONDITION_OCCURRENCE fields (patient-id, </a:t>
            </a:r>
            <a:r>
              <a:rPr lang="en-US" sz="2400" dirty="0" err="1">
                <a:solidFill>
                  <a:srgbClr val="FF0000"/>
                </a:solidFill>
              </a:rPr>
              <a:t>visit_occurrence_id</a:t>
            </a:r>
            <a:r>
              <a:rPr lang="en-US" sz="2400" dirty="0">
                <a:solidFill>
                  <a:srgbClr val="FF0000"/>
                </a:solidFill>
              </a:rPr>
              <a:t>, </a:t>
            </a:r>
            <a:r>
              <a:rPr lang="en-US" sz="2400" dirty="0" err="1">
                <a:solidFill>
                  <a:srgbClr val="FF0000"/>
                </a:solidFill>
              </a:rPr>
              <a:t>condition_source_value</a:t>
            </a:r>
            <a:r>
              <a:rPr lang="en-US" sz="2400" dirty="0">
                <a:solidFill>
                  <a:srgbClr val="FF0000"/>
                </a:solidFill>
              </a:rPr>
              <a:t>) into the Coursera Submission </a:t>
            </a:r>
            <a:r>
              <a:rPr lang="en-US" sz="2400" dirty="0" smtClean="0">
                <a:solidFill>
                  <a:srgbClr val="FF0000"/>
                </a:solidFill>
              </a:rPr>
              <a:t>Site</a:t>
            </a:r>
            <a:endParaRPr lang="en-US" sz="2400" dirty="0"/>
          </a:p>
        </p:txBody>
      </p:sp>
      <p:sp>
        <p:nvSpPr>
          <p:cNvPr id="6" name="CuadroTexto 5"/>
          <p:cNvSpPr txBox="1"/>
          <p:nvPr/>
        </p:nvSpPr>
        <p:spPr>
          <a:xfrm>
            <a:off x="665019" y="2322354"/>
            <a:ext cx="10922924" cy="4462760"/>
          </a:xfrm>
          <a:prstGeom prst="rect">
            <a:avLst/>
          </a:prstGeom>
          <a:noFill/>
        </p:spPr>
        <p:txBody>
          <a:bodyPr wrap="square" rtlCol="0">
            <a:spAutoFit/>
          </a:bodyPr>
          <a:lstStyle/>
          <a:p>
            <a:r>
              <a:rPr lang="es-MX" sz="2400" dirty="0" err="1" smtClean="0"/>
              <a:t>Mapping</a:t>
            </a:r>
            <a:r>
              <a:rPr lang="es-MX" sz="2400" dirty="0" smtClean="0"/>
              <a:t> </a:t>
            </a:r>
            <a:r>
              <a:rPr lang="es-MX" sz="2400" b="1" dirty="0" smtClean="0">
                <a:solidFill>
                  <a:srgbClr val="FF0000"/>
                </a:solidFill>
              </a:rPr>
              <a:t>SUBJECT_ID</a:t>
            </a:r>
            <a:r>
              <a:rPr lang="es-MX" sz="2400" dirty="0" smtClean="0"/>
              <a:t>, </a:t>
            </a:r>
            <a:r>
              <a:rPr lang="es-MX" sz="2400" b="1" dirty="0" smtClean="0">
                <a:solidFill>
                  <a:srgbClr val="FF0000"/>
                </a:solidFill>
              </a:rPr>
              <a:t>HADM_ID</a:t>
            </a:r>
            <a:r>
              <a:rPr lang="es-MX" sz="2400" dirty="0" smtClean="0"/>
              <a:t>,</a:t>
            </a:r>
            <a:r>
              <a:rPr lang="es-MX" sz="2400" b="1" dirty="0" smtClean="0">
                <a:solidFill>
                  <a:srgbClr val="FF0000"/>
                </a:solidFill>
              </a:rPr>
              <a:t> ICD9_CODE</a:t>
            </a:r>
            <a:r>
              <a:rPr lang="es-MX" sz="2400" dirty="0" smtClean="0"/>
              <a:t> </a:t>
            </a:r>
            <a:r>
              <a:rPr lang="es-MX" sz="2400" dirty="0" err="1" smtClean="0"/>
              <a:t>fields</a:t>
            </a:r>
            <a:r>
              <a:rPr lang="es-MX" sz="2400" dirty="0" smtClean="0"/>
              <a:t> </a:t>
            </a:r>
            <a:r>
              <a:rPr lang="es-MX" sz="2400" dirty="0" err="1" smtClean="0"/>
              <a:t>from</a:t>
            </a:r>
            <a:r>
              <a:rPr lang="es-MX" sz="2400" dirty="0" smtClean="0"/>
              <a:t> MIMIC-III </a:t>
            </a:r>
            <a:r>
              <a:rPr lang="es-MX" sz="2400" b="1" dirty="0" smtClean="0">
                <a:solidFill>
                  <a:srgbClr val="FF0000"/>
                </a:solidFill>
              </a:rPr>
              <a:t>DIAGNOSES_ICD</a:t>
            </a:r>
            <a:r>
              <a:rPr lang="es-MX" sz="2400" dirty="0" smtClean="0"/>
              <a:t> </a:t>
            </a:r>
            <a:r>
              <a:rPr lang="es-MX" sz="2400" dirty="0" err="1" smtClean="0"/>
              <a:t>table</a:t>
            </a:r>
            <a:r>
              <a:rPr lang="es-MX" sz="2400" dirty="0" smtClean="0"/>
              <a:t> to </a:t>
            </a:r>
          </a:p>
          <a:p>
            <a:r>
              <a:rPr lang="es-MX" sz="2400" b="1" dirty="0" err="1" smtClean="0">
                <a:solidFill>
                  <a:srgbClr val="FF0000"/>
                </a:solidFill>
              </a:rPr>
              <a:t>person_id</a:t>
            </a:r>
            <a:r>
              <a:rPr lang="es-MX" sz="2400" dirty="0" smtClean="0"/>
              <a:t>, </a:t>
            </a:r>
            <a:r>
              <a:rPr lang="es-MX" sz="2400" b="1" dirty="0" err="1" smtClean="0">
                <a:solidFill>
                  <a:srgbClr val="FF0000"/>
                </a:solidFill>
              </a:rPr>
              <a:t>visit_occurrence_id</a:t>
            </a:r>
            <a:r>
              <a:rPr lang="es-MX" sz="2400" dirty="0" smtClean="0"/>
              <a:t>,</a:t>
            </a:r>
            <a:r>
              <a:rPr lang="es-MX" sz="2400" b="1" dirty="0" smtClean="0">
                <a:solidFill>
                  <a:srgbClr val="FF0000"/>
                </a:solidFill>
              </a:rPr>
              <a:t> </a:t>
            </a:r>
            <a:r>
              <a:rPr lang="es-MX" sz="2400" dirty="0" smtClean="0"/>
              <a:t> </a:t>
            </a:r>
            <a:r>
              <a:rPr lang="es-MX" sz="2400" b="1" dirty="0" err="1" smtClean="0">
                <a:solidFill>
                  <a:srgbClr val="FF0000"/>
                </a:solidFill>
              </a:rPr>
              <a:t>condition_source_value</a:t>
            </a:r>
            <a:r>
              <a:rPr lang="es-MX" sz="2400" dirty="0" smtClean="0"/>
              <a:t> </a:t>
            </a:r>
            <a:r>
              <a:rPr lang="es-MX" sz="2400" dirty="0" err="1" smtClean="0"/>
              <a:t>fields</a:t>
            </a:r>
            <a:r>
              <a:rPr lang="es-MX" sz="2400" dirty="0" smtClean="0"/>
              <a:t> in OMOP </a:t>
            </a:r>
            <a:r>
              <a:rPr lang="es-MX" sz="2400" b="1" dirty="0" smtClean="0">
                <a:solidFill>
                  <a:srgbClr val="FF0000"/>
                </a:solidFill>
              </a:rPr>
              <a:t>CONDITION_OCCURRENCE</a:t>
            </a:r>
            <a:r>
              <a:rPr lang="es-MX" sz="2400" dirty="0" smtClean="0"/>
              <a:t> </a:t>
            </a:r>
            <a:r>
              <a:rPr lang="es-MX" sz="2400" dirty="0" err="1" smtClean="0"/>
              <a:t>table</a:t>
            </a:r>
            <a:r>
              <a:rPr lang="es-MX" sz="2400" dirty="0" smtClean="0"/>
              <a:t> </a:t>
            </a:r>
          </a:p>
          <a:p>
            <a:r>
              <a:rPr lang="es-MX" sz="2400" b="1" dirty="0" smtClean="0"/>
              <a:t>CODE</a:t>
            </a:r>
            <a:endParaRPr lang="es-MX" sz="2400" b="1" dirty="0"/>
          </a:p>
          <a:p>
            <a:r>
              <a:rPr lang="es-MX" sz="3200" dirty="0" err="1" smtClean="0"/>
              <a:t>update</a:t>
            </a:r>
            <a:r>
              <a:rPr lang="es-MX" sz="3200" dirty="0" smtClean="0"/>
              <a:t> </a:t>
            </a:r>
            <a:r>
              <a:rPr lang="es-MX" sz="3200" dirty="0" err="1" smtClean="0"/>
              <a:t>omop.</a:t>
            </a:r>
            <a:r>
              <a:rPr lang="es-MX" sz="3200" dirty="0" err="1" smtClean="0">
                <a:solidFill>
                  <a:srgbClr val="FF0000"/>
                </a:solidFill>
              </a:rPr>
              <a:t>condition_occurrence</a:t>
            </a:r>
            <a:r>
              <a:rPr lang="es-MX" sz="3200" dirty="0" smtClean="0"/>
              <a:t> </a:t>
            </a:r>
            <a:r>
              <a:rPr lang="es-MX" sz="3200" dirty="0" err="1"/>
              <a:t>op</a:t>
            </a:r>
            <a:endParaRPr lang="es-MX" sz="3200" dirty="0"/>
          </a:p>
          <a:p>
            <a:r>
              <a:rPr lang="es-MX" sz="3200" dirty="0"/>
              <a:t>set </a:t>
            </a:r>
            <a:r>
              <a:rPr lang="es-MX" sz="3200" dirty="0" err="1" smtClean="0"/>
              <a:t>op.</a:t>
            </a:r>
            <a:r>
              <a:rPr lang="es-MX" sz="3200" dirty="0" err="1" smtClean="0">
                <a:solidFill>
                  <a:srgbClr val="FF0000"/>
                </a:solidFill>
              </a:rPr>
              <a:t>person_id</a:t>
            </a:r>
            <a:r>
              <a:rPr lang="es-MX" sz="3200" dirty="0" smtClean="0"/>
              <a:t> </a:t>
            </a:r>
            <a:r>
              <a:rPr lang="es-MX" sz="3200" dirty="0"/>
              <a:t>= </a:t>
            </a:r>
            <a:r>
              <a:rPr lang="es-MX" sz="3200" dirty="0" err="1" smtClean="0"/>
              <a:t>mp.</a:t>
            </a:r>
            <a:r>
              <a:rPr lang="es-MX" sz="3200" dirty="0" err="1" smtClean="0">
                <a:solidFill>
                  <a:srgbClr val="FF0000"/>
                </a:solidFill>
              </a:rPr>
              <a:t>SUBJECT_ID</a:t>
            </a:r>
            <a:r>
              <a:rPr lang="es-MX" sz="3200" dirty="0" smtClean="0"/>
              <a:t>,</a:t>
            </a:r>
          </a:p>
          <a:p>
            <a:r>
              <a:rPr lang="es-MX" sz="3200" dirty="0"/>
              <a:t>set </a:t>
            </a:r>
            <a:r>
              <a:rPr lang="es-MX" sz="3200" dirty="0" err="1"/>
              <a:t>op.</a:t>
            </a:r>
            <a:r>
              <a:rPr lang="es-MX" sz="3200" dirty="0" err="1">
                <a:solidFill>
                  <a:srgbClr val="FF0000"/>
                </a:solidFill>
              </a:rPr>
              <a:t>visit_occurrence_id</a:t>
            </a:r>
            <a:r>
              <a:rPr lang="es-MX" sz="3200" dirty="0"/>
              <a:t> = </a:t>
            </a:r>
            <a:r>
              <a:rPr lang="es-MX" sz="3200" dirty="0" err="1" smtClean="0"/>
              <a:t>mp.</a:t>
            </a:r>
            <a:r>
              <a:rPr lang="es-MX" sz="3200" dirty="0" err="1" smtClean="0">
                <a:solidFill>
                  <a:srgbClr val="FF0000"/>
                </a:solidFill>
              </a:rPr>
              <a:t>HADM_ID</a:t>
            </a:r>
            <a:r>
              <a:rPr lang="es-MX" sz="3200" dirty="0" smtClean="0"/>
              <a:t>,</a:t>
            </a:r>
          </a:p>
          <a:p>
            <a:r>
              <a:rPr lang="es-MX" sz="3200" dirty="0"/>
              <a:t>set </a:t>
            </a:r>
            <a:r>
              <a:rPr lang="es-MX" sz="3200" dirty="0" err="1" smtClean="0"/>
              <a:t>op.</a:t>
            </a:r>
            <a:r>
              <a:rPr lang="es-MX" sz="3200" dirty="0" err="1" smtClean="0">
                <a:solidFill>
                  <a:srgbClr val="FF0000"/>
                </a:solidFill>
              </a:rPr>
              <a:t>condition_source_value</a:t>
            </a:r>
            <a:r>
              <a:rPr lang="es-MX" sz="3200" dirty="0" smtClean="0"/>
              <a:t> </a:t>
            </a:r>
            <a:r>
              <a:rPr lang="es-MX" sz="3200" dirty="0"/>
              <a:t>= </a:t>
            </a:r>
            <a:r>
              <a:rPr lang="es-MX" sz="3200" dirty="0" smtClean="0"/>
              <a:t>mp.</a:t>
            </a:r>
            <a:r>
              <a:rPr lang="es-MX" sz="3200" dirty="0" smtClean="0">
                <a:solidFill>
                  <a:srgbClr val="FF0000"/>
                </a:solidFill>
              </a:rPr>
              <a:t>ICD9_CODE</a:t>
            </a:r>
            <a:r>
              <a:rPr lang="es-MX" sz="3200" dirty="0" smtClean="0"/>
              <a:t>,</a:t>
            </a:r>
            <a:endParaRPr lang="es-MX" sz="3200" dirty="0"/>
          </a:p>
          <a:p>
            <a:r>
              <a:rPr lang="es-MX" sz="3200" dirty="0" err="1" smtClean="0"/>
              <a:t>from</a:t>
            </a:r>
            <a:r>
              <a:rPr lang="es-MX" sz="3200" dirty="0" smtClean="0"/>
              <a:t> </a:t>
            </a:r>
            <a:r>
              <a:rPr lang="es-MX" sz="3200" dirty="0" err="1" smtClean="0"/>
              <a:t>mimic.</a:t>
            </a:r>
            <a:r>
              <a:rPr lang="es-MX" sz="3200" dirty="0" err="1" smtClean="0">
                <a:solidFill>
                  <a:srgbClr val="FF0000"/>
                </a:solidFill>
              </a:rPr>
              <a:t>DIAGNOSES_ICD</a:t>
            </a:r>
            <a:r>
              <a:rPr lang="es-MX" sz="3200" dirty="0" smtClean="0"/>
              <a:t> </a:t>
            </a:r>
            <a:r>
              <a:rPr lang="es-MX" sz="3200" dirty="0" err="1" smtClean="0"/>
              <a:t>mp</a:t>
            </a:r>
            <a:endParaRPr lang="es-MX" sz="2800" dirty="0"/>
          </a:p>
        </p:txBody>
      </p:sp>
    </p:spTree>
    <p:extLst>
      <p:ext uri="{BB962C8B-B14F-4D97-AF65-F5344CB8AC3E}">
        <p14:creationId xmlns:p14="http://schemas.microsoft.com/office/powerpoint/2010/main" val="503460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a:xfrm>
            <a:off x="2264691" y="15990"/>
            <a:ext cx="7414953" cy="1325563"/>
          </a:xfrm>
        </p:spPr>
        <p:txBody>
          <a:bodyPr>
            <a:normAutofit/>
          </a:bodyPr>
          <a:lstStyle/>
          <a:p>
            <a:pPr algn="ctr"/>
            <a:r>
              <a:rPr lang="en-US" sz="4000" b="1" dirty="0">
                <a:solidFill>
                  <a:srgbClr val="0070C0"/>
                </a:solidFill>
              </a:rPr>
              <a:t>Step 4: Write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1121156" y="1260073"/>
            <a:ext cx="9702025" cy="1569660"/>
          </a:xfrm>
          <a:prstGeom prst="rect">
            <a:avLst/>
          </a:prstGeom>
          <a:noFill/>
        </p:spPr>
        <p:txBody>
          <a:bodyPr wrap="square" rtlCol="0">
            <a:spAutoFit/>
          </a:bodyPr>
          <a:lstStyle/>
          <a:p>
            <a:pPr algn="just"/>
            <a:r>
              <a:rPr lang="en-US" sz="2400" dirty="0">
                <a:solidFill>
                  <a:srgbClr val="FF0000"/>
                </a:solidFill>
              </a:rPr>
              <a:t>Paste the SQL statements that transform data from one or more MIMIC tables into the three OMOP CONDITION_OCCURRENCE fields (patient-id, </a:t>
            </a:r>
            <a:r>
              <a:rPr lang="en-US" sz="2400" dirty="0" err="1">
                <a:solidFill>
                  <a:srgbClr val="FF0000"/>
                </a:solidFill>
              </a:rPr>
              <a:t>visit_occurrence_id</a:t>
            </a:r>
            <a:r>
              <a:rPr lang="en-US" sz="2400" dirty="0">
                <a:solidFill>
                  <a:srgbClr val="FF0000"/>
                </a:solidFill>
              </a:rPr>
              <a:t>, </a:t>
            </a:r>
            <a:r>
              <a:rPr lang="en-US" sz="2400" dirty="0" err="1">
                <a:solidFill>
                  <a:srgbClr val="FF0000"/>
                </a:solidFill>
              </a:rPr>
              <a:t>condition_source_value</a:t>
            </a:r>
            <a:r>
              <a:rPr lang="en-US" sz="2400" dirty="0">
                <a:solidFill>
                  <a:srgbClr val="FF0000"/>
                </a:solidFill>
              </a:rPr>
              <a:t>) into the Coursera Submission </a:t>
            </a:r>
            <a:r>
              <a:rPr lang="en-US" sz="2400" dirty="0" smtClean="0">
                <a:solidFill>
                  <a:srgbClr val="FF0000"/>
                </a:solidFill>
              </a:rPr>
              <a:t>Site</a:t>
            </a:r>
            <a:endParaRPr lang="en-US" sz="2400" dirty="0"/>
          </a:p>
        </p:txBody>
      </p:sp>
      <p:sp>
        <p:nvSpPr>
          <p:cNvPr id="6" name="CuadroTexto 5"/>
          <p:cNvSpPr txBox="1"/>
          <p:nvPr/>
        </p:nvSpPr>
        <p:spPr>
          <a:xfrm>
            <a:off x="1496302" y="2837729"/>
            <a:ext cx="9193875" cy="3724096"/>
          </a:xfrm>
          <a:prstGeom prst="rect">
            <a:avLst/>
          </a:prstGeom>
          <a:noFill/>
        </p:spPr>
        <p:txBody>
          <a:bodyPr wrap="square" rtlCol="0">
            <a:spAutoFit/>
          </a:bodyPr>
          <a:lstStyle/>
          <a:p>
            <a:r>
              <a:rPr lang="es-MX" sz="2800" dirty="0" err="1" smtClean="0"/>
              <a:t>Mapping</a:t>
            </a:r>
            <a:r>
              <a:rPr lang="es-MX" sz="2800" dirty="0" smtClean="0"/>
              <a:t> </a:t>
            </a:r>
            <a:r>
              <a:rPr lang="es-MX" sz="2800" b="1" dirty="0" smtClean="0">
                <a:solidFill>
                  <a:srgbClr val="FF0000"/>
                </a:solidFill>
              </a:rPr>
              <a:t>ICD9_CODE</a:t>
            </a:r>
            <a:r>
              <a:rPr lang="es-MX" sz="2800" dirty="0" smtClean="0"/>
              <a:t> </a:t>
            </a:r>
            <a:r>
              <a:rPr lang="es-MX" sz="2800" dirty="0" err="1" smtClean="0"/>
              <a:t>field</a:t>
            </a:r>
            <a:r>
              <a:rPr lang="es-MX" sz="2800" dirty="0" smtClean="0"/>
              <a:t> </a:t>
            </a:r>
            <a:r>
              <a:rPr lang="es-MX" sz="2800" dirty="0" err="1" smtClean="0"/>
              <a:t>from</a:t>
            </a:r>
            <a:r>
              <a:rPr lang="es-MX" sz="2800" dirty="0" smtClean="0"/>
              <a:t> MIMIC-III </a:t>
            </a:r>
            <a:r>
              <a:rPr lang="es-MX" sz="2800" b="1" dirty="0" smtClean="0">
                <a:solidFill>
                  <a:srgbClr val="FF0000"/>
                </a:solidFill>
              </a:rPr>
              <a:t>D_ICD_DIAGNOSES</a:t>
            </a:r>
            <a:r>
              <a:rPr lang="es-MX" sz="2800" dirty="0" smtClean="0"/>
              <a:t> </a:t>
            </a:r>
            <a:r>
              <a:rPr lang="es-MX" sz="2800" dirty="0" err="1" smtClean="0"/>
              <a:t>table</a:t>
            </a:r>
            <a:r>
              <a:rPr lang="es-MX" sz="2800" dirty="0" smtClean="0"/>
              <a:t> to </a:t>
            </a:r>
            <a:r>
              <a:rPr lang="es-MX" sz="2800" b="1" dirty="0" err="1" smtClean="0">
                <a:solidFill>
                  <a:srgbClr val="FF0000"/>
                </a:solidFill>
              </a:rPr>
              <a:t>condition_source_value</a:t>
            </a:r>
            <a:r>
              <a:rPr lang="es-MX" sz="2800" dirty="0" smtClean="0"/>
              <a:t> </a:t>
            </a:r>
            <a:r>
              <a:rPr lang="es-MX" sz="2800" dirty="0" err="1" smtClean="0"/>
              <a:t>field</a:t>
            </a:r>
            <a:r>
              <a:rPr lang="es-MX" sz="2800" dirty="0" smtClean="0"/>
              <a:t> in OMOP </a:t>
            </a:r>
            <a:r>
              <a:rPr lang="es-MX" sz="2800" b="1" dirty="0" smtClean="0">
                <a:solidFill>
                  <a:srgbClr val="FF0000"/>
                </a:solidFill>
              </a:rPr>
              <a:t>CONDITION_OCCURRENCE</a:t>
            </a:r>
            <a:r>
              <a:rPr lang="es-MX" sz="2800" dirty="0" smtClean="0"/>
              <a:t> </a:t>
            </a:r>
            <a:r>
              <a:rPr lang="es-MX" sz="2800" dirty="0" err="1" smtClean="0"/>
              <a:t>table</a:t>
            </a:r>
            <a:r>
              <a:rPr lang="es-MX" sz="2800" dirty="0" smtClean="0"/>
              <a:t> </a:t>
            </a:r>
          </a:p>
          <a:p>
            <a:r>
              <a:rPr lang="es-MX" sz="2800" b="1" dirty="0" smtClean="0"/>
              <a:t>CODE</a:t>
            </a:r>
            <a:endParaRPr lang="es-MX" sz="2800" b="1" dirty="0"/>
          </a:p>
          <a:p>
            <a:r>
              <a:rPr lang="es-MX" sz="3200" dirty="0" err="1" smtClean="0"/>
              <a:t>update</a:t>
            </a:r>
            <a:r>
              <a:rPr lang="es-MX" sz="3200" dirty="0" smtClean="0"/>
              <a:t> </a:t>
            </a:r>
            <a:r>
              <a:rPr lang="es-MX" sz="3200" dirty="0" err="1" smtClean="0"/>
              <a:t>omop.</a:t>
            </a:r>
            <a:r>
              <a:rPr lang="es-MX" sz="3200" dirty="0" err="1" smtClean="0">
                <a:solidFill>
                  <a:srgbClr val="FF0000"/>
                </a:solidFill>
              </a:rPr>
              <a:t>condition_occurrence</a:t>
            </a:r>
            <a:r>
              <a:rPr lang="es-MX" sz="3200" dirty="0" smtClean="0"/>
              <a:t> </a:t>
            </a:r>
            <a:r>
              <a:rPr lang="es-MX" sz="3200" dirty="0" err="1"/>
              <a:t>op</a:t>
            </a:r>
            <a:endParaRPr lang="es-MX" sz="3200" dirty="0"/>
          </a:p>
          <a:p>
            <a:r>
              <a:rPr lang="es-MX" sz="3200" dirty="0"/>
              <a:t>set </a:t>
            </a:r>
            <a:r>
              <a:rPr lang="es-MX" sz="3200" dirty="0" err="1" smtClean="0"/>
              <a:t>op.</a:t>
            </a:r>
            <a:r>
              <a:rPr lang="es-MX" sz="3200" dirty="0" err="1" smtClean="0">
                <a:solidFill>
                  <a:srgbClr val="FF0000"/>
                </a:solidFill>
              </a:rPr>
              <a:t>condition_source_value</a:t>
            </a:r>
            <a:r>
              <a:rPr lang="es-MX" sz="3200" dirty="0" smtClean="0"/>
              <a:t> </a:t>
            </a:r>
            <a:r>
              <a:rPr lang="es-MX" sz="3200" dirty="0"/>
              <a:t>= </a:t>
            </a:r>
            <a:r>
              <a:rPr lang="es-MX" sz="3200" dirty="0" smtClean="0"/>
              <a:t>mp.</a:t>
            </a:r>
            <a:r>
              <a:rPr lang="es-MX" sz="3200" dirty="0" smtClean="0">
                <a:solidFill>
                  <a:srgbClr val="FF0000"/>
                </a:solidFill>
              </a:rPr>
              <a:t>ICD9_CODE</a:t>
            </a:r>
            <a:endParaRPr lang="es-MX" sz="3200" dirty="0">
              <a:solidFill>
                <a:srgbClr val="FF0000"/>
              </a:solidFill>
            </a:endParaRPr>
          </a:p>
          <a:p>
            <a:r>
              <a:rPr lang="es-MX" sz="3200" dirty="0" err="1"/>
              <a:t>from</a:t>
            </a:r>
            <a:r>
              <a:rPr lang="es-MX" sz="3200" dirty="0"/>
              <a:t> </a:t>
            </a:r>
            <a:r>
              <a:rPr lang="es-MX" sz="3200" dirty="0" err="1" smtClean="0"/>
              <a:t>mimic.</a:t>
            </a:r>
            <a:r>
              <a:rPr lang="es-MX" sz="3200" dirty="0" err="1" smtClean="0">
                <a:solidFill>
                  <a:srgbClr val="FF0000"/>
                </a:solidFill>
              </a:rPr>
              <a:t>D_ICD_DIAGNOSES</a:t>
            </a:r>
            <a:r>
              <a:rPr lang="es-MX" sz="3200" dirty="0" smtClean="0"/>
              <a:t> </a:t>
            </a:r>
            <a:r>
              <a:rPr lang="es-MX" sz="3200" dirty="0" err="1"/>
              <a:t>mp</a:t>
            </a:r>
            <a:endParaRPr lang="es-MX" sz="3200" dirty="0"/>
          </a:p>
          <a:p>
            <a:endParaRPr lang="es-MX" sz="2800" dirty="0"/>
          </a:p>
        </p:txBody>
      </p:sp>
    </p:spTree>
    <p:extLst>
      <p:ext uri="{BB962C8B-B14F-4D97-AF65-F5344CB8AC3E}">
        <p14:creationId xmlns:p14="http://schemas.microsoft.com/office/powerpoint/2010/main" val="3069788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a:xfrm>
            <a:off x="1719349" y="248747"/>
            <a:ext cx="8156171" cy="1325563"/>
          </a:xfrm>
        </p:spPr>
        <p:txBody>
          <a:bodyPr>
            <a:normAutofit/>
          </a:bodyPr>
          <a:lstStyle/>
          <a:p>
            <a:pPr algn="ctr"/>
            <a:r>
              <a:rPr lang="en-US" sz="4000" b="1" dirty="0">
                <a:solidFill>
                  <a:srgbClr val="0070C0"/>
                </a:solidFill>
              </a:rPr>
              <a:t>Step 5: Execute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394368" y="1836817"/>
            <a:ext cx="11403264" cy="3139321"/>
          </a:xfrm>
          <a:prstGeom prst="rect">
            <a:avLst/>
          </a:prstGeom>
          <a:noFill/>
        </p:spPr>
        <p:txBody>
          <a:bodyPr wrap="square" rtlCol="0">
            <a:spAutoFit/>
          </a:bodyPr>
          <a:lstStyle/>
          <a:p>
            <a:pPr algn="ctr"/>
            <a:r>
              <a:rPr lang="en-US" sz="3600" dirty="0">
                <a:solidFill>
                  <a:srgbClr val="FF0000"/>
                </a:solidFill>
              </a:rPr>
              <a:t>Execute the ETL code from Step 4 but do not submit the output table.</a:t>
            </a:r>
          </a:p>
          <a:p>
            <a:pPr algn="ctr"/>
            <a:r>
              <a:rPr lang="en-US" sz="3600" b="1" dirty="0">
                <a:solidFill>
                  <a:srgbClr val="FF0000"/>
                </a:solidFill>
              </a:rPr>
              <a:t>Use the output table for Step 6.</a:t>
            </a:r>
          </a:p>
          <a:p>
            <a:pPr algn="ctr"/>
            <a:endParaRPr lang="en-US" sz="3600" b="1" dirty="0">
              <a:solidFill>
                <a:srgbClr val="FF0000"/>
              </a:solidFill>
            </a:endParaRPr>
          </a:p>
          <a:p>
            <a:pPr algn="ctr"/>
            <a:r>
              <a:rPr lang="en-US" sz="3600" b="1" u="sng" dirty="0">
                <a:solidFill>
                  <a:srgbClr val="FF0000"/>
                </a:solidFill>
              </a:rPr>
              <a:t>There is no submission for this Step</a:t>
            </a:r>
            <a:r>
              <a:rPr lang="en-US" sz="3600" b="1" dirty="0">
                <a:solidFill>
                  <a:srgbClr val="FF0000"/>
                </a:solidFill>
              </a:rPr>
              <a:t>.</a:t>
            </a:r>
          </a:p>
          <a:p>
            <a:endParaRPr lang="en-US" dirty="0"/>
          </a:p>
        </p:txBody>
      </p:sp>
    </p:spTree>
    <p:extLst>
      <p:ext uri="{BB962C8B-B14F-4D97-AF65-F5344CB8AC3E}">
        <p14:creationId xmlns:p14="http://schemas.microsoft.com/office/powerpoint/2010/main" val="3276593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a:xfrm>
            <a:off x="1702723" y="285490"/>
            <a:ext cx="8771313" cy="1325563"/>
          </a:xfrm>
        </p:spPr>
        <p:txBody>
          <a:bodyPr>
            <a:normAutofit/>
          </a:bodyPr>
          <a:lstStyle/>
          <a:p>
            <a:pPr algn="ctr"/>
            <a:r>
              <a:rPr lang="en-US" sz="4000" b="1" dirty="0">
                <a:solidFill>
                  <a:srgbClr val="0070C0"/>
                </a:solidFill>
              </a:rPr>
              <a:t>Step 6: Perform data quality assessment</a:t>
            </a:r>
          </a:p>
        </p:txBody>
      </p:sp>
      <p:sp>
        <p:nvSpPr>
          <p:cNvPr id="3" name="TextBox 2">
            <a:extLst>
              <a:ext uri="{FF2B5EF4-FFF2-40B4-BE49-F238E27FC236}">
                <a16:creationId xmlns:a16="http://schemas.microsoft.com/office/drawing/2014/main" id="{AEA9CBDB-84DC-7A4D-8239-C6844D2F77BC}"/>
              </a:ext>
            </a:extLst>
          </p:cNvPr>
          <p:cNvSpPr txBox="1"/>
          <p:nvPr/>
        </p:nvSpPr>
        <p:spPr>
          <a:xfrm>
            <a:off x="393700" y="1611053"/>
            <a:ext cx="12140895" cy="1569660"/>
          </a:xfrm>
          <a:prstGeom prst="rect">
            <a:avLst/>
          </a:prstGeom>
          <a:noFill/>
        </p:spPr>
        <p:txBody>
          <a:bodyPr wrap="square" rtlCol="0">
            <a:spAutoFit/>
          </a:bodyPr>
          <a:lstStyle/>
          <a:p>
            <a:r>
              <a:rPr lang="en-US" sz="3200" dirty="0">
                <a:solidFill>
                  <a:srgbClr val="FF0000"/>
                </a:solidFill>
              </a:rPr>
              <a:t>Define, implement, execute one or more data quality measures.</a:t>
            </a:r>
          </a:p>
          <a:p>
            <a:r>
              <a:rPr lang="en-US" sz="3200" dirty="0">
                <a:solidFill>
                  <a:srgbClr val="FF0000"/>
                </a:solidFill>
              </a:rPr>
              <a:t>Submit final DQ measure and an explanation why you created your measure(s).</a:t>
            </a:r>
          </a:p>
        </p:txBody>
      </p:sp>
      <p:sp>
        <p:nvSpPr>
          <p:cNvPr id="5" name="CuadroTexto 4"/>
          <p:cNvSpPr txBox="1"/>
          <p:nvPr/>
        </p:nvSpPr>
        <p:spPr>
          <a:xfrm>
            <a:off x="1176811" y="3758909"/>
            <a:ext cx="9297225" cy="769441"/>
          </a:xfrm>
          <a:prstGeom prst="rect">
            <a:avLst/>
          </a:prstGeom>
          <a:noFill/>
          <a:ln>
            <a:solidFill>
              <a:srgbClr val="FF0000"/>
            </a:solidFill>
          </a:ln>
        </p:spPr>
        <p:txBody>
          <a:bodyPr wrap="none" rtlCol="0">
            <a:spAutoFit/>
          </a:bodyPr>
          <a:lstStyle/>
          <a:p>
            <a:r>
              <a:rPr lang="es-MX" sz="4400" dirty="0" smtClean="0"/>
              <a:t>I do </a:t>
            </a:r>
            <a:r>
              <a:rPr lang="es-MX" sz="4400" dirty="0" err="1" smtClean="0"/>
              <a:t>not</a:t>
            </a:r>
            <a:r>
              <a:rPr lang="es-MX" sz="4400" dirty="0" smtClean="0"/>
              <a:t> </a:t>
            </a:r>
            <a:r>
              <a:rPr lang="es-MX" sz="4400" dirty="0" err="1" smtClean="0"/>
              <a:t>know</a:t>
            </a:r>
            <a:r>
              <a:rPr lang="es-MX" sz="4400" dirty="0" smtClean="0"/>
              <a:t> </a:t>
            </a:r>
            <a:r>
              <a:rPr lang="es-MX" sz="4400" dirty="0" err="1" smtClean="0"/>
              <a:t>how</a:t>
            </a:r>
            <a:r>
              <a:rPr lang="es-MX" sz="4400" dirty="0" smtClean="0"/>
              <a:t> to </a:t>
            </a:r>
            <a:r>
              <a:rPr lang="es-MX" sz="4400" dirty="0" err="1" smtClean="0"/>
              <a:t>perform</a:t>
            </a:r>
            <a:r>
              <a:rPr lang="es-MX" sz="4400" dirty="0" smtClean="0"/>
              <a:t> </a:t>
            </a:r>
            <a:r>
              <a:rPr lang="es-MX" sz="4400" dirty="0" err="1" smtClean="0"/>
              <a:t>this</a:t>
            </a:r>
            <a:r>
              <a:rPr lang="es-MX" sz="4400" dirty="0" smtClean="0"/>
              <a:t> </a:t>
            </a:r>
            <a:r>
              <a:rPr lang="es-MX" sz="4400" dirty="0" err="1" smtClean="0"/>
              <a:t>step</a:t>
            </a:r>
            <a:r>
              <a:rPr lang="es-MX" sz="4400" dirty="0" smtClean="0"/>
              <a:t>.</a:t>
            </a:r>
            <a:endParaRPr lang="es-MX" sz="4400" dirty="0"/>
          </a:p>
        </p:txBody>
      </p:sp>
    </p:spTree>
    <p:extLst>
      <p:ext uri="{BB962C8B-B14F-4D97-AF65-F5344CB8AC3E}">
        <p14:creationId xmlns:p14="http://schemas.microsoft.com/office/powerpoint/2010/main" val="40467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a:xfrm>
            <a:off x="1785851" y="232122"/>
            <a:ext cx="7690658" cy="1325563"/>
          </a:xfrm>
        </p:spPr>
        <p:txBody>
          <a:bodyPr>
            <a:normAutofit/>
          </a:bodyPr>
          <a:lstStyle/>
          <a:p>
            <a:pPr algn="ctr"/>
            <a:r>
              <a:rPr lang="en-US" sz="4000" b="1" dirty="0">
                <a:solidFill>
                  <a:srgbClr val="0070C0"/>
                </a:solidFill>
              </a:rPr>
              <a:t>Step 7: Package documentation </a:t>
            </a:r>
          </a:p>
        </p:txBody>
      </p:sp>
      <p:sp>
        <p:nvSpPr>
          <p:cNvPr id="3" name="Content Placeholder 2">
            <a:extLst>
              <a:ext uri="{FF2B5EF4-FFF2-40B4-BE49-F238E27FC236}">
                <a16:creationId xmlns:a16="http://schemas.microsoft.com/office/drawing/2014/main" id="{324AA166-58A0-9A45-BB6F-CA8144B562BA}"/>
              </a:ext>
            </a:extLst>
          </p:cNvPr>
          <p:cNvSpPr>
            <a:spLocks noGrp="1"/>
          </p:cNvSpPr>
          <p:nvPr>
            <p:ph idx="1"/>
          </p:nvPr>
        </p:nvSpPr>
        <p:spPr>
          <a:xfrm>
            <a:off x="838200" y="1825625"/>
            <a:ext cx="10515600" cy="2563495"/>
          </a:xfrm>
        </p:spPr>
        <p:txBody>
          <a:bodyPr>
            <a:normAutofit/>
          </a:bodyPr>
          <a:lstStyle/>
          <a:p>
            <a:r>
              <a:rPr lang="en-US" dirty="0"/>
              <a:t>Congratulations! The materials in the previous slides constitute a complete ETL package.</a:t>
            </a:r>
          </a:p>
          <a:p>
            <a:pPr marL="0" indent="0">
              <a:buNone/>
            </a:pPr>
            <a:endParaRPr lang="en-US" dirty="0"/>
          </a:p>
          <a:p>
            <a:pPr marL="0" indent="0">
              <a:buNone/>
            </a:pPr>
            <a:r>
              <a:rPr lang="en-US" sz="3600" b="1" u="sng" dirty="0">
                <a:solidFill>
                  <a:srgbClr val="FF0000"/>
                </a:solidFill>
              </a:rPr>
              <a:t>There is no submission for this Step</a:t>
            </a:r>
            <a:r>
              <a:rPr lang="en-US" sz="4400" b="1" dirty="0">
                <a:solidFill>
                  <a:srgbClr val="FF0000"/>
                </a:solidFill>
              </a:rPr>
              <a:t>.</a:t>
            </a:r>
          </a:p>
          <a:p>
            <a:pPr marL="0" indent="0">
              <a:buNone/>
            </a:pPr>
            <a:endParaRPr lang="en-US" dirty="0"/>
          </a:p>
        </p:txBody>
      </p:sp>
    </p:spTree>
    <p:extLst>
      <p:ext uri="{BB962C8B-B14F-4D97-AF65-F5344CB8AC3E}">
        <p14:creationId xmlns:p14="http://schemas.microsoft.com/office/powerpoint/2010/main" val="3175821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752329" y="16077"/>
            <a:ext cx="10469853" cy="1325563"/>
          </a:xfrm>
        </p:spPr>
        <p:txBody>
          <a:bodyPr>
            <a:normAutofit/>
          </a:bodyPr>
          <a:lstStyle/>
          <a:p>
            <a:r>
              <a:rPr lang="en-US" b="1" dirty="0">
                <a:solidFill>
                  <a:srgbClr val="0070C0"/>
                </a:solidFill>
              </a:rPr>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4278094"/>
          </a:xfrm>
          <a:prstGeom prst="rect">
            <a:avLst/>
          </a:prstGeom>
          <a:noFill/>
        </p:spPr>
        <p:txBody>
          <a:bodyPr wrap="square" rtlCol="0">
            <a:spAutoFit/>
          </a:bodyPr>
          <a:lstStyle/>
          <a:p>
            <a:pPr algn="ctr"/>
            <a:r>
              <a:rPr lang="en-US" sz="2800" b="1" dirty="0">
                <a:solidFill>
                  <a:srgbClr val="0070C0"/>
                </a:solidFill>
              </a:rPr>
              <a:t>CONDITION_OCCURRENCE</a:t>
            </a:r>
            <a:r>
              <a:rPr lang="en-US" sz="2800" b="1" dirty="0"/>
              <a:t> is the </a:t>
            </a:r>
            <a:endParaRPr lang="en-US" sz="2800" b="1" dirty="0" smtClean="0"/>
          </a:p>
          <a:p>
            <a:pPr algn="ctr"/>
            <a:r>
              <a:rPr lang="en-US" sz="2800" b="1" dirty="0" smtClean="0"/>
              <a:t>TARGET </a:t>
            </a:r>
            <a:r>
              <a:rPr lang="en-US" sz="2800" b="1" dirty="0"/>
              <a:t>OMOP table.</a:t>
            </a:r>
            <a:r>
              <a:rPr lang="en-US" sz="2400" b="1" dirty="0"/>
              <a:t/>
            </a:r>
            <a:br>
              <a:rPr lang="en-US" sz="2400" b="1" dirty="0"/>
            </a:br>
            <a:endParaRPr lang="en-US" sz="2400" b="1" dirty="0"/>
          </a:p>
          <a:p>
            <a:r>
              <a:rPr lang="en-US" sz="2800" dirty="0">
                <a:solidFill>
                  <a:srgbClr val="FF0000"/>
                </a:solidFill>
              </a:rPr>
              <a:t>Read the </a:t>
            </a:r>
            <a:r>
              <a:rPr lang="en-US" sz="2800" b="1" dirty="0">
                <a:solidFill>
                  <a:srgbClr val="FF0000"/>
                </a:solidFill>
              </a:rPr>
              <a:t>OMOP</a:t>
            </a:r>
            <a:r>
              <a:rPr lang="en-US" sz="2800" dirty="0">
                <a:solidFill>
                  <a:srgbClr val="FF0000"/>
                </a:solidFill>
              </a:rPr>
              <a:t> documentation about the type of data stored in </a:t>
            </a:r>
            <a:r>
              <a:rPr lang="en-US" sz="2800" b="1" dirty="0">
                <a:solidFill>
                  <a:srgbClr val="FF0000"/>
                </a:solidFill>
              </a:rPr>
              <a:t>CONDITION_OCCURRENCE</a:t>
            </a:r>
            <a:r>
              <a:rPr lang="en-US" sz="2800" dirty="0">
                <a:solidFill>
                  <a:srgbClr val="FF0000"/>
                </a:solidFill>
              </a:rPr>
              <a:t> and for three </a:t>
            </a:r>
            <a:r>
              <a:rPr lang="en-US" sz="2800" b="1" dirty="0">
                <a:solidFill>
                  <a:srgbClr val="FF0000"/>
                </a:solidFill>
              </a:rPr>
              <a:t>fields</a:t>
            </a:r>
            <a:r>
              <a:rPr lang="en-US" sz="2800" dirty="0">
                <a:solidFill>
                  <a:srgbClr val="FF0000"/>
                </a:solidFill>
              </a:rPr>
              <a:t> below that are in that table:</a:t>
            </a:r>
          </a:p>
          <a:p>
            <a:pPr marL="742950" lvl="1" indent="-285750">
              <a:buFont typeface="Arial" panose="020B0604020202020204" pitchFamily="34" charset="0"/>
              <a:buChar char="•"/>
            </a:pPr>
            <a:r>
              <a:rPr lang="en-US" sz="2800" dirty="0" err="1">
                <a:solidFill>
                  <a:srgbClr val="FF0000"/>
                </a:solidFill>
              </a:rPr>
              <a:t>person_id</a:t>
            </a:r>
            <a:endParaRPr lang="en-US" sz="2800" dirty="0">
              <a:solidFill>
                <a:srgbClr val="FF0000"/>
              </a:solidFill>
            </a:endParaRPr>
          </a:p>
          <a:p>
            <a:pPr marL="742950" lvl="1" indent="-285750">
              <a:buFont typeface="Arial" panose="020B0604020202020204" pitchFamily="34" charset="0"/>
              <a:buChar char="•"/>
            </a:pPr>
            <a:r>
              <a:rPr lang="en-US" sz="2800" dirty="0" err="1">
                <a:solidFill>
                  <a:srgbClr val="FF0000"/>
                </a:solidFill>
              </a:rPr>
              <a:t>visit_occurrence_id</a:t>
            </a:r>
            <a:endParaRPr lang="en-US" sz="2800" dirty="0">
              <a:solidFill>
                <a:srgbClr val="FF0000"/>
              </a:solidFill>
            </a:endParaRPr>
          </a:p>
          <a:p>
            <a:pPr marL="742950" lvl="1" indent="-285750">
              <a:buFont typeface="Arial" panose="020B0604020202020204" pitchFamily="34" charset="0"/>
              <a:buChar char="•"/>
            </a:pPr>
            <a:r>
              <a:rPr lang="en-US" sz="2800" dirty="0" err="1">
                <a:solidFill>
                  <a:srgbClr val="FF0000"/>
                </a:solidFill>
              </a:rPr>
              <a:t>condition_source_value</a:t>
            </a:r>
            <a:r>
              <a:rPr lang="en-US" sz="2400" b="1" dirty="0">
                <a:solidFill>
                  <a:srgbClr val="FF0000"/>
                </a:solidFill>
              </a:rPr>
              <a:t/>
            </a:r>
            <a:br>
              <a:rPr lang="en-US" sz="2400" b="1" dirty="0">
                <a:solidFill>
                  <a:srgbClr val="FF0000"/>
                </a:solidFill>
              </a:rPr>
            </a:br>
            <a:endParaRPr lang="en-US" sz="2400" b="1" dirty="0">
              <a:solidFill>
                <a:srgbClr val="FF0000"/>
              </a:solidFill>
            </a:endParaRPr>
          </a:p>
        </p:txBody>
      </p:sp>
      <p:grpSp>
        <p:nvGrpSpPr>
          <p:cNvPr id="4" name="Grupo 3"/>
          <p:cNvGrpSpPr/>
          <p:nvPr/>
        </p:nvGrpSpPr>
        <p:grpSpPr>
          <a:xfrm>
            <a:off x="7785100" y="1178519"/>
            <a:ext cx="3987080" cy="5343341"/>
            <a:chOff x="7785100" y="1378019"/>
            <a:chExt cx="3987080" cy="5343341"/>
          </a:xfrm>
        </p:grpSpPr>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378019"/>
              <a:ext cx="3987080" cy="5343341"/>
            </a:xfrm>
            <a:prstGeom prst="rect">
              <a:avLst/>
            </a:prstGeom>
            <a:ln>
              <a:solidFill>
                <a:schemeClr val="tx1"/>
              </a:solidFill>
            </a:ln>
          </p:spPr>
        </p:pic>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0262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5885" y="702914"/>
            <a:ext cx="11371810" cy="4585871"/>
          </a:xfrm>
          <a:prstGeom prst="rect">
            <a:avLst/>
          </a:prstGeom>
          <a:noFill/>
          <a:ln>
            <a:solidFill>
              <a:schemeClr val="tx1"/>
            </a:solidFill>
          </a:ln>
        </p:spPr>
        <p:txBody>
          <a:bodyPr wrap="square" rtlCol="0">
            <a:spAutoFit/>
          </a:bodyPr>
          <a:lstStyle/>
          <a:p>
            <a:pPr algn="r"/>
            <a:r>
              <a:rPr lang="en-US" sz="2400" dirty="0"/>
              <a:t>http://ohdsi.github.io/CommonDataModel/cdm54.html</a:t>
            </a:r>
          </a:p>
          <a:p>
            <a:pPr algn="ctr"/>
            <a:r>
              <a:rPr lang="en-US" sz="4000" b="1" dirty="0" smtClean="0"/>
              <a:t>OMOP </a:t>
            </a:r>
            <a:r>
              <a:rPr lang="en-US" sz="4000" b="1" dirty="0" smtClean="0">
                <a:solidFill>
                  <a:srgbClr val="FF0000"/>
                </a:solidFill>
              </a:rPr>
              <a:t>CONDITION_OCCURRENCE </a:t>
            </a:r>
            <a:r>
              <a:rPr lang="en-US" sz="4000" b="1" dirty="0" smtClean="0"/>
              <a:t>table</a:t>
            </a:r>
            <a:endParaRPr lang="en-US" sz="4000" b="1" dirty="0"/>
          </a:p>
          <a:p>
            <a:pPr algn="just"/>
            <a:endParaRPr lang="en-US" sz="2000" dirty="0" smtClean="0"/>
          </a:p>
          <a:p>
            <a:pPr algn="just"/>
            <a:r>
              <a:rPr lang="en-US" sz="3600" b="1" dirty="0" smtClean="0"/>
              <a:t>Table </a:t>
            </a:r>
            <a:r>
              <a:rPr lang="en-US" sz="3600" b="1" dirty="0"/>
              <a:t>Description: </a:t>
            </a:r>
            <a:endParaRPr lang="en-US" sz="3600" b="1" dirty="0" smtClean="0"/>
          </a:p>
          <a:p>
            <a:pPr algn="just"/>
            <a:endParaRPr lang="en-US" sz="2400" b="1" dirty="0"/>
          </a:p>
          <a:p>
            <a:pPr algn="just"/>
            <a:r>
              <a:rPr lang="en-US" sz="3200" dirty="0" smtClean="0"/>
              <a:t>This </a:t>
            </a:r>
            <a:r>
              <a:rPr lang="en-US" sz="3200" dirty="0"/>
              <a:t>table contains records of Events of a Person suggesting the presence of a disease or medical condition stated as a diagnosis, a sign, or a symptom, which is either observed by a Provider or reported by the patient.</a:t>
            </a:r>
          </a:p>
          <a:p>
            <a:pPr algn="just"/>
            <a:endParaRPr lang="en-US" sz="2000" dirty="0"/>
          </a:p>
        </p:txBody>
      </p:sp>
    </p:spTree>
    <p:extLst>
      <p:ext uri="{BB962C8B-B14F-4D97-AF65-F5344CB8AC3E}">
        <p14:creationId xmlns:p14="http://schemas.microsoft.com/office/powerpoint/2010/main" val="1983718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2015" y="355225"/>
            <a:ext cx="11077613" cy="5693866"/>
          </a:xfrm>
          <a:prstGeom prst="rect">
            <a:avLst/>
          </a:prstGeom>
          <a:noFill/>
          <a:ln>
            <a:solidFill>
              <a:schemeClr val="tx1"/>
            </a:solidFill>
          </a:ln>
        </p:spPr>
        <p:txBody>
          <a:bodyPr wrap="square" rtlCol="0">
            <a:spAutoFit/>
          </a:bodyPr>
          <a:lstStyle/>
          <a:p>
            <a:pPr algn="r"/>
            <a:r>
              <a:rPr lang="en-US" sz="2400" dirty="0"/>
              <a:t>http://ohdsi.github.io/CommonDataModel/cdm54.html</a:t>
            </a:r>
          </a:p>
          <a:p>
            <a:pPr algn="ctr"/>
            <a:r>
              <a:rPr lang="en-US" sz="4000" b="1" dirty="0" smtClean="0"/>
              <a:t>OMOP </a:t>
            </a:r>
            <a:r>
              <a:rPr lang="en-US" sz="4000" b="1" dirty="0" smtClean="0">
                <a:solidFill>
                  <a:srgbClr val="FF0000"/>
                </a:solidFill>
              </a:rPr>
              <a:t>CONDITION_OCCURRENCE </a:t>
            </a:r>
            <a:r>
              <a:rPr lang="en-US" sz="4000" b="1" dirty="0" smtClean="0"/>
              <a:t>table</a:t>
            </a:r>
            <a:endParaRPr lang="en-US" sz="4000" b="1" dirty="0"/>
          </a:p>
          <a:p>
            <a:pPr algn="just"/>
            <a:endParaRPr lang="en-US" sz="2000" dirty="0" smtClean="0"/>
          </a:p>
          <a:p>
            <a:pPr algn="just"/>
            <a:r>
              <a:rPr lang="en-US" sz="3200" b="1" dirty="0" smtClean="0"/>
              <a:t>User </a:t>
            </a:r>
            <a:r>
              <a:rPr lang="en-US" sz="3200" b="1" dirty="0"/>
              <a:t>Guidance: </a:t>
            </a:r>
            <a:endParaRPr lang="en-US" sz="3200" b="1" dirty="0" smtClean="0"/>
          </a:p>
          <a:p>
            <a:pPr algn="just"/>
            <a:r>
              <a:rPr lang="en-US" sz="2400" dirty="0" smtClean="0"/>
              <a:t>Conditions </a:t>
            </a:r>
            <a:r>
              <a:rPr lang="en-US" sz="2400" dirty="0"/>
              <a:t>are defined by Concepts from the Condition domain, which form a complex hierarchy. As a result, the same Person with the same disease may have multiple Condition records, which belong to the same hierarchical family. Most Condition records are mapped from diagnostic codes, but recorded signs, symptoms and summary descriptions also contribute to this table. Rule out diagnoses should not be recorded in this table, but in reality their negating nature is not always captured in the source data, and other precautions must be taken </a:t>
            </a:r>
            <a:r>
              <a:rPr lang="en-US" sz="2400" dirty="0" smtClean="0"/>
              <a:t>when </a:t>
            </a:r>
            <a:r>
              <a:rPr lang="en-US" sz="2400" dirty="0"/>
              <a:t>identifying Persons who should suffer from the recorded Condition. Record all conditions as they exist in the source data. Any decisions about diagnosis/phenotype definitions would be done through cohort specifications. These cohorts can be housed in the COHORT table. </a:t>
            </a:r>
          </a:p>
        </p:txBody>
      </p:sp>
    </p:spTree>
    <p:extLst>
      <p:ext uri="{BB962C8B-B14F-4D97-AF65-F5344CB8AC3E}">
        <p14:creationId xmlns:p14="http://schemas.microsoft.com/office/powerpoint/2010/main" val="609567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69833" y="305348"/>
            <a:ext cx="10718372" cy="6186309"/>
          </a:xfrm>
          <a:prstGeom prst="rect">
            <a:avLst/>
          </a:prstGeom>
          <a:noFill/>
          <a:ln>
            <a:solidFill>
              <a:schemeClr val="tx1"/>
            </a:solidFill>
          </a:ln>
        </p:spPr>
        <p:txBody>
          <a:bodyPr wrap="square" rtlCol="0">
            <a:spAutoFit/>
          </a:bodyPr>
          <a:lstStyle/>
          <a:p>
            <a:pPr algn="r"/>
            <a:r>
              <a:rPr lang="en-US" sz="2400" dirty="0"/>
              <a:t>http://ohdsi.github.io/CommonDataModel/cdm54.html</a:t>
            </a:r>
          </a:p>
          <a:p>
            <a:pPr algn="ctr"/>
            <a:r>
              <a:rPr lang="en-US" sz="3600" b="1" dirty="0" smtClean="0"/>
              <a:t>OMOP </a:t>
            </a:r>
            <a:r>
              <a:rPr lang="en-US" sz="3600" b="1" dirty="0" smtClean="0">
                <a:solidFill>
                  <a:srgbClr val="FF0000"/>
                </a:solidFill>
              </a:rPr>
              <a:t>CONDITION_OCCURRENCE </a:t>
            </a:r>
            <a:r>
              <a:rPr lang="en-US" sz="3600" b="1" dirty="0" smtClean="0"/>
              <a:t>table</a:t>
            </a:r>
            <a:endParaRPr lang="en-US" sz="3600" b="1" dirty="0"/>
          </a:p>
          <a:p>
            <a:pPr algn="just"/>
            <a:endParaRPr lang="en-US" sz="2000" dirty="0" smtClean="0"/>
          </a:p>
          <a:p>
            <a:pPr algn="just"/>
            <a:r>
              <a:rPr lang="en-US" sz="3200" b="1" dirty="0" smtClean="0"/>
              <a:t>User Guidance: </a:t>
            </a:r>
            <a:r>
              <a:rPr lang="en-US" sz="3200" dirty="0" smtClean="0"/>
              <a:t>continued</a:t>
            </a:r>
          </a:p>
          <a:p>
            <a:pPr algn="just"/>
            <a:r>
              <a:rPr lang="en-US" sz="2400" dirty="0" smtClean="0"/>
              <a:t>Conditions </a:t>
            </a:r>
            <a:r>
              <a:rPr lang="en-US" sz="2400" dirty="0"/>
              <a:t>span a time interval from start to end, but are typically recorded as single snapshot records with no end date. The reason is twofold: (</a:t>
            </a:r>
            <a:r>
              <a:rPr lang="en-US" sz="2400" dirty="0" err="1"/>
              <a:t>i</a:t>
            </a:r>
            <a:r>
              <a:rPr lang="en-US" sz="2400" dirty="0"/>
              <a:t>) At the time of the recording the duration is not known and later not recorded, and (ii) the Persons typically cease interacting with the healthcare system when they feel better, which leads to incomplete capture of resolved Conditions. The CONDITION_ERA table addresses this issue. Family history and past diagnoses (�history of�) are not recorded in this table. Instead, they are listed in the OBSERVATION table. Codes written in the process of establishing the diagnosis, such as �question of� of and �rule out�, should not represented here. Instead, they should be recorded in the OBSERVATION table, if they are used for analyses. However, this information is not always available</a:t>
            </a:r>
            <a:r>
              <a:rPr lang="en-US" sz="2400" dirty="0" smtClean="0"/>
              <a:t>.</a:t>
            </a:r>
          </a:p>
          <a:p>
            <a:pPr algn="just"/>
            <a:endParaRPr lang="en-US" sz="2000" dirty="0"/>
          </a:p>
        </p:txBody>
      </p:sp>
    </p:spTree>
    <p:extLst>
      <p:ext uri="{BB962C8B-B14F-4D97-AF65-F5344CB8AC3E}">
        <p14:creationId xmlns:p14="http://schemas.microsoft.com/office/powerpoint/2010/main" val="3080379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68597" y="908340"/>
            <a:ext cx="9355068" cy="2985433"/>
          </a:xfrm>
          <a:prstGeom prst="rect">
            <a:avLst/>
          </a:prstGeom>
          <a:noFill/>
          <a:ln>
            <a:solidFill>
              <a:schemeClr val="tx1"/>
            </a:solidFill>
          </a:ln>
        </p:spPr>
        <p:txBody>
          <a:bodyPr wrap="square" rtlCol="0">
            <a:spAutoFit/>
          </a:bodyPr>
          <a:lstStyle/>
          <a:p>
            <a:pPr algn="r"/>
            <a:r>
              <a:rPr lang="en-US" sz="2400" dirty="0"/>
              <a:t>http://ohdsi.github.io/CommonDataModel/cdm54.html</a:t>
            </a:r>
          </a:p>
          <a:p>
            <a:pPr algn="ctr"/>
            <a:r>
              <a:rPr lang="en-US" sz="3600" b="1" dirty="0" smtClean="0"/>
              <a:t>OMOP</a:t>
            </a:r>
            <a:r>
              <a:rPr lang="en-US" sz="3600" b="1" dirty="0" smtClean="0">
                <a:solidFill>
                  <a:srgbClr val="FF0000"/>
                </a:solidFill>
              </a:rPr>
              <a:t> CONDITION_OCCURRENCE </a:t>
            </a:r>
            <a:r>
              <a:rPr lang="en-US" sz="3600" b="1" dirty="0" smtClean="0"/>
              <a:t>table</a:t>
            </a:r>
            <a:endParaRPr lang="en-US" sz="3600" b="1" dirty="0"/>
          </a:p>
          <a:p>
            <a:pPr algn="just"/>
            <a:endParaRPr lang="en-US" sz="2000" dirty="0" smtClean="0"/>
          </a:p>
          <a:p>
            <a:pPr algn="just"/>
            <a:r>
              <a:rPr lang="en-US" sz="3200" b="1" dirty="0" smtClean="0"/>
              <a:t>ETL </a:t>
            </a:r>
            <a:r>
              <a:rPr lang="en-US" sz="3200" b="1" dirty="0"/>
              <a:t>Conventions</a:t>
            </a:r>
            <a:r>
              <a:rPr lang="en-US" sz="3200" dirty="0"/>
              <a:t>: </a:t>
            </a:r>
            <a:endParaRPr lang="en-US" sz="3200" dirty="0" smtClean="0"/>
          </a:p>
          <a:p>
            <a:pPr algn="just"/>
            <a:r>
              <a:rPr lang="en-US" sz="2800" dirty="0" smtClean="0"/>
              <a:t>Source </a:t>
            </a:r>
            <a:r>
              <a:rPr lang="en-US" sz="2800" dirty="0"/>
              <a:t>codes and source text fields mapped to Standard Concepts of the Condition Domain have to be recorded here.</a:t>
            </a:r>
          </a:p>
          <a:p>
            <a:pPr algn="just"/>
            <a:endParaRPr lang="en-US" sz="2000" dirty="0" smtClean="0"/>
          </a:p>
        </p:txBody>
      </p:sp>
    </p:spTree>
    <p:extLst>
      <p:ext uri="{BB962C8B-B14F-4D97-AF65-F5344CB8AC3E}">
        <p14:creationId xmlns:p14="http://schemas.microsoft.com/office/powerpoint/2010/main" val="142851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69819" y="571350"/>
            <a:ext cx="10535492" cy="5878532"/>
          </a:xfrm>
          <a:prstGeom prst="rect">
            <a:avLst/>
          </a:prstGeom>
          <a:noFill/>
          <a:ln>
            <a:solidFill>
              <a:schemeClr val="tx1"/>
            </a:solidFill>
          </a:ln>
        </p:spPr>
        <p:txBody>
          <a:bodyPr wrap="square" rtlCol="0">
            <a:spAutoFit/>
          </a:bodyPr>
          <a:lstStyle/>
          <a:p>
            <a:pPr algn="r"/>
            <a:r>
              <a:rPr lang="en-US" sz="2400" dirty="0"/>
              <a:t>http://ohdsi.github.io/CommonDataModel/cdm54.html</a:t>
            </a:r>
          </a:p>
          <a:p>
            <a:pPr algn="ctr"/>
            <a:r>
              <a:rPr lang="en-US" sz="3200" b="1" dirty="0" smtClean="0"/>
              <a:t>OMOP</a:t>
            </a:r>
            <a:r>
              <a:rPr lang="en-US" sz="3200" b="1" dirty="0" smtClean="0">
                <a:solidFill>
                  <a:srgbClr val="FF0000"/>
                </a:solidFill>
              </a:rPr>
              <a:t> </a:t>
            </a:r>
            <a:r>
              <a:rPr lang="en-US" sz="3200" b="1" dirty="0" smtClean="0"/>
              <a:t>fields to be used in this </a:t>
            </a:r>
            <a:r>
              <a:rPr lang="en-US" sz="3200" b="1" dirty="0" err="1" smtClean="0"/>
              <a:t>Assignement</a:t>
            </a:r>
            <a:endParaRPr lang="en-US" sz="3200" b="1" dirty="0" smtClean="0"/>
          </a:p>
          <a:p>
            <a:pPr algn="ctr"/>
            <a:r>
              <a:rPr lang="en-US" sz="3200" b="1" dirty="0" smtClean="0"/>
              <a:t> from the </a:t>
            </a:r>
            <a:r>
              <a:rPr lang="en-US" sz="3200" b="1" dirty="0" smtClean="0">
                <a:solidFill>
                  <a:srgbClr val="FF0000"/>
                </a:solidFill>
              </a:rPr>
              <a:t> CONDITION_OCCURRENCE </a:t>
            </a:r>
            <a:r>
              <a:rPr lang="en-US" sz="3200" b="1" dirty="0" smtClean="0"/>
              <a:t>table</a:t>
            </a:r>
          </a:p>
          <a:p>
            <a:pPr algn="just"/>
            <a:endParaRPr lang="en-US" sz="2000" dirty="0" smtClean="0"/>
          </a:p>
          <a:p>
            <a:pPr algn="just"/>
            <a:r>
              <a:rPr lang="en-US" sz="2800" b="1" dirty="0" err="1" smtClean="0">
                <a:solidFill>
                  <a:srgbClr val="FF0000"/>
                </a:solidFill>
              </a:rPr>
              <a:t>person_id</a:t>
            </a:r>
            <a:r>
              <a:rPr lang="en-US" sz="2800" dirty="0"/>
              <a:t>	</a:t>
            </a:r>
            <a:endParaRPr lang="en-US" sz="2000" dirty="0"/>
          </a:p>
          <a:p>
            <a:pPr algn="just"/>
            <a:r>
              <a:rPr lang="en-US" sz="2400" b="1" dirty="0"/>
              <a:t>User Guidance: </a:t>
            </a:r>
            <a:endParaRPr lang="en-US" sz="2400" b="1" dirty="0" smtClean="0"/>
          </a:p>
          <a:p>
            <a:pPr algn="just"/>
            <a:r>
              <a:rPr lang="en-US" sz="2400" dirty="0" smtClean="0"/>
              <a:t>The </a:t>
            </a:r>
            <a:r>
              <a:rPr lang="en-US" sz="2400" b="1" dirty="0"/>
              <a:t>PERSON_ID</a:t>
            </a:r>
            <a:r>
              <a:rPr lang="en-US" sz="2400" dirty="0"/>
              <a:t> of the </a:t>
            </a:r>
            <a:r>
              <a:rPr lang="en-US" sz="2400" b="1" dirty="0"/>
              <a:t>PERSON</a:t>
            </a:r>
            <a:r>
              <a:rPr lang="en-US" sz="2400" dirty="0"/>
              <a:t> </a:t>
            </a:r>
            <a:r>
              <a:rPr lang="en-US" sz="2400" b="1" u="sng" dirty="0"/>
              <a:t>for whom the condition is recorded</a:t>
            </a:r>
            <a:r>
              <a:rPr lang="en-US" sz="2400" dirty="0"/>
              <a:t>.</a:t>
            </a:r>
          </a:p>
          <a:p>
            <a:pPr algn="just"/>
            <a:endParaRPr lang="en-US" sz="2000" dirty="0"/>
          </a:p>
          <a:p>
            <a:pPr algn="just"/>
            <a:r>
              <a:rPr lang="en-US" sz="2800" b="1" dirty="0" err="1" smtClean="0">
                <a:solidFill>
                  <a:srgbClr val="FF0000"/>
                </a:solidFill>
              </a:rPr>
              <a:t>condition_source_value</a:t>
            </a:r>
            <a:endParaRPr lang="en-US" sz="2000" b="1" dirty="0" smtClean="0"/>
          </a:p>
          <a:p>
            <a:pPr algn="just"/>
            <a:r>
              <a:rPr lang="en-US" sz="2400" b="1" dirty="0" smtClean="0"/>
              <a:t>User </a:t>
            </a:r>
            <a:r>
              <a:rPr lang="en-US" sz="2400" b="1" dirty="0"/>
              <a:t>Guidance: </a:t>
            </a:r>
            <a:endParaRPr lang="en-US" sz="2400" b="1" dirty="0" smtClean="0"/>
          </a:p>
          <a:p>
            <a:pPr algn="just"/>
            <a:r>
              <a:rPr lang="en-US" sz="2400" dirty="0" smtClean="0"/>
              <a:t>This </a:t>
            </a:r>
            <a:r>
              <a:rPr lang="en-US" sz="2400" dirty="0"/>
              <a:t>field houses the </a:t>
            </a:r>
            <a:r>
              <a:rPr lang="en-US" sz="2400" b="1" u="sng" dirty="0"/>
              <a:t>verbatim value from the source data representing the condition that occurred</a:t>
            </a:r>
            <a:r>
              <a:rPr lang="en-US" sz="2400" dirty="0"/>
              <a:t>. For example, this could be an </a:t>
            </a:r>
            <a:r>
              <a:rPr lang="en-US" sz="2400" b="1" dirty="0"/>
              <a:t>ICD10</a:t>
            </a:r>
            <a:r>
              <a:rPr lang="en-US" sz="2400" dirty="0"/>
              <a:t> or </a:t>
            </a:r>
            <a:r>
              <a:rPr lang="en-US" sz="2400" b="1" dirty="0"/>
              <a:t>Read code</a:t>
            </a:r>
            <a:r>
              <a:rPr lang="en-US" sz="2400" dirty="0"/>
              <a:t>.</a:t>
            </a:r>
          </a:p>
          <a:p>
            <a:pPr algn="just"/>
            <a:r>
              <a:rPr lang="en-US" sz="2400" b="1" dirty="0"/>
              <a:t>ETL Conventions: </a:t>
            </a:r>
            <a:endParaRPr lang="en-US" sz="2400" b="1" dirty="0" smtClean="0"/>
          </a:p>
          <a:p>
            <a:pPr algn="just"/>
            <a:r>
              <a:rPr lang="en-US" sz="2400" dirty="0" smtClean="0"/>
              <a:t>This </a:t>
            </a:r>
            <a:r>
              <a:rPr lang="en-US" sz="2400" dirty="0"/>
              <a:t>code is mapped to a </a:t>
            </a:r>
            <a:r>
              <a:rPr lang="en-US" sz="2400" b="1" u="sng" dirty="0"/>
              <a:t>Standard Condition Concept</a:t>
            </a:r>
            <a:r>
              <a:rPr lang="en-US" sz="2400" b="1" dirty="0"/>
              <a:t> </a:t>
            </a:r>
            <a:r>
              <a:rPr lang="en-US" sz="2400" dirty="0"/>
              <a:t>in the </a:t>
            </a:r>
            <a:r>
              <a:rPr lang="en-US" sz="2400" b="1" u="sng" dirty="0"/>
              <a:t>Standardized Vocabularies </a:t>
            </a:r>
            <a:r>
              <a:rPr lang="en-US" sz="2400" dirty="0"/>
              <a:t>and the original code is stored here for reference</a:t>
            </a:r>
            <a:r>
              <a:rPr lang="en-US" sz="2400" dirty="0" smtClean="0"/>
              <a:t>.</a:t>
            </a:r>
            <a:endParaRPr lang="en-US" sz="2400" dirty="0"/>
          </a:p>
        </p:txBody>
      </p:sp>
    </p:spTree>
    <p:extLst>
      <p:ext uri="{BB962C8B-B14F-4D97-AF65-F5344CB8AC3E}">
        <p14:creationId xmlns:p14="http://schemas.microsoft.com/office/powerpoint/2010/main" val="2523050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53191" y="172339"/>
            <a:ext cx="10635245" cy="5878532"/>
          </a:xfrm>
          <a:prstGeom prst="rect">
            <a:avLst/>
          </a:prstGeom>
          <a:noFill/>
          <a:ln>
            <a:solidFill>
              <a:schemeClr val="tx1"/>
            </a:solidFill>
          </a:ln>
        </p:spPr>
        <p:txBody>
          <a:bodyPr wrap="square" rtlCol="0">
            <a:spAutoFit/>
          </a:bodyPr>
          <a:lstStyle/>
          <a:p>
            <a:pPr algn="r"/>
            <a:r>
              <a:rPr lang="en-US" sz="2400" dirty="0"/>
              <a:t>http://ohdsi.github.io/CommonDataModel/cdm54.html</a:t>
            </a:r>
          </a:p>
          <a:p>
            <a:pPr algn="ctr"/>
            <a:r>
              <a:rPr lang="en-US" sz="3200" b="1" dirty="0" smtClean="0"/>
              <a:t>OMOP</a:t>
            </a:r>
            <a:r>
              <a:rPr lang="en-US" sz="3200" b="1" dirty="0" smtClean="0">
                <a:solidFill>
                  <a:srgbClr val="FF0000"/>
                </a:solidFill>
              </a:rPr>
              <a:t> </a:t>
            </a:r>
            <a:r>
              <a:rPr lang="en-US" sz="3200" b="1" dirty="0" smtClean="0"/>
              <a:t>fields to be used in this </a:t>
            </a:r>
            <a:r>
              <a:rPr lang="en-US" sz="3200" b="1" dirty="0" err="1" smtClean="0"/>
              <a:t>Assignement</a:t>
            </a:r>
            <a:endParaRPr lang="en-US" sz="3200" b="1" dirty="0" smtClean="0"/>
          </a:p>
          <a:p>
            <a:pPr algn="ctr"/>
            <a:r>
              <a:rPr lang="en-US" sz="3200" b="1" dirty="0" smtClean="0"/>
              <a:t> from the </a:t>
            </a:r>
            <a:r>
              <a:rPr lang="en-US" sz="3200" b="1" dirty="0" smtClean="0">
                <a:solidFill>
                  <a:srgbClr val="FF0000"/>
                </a:solidFill>
              </a:rPr>
              <a:t> CONDITION_OCCURRENCE </a:t>
            </a:r>
            <a:r>
              <a:rPr lang="en-US" sz="3200" b="1" dirty="0" smtClean="0"/>
              <a:t>table</a:t>
            </a:r>
          </a:p>
          <a:p>
            <a:pPr algn="just"/>
            <a:endParaRPr lang="en-US" sz="2000" dirty="0" smtClean="0"/>
          </a:p>
          <a:p>
            <a:pPr algn="just"/>
            <a:r>
              <a:rPr lang="en-US" sz="2800" b="1" dirty="0" err="1" smtClean="0">
                <a:solidFill>
                  <a:srgbClr val="FF0000"/>
                </a:solidFill>
              </a:rPr>
              <a:t>visit_occurrence_id</a:t>
            </a:r>
            <a:endParaRPr lang="en-US" sz="2400" b="1" dirty="0">
              <a:solidFill>
                <a:srgbClr val="FF0000"/>
              </a:solidFill>
            </a:endParaRPr>
          </a:p>
          <a:p>
            <a:pPr algn="just"/>
            <a:r>
              <a:rPr lang="en-US" sz="2400" b="1" dirty="0"/>
              <a:t>User Guidance: </a:t>
            </a:r>
            <a:endParaRPr lang="en-US" sz="2400" b="1" dirty="0" smtClean="0"/>
          </a:p>
          <a:p>
            <a:pPr algn="just"/>
            <a:r>
              <a:rPr lang="en-US" sz="2400" dirty="0" smtClean="0"/>
              <a:t>The </a:t>
            </a:r>
            <a:r>
              <a:rPr lang="en-US" sz="2400" b="1" u="sng" dirty="0"/>
              <a:t>visit during which the condition occurred</a:t>
            </a:r>
            <a:r>
              <a:rPr lang="en-US" sz="2400" dirty="0"/>
              <a:t>.</a:t>
            </a:r>
          </a:p>
          <a:p>
            <a:pPr algn="just"/>
            <a:endParaRPr lang="en-US" sz="2400" b="1" dirty="0" smtClean="0"/>
          </a:p>
          <a:p>
            <a:pPr algn="just"/>
            <a:r>
              <a:rPr lang="en-US" sz="2400" b="1" dirty="0" smtClean="0"/>
              <a:t>ETL </a:t>
            </a:r>
            <a:r>
              <a:rPr lang="en-US" sz="2400" b="1" dirty="0"/>
              <a:t>Conventions:</a:t>
            </a:r>
            <a:r>
              <a:rPr lang="en-US" sz="2400" dirty="0"/>
              <a:t> </a:t>
            </a:r>
            <a:endParaRPr lang="en-US" sz="2400" dirty="0" smtClean="0"/>
          </a:p>
          <a:p>
            <a:pPr algn="just"/>
            <a:r>
              <a:rPr lang="en-US" sz="2400" dirty="0" smtClean="0"/>
              <a:t>Depending </a:t>
            </a:r>
            <a:r>
              <a:rPr lang="en-US" sz="2400" dirty="0"/>
              <a:t>on the structure of the source data, </a:t>
            </a:r>
            <a:r>
              <a:rPr lang="en-US" sz="2400" b="1" u="sng" dirty="0"/>
              <a:t>this may have to </a:t>
            </a:r>
            <a:r>
              <a:rPr lang="en-US" sz="2400" b="1" u="sng" dirty="0" smtClean="0"/>
              <a:t>be</a:t>
            </a:r>
          </a:p>
          <a:p>
            <a:pPr algn="just"/>
            <a:r>
              <a:rPr lang="en-US" sz="2400" b="1" u="sng" dirty="0" smtClean="0"/>
              <a:t>determined </a:t>
            </a:r>
            <a:r>
              <a:rPr lang="en-US" sz="2400" b="1" u="sng" dirty="0"/>
              <a:t>based on dates</a:t>
            </a:r>
            <a:r>
              <a:rPr lang="en-US" sz="2400" dirty="0"/>
              <a:t>. If a </a:t>
            </a:r>
            <a:r>
              <a:rPr lang="en-US" sz="2400" b="1" dirty="0"/>
              <a:t>CONDITION_START_DATE</a:t>
            </a:r>
            <a:r>
              <a:rPr lang="en-US" sz="2400" dirty="0"/>
              <a:t> occurs within the start </a:t>
            </a:r>
            <a:r>
              <a:rPr lang="en-US" sz="2400" dirty="0" smtClean="0"/>
              <a:t>and end </a:t>
            </a:r>
            <a:r>
              <a:rPr lang="en-US" sz="2400" dirty="0"/>
              <a:t>date of a Visit it is a valid ETL choice to choose the </a:t>
            </a:r>
            <a:r>
              <a:rPr lang="en-US" sz="2400" b="1" dirty="0"/>
              <a:t>VISIT_OCCURRENCE_ID</a:t>
            </a:r>
            <a:r>
              <a:rPr lang="en-US" sz="2400" dirty="0"/>
              <a:t> from </a:t>
            </a:r>
            <a:r>
              <a:rPr lang="en-US" sz="2400" dirty="0" smtClean="0"/>
              <a:t>the Visit </a:t>
            </a:r>
            <a:r>
              <a:rPr lang="en-US" sz="2400" dirty="0"/>
              <a:t>that subsumes it, even if not explicitly stated in the data. While not required, an </a:t>
            </a:r>
            <a:r>
              <a:rPr lang="en-US" sz="2400" dirty="0" smtClean="0"/>
              <a:t>attempt should </a:t>
            </a:r>
            <a:r>
              <a:rPr lang="en-US" sz="2400" dirty="0"/>
              <a:t>be made to locate the </a:t>
            </a:r>
            <a:r>
              <a:rPr lang="en-US" sz="2400" b="1" dirty="0"/>
              <a:t>VISIT_OCCURRENCE_ID</a:t>
            </a:r>
            <a:r>
              <a:rPr lang="en-US" sz="2400" dirty="0"/>
              <a:t> of the </a:t>
            </a:r>
            <a:r>
              <a:rPr lang="en-US" sz="2400" b="1" dirty="0"/>
              <a:t>CONDITION_OCCURRENCE</a:t>
            </a:r>
            <a:r>
              <a:rPr lang="en-US" sz="2400" dirty="0"/>
              <a:t> record</a:t>
            </a:r>
            <a:r>
              <a:rPr lang="en-US" sz="2400" dirty="0" smtClean="0"/>
              <a:t>.</a:t>
            </a:r>
            <a:endParaRPr lang="en-US" sz="2000" dirty="0"/>
          </a:p>
        </p:txBody>
      </p:sp>
    </p:spTree>
    <p:extLst>
      <p:ext uri="{BB962C8B-B14F-4D97-AF65-F5344CB8AC3E}">
        <p14:creationId xmlns:p14="http://schemas.microsoft.com/office/powerpoint/2010/main" val="923454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2408</Words>
  <Application>Microsoft Office PowerPoint</Application>
  <PresentationFormat>Panorámica</PresentationFormat>
  <Paragraphs>268</Paragraphs>
  <Slides>28</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Office Theme</vt:lpstr>
      <vt:lpstr>Clinical Data Science Specialization Clinical Data Models and Common Data Models Module 5 Programming Assignment  ETL MIMIC data into the OMOP CONDITION_OCCURRENCE table</vt:lpstr>
      <vt:lpstr>Presentación de PowerPoint</vt:lpstr>
      <vt:lpstr>Step 1: Understand source/target data models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Step 1: Understand source/target data models</vt:lpstr>
      <vt:lpstr>Step 1: Understand source/target data models</vt:lpstr>
      <vt:lpstr>Step 2: Profile source table or tables</vt:lpstr>
      <vt:lpstr>Step 2: Profile source table or tables</vt:lpstr>
      <vt:lpstr>Step 3: Create ETL mappings</vt:lpstr>
      <vt:lpstr>Step 3: Create ETL mappings</vt:lpstr>
      <vt:lpstr>Step 3: Create ETL mappings</vt:lpstr>
      <vt:lpstr>Step 3: Create ETL mappings</vt:lpstr>
      <vt:lpstr>Step 4: Write transformation code</vt:lpstr>
      <vt:lpstr>Step 4: Write transformation code</vt:lpstr>
      <vt:lpstr>Step 4: Write transformation code</vt:lpstr>
      <vt:lpstr>Step 4: Write transformation code</vt:lpstr>
      <vt:lpstr>Step 5: Execute transformation code</vt:lpstr>
      <vt:lpstr>Step 6: Perform data quality assessment</vt:lpstr>
      <vt:lpstr>Step 7: Package documentation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Hilda Farias</cp:lastModifiedBy>
  <cp:revision>149</cp:revision>
  <dcterms:created xsi:type="dcterms:W3CDTF">2018-12-14T03:25:30Z</dcterms:created>
  <dcterms:modified xsi:type="dcterms:W3CDTF">2023-03-26T04:57:29Z</dcterms:modified>
</cp:coreProperties>
</file>