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80" d="100"/>
          <a:sy n="80" d="100"/>
        </p:scale>
        <p:origin x="-1722"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0010F5-8495-4125-9A8D-1254ECC14FC5}"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36693-2FE1-4929-AB7D-98EE7D344A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0010F5-8495-4125-9A8D-1254ECC14FC5}"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36693-2FE1-4929-AB7D-98EE7D344A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0010F5-8495-4125-9A8D-1254ECC14FC5}"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36693-2FE1-4929-AB7D-98EE7D344A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0010F5-8495-4125-9A8D-1254ECC14FC5}"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36693-2FE1-4929-AB7D-98EE7D344A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0010F5-8495-4125-9A8D-1254ECC14FC5}" type="datetimeFigureOut">
              <a:rPr lang="en-US" smtClean="0"/>
              <a:pPr/>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36693-2FE1-4929-AB7D-98EE7D344A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0010F5-8495-4125-9A8D-1254ECC14FC5}"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36693-2FE1-4929-AB7D-98EE7D344A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0010F5-8495-4125-9A8D-1254ECC14FC5}" type="datetimeFigureOut">
              <a:rPr lang="en-US" smtClean="0"/>
              <a:pPr/>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836693-2FE1-4929-AB7D-98EE7D344A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0010F5-8495-4125-9A8D-1254ECC14FC5}" type="datetimeFigureOut">
              <a:rPr lang="en-US" smtClean="0"/>
              <a:pPr/>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836693-2FE1-4929-AB7D-98EE7D344A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010F5-8495-4125-9A8D-1254ECC14FC5}" type="datetimeFigureOut">
              <a:rPr lang="en-US" smtClean="0"/>
              <a:pPr/>
              <a:t>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836693-2FE1-4929-AB7D-98EE7D344A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0010F5-8495-4125-9A8D-1254ECC14FC5}"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36693-2FE1-4929-AB7D-98EE7D344A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0010F5-8495-4125-9A8D-1254ECC14FC5}" type="datetimeFigureOut">
              <a:rPr lang="en-US" smtClean="0"/>
              <a:pPr/>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36693-2FE1-4929-AB7D-98EE7D344A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010F5-8495-4125-9A8D-1254ECC14FC5}" type="datetimeFigureOut">
              <a:rPr lang="en-US" smtClean="0"/>
              <a:pPr/>
              <a:t>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36693-2FE1-4929-AB7D-98EE7D344A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182" y="2571744"/>
            <a:ext cx="6074483" cy="1323439"/>
          </a:xfrm>
          <a:prstGeom prst="rect">
            <a:avLst/>
          </a:prstGeom>
          <a:noFill/>
        </p:spPr>
        <p:txBody>
          <a:bodyPr wrap="none" rtlCol="0">
            <a:spAutoFit/>
          </a:bodyPr>
          <a:lstStyle/>
          <a:p>
            <a:pPr algn="ctr"/>
            <a:r>
              <a:rPr lang="en-GB" sz="4000" b="1" dirty="0" smtClean="0">
                <a:latin typeface="Arial "/>
              </a:rPr>
              <a:t>Banking Customer </a:t>
            </a:r>
          </a:p>
          <a:p>
            <a:pPr algn="ctr"/>
            <a:r>
              <a:rPr lang="en-GB" sz="4000" b="1" dirty="0" smtClean="0">
                <a:latin typeface="Arial "/>
              </a:rPr>
              <a:t>Term Deposit Prediction</a:t>
            </a:r>
            <a:endParaRPr lang="en-US" sz="4000" b="1" dirty="0">
              <a:latin typeface="Arial "/>
            </a:endParaRPr>
          </a:p>
        </p:txBody>
      </p:sp>
      <p:sp>
        <p:nvSpPr>
          <p:cNvPr id="5" name="TextBox 4"/>
          <p:cNvSpPr txBox="1"/>
          <p:nvPr/>
        </p:nvSpPr>
        <p:spPr>
          <a:xfrm>
            <a:off x="6574890" y="4643446"/>
            <a:ext cx="2211952" cy="369332"/>
          </a:xfrm>
          <a:prstGeom prst="rect">
            <a:avLst/>
          </a:prstGeom>
          <a:noFill/>
        </p:spPr>
        <p:txBody>
          <a:bodyPr wrap="none" rtlCol="0">
            <a:spAutoFit/>
          </a:bodyPr>
          <a:lstStyle/>
          <a:p>
            <a:r>
              <a:rPr lang="en-GB" b="1" dirty="0" smtClean="0"/>
              <a:t>-Srinath Mugundhan</a:t>
            </a:r>
            <a:r>
              <a:rPr lang="en-GB"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00034" y="1214422"/>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3" name="Title 1"/>
          <p:cNvSpPr txBox="1">
            <a:spLocks/>
          </p:cNvSpPr>
          <p:nvPr/>
        </p:nvSpPr>
        <p:spPr>
          <a:xfrm>
            <a:off x="457200" y="285728"/>
            <a:ext cx="8229600" cy="939784"/>
          </a:xfrm>
          <a:prstGeom prst="rect">
            <a:avLst/>
          </a:prstGeom>
        </p:spPr>
        <p:txBody>
          <a:bodyPr vert="horz" lIns="91440" tIns="45720" rIns="91440" bIns="45720" rtlCol="0" anchor="ctr">
            <a:normAutofit/>
          </a:bodyPr>
          <a:lstStyle/>
          <a:p>
            <a:pPr algn="ctr"/>
            <a:r>
              <a:rPr lang="en-GB" sz="2800" b="1" dirty="0" smtClean="0"/>
              <a:t>Model Validation</a:t>
            </a:r>
            <a:endParaRPr lang="en-GB" sz="2800" b="1" dirty="0"/>
          </a:p>
        </p:txBody>
      </p:sp>
      <p:pic>
        <p:nvPicPr>
          <p:cNvPr id="8194" name="Picture 2"/>
          <p:cNvPicPr>
            <a:picLocks noChangeAspect="1" noChangeArrowheads="1"/>
          </p:cNvPicPr>
          <p:nvPr/>
        </p:nvPicPr>
        <p:blipFill>
          <a:blip r:embed="rId2"/>
          <a:srcRect/>
          <a:stretch>
            <a:fillRect/>
          </a:stretch>
        </p:blipFill>
        <p:spPr bwMode="auto">
          <a:xfrm>
            <a:off x="642910" y="1928802"/>
            <a:ext cx="4086225" cy="1609725"/>
          </a:xfrm>
          <a:prstGeom prst="rect">
            <a:avLst/>
          </a:prstGeom>
          <a:noFill/>
          <a:ln w="9525">
            <a:noFill/>
            <a:miter lim="800000"/>
            <a:headEnd/>
            <a:tailEnd/>
          </a:ln>
          <a:effectLst/>
        </p:spPr>
      </p:pic>
      <p:sp>
        <p:nvSpPr>
          <p:cNvPr id="6" name="Rectangle 5"/>
          <p:cNvSpPr/>
          <p:nvPr/>
        </p:nvSpPr>
        <p:spPr>
          <a:xfrm>
            <a:off x="571472" y="1428736"/>
            <a:ext cx="2184316" cy="369332"/>
          </a:xfrm>
          <a:prstGeom prst="rect">
            <a:avLst/>
          </a:prstGeom>
        </p:spPr>
        <p:txBody>
          <a:bodyPr wrap="none">
            <a:spAutoFit/>
          </a:bodyPr>
          <a:lstStyle/>
          <a:p>
            <a:r>
              <a:rPr lang="en-GB" b="1" dirty="0" smtClean="0"/>
              <a:t>Precision and  Recall </a:t>
            </a:r>
            <a:endParaRPr lang="en-US" dirty="0"/>
          </a:p>
        </p:txBody>
      </p:sp>
      <p:sp>
        <p:nvSpPr>
          <p:cNvPr id="7" name="Rectangle 6"/>
          <p:cNvSpPr/>
          <p:nvPr/>
        </p:nvSpPr>
        <p:spPr>
          <a:xfrm>
            <a:off x="571472" y="3666184"/>
            <a:ext cx="8215370" cy="1200329"/>
          </a:xfrm>
          <a:prstGeom prst="rect">
            <a:avLst/>
          </a:prstGeom>
        </p:spPr>
        <p:txBody>
          <a:bodyPr wrap="square">
            <a:spAutoFit/>
          </a:bodyPr>
          <a:lstStyle/>
          <a:p>
            <a:r>
              <a:rPr lang="en-GB" b="1" dirty="0" smtClean="0"/>
              <a:t>Interpretation</a:t>
            </a:r>
            <a:r>
              <a:rPr lang="en-GB" dirty="0" smtClean="0"/>
              <a:t>:</a:t>
            </a:r>
          </a:p>
          <a:p>
            <a:pPr algn="just"/>
            <a:r>
              <a:rPr lang="en-GB" dirty="0" smtClean="0"/>
              <a:t>Of the entire test set, 88% of the promoted term deposit were the term deposit that the customers liked. Of the entire test set, 90% of the customer's preferred term deposit were promoted.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00034" y="1000108"/>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3" name="Title 1"/>
          <p:cNvSpPr txBox="1">
            <a:spLocks/>
          </p:cNvSpPr>
          <p:nvPr/>
        </p:nvSpPr>
        <p:spPr>
          <a:xfrm>
            <a:off x="457200" y="71414"/>
            <a:ext cx="8229600" cy="939784"/>
          </a:xfrm>
          <a:prstGeom prst="rect">
            <a:avLst/>
          </a:prstGeom>
        </p:spPr>
        <p:txBody>
          <a:bodyPr vert="horz" lIns="91440" tIns="45720" rIns="91440" bIns="45720" rtlCol="0" anchor="ctr">
            <a:normAutofit/>
          </a:bodyPr>
          <a:lstStyle/>
          <a:p>
            <a:pPr algn="ctr"/>
            <a:endParaRPr lang="en-GB" sz="2800" b="1" dirty="0"/>
          </a:p>
        </p:txBody>
      </p:sp>
      <p:pic>
        <p:nvPicPr>
          <p:cNvPr id="9218" name="Picture 2"/>
          <p:cNvPicPr>
            <a:picLocks noChangeAspect="1" noChangeArrowheads="1"/>
          </p:cNvPicPr>
          <p:nvPr/>
        </p:nvPicPr>
        <p:blipFill>
          <a:blip r:embed="rId2"/>
          <a:srcRect/>
          <a:stretch>
            <a:fillRect/>
          </a:stretch>
        </p:blipFill>
        <p:spPr bwMode="auto">
          <a:xfrm>
            <a:off x="1785918" y="1142984"/>
            <a:ext cx="5671163" cy="3929090"/>
          </a:xfrm>
          <a:prstGeom prst="rect">
            <a:avLst/>
          </a:prstGeom>
          <a:noFill/>
          <a:ln w="9525">
            <a:noFill/>
            <a:miter lim="800000"/>
            <a:headEnd/>
            <a:tailEnd/>
          </a:ln>
          <a:effectLst/>
        </p:spPr>
      </p:pic>
      <p:sp>
        <p:nvSpPr>
          <p:cNvPr id="8" name="Title 1"/>
          <p:cNvSpPr txBox="1">
            <a:spLocks/>
          </p:cNvSpPr>
          <p:nvPr/>
        </p:nvSpPr>
        <p:spPr>
          <a:xfrm>
            <a:off x="500034" y="214290"/>
            <a:ext cx="8229600" cy="939784"/>
          </a:xfrm>
          <a:prstGeom prst="rect">
            <a:avLst/>
          </a:prstGeom>
        </p:spPr>
        <p:txBody>
          <a:bodyPr vert="horz" lIns="91440" tIns="45720" rIns="91440" bIns="45720" rtlCol="0" anchor="ctr">
            <a:normAutofit/>
          </a:bodyPr>
          <a:lstStyle/>
          <a:p>
            <a:pPr algn="ctr"/>
            <a:r>
              <a:rPr lang="en-GB" sz="2800" b="1" dirty="0" smtClean="0"/>
              <a:t>Trade Off Curve</a:t>
            </a:r>
            <a:endParaRPr lang="en-GB" sz="2800" b="1" dirty="0"/>
          </a:p>
        </p:txBody>
      </p:sp>
      <p:sp>
        <p:nvSpPr>
          <p:cNvPr id="9" name="Rectangle 8"/>
          <p:cNvSpPr/>
          <p:nvPr/>
        </p:nvSpPr>
        <p:spPr>
          <a:xfrm>
            <a:off x="571472" y="5276363"/>
            <a:ext cx="8215370" cy="938719"/>
          </a:xfrm>
          <a:prstGeom prst="rect">
            <a:avLst/>
          </a:prstGeom>
        </p:spPr>
        <p:txBody>
          <a:bodyPr wrap="square">
            <a:spAutoFit/>
          </a:bodyPr>
          <a:lstStyle/>
          <a:p>
            <a:pPr algn="just"/>
            <a:r>
              <a:rPr lang="en-GB" sz="1100" dirty="0" smtClean="0">
                <a:latin typeface="Arial "/>
              </a:rPr>
              <a:t>As the precision gets higher the recall gets lower and vice versa. For instance, if we increase the precision from 30% to 60% the model is picking the predictions that the model believes is 60% sure. If there is an instance where the model believes that is 58% likely to be a potential client that will subscribe to a term deposit then the model will classify it as a "No." However, that instance was actually a "Yes" (potential client did subscribe to a term deposit.) That is why the higher the precision the more likely the model is to miss instances that are actually a "Yes"</a:t>
            </a:r>
            <a:endParaRPr lang="en-US" sz="1100" dirty="0">
              <a:latin typeface="Arial "/>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00034" y="1214422"/>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3" name="Title 1"/>
          <p:cNvSpPr txBox="1">
            <a:spLocks/>
          </p:cNvSpPr>
          <p:nvPr/>
        </p:nvSpPr>
        <p:spPr>
          <a:xfrm>
            <a:off x="457200" y="285728"/>
            <a:ext cx="8229600" cy="939784"/>
          </a:xfrm>
          <a:prstGeom prst="rect">
            <a:avLst/>
          </a:prstGeom>
        </p:spPr>
        <p:txBody>
          <a:bodyPr vert="horz" lIns="91440" tIns="45720" rIns="91440" bIns="45720" rtlCol="0" anchor="ctr">
            <a:normAutofit/>
          </a:bodyPr>
          <a:lstStyle/>
          <a:p>
            <a:pPr algn="ctr"/>
            <a:endParaRPr lang="en-GB" sz="2800" b="1" dirty="0"/>
          </a:p>
        </p:txBody>
      </p:sp>
      <p:sp>
        <p:nvSpPr>
          <p:cNvPr id="5" name="Title 1"/>
          <p:cNvSpPr txBox="1">
            <a:spLocks/>
          </p:cNvSpPr>
          <p:nvPr/>
        </p:nvSpPr>
        <p:spPr>
          <a:xfrm>
            <a:off x="500034" y="274638"/>
            <a:ext cx="8229600" cy="939784"/>
          </a:xfrm>
          <a:prstGeom prst="rect">
            <a:avLst/>
          </a:prstGeom>
        </p:spPr>
        <p:txBody>
          <a:bodyPr vert="horz" lIns="91440" tIns="45720" rIns="91440" bIns="45720" rtlCol="0" anchor="ctr">
            <a:normAutofit/>
          </a:bodyPr>
          <a:lstStyle/>
          <a:p>
            <a:pPr algn="ctr"/>
            <a:r>
              <a:rPr lang="en-GB" sz="2800" b="1" dirty="0" smtClean="0"/>
              <a:t>ROC Curve Comparative Study with Other Models</a:t>
            </a:r>
            <a:endParaRPr lang="en-GB" sz="2800" b="1" dirty="0"/>
          </a:p>
        </p:txBody>
      </p:sp>
      <p:pic>
        <p:nvPicPr>
          <p:cNvPr id="10242" name="Picture 2"/>
          <p:cNvPicPr>
            <a:picLocks noChangeAspect="1" noChangeArrowheads="1"/>
          </p:cNvPicPr>
          <p:nvPr/>
        </p:nvPicPr>
        <p:blipFill>
          <a:blip r:embed="rId2"/>
          <a:srcRect/>
          <a:stretch>
            <a:fillRect/>
          </a:stretch>
        </p:blipFill>
        <p:spPr bwMode="auto">
          <a:xfrm>
            <a:off x="1819275" y="1443052"/>
            <a:ext cx="5505450" cy="4057650"/>
          </a:xfrm>
          <a:prstGeom prst="rect">
            <a:avLst/>
          </a:prstGeom>
          <a:noFill/>
          <a:ln w="9525">
            <a:noFill/>
            <a:miter lim="800000"/>
            <a:headEnd/>
            <a:tailEnd/>
          </a:ln>
          <a:effectLst/>
        </p:spPr>
      </p:pic>
      <p:sp>
        <p:nvSpPr>
          <p:cNvPr id="8" name="Rectangle 7"/>
          <p:cNvSpPr/>
          <p:nvPr/>
        </p:nvSpPr>
        <p:spPr>
          <a:xfrm>
            <a:off x="500034" y="5588517"/>
            <a:ext cx="8286808" cy="769441"/>
          </a:xfrm>
          <a:prstGeom prst="rect">
            <a:avLst/>
          </a:prstGeom>
        </p:spPr>
        <p:txBody>
          <a:bodyPr wrap="square">
            <a:spAutoFit/>
          </a:bodyPr>
          <a:lstStyle/>
          <a:p>
            <a:pPr algn="just"/>
            <a:r>
              <a:rPr lang="en-GB" sz="1100" dirty="0" smtClean="0">
                <a:latin typeface="Arial "/>
              </a:rPr>
              <a:t>The ROC curve tells us how well our classifier is classifying between term deposit subscriptions (True Positives) and non-term deposit subscriptions. The X-axis is represented by False positive rates (Specificity) and the Y-axis is represented by the True Positive Rate (Sensitivity.) As the line moves the threshold of the classification changes giving us different values. The closer is the line to our top left corner the better is our model separating both classes</a:t>
            </a:r>
            <a:endParaRPr lang="en-US" sz="1100" dirty="0">
              <a:latin typeface="Arial "/>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00034" y="1214422"/>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3" name="Title 1"/>
          <p:cNvSpPr txBox="1">
            <a:spLocks/>
          </p:cNvSpPr>
          <p:nvPr/>
        </p:nvSpPr>
        <p:spPr>
          <a:xfrm>
            <a:off x="457200" y="285728"/>
            <a:ext cx="8229600" cy="939784"/>
          </a:xfrm>
          <a:prstGeom prst="rect">
            <a:avLst/>
          </a:prstGeom>
        </p:spPr>
        <p:txBody>
          <a:bodyPr vert="horz" lIns="91440" tIns="45720" rIns="91440" bIns="45720" rtlCol="0" anchor="ctr">
            <a:normAutofit/>
          </a:bodyPr>
          <a:lstStyle/>
          <a:p>
            <a:pPr algn="ctr"/>
            <a:endParaRPr lang="en-GB" sz="2800" b="1" dirty="0"/>
          </a:p>
        </p:txBody>
      </p:sp>
      <p:sp>
        <p:nvSpPr>
          <p:cNvPr id="4" name="Title 1"/>
          <p:cNvSpPr txBox="1">
            <a:spLocks/>
          </p:cNvSpPr>
          <p:nvPr/>
        </p:nvSpPr>
        <p:spPr>
          <a:xfrm>
            <a:off x="500034" y="274638"/>
            <a:ext cx="8229600" cy="939784"/>
          </a:xfrm>
          <a:prstGeom prst="rect">
            <a:avLst/>
          </a:prstGeom>
        </p:spPr>
        <p:txBody>
          <a:bodyPr vert="horz" lIns="91440" tIns="45720" rIns="91440" bIns="45720" rtlCol="0" anchor="ctr">
            <a:normAutofit/>
          </a:bodyPr>
          <a:lstStyle/>
          <a:p>
            <a:pPr algn="ctr"/>
            <a:r>
              <a:rPr lang="en-GB" sz="2800" b="1" dirty="0" smtClean="0"/>
              <a:t>Models Scores and Consider Model for Final</a:t>
            </a:r>
            <a:endParaRPr lang="en-GB" sz="2800" b="1" dirty="0"/>
          </a:p>
        </p:txBody>
      </p:sp>
      <p:pic>
        <p:nvPicPr>
          <p:cNvPr id="6" name="Picture 3"/>
          <p:cNvPicPr>
            <a:picLocks noChangeAspect="1" noChangeArrowheads="1"/>
          </p:cNvPicPr>
          <p:nvPr/>
        </p:nvPicPr>
        <p:blipFill>
          <a:blip r:embed="rId2"/>
          <a:srcRect/>
          <a:stretch>
            <a:fillRect/>
          </a:stretch>
        </p:blipFill>
        <p:spPr bwMode="auto">
          <a:xfrm>
            <a:off x="500034" y="1571612"/>
            <a:ext cx="4023726" cy="3786214"/>
          </a:xfrm>
          <a:prstGeom prst="rect">
            <a:avLst/>
          </a:prstGeom>
          <a:noFill/>
          <a:ln w="9525">
            <a:noFill/>
            <a:miter lim="800000"/>
            <a:headEnd/>
            <a:tailEnd/>
          </a:ln>
          <a:effectLst/>
        </p:spPr>
      </p:pic>
      <p:cxnSp>
        <p:nvCxnSpPr>
          <p:cNvPr id="8" name="Straight Connector 7"/>
          <p:cNvCxnSpPr/>
          <p:nvPr/>
        </p:nvCxnSpPr>
        <p:spPr>
          <a:xfrm rot="5400000">
            <a:off x="2679687" y="3607595"/>
            <a:ext cx="42148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4867276" y="1489084"/>
            <a:ext cx="3919566" cy="4083056"/>
          </a:xfrm>
          <a:prstGeom prst="rect">
            <a:avLst/>
          </a:prstGeom>
        </p:spPr>
        <p:txBody>
          <a:bodyPr vert="horz" lIns="91440" tIns="45720" rIns="91440" bIns="45720" rtlCol="0" anchor="ctr">
            <a:normAutofit/>
          </a:bodyPr>
          <a:lstStyle/>
          <a:p>
            <a:pPr algn="just"/>
            <a:r>
              <a:rPr lang="en-GB" sz="2800" b="1" dirty="0" smtClean="0"/>
              <a:t>Note :</a:t>
            </a:r>
          </a:p>
          <a:p>
            <a:pPr algn="just"/>
            <a:r>
              <a:rPr lang="en-GB" sz="2800" dirty="0" smtClean="0"/>
              <a:t>Have taken multiple Model into consideration and finally sticking with Gradient boosting classifier as it gives better trade off  and Accuracy</a:t>
            </a:r>
            <a:endParaRPr lang="en-GB"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00034" y="427016"/>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3" name="Title 1"/>
          <p:cNvSpPr txBox="1">
            <a:spLocks/>
          </p:cNvSpPr>
          <p:nvPr/>
        </p:nvSpPr>
        <p:spPr>
          <a:xfrm>
            <a:off x="457200" y="-82552"/>
            <a:ext cx="8229600" cy="939784"/>
          </a:xfrm>
          <a:prstGeom prst="rect">
            <a:avLst/>
          </a:prstGeom>
        </p:spPr>
        <p:txBody>
          <a:bodyPr vert="horz" lIns="91440" tIns="45720" rIns="91440" bIns="45720" rtlCol="0" anchor="ctr">
            <a:normAutofit/>
          </a:bodyPr>
          <a:lstStyle/>
          <a:p>
            <a:pPr algn="ctr"/>
            <a:endParaRPr lang="en-GB" sz="2800" b="1" dirty="0"/>
          </a:p>
        </p:txBody>
      </p:sp>
      <p:sp>
        <p:nvSpPr>
          <p:cNvPr id="4" name="Title 1"/>
          <p:cNvSpPr txBox="1">
            <a:spLocks/>
          </p:cNvSpPr>
          <p:nvPr/>
        </p:nvSpPr>
        <p:spPr>
          <a:xfrm>
            <a:off x="285720" y="-214338"/>
            <a:ext cx="8229600" cy="939784"/>
          </a:xfrm>
          <a:prstGeom prst="rect">
            <a:avLst/>
          </a:prstGeom>
        </p:spPr>
        <p:txBody>
          <a:bodyPr vert="horz" lIns="91440" tIns="45720" rIns="91440" bIns="45720" rtlCol="0" anchor="ctr">
            <a:normAutofit/>
          </a:bodyPr>
          <a:lstStyle/>
          <a:p>
            <a:pPr algn="ctr"/>
            <a:r>
              <a:rPr lang="en-GB" sz="2000" b="1" dirty="0" smtClean="0">
                <a:latin typeface="Arial "/>
              </a:rPr>
              <a:t>Solutions for the Next Marketing Campaign - Conclusion</a:t>
            </a:r>
            <a:endParaRPr lang="en-GB" sz="2000" b="1" dirty="0">
              <a:latin typeface="Arial "/>
            </a:endParaRPr>
          </a:p>
        </p:txBody>
      </p:sp>
      <p:sp>
        <p:nvSpPr>
          <p:cNvPr id="10" name="Rectangle 9"/>
          <p:cNvSpPr/>
          <p:nvPr/>
        </p:nvSpPr>
        <p:spPr>
          <a:xfrm>
            <a:off x="285720" y="449636"/>
            <a:ext cx="8643998" cy="6355586"/>
          </a:xfrm>
          <a:prstGeom prst="rect">
            <a:avLst/>
          </a:prstGeom>
        </p:spPr>
        <p:txBody>
          <a:bodyPr wrap="square">
            <a:spAutoFit/>
          </a:bodyPr>
          <a:lstStyle/>
          <a:p>
            <a:pPr algn="just"/>
            <a:r>
              <a:rPr lang="en-GB" sz="1100" dirty="0" smtClean="0">
                <a:latin typeface="Arial "/>
              </a:rPr>
              <a:t>1) </a:t>
            </a:r>
            <a:r>
              <a:rPr lang="en-GB" sz="1100" b="1" dirty="0" smtClean="0">
                <a:latin typeface="Arial "/>
              </a:rPr>
              <a:t>Months of Marketing Activity:</a:t>
            </a:r>
            <a:r>
              <a:rPr lang="en-GB" sz="1100" dirty="0" smtClean="0">
                <a:latin typeface="Arial "/>
              </a:rPr>
              <a:t> We saw that </a:t>
            </a:r>
            <a:r>
              <a:rPr lang="en-GB" sz="1100" smtClean="0">
                <a:latin typeface="Arial "/>
              </a:rPr>
              <a:t>the </a:t>
            </a:r>
            <a:r>
              <a:rPr lang="en-GB" sz="1100" smtClean="0">
                <a:latin typeface="Arial "/>
              </a:rPr>
              <a:t>month </a:t>
            </a:r>
            <a:r>
              <a:rPr lang="en-GB" sz="1100" dirty="0" smtClean="0">
                <a:latin typeface="Arial "/>
              </a:rPr>
              <a:t>of highest level of marketing activity was the month of </a:t>
            </a:r>
            <a:r>
              <a:rPr lang="en-GB" sz="1100" b="1" dirty="0" smtClean="0">
                <a:latin typeface="Arial "/>
              </a:rPr>
              <a:t>May</a:t>
            </a:r>
            <a:r>
              <a:rPr lang="en-GB" sz="1100" dirty="0" smtClean="0">
                <a:latin typeface="Arial "/>
              </a:rPr>
              <a:t>. However, this was the month that potential clients tended to reject term deposits offers (Lowest effective rate: -34.49%). For the next marketing campaign, it will be wise for the bank to focus the marketing campaign during the months of </a:t>
            </a:r>
            <a:r>
              <a:rPr lang="en-GB" sz="1100" b="1" dirty="0" smtClean="0">
                <a:latin typeface="Arial "/>
              </a:rPr>
              <a:t>March, September, October and December.</a:t>
            </a:r>
            <a:r>
              <a:rPr lang="en-GB" sz="1100" dirty="0" smtClean="0">
                <a:latin typeface="Arial "/>
              </a:rPr>
              <a:t> (December should be under consideration because it was the month with the lowest marketing activity, there might be a reason why </a:t>
            </a:r>
            <a:r>
              <a:rPr lang="en-GB" sz="1100" dirty="0" err="1" smtClean="0">
                <a:latin typeface="Arial "/>
              </a:rPr>
              <a:t>december</a:t>
            </a:r>
            <a:r>
              <a:rPr lang="en-GB" sz="1100" dirty="0" smtClean="0">
                <a:latin typeface="Arial "/>
              </a:rPr>
              <a:t> is the lowest.)</a:t>
            </a:r>
          </a:p>
          <a:p>
            <a:pPr algn="just"/>
            <a:r>
              <a:rPr lang="en-GB" sz="1100" dirty="0" smtClean="0"/>
              <a:t>2) </a:t>
            </a:r>
            <a:r>
              <a:rPr lang="en-GB" sz="1100" b="1" dirty="0" smtClean="0"/>
              <a:t>Seasonality:</a:t>
            </a:r>
            <a:r>
              <a:rPr lang="en-GB" sz="1100" dirty="0" smtClean="0"/>
              <a:t> Potential clients opted to subscribe term deposits during the seasons of </a:t>
            </a:r>
            <a:r>
              <a:rPr lang="en-GB" sz="1100" b="1" dirty="0" smtClean="0"/>
              <a:t>fall</a:t>
            </a:r>
            <a:r>
              <a:rPr lang="en-GB" sz="1100" dirty="0" smtClean="0"/>
              <a:t> and </a:t>
            </a:r>
            <a:r>
              <a:rPr lang="en-GB" sz="1100" b="1" dirty="0" smtClean="0"/>
              <a:t>winter</a:t>
            </a:r>
            <a:r>
              <a:rPr lang="en-GB" sz="1100" dirty="0" smtClean="0"/>
              <a:t>. The next marketing campaign should focus its activity throughout these seasons.</a:t>
            </a:r>
          </a:p>
          <a:p>
            <a:pPr algn="just"/>
            <a:r>
              <a:rPr lang="en-GB" sz="1100" dirty="0" smtClean="0"/>
              <a:t>3) </a:t>
            </a:r>
            <a:r>
              <a:rPr lang="en-GB" sz="1100" b="1" dirty="0" smtClean="0"/>
              <a:t>Campaign Calls:</a:t>
            </a:r>
            <a:r>
              <a:rPr lang="en-GB" sz="1100" dirty="0" smtClean="0"/>
              <a:t> A policy should be implemented that states that no more than 3 calls should be applied to the same potential client in order to save time and effort in getting new potential clients. Remember, the more we call the same potential client, the likely he or she will decline to open a term deposit.</a:t>
            </a:r>
          </a:p>
          <a:p>
            <a:pPr algn="just"/>
            <a:r>
              <a:rPr lang="en-GB" sz="1100" dirty="0" smtClean="0"/>
              <a:t>4) </a:t>
            </a:r>
            <a:r>
              <a:rPr lang="en-GB" sz="1100" b="1" dirty="0" smtClean="0"/>
              <a:t>Age Category:</a:t>
            </a:r>
            <a:r>
              <a:rPr lang="en-GB" sz="1100" dirty="0" smtClean="0"/>
              <a:t> The next marketing campaign of the bank should target potential clients in their 20s or younger and 60s or older. The youngest category had a 60% chance of subscribing to a term deposit while the eldest category had a 76% chance of subscribing to a term deposit. It will be great if for the next campaign the bank addressed these two categories and therefore, increase the likelihood of more term deposits subscriptions.</a:t>
            </a:r>
          </a:p>
          <a:p>
            <a:pPr algn="just"/>
            <a:r>
              <a:rPr lang="en-GB" sz="1100" dirty="0" smtClean="0"/>
              <a:t>5) </a:t>
            </a:r>
            <a:r>
              <a:rPr lang="en-GB" sz="1100" b="1" dirty="0" smtClean="0"/>
              <a:t>Occupation:</a:t>
            </a:r>
            <a:r>
              <a:rPr lang="en-GB" sz="1100" dirty="0" smtClean="0"/>
              <a:t> Not surprisingly, potential clients that were students or retired were the most likely to subscribe to a term deposit. Retired individuals, tend to have more term deposits in order to gain some cash through interest payments. Remember, term deposits are short-term loans in which the individual (in this case the retired person) agrees not to withdraw the cash from the bank until a certain date agreed between the individual and the financial institution. After that time the individual gets its capital back and its interest made on the loan. Retired individuals tend to not spend bigly its cash so they are more likely to put their cash to work by lending it to the financial institution. Students were the other group that used to subscribe term deposits.</a:t>
            </a:r>
            <a:br>
              <a:rPr lang="en-GB" sz="1100" dirty="0" smtClean="0"/>
            </a:br>
            <a:r>
              <a:rPr lang="en-GB" sz="1100" dirty="0" smtClean="0"/>
              <a:t> 6) </a:t>
            </a:r>
            <a:r>
              <a:rPr lang="en-GB" sz="1100" b="1" dirty="0" smtClean="0"/>
              <a:t>House Loans and Balances:</a:t>
            </a:r>
            <a:r>
              <a:rPr lang="en-GB" sz="1100" dirty="0" smtClean="0"/>
              <a:t> Potential clients in the low balance and no balance category were more likely to have a house loan than people in the average and high balance category. What does it mean to have a house loan? This means that the potential client has financial compromises to pay back its house loan and thus, there is no cash for he or she to subscribe to a term deposit account. However, we see that potential clients in the average and high balances are less likely to have a house loan and therefore, more likely to open a term deposit. Lastly, the next marketing campaign should focus on individuals of average and high balances in order to increase the likelihood of subscribing to a term deposit.</a:t>
            </a:r>
          </a:p>
          <a:p>
            <a:pPr algn="just"/>
            <a:r>
              <a:rPr lang="en-GB" sz="1100" dirty="0" smtClean="0"/>
              <a:t>7) </a:t>
            </a:r>
            <a:r>
              <a:rPr lang="en-GB" sz="1100" b="1" dirty="0" smtClean="0"/>
              <a:t>Develop a Questionnaire during the Calls:</a:t>
            </a:r>
            <a:r>
              <a:rPr lang="en-GB" sz="1100" dirty="0" smtClean="0"/>
              <a:t> Since duration of the call is the feature that most positively correlates with whether a potential client will open a term deposit or not, by providing an interesting questionnaire for potential clients during the calls the conversation length might increase. Of course, this does not assure us that the potential client will subscribe to a term deposit! Nevertheless, we don't loose anything by implementing a strategy that will increase the level of engagement of the potential client leading to an increase probability of subscribing to a term deposit, and therefore an increase in effectiveness for the next marketing campaign the bank will execute.</a:t>
            </a:r>
            <a:br>
              <a:rPr lang="en-GB" sz="1100" dirty="0" smtClean="0"/>
            </a:br>
            <a:r>
              <a:rPr lang="en-GB" sz="1100" dirty="0" smtClean="0"/>
              <a:t>8) </a:t>
            </a:r>
            <a:r>
              <a:rPr lang="en-GB" sz="1100" b="1" dirty="0" smtClean="0"/>
              <a:t>Target individuals with a higher duration (above 375): </a:t>
            </a:r>
            <a:r>
              <a:rPr lang="en-GB" sz="1100" dirty="0" smtClean="0"/>
              <a:t>Target the target group that is above average in duration, there is a highly likelihood that this target group would open a term deposit account. The likelihood that this group would open a term deposit account is at 78% which is pretty high. This would allow that the success rate of the next marketing campaign would be highly successful.</a:t>
            </a:r>
            <a:br>
              <a:rPr lang="en-GB" sz="1100" dirty="0" smtClean="0"/>
            </a:br>
            <a:endParaRPr lang="en-GB" sz="1100" dirty="0" smtClean="0"/>
          </a:p>
          <a:p>
            <a:pPr algn="just"/>
            <a:r>
              <a:rPr lang="en-GB" sz="1100" b="1" dirty="0" smtClean="0"/>
              <a:t>By combining all these strategies and simplifying the market audience the next campaign should address, it is likely that the next marketing campaign of the bank will be more effective than the current one.</a:t>
            </a:r>
          </a:p>
          <a:p>
            <a:pPr algn="just"/>
            <a:r>
              <a:rPr lang="en-GB" sz="1100" dirty="0" smtClean="0"/>
              <a:t/>
            </a:r>
            <a:br>
              <a:rPr lang="en-GB" sz="1100" dirty="0" smtClean="0"/>
            </a:br>
            <a:endParaRPr lang="en-GB" sz="1100" dirty="0">
              <a:latin typeface="Arial "/>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INTRODUCTION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4" name="Straight Connector 13"/>
          <p:cNvCxnSpPr/>
          <p:nvPr/>
        </p:nvCxnSpPr>
        <p:spPr>
          <a:xfrm>
            <a:off x="473908" y="1428736"/>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28596" y="1500174"/>
            <a:ext cx="8286808" cy="1477328"/>
          </a:xfrm>
          <a:prstGeom prst="rect">
            <a:avLst/>
          </a:prstGeom>
        </p:spPr>
        <p:txBody>
          <a:bodyPr wrap="square">
            <a:spAutoFit/>
          </a:bodyPr>
          <a:lstStyle/>
          <a:p>
            <a:pPr algn="just"/>
            <a:r>
              <a:rPr lang="en-GB" dirty="0" smtClean="0"/>
              <a:t>It is a philosophy whose main focus is providing customer satisfaction. Marketing is the activity, set of institutions, and process for creating, communicating, delivering, and exchanging offerings that have value for customers, clients, partners and society at large. Also in simple terms all of the activities that help business reach their target market effectively</a:t>
            </a:r>
            <a:endParaRPr lang="en-US" dirty="0"/>
          </a:p>
        </p:txBody>
      </p:sp>
      <p:sp>
        <p:nvSpPr>
          <p:cNvPr id="16" name="Title 1"/>
          <p:cNvSpPr txBox="1">
            <a:spLocks/>
          </p:cNvSpPr>
          <p:nvPr/>
        </p:nvSpPr>
        <p:spPr>
          <a:xfrm>
            <a:off x="428596" y="278605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Problem Statement</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7" name="Rectangle 16"/>
          <p:cNvSpPr/>
          <p:nvPr/>
        </p:nvSpPr>
        <p:spPr>
          <a:xfrm>
            <a:off x="500066" y="3711363"/>
            <a:ext cx="8215338" cy="646331"/>
          </a:xfrm>
          <a:prstGeom prst="rect">
            <a:avLst/>
          </a:prstGeom>
        </p:spPr>
        <p:txBody>
          <a:bodyPr wrap="square">
            <a:spAutoFit/>
          </a:bodyPr>
          <a:lstStyle/>
          <a:p>
            <a:pPr algn="just">
              <a:buFont typeface="Wingdings" pitchFamily="2" charset="2"/>
              <a:buChar char="§"/>
            </a:pPr>
            <a:r>
              <a:rPr lang="en-GB" dirty="0" smtClean="0"/>
              <a:t>Identify the Campaign effectiveness for Term Deposit</a:t>
            </a:r>
          </a:p>
          <a:p>
            <a:pPr algn="just"/>
            <a:r>
              <a:rPr lang="en-GB" dirty="0" smtClean="0"/>
              <a:t> </a:t>
            </a:r>
            <a:endParaRPr lang="en-US" dirty="0"/>
          </a:p>
        </p:txBody>
      </p:sp>
      <p:sp>
        <p:nvSpPr>
          <p:cNvPr id="18" name="Title 1"/>
          <p:cNvSpPr txBox="1">
            <a:spLocks/>
          </p:cNvSpPr>
          <p:nvPr/>
        </p:nvSpPr>
        <p:spPr>
          <a:xfrm>
            <a:off x="485804" y="3857636"/>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Hypothesis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9" name="Rectangle 18"/>
          <p:cNvSpPr/>
          <p:nvPr/>
        </p:nvSpPr>
        <p:spPr>
          <a:xfrm>
            <a:off x="500034" y="4711495"/>
            <a:ext cx="8215338" cy="923330"/>
          </a:xfrm>
          <a:prstGeom prst="rect">
            <a:avLst/>
          </a:prstGeom>
        </p:spPr>
        <p:txBody>
          <a:bodyPr wrap="square">
            <a:spAutoFit/>
          </a:bodyPr>
          <a:lstStyle/>
          <a:p>
            <a:pPr algn="just">
              <a:buFont typeface="Wingdings" pitchFamily="2" charset="2"/>
              <a:buChar char="§"/>
            </a:pPr>
            <a:r>
              <a:rPr lang="en-GB" dirty="0" smtClean="0"/>
              <a:t>Right customers are not being targeted for Term Deposit Campaign</a:t>
            </a:r>
          </a:p>
          <a:p>
            <a:pPr algn="just">
              <a:buFont typeface="Wingdings" pitchFamily="2" charset="2"/>
              <a:buChar char="§"/>
            </a:pPr>
            <a:r>
              <a:rPr lang="en-GB" dirty="0" smtClean="0"/>
              <a:t>Lead Generation for Marketing team</a:t>
            </a:r>
          </a:p>
          <a:p>
            <a:pPr algn="just"/>
            <a:r>
              <a:rPr lang="en-GB"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Descriptive Analysis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4" name="Straight Connector 3"/>
          <p:cNvCxnSpPr/>
          <p:nvPr/>
        </p:nvCxnSpPr>
        <p:spPr>
          <a:xfrm>
            <a:off x="473908" y="1428736"/>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500034" y="1500174"/>
            <a:ext cx="8358246" cy="2246769"/>
          </a:xfrm>
          <a:prstGeom prst="rect">
            <a:avLst/>
          </a:prstGeom>
        </p:spPr>
        <p:txBody>
          <a:bodyPr wrap="square">
            <a:spAutoFit/>
          </a:bodyPr>
          <a:lstStyle/>
          <a:p>
            <a:pPr algn="just">
              <a:buFont typeface="Wingdings" pitchFamily="2" charset="2"/>
              <a:buChar char="Ø"/>
            </a:pPr>
            <a:r>
              <a:rPr lang="en-GB" sz="1400" dirty="0" smtClean="0">
                <a:latin typeface="Arial "/>
              </a:rPr>
              <a:t>Mean Age is approximately 40 years old. (Minimum: 17 years old and Maximum: 98 years old)</a:t>
            </a:r>
          </a:p>
          <a:p>
            <a:pPr algn="just">
              <a:buFont typeface="Wingdings" pitchFamily="2" charset="2"/>
              <a:buChar char="Ø"/>
            </a:pPr>
            <a:r>
              <a:rPr lang="en-GB" sz="1400" dirty="0" smtClean="0">
                <a:latin typeface="Arial "/>
              </a:rPr>
              <a:t>The average age of customers who bought the term deposit is higher than that of the customers who didn't.</a:t>
            </a:r>
          </a:p>
          <a:p>
            <a:pPr algn="just">
              <a:buFont typeface="Wingdings" pitchFamily="2" charset="2"/>
              <a:buChar char="Ø"/>
            </a:pPr>
            <a:r>
              <a:rPr lang="en-GB" sz="1400" dirty="0" smtClean="0">
                <a:latin typeface="Arial "/>
              </a:rPr>
              <a:t>The </a:t>
            </a:r>
            <a:r>
              <a:rPr lang="en-GB" sz="1400" dirty="0" err="1" smtClean="0">
                <a:latin typeface="Arial "/>
              </a:rPr>
              <a:t>pdays</a:t>
            </a:r>
            <a:r>
              <a:rPr lang="en-GB" sz="1400" dirty="0" smtClean="0">
                <a:latin typeface="Arial "/>
              </a:rPr>
              <a:t> (days since the customer was last contacted) is understandably lower for the customers who bought it. The lower the </a:t>
            </a:r>
            <a:r>
              <a:rPr lang="en-GB" sz="1400" dirty="0" err="1" smtClean="0">
                <a:latin typeface="Arial "/>
              </a:rPr>
              <a:t>pdays</a:t>
            </a:r>
            <a:r>
              <a:rPr lang="en-GB" sz="1400" dirty="0" smtClean="0">
                <a:latin typeface="Arial "/>
              </a:rPr>
              <a:t>, the better the memory of the last call and hence the better chances of a sale.</a:t>
            </a:r>
          </a:p>
          <a:p>
            <a:pPr algn="just">
              <a:buFont typeface="Wingdings" pitchFamily="2" charset="2"/>
              <a:buChar char="Ø"/>
            </a:pPr>
            <a:r>
              <a:rPr lang="en-GB" sz="1400" dirty="0" smtClean="0">
                <a:latin typeface="Arial "/>
              </a:rPr>
              <a:t>Surprisingly, campaigns (number of contacts or calls made during the current campaign) are lower for customers who bought the term deposit.</a:t>
            </a:r>
          </a:p>
          <a:p>
            <a:pPr algn="just">
              <a:buFont typeface="Wingdings" pitchFamily="2" charset="2"/>
              <a:buChar char="Ø"/>
            </a:pPr>
            <a:r>
              <a:rPr lang="en-GB" sz="1400" dirty="0" smtClean="0">
                <a:latin typeface="Arial "/>
              </a:rPr>
              <a:t>The mean </a:t>
            </a:r>
            <a:r>
              <a:rPr lang="en-GB" sz="1400" dirty="0" err="1" smtClean="0">
                <a:latin typeface="Arial "/>
              </a:rPr>
              <a:t>cons.conf.idx</a:t>
            </a:r>
            <a:r>
              <a:rPr lang="en-GB" sz="1400" dirty="0" smtClean="0">
                <a:latin typeface="Arial "/>
              </a:rPr>
              <a:t> is -40.50. However, the Standard Deviation (std) is a high number so we can understand through this that the </a:t>
            </a:r>
            <a:r>
              <a:rPr lang="en-GB" sz="1400" dirty="0" err="1" smtClean="0">
                <a:latin typeface="Arial "/>
              </a:rPr>
              <a:t>cons.conf.idx</a:t>
            </a:r>
            <a:r>
              <a:rPr lang="en-GB" sz="1400" dirty="0" smtClean="0">
                <a:latin typeface="Arial "/>
              </a:rPr>
              <a:t> is heavily distributed across the dataset.</a:t>
            </a:r>
            <a:endParaRPr lang="en-GB" sz="1400" dirty="0">
              <a:latin typeface="Arial "/>
            </a:endParaRPr>
          </a:p>
        </p:txBody>
      </p:sp>
      <p:pic>
        <p:nvPicPr>
          <p:cNvPr id="1026" name="Picture 2"/>
          <p:cNvPicPr>
            <a:picLocks noChangeAspect="1" noChangeArrowheads="1"/>
          </p:cNvPicPr>
          <p:nvPr/>
        </p:nvPicPr>
        <p:blipFill>
          <a:blip r:embed="rId2"/>
          <a:srcRect/>
          <a:stretch>
            <a:fillRect/>
          </a:stretch>
        </p:blipFill>
        <p:spPr bwMode="auto">
          <a:xfrm>
            <a:off x="576263" y="4195776"/>
            <a:ext cx="7991475" cy="1162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428604"/>
            <a:ext cx="8229600" cy="9397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err="1" smtClean="0">
                <a:ln>
                  <a:noFill/>
                </a:ln>
                <a:solidFill>
                  <a:schemeClr val="tx1"/>
                </a:solidFill>
                <a:effectLst/>
                <a:uLnTx/>
                <a:uFillTx/>
                <a:latin typeface="+mj-lt"/>
                <a:ea typeface="+mj-ea"/>
                <a:cs typeface="+mj-cs"/>
              </a:rPr>
              <a:t>Univariate</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 Analysis -Distribution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050" name="Picture 2"/>
          <p:cNvPicPr>
            <a:picLocks noChangeAspect="1" noChangeArrowheads="1"/>
          </p:cNvPicPr>
          <p:nvPr/>
        </p:nvPicPr>
        <p:blipFill>
          <a:blip r:embed="rId2"/>
          <a:srcRect/>
          <a:stretch>
            <a:fillRect/>
          </a:stretch>
        </p:blipFill>
        <p:spPr bwMode="auto">
          <a:xfrm>
            <a:off x="585788" y="1776430"/>
            <a:ext cx="7972425" cy="4152900"/>
          </a:xfrm>
          <a:prstGeom prst="rect">
            <a:avLst/>
          </a:prstGeom>
          <a:noFill/>
          <a:ln w="9525">
            <a:noFill/>
            <a:miter lim="800000"/>
            <a:headEnd/>
            <a:tailEnd/>
          </a:ln>
          <a:effectLst/>
        </p:spPr>
      </p:pic>
      <p:cxnSp>
        <p:nvCxnSpPr>
          <p:cNvPr id="7" name="Straight Connector 6"/>
          <p:cNvCxnSpPr/>
          <p:nvPr/>
        </p:nvCxnSpPr>
        <p:spPr>
          <a:xfrm>
            <a:off x="500034" y="1355710"/>
            <a:ext cx="8215370" cy="1588"/>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00034" y="1214422"/>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7" name="Title 1"/>
          <p:cNvSpPr txBox="1">
            <a:spLocks/>
          </p:cNvSpPr>
          <p:nvPr/>
        </p:nvSpPr>
        <p:spPr>
          <a:xfrm>
            <a:off x="457200" y="428604"/>
            <a:ext cx="8229600" cy="9397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Term Deposit Multivariate Analysis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2"/>
          <a:srcRect/>
          <a:stretch>
            <a:fillRect/>
          </a:stretch>
        </p:blipFill>
        <p:spPr bwMode="auto">
          <a:xfrm>
            <a:off x="357158" y="1424007"/>
            <a:ext cx="8534400" cy="479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00034" y="1214422"/>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3" name="Title 1"/>
          <p:cNvSpPr txBox="1">
            <a:spLocks/>
          </p:cNvSpPr>
          <p:nvPr/>
        </p:nvSpPr>
        <p:spPr>
          <a:xfrm>
            <a:off x="457200" y="428604"/>
            <a:ext cx="8229600" cy="9397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Analysis Of Occupation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4098" name="Picture 2"/>
          <p:cNvPicPr>
            <a:picLocks noChangeAspect="1" noChangeArrowheads="1"/>
          </p:cNvPicPr>
          <p:nvPr/>
        </p:nvPicPr>
        <p:blipFill>
          <a:blip r:embed="rId2"/>
          <a:srcRect/>
          <a:stretch>
            <a:fillRect/>
          </a:stretch>
        </p:blipFill>
        <p:spPr bwMode="auto">
          <a:xfrm>
            <a:off x="500034" y="1357299"/>
            <a:ext cx="8215370" cy="3429024"/>
          </a:xfrm>
          <a:prstGeom prst="rect">
            <a:avLst/>
          </a:prstGeom>
          <a:noFill/>
          <a:ln w="9525">
            <a:noFill/>
            <a:miter lim="800000"/>
            <a:headEnd/>
            <a:tailEnd/>
          </a:ln>
          <a:effectLst/>
        </p:spPr>
      </p:pic>
      <p:sp>
        <p:nvSpPr>
          <p:cNvPr id="6" name="Rectangle 5"/>
          <p:cNvSpPr/>
          <p:nvPr/>
        </p:nvSpPr>
        <p:spPr>
          <a:xfrm>
            <a:off x="500034" y="4900396"/>
            <a:ext cx="8215370" cy="1600438"/>
          </a:xfrm>
          <a:prstGeom prst="rect">
            <a:avLst/>
          </a:prstGeom>
        </p:spPr>
        <p:txBody>
          <a:bodyPr wrap="square">
            <a:spAutoFit/>
          </a:bodyPr>
          <a:lstStyle/>
          <a:p>
            <a:pPr algn="just">
              <a:buFont typeface="Wingdings" pitchFamily="2" charset="2"/>
              <a:buChar char="Ø"/>
            </a:pPr>
            <a:r>
              <a:rPr lang="en-GB" sz="1400" dirty="0" smtClean="0">
                <a:latin typeface="Arial "/>
              </a:rPr>
              <a:t>Number of Occupations: Management is the occupation that is more prevalent in this dataset.</a:t>
            </a:r>
          </a:p>
          <a:p>
            <a:pPr algn="just">
              <a:buFont typeface="Wingdings" pitchFamily="2" charset="2"/>
              <a:buChar char="Ø"/>
            </a:pPr>
            <a:r>
              <a:rPr lang="en-GB" sz="1400" dirty="0" smtClean="0">
                <a:latin typeface="Arial "/>
              </a:rPr>
              <a:t>Age by Occupation: The blue coloured are the ones who have the highest median age while student are the lowest.</a:t>
            </a:r>
          </a:p>
          <a:p>
            <a:pPr algn="just">
              <a:buFont typeface="Wingdings" pitchFamily="2" charset="2"/>
              <a:buChar char="Ø"/>
            </a:pPr>
            <a:r>
              <a:rPr lang="en-GB" sz="1400" dirty="0" smtClean="0">
                <a:latin typeface="Arial "/>
              </a:rPr>
              <a:t>Balance by Occupation: Entrepreneurs and Retirees are the ones who have the highest balance in their accounts.</a:t>
            </a:r>
          </a:p>
          <a:p>
            <a:pPr algn="just">
              <a:buFont typeface="Wingdings" pitchFamily="2" charset="2"/>
              <a:buChar char="Ø"/>
            </a:pPr>
            <a:r>
              <a:rPr lang="en-GB" sz="1400" dirty="0" smtClean="0">
                <a:latin typeface="Arial "/>
              </a:rPr>
              <a:t>The frequency of purchase of the deposit depends a great deal on the job title. Thus, the job title can be a good predictor of the outcome variable.</a:t>
            </a:r>
            <a:endParaRPr lang="en-GB" sz="1400" dirty="0">
              <a:latin typeface="Arial "/>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00034" y="1214422"/>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3" name="Title 1"/>
          <p:cNvSpPr txBox="1">
            <a:spLocks/>
          </p:cNvSpPr>
          <p:nvPr/>
        </p:nvSpPr>
        <p:spPr>
          <a:xfrm>
            <a:off x="457200" y="428604"/>
            <a:ext cx="8229600" cy="939784"/>
          </a:xfrm>
          <a:prstGeom prst="rect">
            <a:avLst/>
          </a:prstGeom>
        </p:spPr>
        <p:txBody>
          <a:bodyPr vert="horz" lIns="91440" tIns="45720" rIns="91440" bIns="45720" rtlCol="0" anchor="ctr">
            <a:normAutofit/>
          </a:bodyPr>
          <a:lstStyle/>
          <a:p>
            <a:r>
              <a:rPr lang="en-GB" sz="4400" b="1" dirty="0" smtClean="0"/>
              <a:t>Analysis of Education and Month</a:t>
            </a:r>
          </a:p>
        </p:txBody>
      </p:sp>
      <p:pic>
        <p:nvPicPr>
          <p:cNvPr id="5122" name="Picture 2"/>
          <p:cNvPicPr>
            <a:picLocks noChangeAspect="1" noChangeArrowheads="1"/>
          </p:cNvPicPr>
          <p:nvPr/>
        </p:nvPicPr>
        <p:blipFill>
          <a:blip r:embed="rId2"/>
          <a:srcRect/>
          <a:stretch>
            <a:fillRect/>
          </a:stretch>
        </p:blipFill>
        <p:spPr bwMode="auto">
          <a:xfrm>
            <a:off x="214282" y="1643050"/>
            <a:ext cx="4413908" cy="356711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451073" y="1714488"/>
            <a:ext cx="4692927" cy="31432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00034" y="1214422"/>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3" name="Title 1"/>
          <p:cNvSpPr txBox="1">
            <a:spLocks/>
          </p:cNvSpPr>
          <p:nvPr/>
        </p:nvSpPr>
        <p:spPr>
          <a:xfrm>
            <a:off x="457200" y="428604"/>
            <a:ext cx="8229600" cy="939784"/>
          </a:xfrm>
          <a:prstGeom prst="rect">
            <a:avLst/>
          </a:prstGeom>
        </p:spPr>
        <p:txBody>
          <a:bodyPr vert="horz" lIns="91440" tIns="45720" rIns="91440" bIns="45720" rtlCol="0" anchor="ctr">
            <a:normAutofit/>
          </a:bodyPr>
          <a:lstStyle/>
          <a:p>
            <a:pPr algn="ctr"/>
            <a:r>
              <a:rPr lang="en-GB" sz="2800" b="1" dirty="0" smtClean="0"/>
              <a:t>Analysis of Default, Housing, loan and Term Deposit</a:t>
            </a:r>
            <a:endParaRPr lang="en-GB" sz="2800" b="1" dirty="0"/>
          </a:p>
        </p:txBody>
      </p:sp>
      <p:pic>
        <p:nvPicPr>
          <p:cNvPr id="6146" name="Picture 2"/>
          <p:cNvPicPr>
            <a:picLocks noChangeAspect="1" noChangeArrowheads="1"/>
          </p:cNvPicPr>
          <p:nvPr/>
        </p:nvPicPr>
        <p:blipFill>
          <a:blip r:embed="rId2"/>
          <a:srcRect/>
          <a:stretch>
            <a:fillRect/>
          </a:stretch>
        </p:blipFill>
        <p:spPr bwMode="auto">
          <a:xfrm>
            <a:off x="71406" y="1714488"/>
            <a:ext cx="8996484" cy="3429024"/>
          </a:xfrm>
          <a:prstGeom prst="rect">
            <a:avLst/>
          </a:prstGeom>
          <a:noFill/>
          <a:ln w="9525">
            <a:noFill/>
            <a:miter lim="800000"/>
            <a:headEnd/>
            <a:tailEnd/>
          </a:ln>
          <a:effectLst/>
        </p:spPr>
      </p:pic>
      <p:sp>
        <p:nvSpPr>
          <p:cNvPr id="5" name="Rectangle 4"/>
          <p:cNvSpPr/>
          <p:nvPr/>
        </p:nvSpPr>
        <p:spPr>
          <a:xfrm>
            <a:off x="857224" y="5357826"/>
            <a:ext cx="8001056" cy="307777"/>
          </a:xfrm>
          <a:prstGeom prst="rect">
            <a:avLst/>
          </a:prstGeom>
        </p:spPr>
        <p:txBody>
          <a:bodyPr wrap="square">
            <a:spAutoFit/>
          </a:bodyPr>
          <a:lstStyle/>
          <a:p>
            <a:pPr algn="just"/>
            <a:r>
              <a:rPr lang="en-GB" sz="1400" dirty="0" smtClean="0">
                <a:latin typeface="Arial "/>
              </a:rPr>
              <a:t>Interesting pattern at Default variable. Clients with no defaulter tend to say "no" for the term deposit.</a:t>
            </a:r>
            <a:endParaRPr lang="en-US" sz="1400" dirty="0">
              <a:latin typeface="Arial "/>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00034" y="1214422"/>
            <a:ext cx="8215370" cy="1588"/>
          </a:xfrm>
          <a:prstGeom prst="line">
            <a:avLst/>
          </a:prstGeom>
          <a:ln/>
        </p:spPr>
        <p:style>
          <a:lnRef idx="1">
            <a:schemeClr val="dk1"/>
          </a:lnRef>
          <a:fillRef idx="0">
            <a:schemeClr val="dk1"/>
          </a:fillRef>
          <a:effectRef idx="0">
            <a:schemeClr val="dk1"/>
          </a:effectRef>
          <a:fontRef idx="minor">
            <a:schemeClr val="tx1"/>
          </a:fontRef>
        </p:style>
      </p:cxnSp>
      <p:sp>
        <p:nvSpPr>
          <p:cNvPr id="3" name="Title 1"/>
          <p:cNvSpPr txBox="1">
            <a:spLocks/>
          </p:cNvSpPr>
          <p:nvPr/>
        </p:nvSpPr>
        <p:spPr>
          <a:xfrm>
            <a:off x="457200" y="428604"/>
            <a:ext cx="8229600" cy="939784"/>
          </a:xfrm>
          <a:prstGeom prst="rect">
            <a:avLst/>
          </a:prstGeom>
        </p:spPr>
        <p:txBody>
          <a:bodyPr vert="horz" lIns="91440" tIns="45720" rIns="91440" bIns="45720" rtlCol="0" anchor="ctr">
            <a:normAutofit/>
          </a:bodyPr>
          <a:lstStyle/>
          <a:p>
            <a:pPr algn="ctr"/>
            <a:r>
              <a:rPr lang="en-GB" sz="2800" b="1" dirty="0" smtClean="0"/>
              <a:t>Feature Importance</a:t>
            </a:r>
            <a:endParaRPr lang="en-GB" sz="2800" b="1" dirty="0"/>
          </a:p>
        </p:txBody>
      </p:sp>
      <p:pic>
        <p:nvPicPr>
          <p:cNvPr id="7170" name="Picture 2"/>
          <p:cNvPicPr>
            <a:picLocks noChangeAspect="1" noChangeArrowheads="1"/>
          </p:cNvPicPr>
          <p:nvPr/>
        </p:nvPicPr>
        <p:blipFill>
          <a:blip r:embed="rId2"/>
          <a:srcRect/>
          <a:stretch>
            <a:fillRect/>
          </a:stretch>
        </p:blipFill>
        <p:spPr bwMode="auto">
          <a:xfrm>
            <a:off x="819150" y="1357298"/>
            <a:ext cx="7505700" cy="3781425"/>
          </a:xfrm>
          <a:prstGeom prst="rect">
            <a:avLst/>
          </a:prstGeom>
          <a:noFill/>
          <a:ln w="9525">
            <a:noFill/>
            <a:miter lim="800000"/>
            <a:headEnd/>
            <a:tailEnd/>
          </a:ln>
          <a:effectLst/>
        </p:spPr>
      </p:pic>
      <p:sp>
        <p:nvSpPr>
          <p:cNvPr id="6" name="Rectangle 5"/>
          <p:cNvSpPr/>
          <p:nvPr/>
        </p:nvSpPr>
        <p:spPr>
          <a:xfrm>
            <a:off x="357158" y="5402721"/>
            <a:ext cx="8429684" cy="954107"/>
          </a:xfrm>
          <a:prstGeom prst="rect">
            <a:avLst/>
          </a:prstGeom>
        </p:spPr>
        <p:txBody>
          <a:bodyPr wrap="square">
            <a:spAutoFit/>
          </a:bodyPr>
          <a:lstStyle/>
          <a:p>
            <a:pPr algn="just"/>
            <a:r>
              <a:rPr lang="en-US" sz="1400" dirty="0" smtClean="0">
                <a:latin typeface="Arial "/>
              </a:rPr>
              <a:t>The Recursive Feature Elimination (RFE) has helped us select the following features: 'campaign', '</a:t>
            </a:r>
            <a:r>
              <a:rPr lang="en-US" sz="1400" dirty="0" err="1" smtClean="0">
                <a:latin typeface="Arial "/>
              </a:rPr>
              <a:t>pdays</a:t>
            </a:r>
            <a:r>
              <a:rPr lang="en-US" sz="1400" dirty="0" smtClean="0">
                <a:latin typeface="Arial "/>
              </a:rPr>
              <a:t>', '</a:t>
            </a:r>
            <a:r>
              <a:rPr lang="en-US" sz="1400" dirty="0" err="1" smtClean="0">
                <a:latin typeface="Arial "/>
              </a:rPr>
              <a:t>emp.var.rate</a:t>
            </a:r>
            <a:r>
              <a:rPr lang="en-US" sz="1400" dirty="0" smtClean="0">
                <a:latin typeface="Arial "/>
              </a:rPr>
              <a:t>', '</a:t>
            </a:r>
            <a:r>
              <a:rPr lang="en-US" sz="1400" dirty="0" err="1" smtClean="0">
                <a:latin typeface="Arial "/>
              </a:rPr>
              <a:t>cons.price.idx</a:t>
            </a:r>
            <a:r>
              <a:rPr lang="en-US" sz="1400" dirty="0" smtClean="0">
                <a:latin typeface="Arial "/>
              </a:rPr>
              <a:t>', '</a:t>
            </a:r>
            <a:r>
              <a:rPr lang="en-US" sz="1400" dirty="0" err="1" smtClean="0">
                <a:latin typeface="Arial "/>
              </a:rPr>
              <a:t>cons.conf.idx</a:t>
            </a:r>
            <a:r>
              <a:rPr lang="en-US" sz="1400" dirty="0" smtClean="0">
                <a:latin typeface="Arial "/>
              </a:rPr>
              <a:t>', 'euribor3m', '</a:t>
            </a:r>
            <a:r>
              <a:rPr lang="en-US" sz="1400" dirty="0" err="1" smtClean="0">
                <a:latin typeface="Arial "/>
              </a:rPr>
              <a:t>nr.employed</a:t>
            </a:r>
            <a:r>
              <a:rPr lang="en-US" sz="1400" dirty="0" smtClean="0">
                <a:latin typeface="Arial "/>
              </a:rPr>
              <a:t>', 'balance', '</a:t>
            </a:r>
            <a:r>
              <a:rPr lang="en-US" sz="1400" dirty="0" err="1" smtClean="0">
                <a:latin typeface="Arial "/>
              </a:rPr>
              <a:t>education_UG</a:t>
            </a:r>
            <a:r>
              <a:rPr lang="en-US" sz="1400" dirty="0" smtClean="0">
                <a:latin typeface="Arial "/>
              </a:rPr>
              <a:t>', 'education_basic4-9y', '</a:t>
            </a:r>
            <a:r>
              <a:rPr lang="en-US" sz="1400" dirty="0" err="1" smtClean="0">
                <a:latin typeface="Arial "/>
              </a:rPr>
              <a:t>job_blue</a:t>
            </a:r>
            <a:r>
              <a:rPr lang="en-US" sz="1400" dirty="0" smtClean="0">
                <a:latin typeface="Arial "/>
              </a:rPr>
              <a:t>-collar', 'age_(18, 30]', 'age_(30, 49]', '</a:t>
            </a:r>
            <a:r>
              <a:rPr lang="en-US" sz="1400" dirty="0" err="1" smtClean="0">
                <a:latin typeface="Arial "/>
              </a:rPr>
              <a:t>marital_single','contact_cellular','contact_telephone</a:t>
            </a:r>
            <a:r>
              <a:rPr lang="en-US" sz="1400" dirty="0" smtClean="0">
                <a:latin typeface="Arial "/>
              </a:rPr>
              <a:t>', '</a:t>
            </a:r>
            <a:r>
              <a:rPr lang="en-US" sz="1400" dirty="0" err="1" smtClean="0">
                <a:latin typeface="Arial "/>
              </a:rPr>
              <a:t>month_may</a:t>
            </a:r>
            <a:r>
              <a:rPr lang="en-US" sz="1400" dirty="0" smtClean="0">
                <a:latin typeface="Arial "/>
              </a:rPr>
              <a:t>', '</a:t>
            </a:r>
            <a:r>
              <a:rPr lang="en-US" sz="1400" dirty="0" err="1" smtClean="0">
                <a:latin typeface="Arial "/>
              </a:rPr>
              <a:t>balance_middle</a:t>
            </a:r>
            <a:r>
              <a:rPr lang="en-US" sz="1400" dirty="0" smtClean="0">
                <a:latin typeface="Arial "/>
              </a:rPr>
              <a:t>'</a:t>
            </a:r>
            <a:endParaRPr lang="en-US" sz="1400" dirty="0">
              <a:latin typeface="Arial "/>
            </a:endParaRPr>
          </a:p>
        </p:txBody>
      </p:sp>
      <p:sp>
        <p:nvSpPr>
          <p:cNvPr id="7" name="Title 1"/>
          <p:cNvSpPr txBox="1">
            <a:spLocks/>
          </p:cNvSpPr>
          <p:nvPr/>
        </p:nvSpPr>
        <p:spPr>
          <a:xfrm>
            <a:off x="-1428792" y="4775232"/>
            <a:ext cx="8229600" cy="939784"/>
          </a:xfrm>
          <a:prstGeom prst="rect">
            <a:avLst/>
          </a:prstGeom>
        </p:spPr>
        <p:txBody>
          <a:bodyPr vert="horz" lIns="91440" tIns="45720" rIns="91440" bIns="45720" rtlCol="0" anchor="ctr">
            <a:normAutofit/>
          </a:bodyPr>
          <a:lstStyle/>
          <a:p>
            <a:pPr algn="ctr"/>
            <a:r>
              <a:rPr lang="en-GB" sz="2800" b="1" dirty="0" smtClean="0"/>
              <a:t>Micro Level Feature Identified </a:t>
            </a:r>
            <a:endParaRPr lang="en-GB" sz="28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744</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30</cp:revision>
  <dcterms:created xsi:type="dcterms:W3CDTF">2020-01-26T14:32:48Z</dcterms:created>
  <dcterms:modified xsi:type="dcterms:W3CDTF">2020-02-02T18:25:18Z</dcterms:modified>
</cp:coreProperties>
</file>