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4"/>
  </p:sldMasterIdLst>
  <p:sldIdLst>
    <p:sldId id="298" r:id="rId5"/>
    <p:sldId id="302" r:id="rId6"/>
    <p:sldId id="305" r:id="rId7"/>
    <p:sldId id="329" r:id="rId8"/>
    <p:sldId id="308" r:id="rId9"/>
    <p:sldId id="309" r:id="rId10"/>
    <p:sldId id="333" r:id="rId11"/>
    <p:sldId id="310" r:id="rId12"/>
    <p:sldId id="339" r:id="rId13"/>
    <p:sldId id="316" r:id="rId14"/>
    <p:sldId id="326" r:id="rId15"/>
    <p:sldId id="336" r:id="rId16"/>
    <p:sldId id="337" r:id="rId17"/>
    <p:sldId id="335" r:id="rId18"/>
    <p:sldId id="341" r:id="rId19"/>
    <p:sldId id="342" r:id="rId20"/>
    <p:sldId id="32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5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17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4619" autoAdjust="0"/>
  </p:normalViewPr>
  <p:slideViewPr>
    <p:cSldViewPr snapToGrid="0">
      <p:cViewPr varScale="1">
        <p:scale>
          <a:sx n="114" d="100"/>
          <a:sy n="114" d="100"/>
        </p:scale>
        <p:origin x="762" y="102"/>
      </p:cViewPr>
      <p:guideLst>
        <p:guide orient="horz" pos="2137"/>
        <p:guide pos="35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smtClean="0"/>
              <a:t>6/30/2022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306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85969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54184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185444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52688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91192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6/30/2022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03025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49453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36173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216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179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884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059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111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694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83257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6/30/2022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869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6/30/2022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62213620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eadweight_tonnage" TargetMode="Externa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48" name="Rectangle 4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7971" y="1684858"/>
            <a:ext cx="4564282" cy="1425765"/>
          </a:xfrm>
        </p:spPr>
        <p:txBody>
          <a:bodyPr anchor="t">
            <a:normAutofit/>
          </a:bodyPr>
          <a:lstStyle/>
          <a:p>
            <a:pPr algn="ctr"/>
            <a:r>
              <a:rPr lang="en-US" sz="3600" dirty="0">
                <a:solidFill>
                  <a:srgbClr val="EBEBEB"/>
                </a:solidFill>
                <a:latin typeface="Bookman Old Style" panose="02050604050505020204" pitchFamily="18" charset="0"/>
              </a:rPr>
              <a:t>Shipping Cost </a:t>
            </a:r>
            <a:r>
              <a:rPr lang="en-US" sz="3600" u="sng" dirty="0">
                <a:solidFill>
                  <a:srgbClr val="EBEBEB"/>
                </a:solidFill>
                <a:latin typeface="Bookman Old Style" panose="02050604050505020204" pitchFamily="18" charset="0"/>
              </a:rPr>
              <a:t>Analysis</a:t>
            </a:r>
          </a:p>
        </p:txBody>
      </p:sp>
      <p:sp>
        <p:nvSpPr>
          <p:cNvPr id="7" name="Title 1">
            <a:extLst>
              <a:ext uri="{FF2B5EF4-FFF2-40B4-BE49-F238E27FC236}">
                <a16:creationId xmlns:a16="http://schemas.microsoft.com/office/drawing/2014/main" id="{3F88221F-DCDB-46E8-8990-8A93FE0E41B8}"/>
              </a:ext>
            </a:extLst>
          </p:cNvPr>
          <p:cNvSpPr txBox="1">
            <a:spLocks/>
          </p:cNvSpPr>
          <p:nvPr/>
        </p:nvSpPr>
        <p:spPr bwMode="gray">
          <a:xfrm>
            <a:off x="7374836" y="5671929"/>
            <a:ext cx="4068844" cy="649357"/>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5000" u="sng" dirty="0">
              <a:solidFill>
                <a:srgbClr val="EBEBEB"/>
              </a:solidFill>
              <a:latin typeface="Bookman Old Style" panose="02050604050505020204" pitchFamily="18" charset="0"/>
            </a:endParaRPr>
          </a:p>
        </p:txBody>
      </p:sp>
      <p:sp>
        <p:nvSpPr>
          <p:cNvPr id="9" name="Title 1">
            <a:extLst>
              <a:ext uri="{FF2B5EF4-FFF2-40B4-BE49-F238E27FC236}">
                <a16:creationId xmlns:a16="http://schemas.microsoft.com/office/drawing/2014/main" id="{CDFC8BD3-3371-466C-84A1-B3A4EFEAC9FD}"/>
              </a:ext>
            </a:extLst>
          </p:cNvPr>
          <p:cNvSpPr txBox="1">
            <a:spLocks/>
          </p:cNvSpPr>
          <p:nvPr/>
        </p:nvSpPr>
        <p:spPr bwMode="gray">
          <a:xfrm>
            <a:off x="6468827" y="3959604"/>
            <a:ext cx="5250593" cy="1971035"/>
          </a:xfrm>
          <a:prstGeom prst="rect">
            <a:avLst/>
          </a:prstGeom>
        </p:spPr>
        <p:txBody>
          <a:bodyPr vert="horz" lIns="91440" tIns="45720" rIns="91440" bIns="45720" rtlCol="0" anchor="t">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b="1" dirty="0">
                <a:solidFill>
                  <a:schemeClr val="tx1"/>
                </a:solidFill>
                <a:latin typeface="Bookman Old Style" panose="02050604050505020204" pitchFamily="18" charset="0"/>
              </a:rPr>
              <a:t>By :</a:t>
            </a:r>
          </a:p>
          <a:p>
            <a:pPr algn="ctr"/>
            <a:r>
              <a:rPr lang="en-US" sz="1400" b="1" dirty="0">
                <a:solidFill>
                  <a:schemeClr val="tx1"/>
                </a:solidFill>
                <a:latin typeface="Bookman Old Style" panose="02050604050505020204" pitchFamily="18" charset="0"/>
              </a:rPr>
              <a:t> VVS Kushwanth Reddy</a:t>
            </a:r>
          </a:p>
          <a:p>
            <a:pPr algn="ctr"/>
            <a:r>
              <a:rPr lang="en-US" sz="1400" b="1" dirty="0">
                <a:solidFill>
                  <a:schemeClr val="tx1"/>
                </a:solidFill>
                <a:latin typeface="Bookman Old Style" panose="02050604050505020204" pitchFamily="18" charset="0"/>
              </a:rPr>
              <a:t>  Data Scientist (7 Years)</a:t>
            </a:r>
          </a:p>
          <a:p>
            <a:pPr algn="ctr"/>
            <a:r>
              <a:rPr lang="en-US" sz="1400" b="1" dirty="0">
                <a:solidFill>
                  <a:schemeClr val="tx1"/>
                </a:solidFill>
                <a:latin typeface="Bookman Old Style" panose="02050604050505020204" pitchFamily="18" charset="0"/>
              </a:rPr>
              <a:t>BTech Chemical </a:t>
            </a:r>
            <a:r>
              <a:rPr lang="en-US" sz="1400" b="1" dirty="0" err="1">
                <a:solidFill>
                  <a:schemeClr val="tx1"/>
                </a:solidFill>
                <a:latin typeface="Bookman Old Style" panose="02050604050505020204" pitchFamily="18" charset="0"/>
              </a:rPr>
              <a:t>Eng</a:t>
            </a:r>
            <a:r>
              <a:rPr lang="en-US" sz="1400" b="1" dirty="0">
                <a:solidFill>
                  <a:schemeClr val="tx1"/>
                </a:solidFill>
                <a:latin typeface="Bookman Old Style" panose="02050604050505020204" pitchFamily="18" charset="0"/>
              </a:rPr>
              <a:t>, Adv </a:t>
            </a:r>
            <a:r>
              <a:rPr lang="en-US" sz="1400" b="1" dirty="0" err="1">
                <a:solidFill>
                  <a:schemeClr val="tx1"/>
                </a:solidFill>
                <a:latin typeface="Bookman Old Style" panose="02050604050505020204" pitchFamily="18" charset="0"/>
              </a:rPr>
              <a:t>Mgmt</a:t>
            </a:r>
            <a:r>
              <a:rPr lang="en-US" sz="1400" b="1" dirty="0">
                <a:solidFill>
                  <a:schemeClr val="tx1"/>
                </a:solidFill>
                <a:latin typeface="Bookman Old Style" panose="02050604050505020204" pitchFamily="18" charset="0"/>
              </a:rPr>
              <a:t> in Business Analytics </a:t>
            </a:r>
          </a:p>
          <a:p>
            <a:pPr algn="ctr"/>
            <a:r>
              <a:rPr lang="en-US" sz="1400" b="1" dirty="0">
                <a:solidFill>
                  <a:schemeClr val="tx1"/>
                </a:solidFill>
                <a:latin typeface="Bookman Old Style" panose="02050604050505020204" pitchFamily="18" charset="0"/>
              </a:rPr>
              <a:t>kushwanth777@gmail.com</a:t>
            </a:r>
          </a:p>
          <a:p>
            <a:pPr algn="ctr"/>
            <a:r>
              <a:rPr lang="en-US" sz="1400" b="1" dirty="0">
                <a:solidFill>
                  <a:schemeClr val="tx1"/>
                </a:solidFill>
                <a:latin typeface="Bookman Old Style" panose="02050604050505020204" pitchFamily="18" charset="0"/>
              </a:rPr>
              <a:t>       9619045522</a:t>
            </a:r>
          </a:p>
        </p:txBody>
      </p:sp>
      <p:pic>
        <p:nvPicPr>
          <p:cNvPr id="2050" name="Picture 2" descr="Freight costs keep surging despite shipping giants freezing prices | Global  Trade Review (GTR)">
            <a:extLst>
              <a:ext uri="{FF2B5EF4-FFF2-40B4-BE49-F238E27FC236}">
                <a16:creationId xmlns:a16="http://schemas.microsoft.com/office/drawing/2014/main" id="{68639CCC-05CD-4AEE-846A-1455F7D61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174" y="806293"/>
            <a:ext cx="5415653" cy="45252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mpany name&#10;&#10;Description automatically generated">
            <a:extLst>
              <a:ext uri="{FF2B5EF4-FFF2-40B4-BE49-F238E27FC236}">
                <a16:creationId xmlns:a16="http://schemas.microsoft.com/office/drawing/2014/main" id="{6309B87B-7764-40B0-92ED-4964FF8BC9AF}"/>
              </a:ext>
            </a:extLst>
          </p:cNvPr>
          <p:cNvPicPr>
            <a:picLocks noChangeAspect="1"/>
          </p:cNvPicPr>
          <p:nvPr/>
        </p:nvPicPr>
        <p:blipFill>
          <a:blip r:embed="rId3"/>
          <a:stretch>
            <a:fillRect/>
          </a:stretch>
        </p:blipFill>
        <p:spPr>
          <a:xfrm>
            <a:off x="4971968" y="806293"/>
            <a:ext cx="1496859" cy="1096935"/>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99AA-21B2-4E58-92B6-F89A77F361C8}"/>
              </a:ext>
            </a:extLst>
          </p:cNvPr>
          <p:cNvSpPr>
            <a:spLocks noGrp="1"/>
          </p:cNvSpPr>
          <p:nvPr>
            <p:ph type="title"/>
          </p:nvPr>
        </p:nvSpPr>
        <p:spPr/>
        <p:txBody>
          <a:bodyPr/>
          <a:lstStyle/>
          <a:p>
            <a:pPr algn="ctr"/>
            <a:r>
              <a:rPr lang="en-IN" sz="3600" u="sng" dirty="0">
                <a:solidFill>
                  <a:srgbClr val="EBEBEB"/>
                </a:solidFill>
              </a:rPr>
              <a:t>Objective 1- ML Model Design</a:t>
            </a:r>
            <a:endParaRPr lang="en-IN" dirty="0"/>
          </a:p>
        </p:txBody>
      </p:sp>
      <p:sp>
        <p:nvSpPr>
          <p:cNvPr id="3" name="Content Placeholder 2">
            <a:extLst>
              <a:ext uri="{FF2B5EF4-FFF2-40B4-BE49-F238E27FC236}">
                <a16:creationId xmlns:a16="http://schemas.microsoft.com/office/drawing/2014/main" id="{B39686B1-CCE2-4FB6-A3CC-2D0A45C300CF}"/>
              </a:ext>
            </a:extLst>
          </p:cNvPr>
          <p:cNvSpPr>
            <a:spLocks noGrp="1"/>
          </p:cNvSpPr>
          <p:nvPr>
            <p:ph idx="1"/>
          </p:nvPr>
        </p:nvSpPr>
        <p:spPr>
          <a:xfrm>
            <a:off x="278296" y="2279373"/>
            <a:ext cx="11449878" cy="4200939"/>
          </a:xfrm>
        </p:spPr>
        <p:txBody>
          <a:bodyPr/>
          <a:lstStyle/>
          <a:p>
            <a:pPr marL="0" indent="0">
              <a:buNone/>
            </a:pPr>
            <a:r>
              <a:rPr lang="en-IN" sz="1400" dirty="0">
                <a:solidFill>
                  <a:schemeClr val="accent1">
                    <a:lumMod val="50000"/>
                  </a:schemeClr>
                </a:solidFill>
              </a:rPr>
              <a:t>Data is divided as Training and Testing data   5 fold Cross validation Split</a:t>
            </a:r>
          </a:p>
          <a:p>
            <a:endParaRPr lang="en-IN" dirty="0"/>
          </a:p>
          <a:p>
            <a:endParaRPr lang="en-IN" dirty="0"/>
          </a:p>
          <a:p>
            <a:pPr marL="0" indent="0">
              <a:buNone/>
            </a:pPr>
            <a:r>
              <a:rPr lang="en-IN" dirty="0"/>
              <a:t>                                    </a:t>
            </a:r>
            <a:r>
              <a:rPr lang="en-IN" sz="1400" dirty="0">
                <a:solidFill>
                  <a:schemeClr val="accent1">
                    <a:lumMod val="50000"/>
                  </a:schemeClr>
                </a:solidFill>
              </a:rPr>
              <a:t>80%</a:t>
            </a:r>
          </a:p>
          <a:p>
            <a:endParaRPr lang="en-IN" sz="1400" dirty="0">
              <a:solidFill>
                <a:schemeClr val="accent1">
                  <a:lumMod val="50000"/>
                </a:schemeClr>
              </a:solidFill>
            </a:endParaRPr>
          </a:p>
          <a:p>
            <a:endParaRPr lang="en-IN" sz="1400" dirty="0">
              <a:solidFill>
                <a:schemeClr val="accent1">
                  <a:lumMod val="50000"/>
                </a:schemeClr>
              </a:solidFill>
            </a:endParaRPr>
          </a:p>
          <a:p>
            <a:endParaRPr lang="en-IN" sz="1400" dirty="0">
              <a:solidFill>
                <a:schemeClr val="accent1">
                  <a:lumMod val="50000"/>
                </a:schemeClr>
              </a:solidFill>
            </a:endParaRPr>
          </a:p>
          <a:p>
            <a:endParaRPr lang="en-IN" sz="1400" dirty="0">
              <a:solidFill>
                <a:schemeClr val="accent1">
                  <a:lumMod val="50000"/>
                </a:schemeClr>
              </a:solidFill>
            </a:endParaRPr>
          </a:p>
          <a:p>
            <a:pPr marL="0" indent="0">
              <a:buNone/>
            </a:pPr>
            <a:r>
              <a:rPr lang="en-IN" sz="1400" dirty="0">
                <a:solidFill>
                  <a:schemeClr val="accent1">
                    <a:lumMod val="50000"/>
                  </a:schemeClr>
                </a:solidFill>
              </a:rPr>
              <a:t>                                              20%</a:t>
            </a:r>
          </a:p>
        </p:txBody>
      </p:sp>
      <p:sp>
        <p:nvSpPr>
          <p:cNvPr id="4" name="Cylinder 3">
            <a:extLst>
              <a:ext uri="{FF2B5EF4-FFF2-40B4-BE49-F238E27FC236}">
                <a16:creationId xmlns:a16="http://schemas.microsoft.com/office/drawing/2014/main" id="{FE343C54-3763-4FCF-B0B1-862E7FCAC567}"/>
              </a:ext>
            </a:extLst>
          </p:cNvPr>
          <p:cNvSpPr/>
          <p:nvPr/>
        </p:nvSpPr>
        <p:spPr>
          <a:xfrm>
            <a:off x="980661" y="2690191"/>
            <a:ext cx="1179443" cy="331304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Dataset</a:t>
            </a:r>
          </a:p>
          <a:p>
            <a:pPr algn="ctr"/>
            <a:r>
              <a:rPr lang="en-IN" sz="1600" dirty="0"/>
              <a:t>(272)</a:t>
            </a:r>
          </a:p>
          <a:p>
            <a:pPr algn="ctr"/>
            <a:endParaRPr lang="en-IN" sz="1600" dirty="0"/>
          </a:p>
        </p:txBody>
      </p:sp>
      <p:grpSp>
        <p:nvGrpSpPr>
          <p:cNvPr id="7" name="Group 6">
            <a:extLst>
              <a:ext uri="{FF2B5EF4-FFF2-40B4-BE49-F238E27FC236}">
                <a16:creationId xmlns:a16="http://schemas.microsoft.com/office/drawing/2014/main" id="{E3983FB4-565F-44C7-A9E1-D5E296985EB3}"/>
              </a:ext>
            </a:extLst>
          </p:cNvPr>
          <p:cNvGrpSpPr/>
          <p:nvPr/>
        </p:nvGrpSpPr>
        <p:grpSpPr>
          <a:xfrm>
            <a:off x="3379300" y="3020036"/>
            <a:ext cx="1205952" cy="2969947"/>
            <a:chOff x="3379303" y="2729948"/>
            <a:chExt cx="1035854" cy="3299791"/>
          </a:xfrm>
        </p:grpSpPr>
        <p:sp>
          <p:nvSpPr>
            <p:cNvPr id="5" name="Cylinder 4">
              <a:extLst>
                <a:ext uri="{FF2B5EF4-FFF2-40B4-BE49-F238E27FC236}">
                  <a16:creationId xmlns:a16="http://schemas.microsoft.com/office/drawing/2014/main" id="{453ADA60-B5A7-4B05-953E-3522EEE69BE2}"/>
                </a:ext>
              </a:extLst>
            </p:cNvPr>
            <p:cNvSpPr/>
            <p:nvPr/>
          </p:nvSpPr>
          <p:spPr>
            <a:xfrm>
              <a:off x="3379303" y="2729948"/>
              <a:ext cx="1035854" cy="209384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500" dirty="0"/>
                <a:t>Training</a:t>
              </a:r>
            </a:p>
            <a:p>
              <a:pPr algn="ctr"/>
              <a:r>
                <a:rPr lang="en-IN" sz="1500" dirty="0"/>
                <a:t>(246)</a:t>
              </a:r>
            </a:p>
          </p:txBody>
        </p:sp>
        <p:sp>
          <p:nvSpPr>
            <p:cNvPr id="6" name="Cylinder 5">
              <a:extLst>
                <a:ext uri="{FF2B5EF4-FFF2-40B4-BE49-F238E27FC236}">
                  <a16:creationId xmlns:a16="http://schemas.microsoft.com/office/drawing/2014/main" id="{0542618B-8A92-42AA-AD4F-DB399498929D}"/>
                </a:ext>
              </a:extLst>
            </p:cNvPr>
            <p:cNvSpPr/>
            <p:nvPr/>
          </p:nvSpPr>
          <p:spPr>
            <a:xfrm>
              <a:off x="3412434" y="4936434"/>
              <a:ext cx="967409" cy="1093305"/>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500" dirty="0"/>
                <a:t>Testing</a:t>
              </a:r>
            </a:p>
            <a:p>
              <a:pPr algn="ctr"/>
              <a:r>
                <a:rPr lang="en-IN" sz="1500" dirty="0"/>
                <a:t>(26)</a:t>
              </a:r>
            </a:p>
          </p:txBody>
        </p:sp>
      </p:grpSp>
      <p:sp>
        <p:nvSpPr>
          <p:cNvPr id="11" name="Arrow: Up 10">
            <a:extLst>
              <a:ext uri="{FF2B5EF4-FFF2-40B4-BE49-F238E27FC236}">
                <a16:creationId xmlns:a16="http://schemas.microsoft.com/office/drawing/2014/main" id="{F132DE51-3159-47DD-9C77-CC8CDC19070F}"/>
              </a:ext>
            </a:extLst>
          </p:cNvPr>
          <p:cNvSpPr/>
          <p:nvPr/>
        </p:nvSpPr>
        <p:spPr>
          <a:xfrm>
            <a:off x="2584173" y="2690191"/>
            <a:ext cx="304800" cy="63610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a:p>
        </p:txBody>
      </p:sp>
      <p:sp>
        <p:nvSpPr>
          <p:cNvPr id="15" name="Arrow: Up 14">
            <a:extLst>
              <a:ext uri="{FF2B5EF4-FFF2-40B4-BE49-F238E27FC236}">
                <a16:creationId xmlns:a16="http://schemas.microsoft.com/office/drawing/2014/main" id="{C626B265-D51F-41C0-BD9D-D1632402F603}"/>
              </a:ext>
            </a:extLst>
          </p:cNvPr>
          <p:cNvSpPr/>
          <p:nvPr/>
        </p:nvSpPr>
        <p:spPr>
          <a:xfrm>
            <a:off x="4876799" y="2702592"/>
            <a:ext cx="304800" cy="636104"/>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a:p>
        </p:txBody>
      </p:sp>
      <p:sp>
        <p:nvSpPr>
          <p:cNvPr id="17" name="Arrow: Right 16">
            <a:extLst>
              <a:ext uri="{FF2B5EF4-FFF2-40B4-BE49-F238E27FC236}">
                <a16:creationId xmlns:a16="http://schemas.microsoft.com/office/drawing/2014/main" id="{041CBAAB-3E0E-4C5A-9CD7-938770C8DB7D}"/>
              </a:ext>
            </a:extLst>
          </p:cNvPr>
          <p:cNvSpPr/>
          <p:nvPr/>
        </p:nvSpPr>
        <p:spPr>
          <a:xfrm>
            <a:off x="4701209" y="3703982"/>
            <a:ext cx="3046342"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p:txBody>
      </p:sp>
      <p:sp>
        <p:nvSpPr>
          <p:cNvPr id="25" name="Arrow: Down 24">
            <a:extLst>
              <a:ext uri="{FF2B5EF4-FFF2-40B4-BE49-F238E27FC236}">
                <a16:creationId xmlns:a16="http://schemas.microsoft.com/office/drawing/2014/main" id="{8139E6EB-E5A8-4B2C-8D1F-6E70EF6140A6}"/>
              </a:ext>
            </a:extLst>
          </p:cNvPr>
          <p:cNvSpPr/>
          <p:nvPr/>
        </p:nvSpPr>
        <p:spPr>
          <a:xfrm>
            <a:off x="8633055" y="4289265"/>
            <a:ext cx="213512" cy="74212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a:p>
        </p:txBody>
      </p:sp>
      <p:sp>
        <p:nvSpPr>
          <p:cNvPr id="26" name="Rectangle 25">
            <a:extLst>
              <a:ext uri="{FF2B5EF4-FFF2-40B4-BE49-F238E27FC236}">
                <a16:creationId xmlns:a16="http://schemas.microsoft.com/office/drawing/2014/main" id="{D354BC60-C706-4C55-B9CE-98F6051D7100}"/>
              </a:ext>
            </a:extLst>
          </p:cNvPr>
          <p:cNvSpPr/>
          <p:nvPr/>
        </p:nvSpPr>
        <p:spPr>
          <a:xfrm>
            <a:off x="6887360" y="2535397"/>
            <a:ext cx="3485322" cy="3975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1">
                    <a:lumMod val="50000"/>
                  </a:schemeClr>
                </a:solidFill>
              </a:rPr>
              <a:t>Use Training data for Model Training and check performance on test set</a:t>
            </a:r>
          </a:p>
        </p:txBody>
      </p:sp>
      <p:sp>
        <p:nvSpPr>
          <p:cNvPr id="27" name="Rectangle 26">
            <a:extLst>
              <a:ext uri="{FF2B5EF4-FFF2-40B4-BE49-F238E27FC236}">
                <a16:creationId xmlns:a16="http://schemas.microsoft.com/office/drawing/2014/main" id="{D53283D4-D4CD-410B-95C9-3A409229C91E}"/>
              </a:ext>
            </a:extLst>
          </p:cNvPr>
          <p:cNvSpPr/>
          <p:nvPr/>
        </p:nvSpPr>
        <p:spPr>
          <a:xfrm>
            <a:off x="7108949" y="6149009"/>
            <a:ext cx="3697357" cy="2618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1">
                    <a:lumMod val="50000"/>
                  </a:schemeClr>
                </a:solidFill>
              </a:rPr>
              <a:t>Measure MAE,MSE and RMSE of the model and perform model parameter tuning to increase performance</a:t>
            </a:r>
          </a:p>
        </p:txBody>
      </p:sp>
      <p:sp>
        <p:nvSpPr>
          <p:cNvPr id="30" name="Arrow: Curved Up 29">
            <a:extLst>
              <a:ext uri="{FF2B5EF4-FFF2-40B4-BE49-F238E27FC236}">
                <a16:creationId xmlns:a16="http://schemas.microsoft.com/office/drawing/2014/main" id="{10971669-0F91-4DB5-9F71-B699DF4A1F5C}"/>
              </a:ext>
            </a:extLst>
          </p:cNvPr>
          <p:cNvSpPr/>
          <p:nvPr/>
        </p:nvSpPr>
        <p:spPr>
          <a:xfrm rot="16200000">
            <a:off x="9233487" y="4072607"/>
            <a:ext cx="2121753" cy="102388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a:p>
        </p:txBody>
      </p:sp>
      <p:grpSp>
        <p:nvGrpSpPr>
          <p:cNvPr id="31" name="Group 30">
            <a:extLst>
              <a:ext uri="{FF2B5EF4-FFF2-40B4-BE49-F238E27FC236}">
                <a16:creationId xmlns:a16="http://schemas.microsoft.com/office/drawing/2014/main" id="{0FEF7930-709E-4DE6-8ED0-11BE28771900}"/>
              </a:ext>
            </a:extLst>
          </p:cNvPr>
          <p:cNvGrpSpPr/>
          <p:nvPr/>
        </p:nvGrpSpPr>
        <p:grpSpPr>
          <a:xfrm>
            <a:off x="2504661" y="3637722"/>
            <a:ext cx="815009" cy="1994452"/>
            <a:chOff x="2352261" y="3485322"/>
            <a:chExt cx="815009" cy="1994452"/>
          </a:xfrm>
        </p:grpSpPr>
        <p:sp>
          <p:nvSpPr>
            <p:cNvPr id="32" name="Arrow: Right 31">
              <a:extLst>
                <a:ext uri="{FF2B5EF4-FFF2-40B4-BE49-F238E27FC236}">
                  <a16:creationId xmlns:a16="http://schemas.microsoft.com/office/drawing/2014/main" id="{9FF92D86-FA27-4301-B04A-5DFFD83DD1B4}"/>
                </a:ext>
              </a:extLst>
            </p:cNvPr>
            <p:cNvSpPr/>
            <p:nvPr/>
          </p:nvSpPr>
          <p:spPr>
            <a:xfrm>
              <a:off x="2358887" y="3485322"/>
              <a:ext cx="808383"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p:txBody>
        </p:sp>
        <p:sp>
          <p:nvSpPr>
            <p:cNvPr id="33" name="Arrow: Right 32">
              <a:extLst>
                <a:ext uri="{FF2B5EF4-FFF2-40B4-BE49-F238E27FC236}">
                  <a16:creationId xmlns:a16="http://schemas.microsoft.com/office/drawing/2014/main" id="{A60D89A1-8E9B-4584-9897-370235A500C5}"/>
                </a:ext>
              </a:extLst>
            </p:cNvPr>
            <p:cNvSpPr/>
            <p:nvPr/>
          </p:nvSpPr>
          <p:spPr>
            <a:xfrm>
              <a:off x="2352261" y="5174974"/>
              <a:ext cx="808383"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p:txBody>
        </p:sp>
      </p:grpSp>
      <p:grpSp>
        <p:nvGrpSpPr>
          <p:cNvPr id="47" name="Group 46">
            <a:extLst>
              <a:ext uri="{FF2B5EF4-FFF2-40B4-BE49-F238E27FC236}">
                <a16:creationId xmlns:a16="http://schemas.microsoft.com/office/drawing/2014/main" id="{D4CEEF47-5695-410F-9319-E3972592768A}"/>
              </a:ext>
            </a:extLst>
          </p:cNvPr>
          <p:cNvGrpSpPr/>
          <p:nvPr/>
        </p:nvGrpSpPr>
        <p:grpSpPr>
          <a:xfrm>
            <a:off x="7805528" y="3391150"/>
            <a:ext cx="1895061" cy="848139"/>
            <a:chOff x="7792278" y="2902226"/>
            <a:chExt cx="1895061" cy="848139"/>
          </a:xfrm>
        </p:grpSpPr>
        <p:sp>
          <p:nvSpPr>
            <p:cNvPr id="38" name="Rectangle: Rounded Corners 37">
              <a:extLst>
                <a:ext uri="{FF2B5EF4-FFF2-40B4-BE49-F238E27FC236}">
                  <a16:creationId xmlns:a16="http://schemas.microsoft.com/office/drawing/2014/main" id="{D0913062-BB4E-45C4-85BE-E38B0B6704A6}"/>
                </a:ext>
              </a:extLst>
            </p:cNvPr>
            <p:cNvSpPr/>
            <p:nvPr/>
          </p:nvSpPr>
          <p:spPr>
            <a:xfrm>
              <a:off x="7792278" y="2902226"/>
              <a:ext cx="1895061" cy="8481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chemeClr val="lt1"/>
                  </a:solidFill>
                </a:rPr>
                <a:t>           Model </a:t>
              </a:r>
            </a:p>
            <a:p>
              <a:pPr algn="ctr"/>
              <a:r>
                <a:rPr lang="en-IN" sz="1600" dirty="0">
                  <a:solidFill>
                    <a:schemeClr val="lt1"/>
                  </a:solidFill>
                </a:rPr>
                <a:t>            Training</a:t>
              </a:r>
            </a:p>
          </p:txBody>
        </p:sp>
        <p:pic>
          <p:nvPicPr>
            <p:cNvPr id="35" name="Picture 34" descr="Icon&#10;&#10;Description automatically generated">
              <a:extLst>
                <a:ext uri="{FF2B5EF4-FFF2-40B4-BE49-F238E27FC236}">
                  <a16:creationId xmlns:a16="http://schemas.microsoft.com/office/drawing/2014/main" id="{15FBDD57-548B-43D5-8815-0F6DAF6C73EF}"/>
                </a:ext>
              </a:extLst>
            </p:cNvPr>
            <p:cNvPicPr>
              <a:picLocks noChangeAspect="1"/>
            </p:cNvPicPr>
            <p:nvPr/>
          </p:nvPicPr>
          <p:blipFill>
            <a:blip r:embed="rId2"/>
            <a:stretch>
              <a:fillRect/>
            </a:stretch>
          </p:blipFill>
          <p:spPr>
            <a:xfrm>
              <a:off x="7908234" y="3034749"/>
              <a:ext cx="533402" cy="596347"/>
            </a:xfrm>
            <a:prstGeom prst="rect">
              <a:avLst/>
            </a:prstGeom>
          </p:spPr>
        </p:pic>
      </p:grpSp>
      <p:grpSp>
        <p:nvGrpSpPr>
          <p:cNvPr id="46" name="Group 45">
            <a:extLst>
              <a:ext uri="{FF2B5EF4-FFF2-40B4-BE49-F238E27FC236}">
                <a16:creationId xmlns:a16="http://schemas.microsoft.com/office/drawing/2014/main" id="{8225A8CA-7A36-4EBC-AB61-EFBE13FF6B70}"/>
              </a:ext>
            </a:extLst>
          </p:cNvPr>
          <p:cNvGrpSpPr/>
          <p:nvPr/>
        </p:nvGrpSpPr>
        <p:grpSpPr>
          <a:xfrm>
            <a:off x="7798907" y="5141844"/>
            <a:ext cx="1881808" cy="742120"/>
            <a:chOff x="7779027" y="5340627"/>
            <a:chExt cx="1881808" cy="848139"/>
          </a:xfrm>
        </p:grpSpPr>
        <p:sp>
          <p:nvSpPr>
            <p:cNvPr id="42" name="Rectangle: Rounded Corners 41">
              <a:extLst>
                <a:ext uri="{FF2B5EF4-FFF2-40B4-BE49-F238E27FC236}">
                  <a16:creationId xmlns:a16="http://schemas.microsoft.com/office/drawing/2014/main" id="{62A681CC-A33F-4DAF-AEAE-D0A0B999D63A}"/>
                </a:ext>
              </a:extLst>
            </p:cNvPr>
            <p:cNvSpPr/>
            <p:nvPr/>
          </p:nvSpPr>
          <p:spPr>
            <a:xfrm>
              <a:off x="7779027" y="5340627"/>
              <a:ext cx="1881808" cy="8481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solidFill>
                    <a:schemeClr val="lt1"/>
                  </a:solidFill>
                </a:rPr>
                <a:t>           Model </a:t>
              </a:r>
            </a:p>
            <a:p>
              <a:pPr algn="ctr"/>
              <a:r>
                <a:rPr lang="en-IN" sz="1600" dirty="0">
                  <a:solidFill>
                    <a:schemeClr val="lt1"/>
                  </a:solidFill>
                </a:rPr>
                <a:t>           Accuracy</a:t>
              </a:r>
            </a:p>
          </p:txBody>
        </p:sp>
        <p:pic>
          <p:nvPicPr>
            <p:cNvPr id="44" name="Picture 43" descr="Icon&#10;&#10;Description automatically generated">
              <a:extLst>
                <a:ext uri="{FF2B5EF4-FFF2-40B4-BE49-F238E27FC236}">
                  <a16:creationId xmlns:a16="http://schemas.microsoft.com/office/drawing/2014/main" id="{A379F820-EFA9-4F9C-BC07-E276ADFF873F}"/>
                </a:ext>
              </a:extLst>
            </p:cNvPr>
            <p:cNvPicPr>
              <a:picLocks noChangeAspect="1"/>
            </p:cNvPicPr>
            <p:nvPr/>
          </p:nvPicPr>
          <p:blipFill>
            <a:blip r:embed="rId3"/>
            <a:stretch>
              <a:fillRect/>
            </a:stretch>
          </p:blipFill>
          <p:spPr>
            <a:xfrm>
              <a:off x="7924801" y="5446643"/>
              <a:ext cx="503582" cy="675861"/>
            </a:xfrm>
            <a:prstGeom prst="rect">
              <a:avLst/>
            </a:prstGeom>
          </p:spPr>
        </p:pic>
      </p:grpSp>
      <p:sp>
        <p:nvSpPr>
          <p:cNvPr id="45" name="Arrow: Left 44">
            <a:extLst>
              <a:ext uri="{FF2B5EF4-FFF2-40B4-BE49-F238E27FC236}">
                <a16:creationId xmlns:a16="http://schemas.microsoft.com/office/drawing/2014/main" id="{E397F534-41FE-495A-A526-182B65436790}"/>
              </a:ext>
            </a:extLst>
          </p:cNvPr>
          <p:cNvSpPr/>
          <p:nvPr/>
        </p:nvSpPr>
        <p:spPr>
          <a:xfrm>
            <a:off x="6930888" y="5353878"/>
            <a:ext cx="742122" cy="31805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a:p>
        </p:txBody>
      </p:sp>
      <p:grpSp>
        <p:nvGrpSpPr>
          <p:cNvPr id="48" name="Group 47">
            <a:extLst>
              <a:ext uri="{FF2B5EF4-FFF2-40B4-BE49-F238E27FC236}">
                <a16:creationId xmlns:a16="http://schemas.microsoft.com/office/drawing/2014/main" id="{DB202D9E-E95E-49D1-8B4B-071A8FE15B03}"/>
              </a:ext>
            </a:extLst>
          </p:cNvPr>
          <p:cNvGrpSpPr/>
          <p:nvPr/>
        </p:nvGrpSpPr>
        <p:grpSpPr>
          <a:xfrm>
            <a:off x="5194852" y="5108715"/>
            <a:ext cx="1663149" cy="669234"/>
            <a:chOff x="7792278" y="2902226"/>
            <a:chExt cx="1895061" cy="848139"/>
          </a:xfrm>
        </p:grpSpPr>
        <p:sp>
          <p:nvSpPr>
            <p:cNvPr id="49" name="Rectangle: Rounded Corners 48">
              <a:extLst>
                <a:ext uri="{FF2B5EF4-FFF2-40B4-BE49-F238E27FC236}">
                  <a16:creationId xmlns:a16="http://schemas.microsoft.com/office/drawing/2014/main" id="{7975F4CB-E03D-46D8-AF43-E667C890F700}"/>
                </a:ext>
              </a:extLst>
            </p:cNvPr>
            <p:cNvSpPr/>
            <p:nvPr/>
          </p:nvSpPr>
          <p:spPr>
            <a:xfrm>
              <a:off x="7792278" y="2902226"/>
              <a:ext cx="1895061" cy="84813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lgn="ctr"/>
              <a:r>
                <a:rPr lang="en-IN" sz="1600" dirty="0">
                  <a:solidFill>
                    <a:schemeClr val="lt1"/>
                  </a:solidFill>
                </a:rPr>
                <a:t>Final   Model</a:t>
              </a:r>
            </a:p>
          </p:txBody>
        </p:sp>
        <p:pic>
          <p:nvPicPr>
            <p:cNvPr id="50" name="Picture 49" descr="Icon&#10;&#10;Description automatically generated">
              <a:extLst>
                <a:ext uri="{FF2B5EF4-FFF2-40B4-BE49-F238E27FC236}">
                  <a16:creationId xmlns:a16="http://schemas.microsoft.com/office/drawing/2014/main" id="{214AE670-2D2F-4235-9C54-435D4876AFFE}"/>
                </a:ext>
              </a:extLst>
            </p:cNvPr>
            <p:cNvPicPr>
              <a:picLocks noChangeAspect="1"/>
            </p:cNvPicPr>
            <p:nvPr/>
          </p:nvPicPr>
          <p:blipFill>
            <a:blip r:embed="rId2"/>
            <a:stretch>
              <a:fillRect/>
            </a:stretch>
          </p:blipFill>
          <p:spPr>
            <a:xfrm>
              <a:off x="7908233" y="2968488"/>
              <a:ext cx="715617" cy="715617"/>
            </a:xfrm>
            <a:prstGeom prst="rect">
              <a:avLst/>
            </a:prstGeom>
          </p:spPr>
        </p:pic>
      </p:grpSp>
      <p:sp>
        <p:nvSpPr>
          <p:cNvPr id="51" name="Arrow: Right 50">
            <a:extLst>
              <a:ext uri="{FF2B5EF4-FFF2-40B4-BE49-F238E27FC236}">
                <a16:creationId xmlns:a16="http://schemas.microsoft.com/office/drawing/2014/main" id="{EB8AE119-0242-401B-9C48-8C0E54D9933E}"/>
              </a:ext>
            </a:extLst>
          </p:cNvPr>
          <p:cNvSpPr/>
          <p:nvPr/>
        </p:nvSpPr>
        <p:spPr>
          <a:xfrm>
            <a:off x="4618382" y="5353878"/>
            <a:ext cx="457200" cy="2716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a:p>
        </p:txBody>
      </p:sp>
      <p:grpSp>
        <p:nvGrpSpPr>
          <p:cNvPr id="57" name="Group 56">
            <a:extLst>
              <a:ext uri="{FF2B5EF4-FFF2-40B4-BE49-F238E27FC236}">
                <a16:creationId xmlns:a16="http://schemas.microsoft.com/office/drawing/2014/main" id="{4FED4A97-D823-455B-A731-75321DD28BF1}"/>
              </a:ext>
            </a:extLst>
          </p:cNvPr>
          <p:cNvGrpSpPr/>
          <p:nvPr/>
        </p:nvGrpSpPr>
        <p:grpSpPr>
          <a:xfrm>
            <a:off x="5181599" y="6069496"/>
            <a:ext cx="1696279" cy="636104"/>
            <a:chOff x="5108715" y="5950226"/>
            <a:chExt cx="1782416" cy="636104"/>
          </a:xfrm>
        </p:grpSpPr>
        <p:sp>
          <p:nvSpPr>
            <p:cNvPr id="53" name="Rectangle: Rounded Corners 52">
              <a:extLst>
                <a:ext uri="{FF2B5EF4-FFF2-40B4-BE49-F238E27FC236}">
                  <a16:creationId xmlns:a16="http://schemas.microsoft.com/office/drawing/2014/main" id="{68D8A0AC-3661-429D-868B-FF7E8A0105E9}"/>
                </a:ext>
              </a:extLst>
            </p:cNvPr>
            <p:cNvSpPr/>
            <p:nvPr/>
          </p:nvSpPr>
          <p:spPr>
            <a:xfrm>
              <a:off x="5108715" y="5950226"/>
              <a:ext cx="1782416" cy="6361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lgn="ctr"/>
              <a:r>
                <a:rPr lang="en-IN" sz="1200" dirty="0"/>
                <a:t>Performance</a:t>
              </a:r>
            </a:p>
            <a:p>
              <a:pPr lvl="1" algn="ctr"/>
              <a:r>
                <a:rPr lang="en-IN" sz="1200" dirty="0"/>
                <a:t> Metrics</a:t>
              </a:r>
            </a:p>
          </p:txBody>
        </p:sp>
        <p:pic>
          <p:nvPicPr>
            <p:cNvPr id="55" name="Picture 54" descr="Icon&#10;&#10;Description automatically generated">
              <a:extLst>
                <a:ext uri="{FF2B5EF4-FFF2-40B4-BE49-F238E27FC236}">
                  <a16:creationId xmlns:a16="http://schemas.microsoft.com/office/drawing/2014/main" id="{78C74757-8DDF-488C-87A8-3D05D7132B55}"/>
                </a:ext>
              </a:extLst>
            </p:cNvPr>
            <p:cNvPicPr>
              <a:picLocks noChangeAspect="1"/>
            </p:cNvPicPr>
            <p:nvPr/>
          </p:nvPicPr>
          <p:blipFill>
            <a:blip r:embed="rId4"/>
            <a:stretch>
              <a:fillRect/>
            </a:stretch>
          </p:blipFill>
          <p:spPr>
            <a:xfrm>
              <a:off x="5230597" y="6029739"/>
              <a:ext cx="507596" cy="530087"/>
            </a:xfrm>
            <a:prstGeom prst="rect">
              <a:avLst/>
            </a:prstGeom>
          </p:spPr>
        </p:pic>
      </p:grpSp>
      <p:sp>
        <p:nvSpPr>
          <p:cNvPr id="56" name="Arrow: Down 55">
            <a:extLst>
              <a:ext uri="{FF2B5EF4-FFF2-40B4-BE49-F238E27FC236}">
                <a16:creationId xmlns:a16="http://schemas.microsoft.com/office/drawing/2014/main" id="{4B5E3B1F-936E-4131-83D7-8B855FEC5EF8}"/>
              </a:ext>
            </a:extLst>
          </p:cNvPr>
          <p:cNvSpPr/>
          <p:nvPr/>
        </p:nvSpPr>
        <p:spPr>
          <a:xfrm>
            <a:off x="5870711" y="5817704"/>
            <a:ext cx="212034" cy="23853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600" dirty="0"/>
          </a:p>
        </p:txBody>
      </p:sp>
    </p:spTree>
    <p:extLst>
      <p:ext uri="{BB962C8B-B14F-4D97-AF65-F5344CB8AC3E}">
        <p14:creationId xmlns:p14="http://schemas.microsoft.com/office/powerpoint/2010/main" val="351093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9" name="Rectangle 10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Oval 10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1" name="Oval 11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 name="Oval 11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3" name="Oval 11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4" name="Oval 11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1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9" name="Rectangle 11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3" name="Freeform: Shape 12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2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437320" y="735128"/>
            <a:ext cx="4240697" cy="1020232"/>
          </a:xfrm>
        </p:spPr>
        <p:txBody>
          <a:bodyPr vert="horz" lIns="91440" tIns="45720" rIns="91440" bIns="45720" rtlCol="0" anchor="ctr">
            <a:normAutofit/>
          </a:bodyPr>
          <a:lstStyle/>
          <a:p>
            <a:pPr algn="ctr">
              <a:lnSpc>
                <a:spcPct val="90000"/>
              </a:lnSpc>
            </a:pPr>
            <a:r>
              <a:rPr lang="en-IN" sz="2900" u="sng" dirty="0">
                <a:solidFill>
                  <a:srgbClr val="EBEBEB"/>
                </a:solidFill>
              </a:rPr>
              <a:t>Feature Importance</a:t>
            </a:r>
            <a:endParaRPr lang="en-US" sz="2000" b="0" i="0" u="sng" kern="1200" dirty="0">
              <a:solidFill>
                <a:srgbClr val="EBEBEB"/>
              </a:solidFill>
              <a:latin typeface="+mj-lt"/>
              <a:ea typeface="+mj-ea"/>
              <a:cs typeface="+mj-cs"/>
            </a:endParaRPr>
          </a:p>
        </p:txBody>
      </p:sp>
      <p:sp>
        <p:nvSpPr>
          <p:cNvPr id="127" name="Rectangle 12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Oval 12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1" name="Oval 13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516836" y="1510748"/>
            <a:ext cx="4028660" cy="4336774"/>
          </a:xfrm>
        </p:spPr>
        <p:txBody>
          <a:bodyPr vert="horz" lIns="91440" tIns="45720" rIns="91440" bIns="45720" rtlCol="0">
            <a:normAutofit/>
          </a:bodyPr>
          <a:lstStyle/>
          <a:p>
            <a:pPr>
              <a:lnSpc>
                <a:spcPct val="90000"/>
              </a:lnSpc>
            </a:pPr>
            <a:endParaRPr lang="en-US" sz="1500" dirty="0">
              <a:solidFill>
                <a:srgbClr val="FFFFFF"/>
              </a:solidFill>
            </a:endParaRPr>
          </a:p>
          <a:p>
            <a:pPr>
              <a:buFont typeface="Wingdings" panose="05000000000000000000" pitchFamily="2" charset="2"/>
              <a:buChar char="v"/>
            </a:pPr>
            <a:r>
              <a:rPr lang="en-IN" sz="1600" dirty="0">
                <a:solidFill>
                  <a:srgbClr val="FFFFFF"/>
                </a:solidFill>
              </a:rPr>
              <a:t>Building a statistical model on 245 features doesn’t give desired results and make any model complex. So Will have to find important features</a:t>
            </a:r>
          </a:p>
          <a:p>
            <a:pPr>
              <a:buFont typeface="Wingdings" panose="05000000000000000000" pitchFamily="2" charset="2"/>
              <a:buChar char="v"/>
            </a:pPr>
            <a:r>
              <a:rPr lang="en-IN" sz="1600" dirty="0">
                <a:solidFill>
                  <a:srgbClr val="FFFFFF"/>
                </a:solidFill>
              </a:rPr>
              <a:t>After applying Random Forest Regressor to find important features</a:t>
            </a:r>
          </a:p>
          <a:p>
            <a:pPr>
              <a:buFont typeface="Wingdings" panose="05000000000000000000" pitchFamily="2" charset="2"/>
              <a:buChar char="v"/>
            </a:pPr>
            <a:r>
              <a:rPr lang="en-IN" sz="1600" dirty="0">
                <a:solidFill>
                  <a:srgbClr val="FFFFFF"/>
                </a:solidFill>
              </a:rPr>
              <a:t>In top 10 important features , Distance variable clearly takes the major stake  </a:t>
            </a:r>
          </a:p>
          <a:p>
            <a:pPr>
              <a:buFont typeface="Wingdings" panose="05000000000000000000" pitchFamily="2" charset="2"/>
              <a:buChar char="v"/>
            </a:pPr>
            <a:endParaRPr lang="en-IN" sz="1600" dirty="0">
              <a:solidFill>
                <a:srgbClr val="FFFFFF"/>
              </a:solidFill>
            </a:endParaRPr>
          </a:p>
          <a:p>
            <a:pPr>
              <a:buFont typeface="Wingdings" panose="05000000000000000000" pitchFamily="2" charset="2"/>
              <a:buChar char="v"/>
            </a:pPr>
            <a:endParaRPr lang="en-IN" sz="1600" dirty="0">
              <a:solidFill>
                <a:srgbClr val="FFFFFF"/>
              </a:solidFill>
            </a:endParaRPr>
          </a:p>
          <a:p>
            <a:pPr marL="0" indent="0">
              <a:lnSpc>
                <a:spcPct val="90000"/>
              </a:lnSpc>
              <a:buNone/>
            </a:pPr>
            <a:endParaRPr lang="en-US" sz="1500" dirty="0">
              <a:solidFill>
                <a:srgbClr val="FFFFFF"/>
              </a:solidFill>
            </a:endParaRPr>
          </a:p>
        </p:txBody>
      </p:sp>
      <p:sp>
        <p:nvSpPr>
          <p:cNvPr id="13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6" name="Picture 5">
            <a:extLst>
              <a:ext uri="{FF2B5EF4-FFF2-40B4-BE49-F238E27FC236}">
                <a16:creationId xmlns:a16="http://schemas.microsoft.com/office/drawing/2014/main" id="{77560474-9C6B-4EB9-8C10-B75E0615F654}"/>
              </a:ext>
            </a:extLst>
          </p:cNvPr>
          <p:cNvPicPr>
            <a:picLocks noChangeAspect="1"/>
          </p:cNvPicPr>
          <p:nvPr/>
        </p:nvPicPr>
        <p:blipFill>
          <a:blip r:embed="rId3"/>
          <a:stretch>
            <a:fillRect/>
          </a:stretch>
        </p:blipFill>
        <p:spPr>
          <a:xfrm>
            <a:off x="5084703" y="1692253"/>
            <a:ext cx="6785662" cy="3473491"/>
          </a:xfrm>
          <a:prstGeom prst="rect">
            <a:avLst/>
          </a:prstGeom>
        </p:spPr>
      </p:pic>
    </p:spTree>
    <p:extLst>
      <p:ext uri="{BB962C8B-B14F-4D97-AF65-F5344CB8AC3E}">
        <p14:creationId xmlns:p14="http://schemas.microsoft.com/office/powerpoint/2010/main" val="7924732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69E-7F48-4858-861C-090FBED8BD82}"/>
              </a:ext>
            </a:extLst>
          </p:cNvPr>
          <p:cNvSpPr>
            <a:spLocks noGrp="1"/>
          </p:cNvSpPr>
          <p:nvPr>
            <p:ph type="title"/>
          </p:nvPr>
        </p:nvSpPr>
        <p:spPr/>
        <p:txBody>
          <a:bodyPr/>
          <a:lstStyle/>
          <a:p>
            <a:pPr algn="ctr"/>
            <a:r>
              <a:rPr lang="en-US" sz="3600" b="0" i="0" u="sng" kern="1200" dirty="0">
                <a:solidFill>
                  <a:srgbClr val="EBEBEB"/>
                </a:solidFill>
                <a:latin typeface="+mj-lt"/>
                <a:ea typeface="+mj-ea"/>
                <a:cs typeface="+mj-cs"/>
              </a:rPr>
              <a:t>Model-1&amp;2 Linear Regression</a:t>
            </a:r>
            <a:endParaRPr lang="en-IN" dirty="0"/>
          </a:p>
        </p:txBody>
      </p:sp>
      <p:sp>
        <p:nvSpPr>
          <p:cNvPr id="4" name="Content Placeholder 3">
            <a:extLst>
              <a:ext uri="{FF2B5EF4-FFF2-40B4-BE49-F238E27FC236}">
                <a16:creationId xmlns:a16="http://schemas.microsoft.com/office/drawing/2014/main" id="{9C4C2A48-8BD9-4D03-A6E8-2CD3D3F01710}"/>
              </a:ext>
            </a:extLst>
          </p:cNvPr>
          <p:cNvSpPr>
            <a:spLocks noGrp="1"/>
          </p:cNvSpPr>
          <p:nvPr>
            <p:ph sz="half" idx="1"/>
          </p:nvPr>
        </p:nvSpPr>
        <p:spPr>
          <a:xfrm>
            <a:off x="1076374" y="2468031"/>
            <a:ext cx="4825158" cy="960969"/>
          </a:xfrm>
        </p:spPr>
        <p:txBody>
          <a:bodyPr>
            <a:normAutofit/>
          </a:bodyPr>
          <a:lstStyle/>
          <a:p>
            <a:pPr>
              <a:buFont typeface="Wingdings" panose="05000000000000000000" pitchFamily="2" charset="2"/>
              <a:buChar char="v"/>
            </a:pPr>
            <a:r>
              <a:rPr lang="en-US" sz="1600" dirty="0">
                <a:solidFill>
                  <a:srgbClr val="002060"/>
                </a:solidFill>
              </a:rPr>
              <a:t>Applying standard scaler on ‘Distance’</a:t>
            </a:r>
          </a:p>
          <a:p>
            <a:pPr>
              <a:buFont typeface="Wingdings" panose="05000000000000000000" pitchFamily="2" charset="2"/>
              <a:buChar char="v"/>
            </a:pPr>
            <a:r>
              <a:rPr lang="en-US" sz="1600" dirty="0">
                <a:solidFill>
                  <a:srgbClr val="002060"/>
                </a:solidFill>
              </a:rPr>
              <a:t>Using all 278 independent variables to fit the model.</a:t>
            </a:r>
          </a:p>
          <a:p>
            <a:endParaRPr lang="en-IN" dirty="0"/>
          </a:p>
        </p:txBody>
      </p:sp>
      <p:sp>
        <p:nvSpPr>
          <p:cNvPr id="6" name="Content Placeholder 5">
            <a:extLst>
              <a:ext uri="{FF2B5EF4-FFF2-40B4-BE49-F238E27FC236}">
                <a16:creationId xmlns:a16="http://schemas.microsoft.com/office/drawing/2014/main" id="{02DE2001-EA44-4E1D-9A34-C433C488F43C}"/>
              </a:ext>
            </a:extLst>
          </p:cNvPr>
          <p:cNvSpPr>
            <a:spLocks noGrp="1"/>
          </p:cNvSpPr>
          <p:nvPr>
            <p:ph sz="half" idx="2"/>
          </p:nvPr>
        </p:nvSpPr>
        <p:spPr>
          <a:xfrm>
            <a:off x="6208712" y="2603500"/>
            <a:ext cx="4825159" cy="706964"/>
          </a:xfrm>
        </p:spPr>
        <p:txBody>
          <a:bodyPr>
            <a:normAutofit/>
          </a:bodyPr>
          <a:lstStyle/>
          <a:p>
            <a:pPr>
              <a:buFont typeface="Wingdings" panose="05000000000000000000" pitchFamily="2" charset="2"/>
              <a:buChar char="v"/>
            </a:pPr>
            <a:r>
              <a:rPr lang="en-US" sz="1600" dirty="0">
                <a:solidFill>
                  <a:srgbClr val="002060"/>
                </a:solidFill>
              </a:rPr>
              <a:t>Using top 10 independent features  instead of 278 features to fit the model.</a:t>
            </a:r>
          </a:p>
          <a:p>
            <a:pPr>
              <a:buFont typeface="Wingdings" panose="05000000000000000000" pitchFamily="2" charset="2"/>
              <a:buChar char="v"/>
            </a:pPr>
            <a:endParaRPr lang="en-US" sz="1600" dirty="0">
              <a:solidFill>
                <a:srgbClr val="002060"/>
              </a:solidFill>
            </a:endParaRPr>
          </a:p>
          <a:p>
            <a:endParaRPr lang="en-US" dirty="0"/>
          </a:p>
          <a:p>
            <a:endParaRPr lang="en-IN" dirty="0"/>
          </a:p>
        </p:txBody>
      </p:sp>
      <p:cxnSp>
        <p:nvCxnSpPr>
          <p:cNvPr id="12" name="Straight Connector 11">
            <a:extLst>
              <a:ext uri="{FF2B5EF4-FFF2-40B4-BE49-F238E27FC236}">
                <a16:creationId xmlns:a16="http://schemas.microsoft.com/office/drawing/2014/main" id="{19E4A7FC-CE21-4666-AD71-66BE22A5806D}"/>
              </a:ext>
            </a:extLst>
          </p:cNvPr>
          <p:cNvCxnSpPr/>
          <p:nvPr/>
        </p:nvCxnSpPr>
        <p:spPr>
          <a:xfrm>
            <a:off x="5991225" y="2364271"/>
            <a:ext cx="0" cy="4179404"/>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9562D7B-2219-41B8-BC7B-8A64446255BB}"/>
              </a:ext>
            </a:extLst>
          </p:cNvPr>
          <p:cNvPicPr>
            <a:picLocks noChangeAspect="1"/>
          </p:cNvPicPr>
          <p:nvPr/>
        </p:nvPicPr>
        <p:blipFill>
          <a:blip r:embed="rId2"/>
          <a:stretch>
            <a:fillRect/>
          </a:stretch>
        </p:blipFill>
        <p:spPr>
          <a:xfrm>
            <a:off x="217488" y="3586026"/>
            <a:ext cx="5594352" cy="2838450"/>
          </a:xfrm>
          <a:prstGeom prst="rect">
            <a:avLst/>
          </a:prstGeom>
        </p:spPr>
      </p:pic>
      <p:pic>
        <p:nvPicPr>
          <p:cNvPr id="8" name="Picture 7">
            <a:extLst>
              <a:ext uri="{FF2B5EF4-FFF2-40B4-BE49-F238E27FC236}">
                <a16:creationId xmlns:a16="http://schemas.microsoft.com/office/drawing/2014/main" id="{25073329-205B-4E4F-B8A2-A7A46F0815C1}"/>
              </a:ext>
            </a:extLst>
          </p:cNvPr>
          <p:cNvPicPr>
            <a:picLocks noChangeAspect="1"/>
          </p:cNvPicPr>
          <p:nvPr/>
        </p:nvPicPr>
        <p:blipFill>
          <a:blip r:embed="rId3"/>
          <a:stretch>
            <a:fillRect/>
          </a:stretch>
        </p:blipFill>
        <p:spPr>
          <a:xfrm>
            <a:off x="6096000" y="3447383"/>
            <a:ext cx="5660570" cy="2838450"/>
          </a:xfrm>
          <a:prstGeom prst="rect">
            <a:avLst/>
          </a:prstGeom>
        </p:spPr>
      </p:pic>
    </p:spTree>
    <p:extLst>
      <p:ext uri="{BB962C8B-B14F-4D97-AF65-F5344CB8AC3E}">
        <p14:creationId xmlns:p14="http://schemas.microsoft.com/office/powerpoint/2010/main" val="308199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69E-7F48-4858-861C-090FBED8BD82}"/>
              </a:ext>
            </a:extLst>
          </p:cNvPr>
          <p:cNvSpPr>
            <a:spLocks noGrp="1"/>
          </p:cNvSpPr>
          <p:nvPr>
            <p:ph type="title"/>
          </p:nvPr>
        </p:nvSpPr>
        <p:spPr/>
        <p:txBody>
          <a:bodyPr/>
          <a:lstStyle/>
          <a:p>
            <a:pPr algn="ctr"/>
            <a:r>
              <a:rPr lang="en-US" sz="3600" b="0" i="0" u="sng" kern="1200" dirty="0">
                <a:solidFill>
                  <a:srgbClr val="EBEBEB"/>
                </a:solidFill>
                <a:latin typeface="+mj-lt"/>
                <a:ea typeface="+mj-ea"/>
                <a:cs typeface="+mj-cs"/>
              </a:rPr>
              <a:t>Model-3&amp;4 Linear Regression</a:t>
            </a:r>
            <a:endParaRPr lang="en-IN" dirty="0"/>
          </a:p>
        </p:txBody>
      </p:sp>
      <p:sp>
        <p:nvSpPr>
          <p:cNvPr id="4" name="Content Placeholder 3">
            <a:extLst>
              <a:ext uri="{FF2B5EF4-FFF2-40B4-BE49-F238E27FC236}">
                <a16:creationId xmlns:a16="http://schemas.microsoft.com/office/drawing/2014/main" id="{9C4C2A48-8BD9-4D03-A6E8-2CD3D3F01710}"/>
              </a:ext>
            </a:extLst>
          </p:cNvPr>
          <p:cNvSpPr>
            <a:spLocks noGrp="1"/>
          </p:cNvSpPr>
          <p:nvPr>
            <p:ph sz="half" idx="1"/>
          </p:nvPr>
        </p:nvSpPr>
        <p:spPr>
          <a:xfrm>
            <a:off x="774328" y="2544232"/>
            <a:ext cx="4825158" cy="706965"/>
          </a:xfrm>
        </p:spPr>
        <p:txBody>
          <a:bodyPr>
            <a:normAutofit/>
          </a:bodyPr>
          <a:lstStyle/>
          <a:p>
            <a:pPr>
              <a:buFont typeface="Wingdings" panose="05000000000000000000" pitchFamily="2" charset="2"/>
              <a:buChar char="v"/>
            </a:pPr>
            <a:r>
              <a:rPr lang="en-US" sz="1600" dirty="0">
                <a:solidFill>
                  <a:srgbClr val="002060"/>
                </a:solidFill>
              </a:rPr>
              <a:t>Using 6 independent variables to fit the model.</a:t>
            </a:r>
          </a:p>
          <a:p>
            <a:endParaRPr lang="en-IN" dirty="0"/>
          </a:p>
        </p:txBody>
      </p:sp>
      <p:sp>
        <p:nvSpPr>
          <p:cNvPr id="6" name="Content Placeholder 5">
            <a:extLst>
              <a:ext uri="{FF2B5EF4-FFF2-40B4-BE49-F238E27FC236}">
                <a16:creationId xmlns:a16="http://schemas.microsoft.com/office/drawing/2014/main" id="{02DE2001-EA44-4E1D-9A34-C433C488F43C}"/>
              </a:ext>
            </a:extLst>
          </p:cNvPr>
          <p:cNvSpPr>
            <a:spLocks noGrp="1"/>
          </p:cNvSpPr>
          <p:nvPr>
            <p:ph sz="half" idx="2"/>
          </p:nvPr>
        </p:nvSpPr>
        <p:spPr>
          <a:xfrm>
            <a:off x="6199187" y="2484965"/>
            <a:ext cx="4825159" cy="825500"/>
          </a:xfrm>
        </p:spPr>
        <p:txBody>
          <a:bodyPr>
            <a:normAutofit/>
          </a:bodyPr>
          <a:lstStyle/>
          <a:p>
            <a:pPr>
              <a:buFont typeface="Wingdings" panose="05000000000000000000" pitchFamily="2" charset="2"/>
              <a:buChar char="v"/>
            </a:pPr>
            <a:r>
              <a:rPr lang="en-US" sz="1600" dirty="0">
                <a:solidFill>
                  <a:srgbClr val="002060"/>
                </a:solidFill>
              </a:rPr>
              <a:t>Using top 9 independent features  by dropping most important ‘Distance’ feature to fit the model.</a:t>
            </a:r>
          </a:p>
          <a:p>
            <a:pPr>
              <a:buFont typeface="Wingdings" panose="05000000000000000000" pitchFamily="2" charset="2"/>
              <a:buChar char="v"/>
            </a:pPr>
            <a:endParaRPr lang="en-US" sz="1600" dirty="0">
              <a:solidFill>
                <a:srgbClr val="002060"/>
              </a:solidFill>
            </a:endParaRPr>
          </a:p>
          <a:p>
            <a:endParaRPr lang="en-US" dirty="0"/>
          </a:p>
          <a:p>
            <a:endParaRPr lang="en-IN" dirty="0"/>
          </a:p>
        </p:txBody>
      </p:sp>
      <p:cxnSp>
        <p:nvCxnSpPr>
          <p:cNvPr id="12" name="Straight Connector 11">
            <a:extLst>
              <a:ext uri="{FF2B5EF4-FFF2-40B4-BE49-F238E27FC236}">
                <a16:creationId xmlns:a16="http://schemas.microsoft.com/office/drawing/2014/main" id="{19E4A7FC-CE21-4666-AD71-66BE22A5806D}"/>
              </a:ext>
            </a:extLst>
          </p:cNvPr>
          <p:cNvCxnSpPr/>
          <p:nvPr/>
        </p:nvCxnSpPr>
        <p:spPr>
          <a:xfrm>
            <a:off x="5991225" y="2364271"/>
            <a:ext cx="0" cy="4179404"/>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B5ACEB6-7413-4458-8442-D8A37989FA41}"/>
              </a:ext>
            </a:extLst>
          </p:cNvPr>
          <p:cNvPicPr>
            <a:picLocks noChangeAspect="1"/>
          </p:cNvPicPr>
          <p:nvPr/>
        </p:nvPicPr>
        <p:blipFill>
          <a:blip r:embed="rId2"/>
          <a:stretch>
            <a:fillRect/>
          </a:stretch>
        </p:blipFill>
        <p:spPr>
          <a:xfrm>
            <a:off x="6051924" y="3310465"/>
            <a:ext cx="5972175" cy="2857500"/>
          </a:xfrm>
          <a:prstGeom prst="rect">
            <a:avLst/>
          </a:prstGeom>
        </p:spPr>
      </p:pic>
      <p:pic>
        <p:nvPicPr>
          <p:cNvPr id="11" name="Picture 10">
            <a:extLst>
              <a:ext uri="{FF2B5EF4-FFF2-40B4-BE49-F238E27FC236}">
                <a16:creationId xmlns:a16="http://schemas.microsoft.com/office/drawing/2014/main" id="{C5C2FA21-7053-422D-A1F1-17C0C613D255}"/>
              </a:ext>
            </a:extLst>
          </p:cNvPr>
          <p:cNvPicPr>
            <a:picLocks noChangeAspect="1"/>
          </p:cNvPicPr>
          <p:nvPr/>
        </p:nvPicPr>
        <p:blipFill>
          <a:blip r:embed="rId3"/>
          <a:stretch>
            <a:fillRect/>
          </a:stretch>
        </p:blipFill>
        <p:spPr>
          <a:xfrm>
            <a:off x="487176" y="3134696"/>
            <a:ext cx="5399461" cy="3173826"/>
          </a:xfrm>
          <a:prstGeom prst="rect">
            <a:avLst/>
          </a:prstGeom>
        </p:spPr>
      </p:pic>
    </p:spTree>
    <p:extLst>
      <p:ext uri="{BB962C8B-B14F-4D97-AF65-F5344CB8AC3E}">
        <p14:creationId xmlns:p14="http://schemas.microsoft.com/office/powerpoint/2010/main" val="132785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B15-7998-400E-853C-949859BE9996}"/>
              </a:ext>
            </a:extLst>
          </p:cNvPr>
          <p:cNvSpPr>
            <a:spLocks noGrp="1"/>
          </p:cNvSpPr>
          <p:nvPr>
            <p:ph type="title" idx="4294967295"/>
          </p:nvPr>
        </p:nvSpPr>
        <p:spPr>
          <a:xfrm>
            <a:off x="228600" y="106363"/>
            <a:ext cx="8761413" cy="708025"/>
          </a:xfrm>
        </p:spPr>
        <p:txBody>
          <a:bodyPr vert="horz" lIns="91440" tIns="45720" rIns="91440" bIns="45720" rtlCol="0" anchor="ctr">
            <a:normAutofit/>
          </a:bodyPr>
          <a:lstStyle/>
          <a:p>
            <a:r>
              <a:rPr lang="en-US" sz="2400" b="1" u="sng" dirty="0">
                <a:solidFill>
                  <a:schemeClr val="tx2"/>
                </a:solidFill>
              </a:rPr>
              <a:t>Linear Regression Model </a:t>
            </a:r>
            <a:r>
              <a:rPr lang="en-US" sz="2400" b="1" u="sng" dirty="0" err="1">
                <a:solidFill>
                  <a:schemeClr val="tx2"/>
                </a:solidFill>
              </a:rPr>
              <a:t>Evalution</a:t>
            </a:r>
            <a:r>
              <a:rPr lang="en-US" sz="2400" b="1" u="sng" dirty="0">
                <a:solidFill>
                  <a:schemeClr val="tx2"/>
                </a:solidFill>
              </a:rPr>
              <a:t>-with 6 imp Features</a:t>
            </a:r>
            <a:endParaRPr lang="en-US" sz="2400" b="0" i="0" u="sng" kern="1200" dirty="0">
              <a:solidFill>
                <a:srgbClr val="EBEBEB"/>
              </a:solidFill>
              <a:latin typeface="+mj-lt"/>
              <a:ea typeface="+mj-ea"/>
              <a:cs typeface="+mj-cs"/>
            </a:endParaRPr>
          </a:p>
        </p:txBody>
      </p:sp>
      <p:sp>
        <p:nvSpPr>
          <p:cNvPr id="40" name="TextBox 39">
            <a:extLst>
              <a:ext uri="{FF2B5EF4-FFF2-40B4-BE49-F238E27FC236}">
                <a16:creationId xmlns:a16="http://schemas.microsoft.com/office/drawing/2014/main" id="{69004963-A6BF-46DF-8A91-FA4F33E758C1}"/>
              </a:ext>
            </a:extLst>
          </p:cNvPr>
          <p:cNvSpPr txBox="1"/>
          <p:nvPr/>
        </p:nvSpPr>
        <p:spPr>
          <a:xfrm>
            <a:off x="228600" y="939607"/>
            <a:ext cx="5067300" cy="553998"/>
          </a:xfrm>
          <a:prstGeom prst="rect">
            <a:avLst/>
          </a:prstGeom>
          <a:noFill/>
        </p:spPr>
        <p:txBody>
          <a:bodyPr wrap="square">
            <a:spAutoFit/>
          </a:bodyPr>
          <a:lstStyle/>
          <a:p>
            <a:r>
              <a:rPr lang="en-US" sz="1600" dirty="0"/>
              <a:t> </a:t>
            </a:r>
            <a:r>
              <a:rPr lang="en-US" sz="1400" dirty="0"/>
              <a:t>Observations on Multi collinearity== As VIF is &lt;2..So no Multi collinearity in X</a:t>
            </a:r>
            <a:endParaRPr lang="en-US" sz="1600" dirty="0"/>
          </a:p>
        </p:txBody>
      </p:sp>
      <p:pic>
        <p:nvPicPr>
          <p:cNvPr id="12" name="Picture 11">
            <a:extLst>
              <a:ext uri="{FF2B5EF4-FFF2-40B4-BE49-F238E27FC236}">
                <a16:creationId xmlns:a16="http://schemas.microsoft.com/office/drawing/2014/main" id="{98B0F03E-40BB-429C-8507-846632EE8451}"/>
              </a:ext>
            </a:extLst>
          </p:cNvPr>
          <p:cNvPicPr>
            <a:picLocks noChangeAspect="1"/>
          </p:cNvPicPr>
          <p:nvPr/>
        </p:nvPicPr>
        <p:blipFill>
          <a:blip r:embed="rId2"/>
          <a:stretch>
            <a:fillRect/>
          </a:stretch>
        </p:blipFill>
        <p:spPr>
          <a:xfrm>
            <a:off x="438149" y="3736721"/>
            <a:ext cx="4286250" cy="2883154"/>
          </a:xfrm>
          <a:prstGeom prst="rect">
            <a:avLst/>
          </a:prstGeom>
        </p:spPr>
      </p:pic>
      <p:cxnSp>
        <p:nvCxnSpPr>
          <p:cNvPr id="14" name="Straight Connector 13">
            <a:extLst>
              <a:ext uri="{FF2B5EF4-FFF2-40B4-BE49-F238E27FC236}">
                <a16:creationId xmlns:a16="http://schemas.microsoft.com/office/drawing/2014/main" id="{26F77F7F-382F-4EF1-80AB-D39559E01AAB}"/>
              </a:ext>
            </a:extLst>
          </p:cNvPr>
          <p:cNvCxnSpPr>
            <a:cxnSpLocks/>
          </p:cNvCxnSpPr>
          <p:nvPr/>
        </p:nvCxnSpPr>
        <p:spPr>
          <a:xfrm>
            <a:off x="5356223" y="814388"/>
            <a:ext cx="73027" cy="5805487"/>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3A3A850-C4C6-42CA-9474-85D06146D8D4}"/>
              </a:ext>
            </a:extLst>
          </p:cNvPr>
          <p:cNvPicPr>
            <a:picLocks noChangeAspect="1"/>
          </p:cNvPicPr>
          <p:nvPr/>
        </p:nvPicPr>
        <p:blipFill>
          <a:blip r:embed="rId3"/>
          <a:stretch>
            <a:fillRect/>
          </a:stretch>
        </p:blipFill>
        <p:spPr>
          <a:xfrm>
            <a:off x="5853114" y="707206"/>
            <a:ext cx="5648325" cy="2721794"/>
          </a:xfrm>
          <a:prstGeom prst="rect">
            <a:avLst/>
          </a:prstGeom>
        </p:spPr>
      </p:pic>
      <p:pic>
        <p:nvPicPr>
          <p:cNvPr id="19" name="Picture 18">
            <a:extLst>
              <a:ext uri="{FF2B5EF4-FFF2-40B4-BE49-F238E27FC236}">
                <a16:creationId xmlns:a16="http://schemas.microsoft.com/office/drawing/2014/main" id="{B6A54B51-C7E1-47B4-9EE3-E49B70078CCA}"/>
              </a:ext>
            </a:extLst>
          </p:cNvPr>
          <p:cNvPicPr>
            <a:picLocks noChangeAspect="1"/>
          </p:cNvPicPr>
          <p:nvPr/>
        </p:nvPicPr>
        <p:blipFill>
          <a:blip r:embed="rId4"/>
          <a:stretch>
            <a:fillRect/>
          </a:stretch>
        </p:blipFill>
        <p:spPr>
          <a:xfrm>
            <a:off x="5553009" y="3848099"/>
            <a:ext cx="6200842" cy="2221197"/>
          </a:xfrm>
          <a:prstGeom prst="rect">
            <a:avLst/>
          </a:prstGeom>
        </p:spPr>
      </p:pic>
      <p:cxnSp>
        <p:nvCxnSpPr>
          <p:cNvPr id="11" name="Straight Connector 10">
            <a:extLst>
              <a:ext uri="{FF2B5EF4-FFF2-40B4-BE49-F238E27FC236}">
                <a16:creationId xmlns:a16="http://schemas.microsoft.com/office/drawing/2014/main" id="{CBFDBC9D-437D-4ECE-A58C-387D5E8EAD0B}"/>
              </a:ext>
            </a:extLst>
          </p:cNvPr>
          <p:cNvCxnSpPr>
            <a:cxnSpLocks/>
          </p:cNvCxnSpPr>
          <p:nvPr/>
        </p:nvCxnSpPr>
        <p:spPr>
          <a:xfrm>
            <a:off x="545284" y="3615655"/>
            <a:ext cx="11291582"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8D6CC57-4ED3-4392-84D4-0575127DB809}"/>
              </a:ext>
            </a:extLst>
          </p:cNvPr>
          <p:cNvPicPr>
            <a:picLocks noChangeAspect="1"/>
          </p:cNvPicPr>
          <p:nvPr/>
        </p:nvPicPr>
        <p:blipFill>
          <a:blip r:embed="rId5"/>
          <a:stretch>
            <a:fillRect/>
          </a:stretch>
        </p:blipFill>
        <p:spPr>
          <a:xfrm>
            <a:off x="1320100" y="1612923"/>
            <a:ext cx="2981325" cy="1743075"/>
          </a:xfrm>
          <a:prstGeom prst="rect">
            <a:avLst/>
          </a:prstGeom>
        </p:spPr>
      </p:pic>
    </p:spTree>
    <p:extLst>
      <p:ext uri="{BB962C8B-B14F-4D97-AF65-F5344CB8AC3E}">
        <p14:creationId xmlns:p14="http://schemas.microsoft.com/office/powerpoint/2010/main" val="3745990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B15-7998-400E-853C-949859BE9996}"/>
              </a:ext>
            </a:extLst>
          </p:cNvPr>
          <p:cNvSpPr>
            <a:spLocks noGrp="1"/>
          </p:cNvSpPr>
          <p:nvPr>
            <p:ph type="title" idx="4294967295"/>
          </p:nvPr>
        </p:nvSpPr>
        <p:spPr>
          <a:xfrm>
            <a:off x="943248" y="1050528"/>
            <a:ext cx="2503576" cy="708025"/>
          </a:xfrm>
        </p:spPr>
        <p:txBody>
          <a:bodyPr vert="horz" lIns="91440" tIns="45720" rIns="91440" bIns="45720" rtlCol="0" anchor="ctr">
            <a:normAutofit/>
          </a:bodyPr>
          <a:lstStyle/>
          <a:p>
            <a:r>
              <a:rPr lang="en-US" sz="3200" b="1" u="sng" dirty="0">
                <a:solidFill>
                  <a:schemeClr val="tx2"/>
                </a:solidFill>
              </a:rPr>
              <a:t>Summary</a:t>
            </a:r>
            <a:r>
              <a:rPr lang="en-US" b="1" u="sng" dirty="0">
                <a:solidFill>
                  <a:schemeClr val="tx2"/>
                </a:solidFill>
              </a:rPr>
              <a:t> </a:t>
            </a:r>
          </a:p>
        </p:txBody>
      </p:sp>
      <p:sp>
        <p:nvSpPr>
          <p:cNvPr id="4" name="Content Placeholder 3">
            <a:extLst>
              <a:ext uri="{FF2B5EF4-FFF2-40B4-BE49-F238E27FC236}">
                <a16:creationId xmlns:a16="http://schemas.microsoft.com/office/drawing/2014/main" id="{EB21EECE-33DA-418C-A450-AB2C00C960E2}"/>
              </a:ext>
            </a:extLst>
          </p:cNvPr>
          <p:cNvSpPr>
            <a:spLocks noGrp="1"/>
          </p:cNvSpPr>
          <p:nvPr>
            <p:ph sz="half" idx="4294967295"/>
          </p:nvPr>
        </p:nvSpPr>
        <p:spPr>
          <a:xfrm>
            <a:off x="297502" y="1809908"/>
            <a:ext cx="9677008" cy="1586152"/>
          </a:xfrm>
        </p:spPr>
        <p:txBody>
          <a:bodyPr vert="horz" lIns="91440" tIns="45720" rIns="91440" bIns="45720" rtlCol="0">
            <a:normAutofit/>
          </a:bodyPr>
          <a:lstStyle/>
          <a:p>
            <a:pPr>
              <a:buFont typeface="Wingdings" panose="05000000000000000000" pitchFamily="2" charset="2"/>
              <a:buChar char="v"/>
            </a:pPr>
            <a:r>
              <a:rPr lang="en-US" sz="1600" dirty="0">
                <a:solidFill>
                  <a:srgbClr val="002060"/>
                </a:solidFill>
              </a:rPr>
              <a:t>Linear Regression with top 4-5 important features is good to have for a simple model</a:t>
            </a:r>
          </a:p>
          <a:p>
            <a:pPr>
              <a:buFont typeface="Wingdings" panose="05000000000000000000" pitchFamily="2" charset="2"/>
              <a:buChar char="v"/>
            </a:pPr>
            <a:r>
              <a:rPr lang="en-US" sz="1600" dirty="0">
                <a:solidFill>
                  <a:srgbClr val="002060"/>
                </a:solidFill>
              </a:rPr>
              <a:t>Random Forrest Algorithm with all independent features has done reasonably well</a:t>
            </a:r>
          </a:p>
          <a:p>
            <a:pPr>
              <a:buFont typeface="Wingdings" panose="05000000000000000000" pitchFamily="2" charset="2"/>
              <a:buChar char="v"/>
            </a:pPr>
            <a:r>
              <a:rPr lang="en-US" sz="1600" dirty="0">
                <a:solidFill>
                  <a:srgbClr val="002060"/>
                </a:solidFill>
              </a:rPr>
              <a:t>Random Forrest Algorithm using all independent features with 10-Fold cross validation and Hyper parameter is better among the models built</a:t>
            </a:r>
          </a:p>
          <a:p>
            <a:pPr>
              <a:buFont typeface="Wingdings" panose="05000000000000000000" pitchFamily="2" charset="2"/>
              <a:buChar char="v"/>
            </a:pPr>
            <a:endParaRPr lang="en-US" dirty="0"/>
          </a:p>
        </p:txBody>
      </p:sp>
      <p:sp>
        <p:nvSpPr>
          <p:cNvPr id="58" name="Content Placeholder 3">
            <a:extLst>
              <a:ext uri="{FF2B5EF4-FFF2-40B4-BE49-F238E27FC236}">
                <a16:creationId xmlns:a16="http://schemas.microsoft.com/office/drawing/2014/main" id="{A6CE1B1D-042E-45F8-BB5F-368970F6E583}"/>
              </a:ext>
            </a:extLst>
          </p:cNvPr>
          <p:cNvSpPr txBox="1">
            <a:spLocks/>
          </p:cNvSpPr>
          <p:nvPr/>
        </p:nvSpPr>
        <p:spPr>
          <a:xfrm>
            <a:off x="6096000" y="1809908"/>
            <a:ext cx="4977594" cy="361934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defRPr cap="all"/>
            </a:pPr>
            <a:endParaRPr lang="en-US" cap="all" dirty="0"/>
          </a:p>
          <a:p>
            <a:endParaRPr lang="en-US" dirty="0"/>
          </a:p>
        </p:txBody>
      </p:sp>
      <p:graphicFrame>
        <p:nvGraphicFramePr>
          <p:cNvPr id="10" name="Table 9">
            <a:extLst>
              <a:ext uri="{FF2B5EF4-FFF2-40B4-BE49-F238E27FC236}">
                <a16:creationId xmlns:a16="http://schemas.microsoft.com/office/drawing/2014/main" id="{2D9819E6-0BBC-4D86-8497-37DDEDE84C68}"/>
              </a:ext>
            </a:extLst>
          </p:cNvPr>
          <p:cNvGraphicFramePr>
            <a:graphicFrameLocks noGrp="1"/>
          </p:cNvGraphicFramePr>
          <p:nvPr>
            <p:extLst>
              <p:ext uri="{D42A27DB-BD31-4B8C-83A1-F6EECF244321}">
                <p14:modId xmlns:p14="http://schemas.microsoft.com/office/powerpoint/2010/main" val="1829120787"/>
              </p:ext>
            </p:extLst>
          </p:nvPr>
        </p:nvGraphicFramePr>
        <p:xfrm>
          <a:off x="1006678" y="3544078"/>
          <a:ext cx="4977595" cy="1417955"/>
        </p:xfrm>
        <a:graphic>
          <a:graphicData uri="http://schemas.openxmlformats.org/drawingml/2006/table">
            <a:tbl>
              <a:tblPr firstRow="1" firstCol="1" bandRow="1">
                <a:tableStyleId>{5C22544A-7EE6-4342-B048-85BDC9FD1C3A}</a:tableStyleId>
              </a:tblPr>
              <a:tblGrid>
                <a:gridCol w="2102871">
                  <a:extLst>
                    <a:ext uri="{9D8B030D-6E8A-4147-A177-3AD203B41FA5}">
                      <a16:colId xmlns:a16="http://schemas.microsoft.com/office/drawing/2014/main" val="2818457622"/>
                    </a:ext>
                  </a:extLst>
                </a:gridCol>
                <a:gridCol w="911807">
                  <a:extLst>
                    <a:ext uri="{9D8B030D-6E8A-4147-A177-3AD203B41FA5}">
                      <a16:colId xmlns:a16="http://schemas.microsoft.com/office/drawing/2014/main" val="3675520862"/>
                    </a:ext>
                  </a:extLst>
                </a:gridCol>
                <a:gridCol w="969426">
                  <a:extLst>
                    <a:ext uri="{9D8B030D-6E8A-4147-A177-3AD203B41FA5}">
                      <a16:colId xmlns:a16="http://schemas.microsoft.com/office/drawing/2014/main" val="1816739848"/>
                    </a:ext>
                  </a:extLst>
                </a:gridCol>
                <a:gridCol w="993491">
                  <a:extLst>
                    <a:ext uri="{9D8B030D-6E8A-4147-A177-3AD203B41FA5}">
                      <a16:colId xmlns:a16="http://schemas.microsoft.com/office/drawing/2014/main" val="236116586"/>
                    </a:ext>
                  </a:extLst>
                </a:gridCol>
              </a:tblGrid>
              <a:tr h="269240">
                <a:tc>
                  <a:txBody>
                    <a:bodyPr/>
                    <a:lstStyle/>
                    <a:p>
                      <a:pPr algn="just">
                        <a:lnSpc>
                          <a:spcPct val="107000"/>
                        </a:lnSpc>
                        <a:spcAft>
                          <a:spcPts val="800"/>
                        </a:spcAft>
                      </a:pPr>
                      <a:r>
                        <a:rPr lang="en-IN" sz="1100" dirty="0">
                          <a:effectLst/>
                        </a:rPr>
                        <a:t>Model</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dirty="0">
                          <a:effectLst/>
                        </a:rPr>
                        <a:t>MAE</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dirty="0">
                          <a:effectLst/>
                        </a:rPr>
                        <a:t>RMSE</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dirty="0">
                          <a:effectLst/>
                        </a:rPr>
                        <a:t>R2</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extLst>
                  <a:ext uri="{0D108BD9-81ED-4DB2-BD59-A6C34878D82A}">
                    <a16:rowId xmlns:a16="http://schemas.microsoft.com/office/drawing/2014/main" val="640215893"/>
                  </a:ext>
                </a:extLst>
              </a:tr>
              <a:tr h="550545">
                <a:tc>
                  <a:txBody>
                    <a:bodyPr/>
                    <a:lstStyle/>
                    <a:p>
                      <a:pPr algn="just">
                        <a:lnSpc>
                          <a:spcPct val="107000"/>
                        </a:lnSpc>
                        <a:spcAft>
                          <a:spcPts val="800"/>
                        </a:spcAft>
                      </a:pPr>
                      <a:r>
                        <a:rPr lang="en-IN" sz="1100" dirty="0">
                          <a:effectLst/>
                        </a:rPr>
                        <a:t>Random Forrest (CV, Hyper Parameter Tuning)</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kern="1200" dirty="0">
                          <a:solidFill>
                            <a:schemeClr val="dk1"/>
                          </a:solidFill>
                          <a:effectLst/>
                          <a:latin typeface="Calibri" panose="020F0502020204030204" pitchFamily="34" charset="0"/>
                          <a:cs typeface="Gautami" panose="020B0502040204020203" pitchFamily="34" charset="0"/>
                        </a:rPr>
                        <a:t>     466</a:t>
                      </a:r>
                      <a:endParaRPr lang="en-IN" sz="1100" kern="1200" dirty="0">
                        <a:solidFill>
                          <a:schemeClr val="dk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kern="1200" dirty="0">
                          <a:solidFill>
                            <a:schemeClr val="dk1"/>
                          </a:solidFill>
                          <a:effectLst/>
                          <a:latin typeface="Calibri" panose="020F0502020204030204" pitchFamily="34" charset="0"/>
                          <a:cs typeface="Gautami" panose="020B0502040204020203" pitchFamily="34" charset="0"/>
                        </a:rPr>
                        <a:t>642</a:t>
                      </a:r>
                      <a:endParaRPr lang="en-IN" sz="1100" kern="1200" dirty="0">
                        <a:solidFill>
                          <a:schemeClr val="dk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kern="1200" dirty="0">
                          <a:solidFill>
                            <a:schemeClr val="dk1"/>
                          </a:solidFill>
                          <a:effectLst/>
                          <a:latin typeface="Calibri" panose="020F0502020204030204" pitchFamily="34" charset="0"/>
                          <a:cs typeface="Gautami" panose="020B0502040204020203" pitchFamily="34" charset="0"/>
                        </a:rPr>
                        <a:t>     0.82</a:t>
                      </a:r>
                      <a:endParaRPr lang="en-IN" sz="1100" kern="1200" dirty="0">
                        <a:solidFill>
                          <a:schemeClr val="dk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extLst>
                  <a:ext uri="{0D108BD9-81ED-4DB2-BD59-A6C34878D82A}">
                    <a16:rowId xmlns:a16="http://schemas.microsoft.com/office/drawing/2014/main" val="1259582014"/>
                  </a:ext>
                </a:extLst>
              </a:tr>
              <a:tr h="299085">
                <a:tc>
                  <a:txBody>
                    <a:bodyPr/>
                    <a:lstStyle/>
                    <a:p>
                      <a:pPr algn="just">
                        <a:lnSpc>
                          <a:spcPct val="107000"/>
                        </a:lnSpc>
                        <a:spcAft>
                          <a:spcPts val="800"/>
                        </a:spcAft>
                      </a:pPr>
                      <a:r>
                        <a:rPr lang="en-IN" sz="1100" dirty="0">
                          <a:effectLst/>
                        </a:rPr>
                        <a:t>Random Forrest </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kern="1200" dirty="0">
                          <a:solidFill>
                            <a:schemeClr val="dk1"/>
                          </a:solidFill>
                          <a:effectLst/>
                          <a:latin typeface="Calibri" panose="020F0502020204030204" pitchFamily="34" charset="0"/>
                          <a:cs typeface="Gautami" panose="020B0502040204020203" pitchFamily="34" charset="0"/>
                        </a:rPr>
                        <a:t>     464</a:t>
                      </a:r>
                      <a:endParaRPr lang="en-IN" sz="1100" kern="1200" dirty="0">
                        <a:solidFill>
                          <a:schemeClr val="dk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kern="1200" dirty="0">
                          <a:solidFill>
                            <a:schemeClr val="dk1"/>
                          </a:solidFill>
                          <a:effectLst/>
                          <a:latin typeface="Calibri" panose="020F0502020204030204" pitchFamily="34" charset="0"/>
                          <a:cs typeface="Gautami" panose="020B0502040204020203" pitchFamily="34" charset="0"/>
                        </a:rPr>
                        <a:t>      700</a:t>
                      </a:r>
                      <a:endParaRPr lang="en-IN" sz="1100" kern="1200" dirty="0">
                        <a:solidFill>
                          <a:schemeClr val="dk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kern="1200" dirty="0">
                          <a:solidFill>
                            <a:schemeClr val="dk1"/>
                          </a:solidFill>
                          <a:effectLst/>
                          <a:latin typeface="Calibri" panose="020F0502020204030204" pitchFamily="34" charset="0"/>
                          <a:cs typeface="Gautami" panose="020B0502040204020203" pitchFamily="34" charset="0"/>
                        </a:rPr>
                        <a:t>     0.61</a:t>
                      </a:r>
                      <a:endParaRPr lang="en-IN" sz="1100" kern="1200" dirty="0">
                        <a:solidFill>
                          <a:schemeClr val="dk1"/>
                        </a:solidFill>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extLst>
                  <a:ext uri="{0D108BD9-81ED-4DB2-BD59-A6C34878D82A}">
                    <a16:rowId xmlns:a16="http://schemas.microsoft.com/office/drawing/2014/main" val="394168411"/>
                  </a:ext>
                </a:extLst>
              </a:tr>
              <a:tr h="299085">
                <a:tc>
                  <a:txBody>
                    <a:bodyPr/>
                    <a:lstStyle/>
                    <a:p>
                      <a:pPr marL="0" marR="0" lvl="0" indent="0" algn="just" defTabSz="457200" rtl="0" eaLnBrk="1" fontAlgn="auto" latinLnBrk="0" hangingPunct="1">
                        <a:lnSpc>
                          <a:spcPct val="107000"/>
                        </a:lnSpc>
                        <a:spcBef>
                          <a:spcPts val="0"/>
                        </a:spcBef>
                        <a:spcAft>
                          <a:spcPts val="800"/>
                        </a:spcAft>
                        <a:buClrTx/>
                        <a:buSzTx/>
                        <a:buFontTx/>
                        <a:buNone/>
                        <a:tabLst/>
                        <a:defRPr/>
                      </a:pPr>
                      <a:r>
                        <a:rPr lang="en-IN" sz="1100" dirty="0">
                          <a:effectLst/>
                        </a:rPr>
                        <a:t>Linear Regression</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9525" marB="0" anchor="ctr"/>
                </a:tc>
                <a:tc>
                  <a:txBody>
                    <a:bodyPr/>
                    <a:lstStyle/>
                    <a:p>
                      <a:pPr algn="just">
                        <a:lnSpc>
                          <a:spcPct val="107000"/>
                        </a:lnSpc>
                        <a:spcAft>
                          <a:spcPts val="800"/>
                        </a:spcAft>
                      </a:pPr>
                      <a:r>
                        <a:rPr lang="en-IN" sz="1100" dirty="0">
                          <a:effectLst/>
                          <a:latin typeface="Calibri" panose="020F0502020204030204" pitchFamily="34" charset="0"/>
                          <a:ea typeface="Calibri" panose="020F0502020204030204" pitchFamily="34" charset="0"/>
                          <a:cs typeface="Gautami" panose="020B0502040204020203" pitchFamily="34" charset="0"/>
                        </a:rPr>
                        <a:t>       474</a:t>
                      </a:r>
                    </a:p>
                  </a:txBody>
                  <a:tcPr marL="68580" marR="68580" marT="9525" marB="0" anchor="ctr"/>
                </a:tc>
                <a:tc>
                  <a:txBody>
                    <a:bodyPr/>
                    <a:lstStyle/>
                    <a:p>
                      <a:pPr algn="just">
                        <a:lnSpc>
                          <a:spcPct val="107000"/>
                        </a:lnSpc>
                        <a:spcAft>
                          <a:spcPts val="800"/>
                        </a:spcAft>
                      </a:pPr>
                      <a:r>
                        <a:rPr lang="en-IN" sz="1100" dirty="0">
                          <a:effectLst/>
                          <a:latin typeface="Calibri" panose="020F0502020204030204" pitchFamily="34" charset="0"/>
                          <a:ea typeface="Calibri" panose="020F0502020204030204" pitchFamily="34" charset="0"/>
                          <a:cs typeface="Gautami" panose="020B0502040204020203" pitchFamily="34" charset="0"/>
                        </a:rPr>
                        <a:t>730</a:t>
                      </a:r>
                    </a:p>
                  </a:txBody>
                  <a:tcPr marL="68580" marR="68580" marT="9525" marB="0" anchor="ctr"/>
                </a:tc>
                <a:tc>
                  <a:txBody>
                    <a:bodyPr/>
                    <a:lstStyle/>
                    <a:p>
                      <a:pPr algn="just">
                        <a:lnSpc>
                          <a:spcPct val="107000"/>
                        </a:lnSpc>
                        <a:spcAft>
                          <a:spcPts val="800"/>
                        </a:spcAft>
                      </a:pPr>
                      <a:r>
                        <a:rPr lang="en-IN" sz="1100" dirty="0">
                          <a:effectLst/>
                          <a:latin typeface="Calibri" panose="020F0502020204030204" pitchFamily="34" charset="0"/>
                          <a:ea typeface="Calibri" panose="020F0502020204030204" pitchFamily="34" charset="0"/>
                          <a:cs typeface="Gautami" panose="020B0502040204020203" pitchFamily="34" charset="0"/>
                        </a:rPr>
                        <a:t>      0.44</a:t>
                      </a:r>
                    </a:p>
                  </a:txBody>
                  <a:tcPr marL="68580" marR="68580" marT="9525" marB="0" anchor="ctr"/>
                </a:tc>
                <a:extLst>
                  <a:ext uri="{0D108BD9-81ED-4DB2-BD59-A6C34878D82A}">
                    <a16:rowId xmlns:a16="http://schemas.microsoft.com/office/drawing/2014/main" val="3906953508"/>
                  </a:ext>
                </a:extLst>
              </a:tr>
            </a:tbl>
          </a:graphicData>
        </a:graphic>
      </p:graphicFrame>
      <p:sp>
        <p:nvSpPr>
          <p:cNvPr id="17" name="Title 1">
            <a:extLst>
              <a:ext uri="{FF2B5EF4-FFF2-40B4-BE49-F238E27FC236}">
                <a16:creationId xmlns:a16="http://schemas.microsoft.com/office/drawing/2014/main" id="{D0E94BFD-CC4F-4B75-8FDA-CCE9B995AC57}"/>
              </a:ext>
            </a:extLst>
          </p:cNvPr>
          <p:cNvSpPr txBox="1">
            <a:spLocks/>
          </p:cNvSpPr>
          <p:nvPr/>
        </p:nvSpPr>
        <p:spPr bwMode="gray">
          <a:xfrm>
            <a:off x="4101537" y="124045"/>
            <a:ext cx="2836474" cy="57247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tx2"/>
                </a:solidFill>
              </a:rPr>
              <a:t>Conclusion</a:t>
            </a:r>
          </a:p>
        </p:txBody>
      </p:sp>
      <p:pic>
        <p:nvPicPr>
          <p:cNvPr id="5" name="Picture 4">
            <a:extLst>
              <a:ext uri="{FF2B5EF4-FFF2-40B4-BE49-F238E27FC236}">
                <a16:creationId xmlns:a16="http://schemas.microsoft.com/office/drawing/2014/main" id="{17A0455C-7C78-41FA-9399-57784F05F955}"/>
              </a:ext>
            </a:extLst>
          </p:cNvPr>
          <p:cNvPicPr>
            <a:picLocks noChangeAspect="1"/>
          </p:cNvPicPr>
          <p:nvPr/>
        </p:nvPicPr>
        <p:blipFill>
          <a:blip r:embed="rId3"/>
          <a:stretch>
            <a:fillRect/>
          </a:stretch>
        </p:blipFill>
        <p:spPr>
          <a:xfrm>
            <a:off x="6353256" y="3233142"/>
            <a:ext cx="4933196" cy="3309500"/>
          </a:xfrm>
          <a:prstGeom prst="rect">
            <a:avLst/>
          </a:prstGeom>
        </p:spPr>
      </p:pic>
      <p:sp>
        <p:nvSpPr>
          <p:cNvPr id="11" name="Content Placeholder 3">
            <a:extLst>
              <a:ext uri="{FF2B5EF4-FFF2-40B4-BE49-F238E27FC236}">
                <a16:creationId xmlns:a16="http://schemas.microsoft.com/office/drawing/2014/main" id="{0D1A2F55-C878-4EFE-AA74-A4728E2224F7}"/>
              </a:ext>
            </a:extLst>
          </p:cNvPr>
          <p:cNvSpPr txBox="1">
            <a:spLocks/>
          </p:cNvSpPr>
          <p:nvPr/>
        </p:nvSpPr>
        <p:spPr>
          <a:xfrm>
            <a:off x="9974510" y="3233142"/>
            <a:ext cx="924512" cy="3088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rgbClr val="FF0000"/>
                </a:solidFill>
              </a:rPr>
              <a:t>Auto ML </a:t>
            </a:r>
            <a:endParaRPr lang="en-US" sz="1200" b="1" dirty="0">
              <a:solidFill>
                <a:srgbClr val="FF0000"/>
              </a:solidFill>
            </a:endParaRPr>
          </a:p>
          <a:p>
            <a:pPr>
              <a:lnSpc>
                <a:spcPct val="90000"/>
              </a:lnSpc>
              <a:buFont typeface="Wingdings" panose="05000000000000000000" pitchFamily="2" charset="2"/>
              <a:buChar char="v"/>
            </a:pPr>
            <a:endParaRPr lang="en-US" sz="1400" b="1" dirty="0">
              <a:solidFill>
                <a:srgbClr val="FF0000"/>
              </a:solidFill>
            </a:endParaRPr>
          </a:p>
          <a:p>
            <a:pPr>
              <a:lnSpc>
                <a:spcPct val="90000"/>
              </a:lnSpc>
              <a:buFont typeface="Wingdings" panose="05000000000000000000" pitchFamily="2" charset="2"/>
              <a:buChar char="v"/>
            </a:pPr>
            <a:endParaRPr lang="en-US" sz="1500" b="1" dirty="0">
              <a:solidFill>
                <a:srgbClr val="FF0000"/>
              </a:solidFill>
            </a:endParaRPr>
          </a:p>
        </p:txBody>
      </p:sp>
    </p:spTree>
    <p:extLst>
      <p:ext uri="{BB962C8B-B14F-4D97-AF65-F5344CB8AC3E}">
        <p14:creationId xmlns:p14="http://schemas.microsoft.com/office/powerpoint/2010/main" val="5981984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Content Placeholder 3">
            <a:extLst>
              <a:ext uri="{FF2B5EF4-FFF2-40B4-BE49-F238E27FC236}">
                <a16:creationId xmlns:a16="http://schemas.microsoft.com/office/drawing/2014/main" id="{A6CE1B1D-042E-45F8-BB5F-368970F6E583}"/>
              </a:ext>
            </a:extLst>
          </p:cNvPr>
          <p:cNvSpPr txBox="1">
            <a:spLocks/>
          </p:cNvSpPr>
          <p:nvPr/>
        </p:nvSpPr>
        <p:spPr>
          <a:xfrm>
            <a:off x="438980" y="2098039"/>
            <a:ext cx="10952920" cy="416014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sz="1600" dirty="0">
                <a:solidFill>
                  <a:srgbClr val="002060"/>
                </a:solidFill>
              </a:rPr>
              <a:t>Could have tried AutoML’S to see how different models  are performing .</a:t>
            </a:r>
          </a:p>
          <a:p>
            <a:pPr>
              <a:buFont typeface="Wingdings" panose="05000000000000000000" pitchFamily="2" charset="2"/>
              <a:buChar char="v"/>
            </a:pPr>
            <a:r>
              <a:rPr lang="en-US" sz="1600" dirty="0">
                <a:solidFill>
                  <a:srgbClr val="002060"/>
                </a:solidFill>
              </a:rPr>
              <a:t>Select top 5 frequent “Destination City” and group by rest of the  cities as 1 to reduce no of classes from 186 to 6 and then apply Model to see if it helps</a:t>
            </a:r>
          </a:p>
          <a:p>
            <a:pPr>
              <a:buFont typeface="Wingdings" panose="05000000000000000000" pitchFamily="2" charset="2"/>
              <a:buChar char="v"/>
            </a:pPr>
            <a:r>
              <a:rPr lang="en-US" sz="1600" dirty="0">
                <a:solidFill>
                  <a:srgbClr val="002060"/>
                </a:solidFill>
              </a:rPr>
              <a:t>If Possible, Collect more data and more numerical Features Periodically and retrain the model to identify new patterns and new customer segments.</a:t>
            </a:r>
          </a:p>
          <a:p>
            <a:pPr>
              <a:buFont typeface="Wingdings" panose="05000000000000000000" pitchFamily="2" charset="2"/>
              <a:buChar char="v"/>
            </a:pPr>
            <a:r>
              <a:rPr lang="en-US" sz="1600" dirty="0">
                <a:solidFill>
                  <a:srgbClr val="002060"/>
                </a:solidFill>
              </a:rPr>
              <a:t>Dumped final model in pickle format which can be used to deploy </a:t>
            </a:r>
          </a:p>
          <a:p>
            <a:pPr>
              <a:buFont typeface="Wingdings" panose="05000000000000000000" pitchFamily="2" charset="2"/>
              <a:buChar char="v"/>
            </a:pPr>
            <a:r>
              <a:rPr lang="en-US" sz="1600" dirty="0">
                <a:solidFill>
                  <a:srgbClr val="002060"/>
                </a:solidFill>
              </a:rPr>
              <a:t>Measure the Metrics periodically to monitor model performance.</a:t>
            </a:r>
          </a:p>
          <a:p>
            <a:pPr>
              <a:buFont typeface="Wingdings" panose="05000000000000000000" pitchFamily="2" charset="2"/>
              <a:buChar char="v"/>
            </a:pPr>
            <a:r>
              <a:rPr lang="en-US" sz="1600" dirty="0">
                <a:solidFill>
                  <a:srgbClr val="002060"/>
                </a:solidFill>
              </a:rPr>
              <a:t>Few more features like which could help like</a:t>
            </a:r>
          </a:p>
          <a:p>
            <a:pPr lvl="1">
              <a:buFont typeface="Wingdings" panose="05000000000000000000" pitchFamily="2" charset="2"/>
              <a:buChar char="v"/>
            </a:pPr>
            <a:r>
              <a:rPr lang="en-US" dirty="0">
                <a:solidFill>
                  <a:srgbClr val="002060"/>
                </a:solidFill>
              </a:rPr>
              <a:t>Categorical =Incoterms-FAS(Free Alongside ship),FOB,CFR,CIF</a:t>
            </a:r>
          </a:p>
          <a:p>
            <a:pPr lvl="1">
              <a:buFont typeface="Wingdings" panose="05000000000000000000" pitchFamily="2" charset="2"/>
              <a:buChar char="v"/>
            </a:pPr>
            <a:r>
              <a:rPr lang="en-US" dirty="0">
                <a:solidFill>
                  <a:srgbClr val="002060"/>
                </a:solidFill>
              </a:rPr>
              <a:t>Chemical tanker weight with material weights (5,000 </a:t>
            </a:r>
            <a:r>
              <a:rPr lang="en-US" dirty="0" err="1">
                <a:solidFill>
                  <a:srgbClr val="002060"/>
                </a:solidFill>
              </a:rPr>
              <a:t>tonnes</a:t>
            </a:r>
            <a:r>
              <a:rPr lang="en-US" dirty="0">
                <a:solidFill>
                  <a:srgbClr val="002060"/>
                </a:solidFill>
              </a:rPr>
              <a:t> </a:t>
            </a:r>
            <a:r>
              <a:rPr lang="en-US" dirty="0">
                <a:solidFill>
                  <a:srgbClr val="002060"/>
                </a:solidFill>
                <a:hlinkClick r:id="rId3" tooltip="Deadweight tonnage">
                  <a:extLst>
                    <a:ext uri="{A12FA001-AC4F-418D-AE19-62706E023703}">
                      <ahyp:hlinkClr xmlns:ahyp="http://schemas.microsoft.com/office/drawing/2018/hyperlinkcolor" val="tx"/>
                    </a:ext>
                  </a:extLst>
                </a:hlinkClick>
              </a:rPr>
              <a:t>deadweight</a:t>
            </a:r>
            <a:r>
              <a:rPr lang="en-US" dirty="0">
                <a:solidFill>
                  <a:srgbClr val="002060"/>
                </a:solidFill>
              </a:rPr>
              <a:t> (DWT) to 35,000 DWT ?? </a:t>
            </a:r>
          </a:p>
          <a:p>
            <a:pPr lvl="1">
              <a:buFont typeface="Wingdings" panose="05000000000000000000" pitchFamily="2" charset="2"/>
              <a:buChar char="v"/>
            </a:pPr>
            <a:r>
              <a:rPr lang="en-US" dirty="0">
                <a:solidFill>
                  <a:srgbClr val="002060"/>
                </a:solidFill>
              </a:rPr>
              <a:t>Breakup of cost feature </a:t>
            </a:r>
          </a:p>
          <a:p>
            <a:pPr lvl="2">
              <a:buFont typeface="Wingdings" panose="05000000000000000000" pitchFamily="2" charset="2"/>
              <a:buChar char="v"/>
            </a:pPr>
            <a:r>
              <a:rPr lang="en-US" sz="1600" dirty="0">
                <a:solidFill>
                  <a:srgbClr val="002060"/>
                </a:solidFill>
              </a:rPr>
              <a:t>Any other charges like demurrages?</a:t>
            </a:r>
          </a:p>
          <a:p>
            <a:pPr lvl="2">
              <a:buFont typeface="Wingdings" panose="05000000000000000000" pitchFamily="2" charset="2"/>
              <a:buChar char="v"/>
            </a:pPr>
            <a:r>
              <a:rPr lang="en-US" sz="1600" dirty="0">
                <a:solidFill>
                  <a:srgbClr val="002060"/>
                </a:solidFill>
              </a:rPr>
              <a:t>Insurance etc..</a:t>
            </a:r>
          </a:p>
          <a:p>
            <a:pPr lvl="2">
              <a:buFont typeface="Wingdings" panose="05000000000000000000" pitchFamily="2" charset="2"/>
              <a:buChar char="v"/>
            </a:pPr>
            <a:endParaRPr lang="en-US" sz="1600" dirty="0">
              <a:solidFill>
                <a:srgbClr val="002060"/>
              </a:solidFill>
            </a:endParaRPr>
          </a:p>
          <a:p>
            <a:pPr marL="457200" lvl="1" indent="0">
              <a:buNone/>
            </a:pPr>
            <a:endParaRPr lang="en-US" sz="1400" dirty="0">
              <a:solidFill>
                <a:srgbClr val="002060"/>
              </a:solidFill>
            </a:endParaRPr>
          </a:p>
          <a:p>
            <a:pPr lvl="1">
              <a:buFont typeface="Wingdings" panose="05000000000000000000" pitchFamily="2" charset="2"/>
              <a:buChar char="v"/>
            </a:pPr>
            <a:endParaRPr lang="en-US" sz="1400" dirty="0">
              <a:solidFill>
                <a:srgbClr val="002060"/>
              </a:solidFill>
            </a:endParaRPr>
          </a:p>
          <a:p>
            <a:pPr lvl="1">
              <a:buFont typeface="Wingdings" panose="05000000000000000000" pitchFamily="2" charset="2"/>
              <a:buChar char="v"/>
            </a:pPr>
            <a:endParaRPr lang="en-US" sz="1400" dirty="0">
              <a:solidFill>
                <a:srgbClr val="002060"/>
              </a:solidFill>
            </a:endParaRPr>
          </a:p>
          <a:p>
            <a:pPr marL="0" indent="0">
              <a:defRPr cap="all"/>
            </a:pPr>
            <a:endParaRPr lang="en-US" cap="all" dirty="0"/>
          </a:p>
          <a:p>
            <a:endParaRPr lang="en-US" dirty="0"/>
          </a:p>
        </p:txBody>
      </p:sp>
      <p:sp>
        <p:nvSpPr>
          <p:cNvPr id="13" name="Text Placeholder 4">
            <a:extLst>
              <a:ext uri="{FF2B5EF4-FFF2-40B4-BE49-F238E27FC236}">
                <a16:creationId xmlns:a16="http://schemas.microsoft.com/office/drawing/2014/main" id="{A19AD799-39DF-4AB5-A3D8-DDEDFB9BC2DD}"/>
              </a:ext>
            </a:extLst>
          </p:cNvPr>
          <p:cNvSpPr txBox="1">
            <a:spLocks/>
          </p:cNvSpPr>
          <p:nvPr/>
        </p:nvSpPr>
        <p:spPr>
          <a:xfrm>
            <a:off x="428625" y="1140619"/>
            <a:ext cx="6259382" cy="57626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sz="3600" b="1" u="sng" dirty="0">
                <a:solidFill>
                  <a:schemeClr val="tx2"/>
                </a:solidFill>
                <a:latin typeface="+mj-lt"/>
                <a:ea typeface="+mj-ea"/>
                <a:cs typeface="+mj-cs"/>
              </a:rPr>
              <a:t>Follow up&amp; Further Work</a:t>
            </a:r>
          </a:p>
        </p:txBody>
      </p:sp>
      <p:sp>
        <p:nvSpPr>
          <p:cNvPr id="17" name="Title 1">
            <a:extLst>
              <a:ext uri="{FF2B5EF4-FFF2-40B4-BE49-F238E27FC236}">
                <a16:creationId xmlns:a16="http://schemas.microsoft.com/office/drawing/2014/main" id="{D0E94BFD-CC4F-4B75-8FDA-CCE9B995AC57}"/>
              </a:ext>
            </a:extLst>
          </p:cNvPr>
          <p:cNvSpPr txBox="1">
            <a:spLocks/>
          </p:cNvSpPr>
          <p:nvPr/>
        </p:nvSpPr>
        <p:spPr bwMode="gray">
          <a:xfrm>
            <a:off x="4101537" y="124045"/>
            <a:ext cx="3680388" cy="57247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dirty="0">
                <a:solidFill>
                  <a:schemeClr val="tx2"/>
                </a:solidFill>
              </a:rPr>
              <a:t>Conclusion</a:t>
            </a:r>
          </a:p>
        </p:txBody>
      </p:sp>
    </p:spTree>
    <p:extLst>
      <p:ext uri="{BB962C8B-B14F-4D97-AF65-F5344CB8AC3E}">
        <p14:creationId xmlns:p14="http://schemas.microsoft.com/office/powerpoint/2010/main" val="206053664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8" name="Rectangle 2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354957" y="1113062"/>
            <a:ext cx="4188114" cy="3281957"/>
          </a:xfrm>
        </p:spPr>
        <p:txBody>
          <a:bodyPr>
            <a:normAutofit/>
          </a:bodyPr>
          <a:lstStyle/>
          <a:p>
            <a:pPr algn="ctr"/>
            <a:br>
              <a:rPr lang="en-US" dirty="0">
                <a:solidFill>
                  <a:srgbClr val="EBEBEB"/>
                </a:solidFill>
                <a:latin typeface="Bookman Old Style" panose="02050604050505020204" pitchFamily="18" charset="0"/>
              </a:rPr>
            </a:br>
            <a:r>
              <a:rPr lang="en-US" dirty="0">
                <a:solidFill>
                  <a:srgbClr val="EBEBEB"/>
                </a:solidFill>
                <a:latin typeface="Bookman Old Style" panose="02050604050505020204" pitchFamily="18" charset="0"/>
              </a:rPr>
              <a:t>Thank You!!!</a:t>
            </a:r>
            <a:endParaRPr lang="en-US" u="sng" dirty="0">
              <a:solidFill>
                <a:srgbClr val="EBEBEB"/>
              </a:solidFill>
              <a:latin typeface="Bookman Old Style" panose="02050604050505020204" pitchFamily="18" charset="0"/>
            </a:endParaRPr>
          </a:p>
        </p:txBody>
      </p:sp>
      <p:pic>
        <p:nvPicPr>
          <p:cNvPr id="7" name="Picture 2" descr="Freight costs keep surging despite shipping giants freezing prices | Global  Trade Review (GTR)">
            <a:extLst>
              <a:ext uri="{FF2B5EF4-FFF2-40B4-BE49-F238E27FC236}">
                <a16:creationId xmlns:a16="http://schemas.microsoft.com/office/drawing/2014/main" id="{083A9745-E260-49FE-B9C0-C3436A152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304" y="1143000"/>
            <a:ext cx="5415653" cy="452526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mpany name&#10;&#10;Description automatically generated">
            <a:extLst>
              <a:ext uri="{FF2B5EF4-FFF2-40B4-BE49-F238E27FC236}">
                <a16:creationId xmlns:a16="http://schemas.microsoft.com/office/drawing/2014/main" id="{15F26321-29C4-47DE-9D66-886D339C3880}"/>
              </a:ext>
            </a:extLst>
          </p:cNvPr>
          <p:cNvPicPr>
            <a:picLocks noChangeAspect="1"/>
          </p:cNvPicPr>
          <p:nvPr/>
        </p:nvPicPr>
        <p:blipFill>
          <a:blip r:embed="rId3"/>
          <a:stretch>
            <a:fillRect/>
          </a:stretch>
        </p:blipFill>
        <p:spPr>
          <a:xfrm>
            <a:off x="5858098" y="1143000"/>
            <a:ext cx="1496859" cy="1096935"/>
          </a:xfrm>
          <a:prstGeom prst="rect">
            <a:avLst/>
          </a:prstGeom>
        </p:spPr>
      </p:pic>
    </p:spTree>
    <p:extLst>
      <p:ext uri="{BB962C8B-B14F-4D97-AF65-F5344CB8AC3E}">
        <p14:creationId xmlns:p14="http://schemas.microsoft.com/office/powerpoint/2010/main" val="25402471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AADA-DD4F-4FCF-B89F-77BA912827DF}"/>
              </a:ext>
            </a:extLst>
          </p:cNvPr>
          <p:cNvSpPr>
            <a:spLocks noGrp="1"/>
          </p:cNvSpPr>
          <p:nvPr>
            <p:ph type="title"/>
          </p:nvPr>
        </p:nvSpPr>
        <p:spPr/>
        <p:txBody>
          <a:bodyPr/>
          <a:lstStyle/>
          <a:p>
            <a:r>
              <a:rPr lang="en-IN" dirty="0"/>
              <a:t>Case Study</a:t>
            </a:r>
          </a:p>
        </p:txBody>
      </p:sp>
      <p:sp>
        <p:nvSpPr>
          <p:cNvPr id="3" name="Text Placeholder 2">
            <a:extLst>
              <a:ext uri="{FF2B5EF4-FFF2-40B4-BE49-F238E27FC236}">
                <a16:creationId xmlns:a16="http://schemas.microsoft.com/office/drawing/2014/main" id="{37DC6579-E3CC-4508-BB23-D60B0A17DE8B}"/>
              </a:ext>
            </a:extLst>
          </p:cNvPr>
          <p:cNvSpPr>
            <a:spLocks noGrp="1"/>
          </p:cNvSpPr>
          <p:nvPr>
            <p:ph sz="half" idx="1"/>
          </p:nvPr>
        </p:nvSpPr>
        <p:spPr>
          <a:xfrm>
            <a:off x="780177" y="2595110"/>
            <a:ext cx="4337108" cy="3416301"/>
          </a:xfrm>
        </p:spPr>
        <p:txBody>
          <a:bodyPr/>
          <a:lstStyle/>
          <a:p>
            <a:r>
              <a:rPr lang="en-IN" sz="2400" u="sng" dirty="0">
                <a:solidFill>
                  <a:schemeClr val="accent1">
                    <a:lumMod val="75000"/>
                  </a:schemeClr>
                </a:solidFill>
              </a:rPr>
              <a:t>Problem Statement</a:t>
            </a:r>
          </a:p>
          <a:p>
            <a:endParaRPr lang="en-IN" sz="2400" u="sng" dirty="0">
              <a:solidFill>
                <a:schemeClr val="accent1">
                  <a:lumMod val="75000"/>
                </a:schemeClr>
              </a:solidFill>
            </a:endParaRPr>
          </a:p>
          <a:p>
            <a:endParaRPr lang="en-IN" sz="2400" b="1" dirty="0">
              <a:solidFill>
                <a:srgbClr val="002060"/>
              </a:solidFill>
            </a:endParaRPr>
          </a:p>
          <a:p>
            <a:endParaRPr lang="en-IN" b="1" dirty="0">
              <a:solidFill>
                <a:srgbClr val="002060"/>
              </a:solidFill>
            </a:endParaRPr>
          </a:p>
          <a:p>
            <a:endParaRPr lang="en-IN" sz="2400" b="1" dirty="0">
              <a:solidFill>
                <a:srgbClr val="002060"/>
              </a:solidFill>
            </a:endParaRPr>
          </a:p>
          <a:p>
            <a:endParaRPr lang="en-IN" b="1" dirty="0">
              <a:solidFill>
                <a:srgbClr val="002060"/>
              </a:solidFill>
            </a:endParaRPr>
          </a:p>
          <a:p>
            <a:endParaRPr lang="en-IN" sz="2400" b="1" dirty="0">
              <a:solidFill>
                <a:srgbClr val="002060"/>
              </a:solidFill>
            </a:endParaRPr>
          </a:p>
          <a:p>
            <a:pPr algn="r"/>
            <a:endParaRPr lang="en-IN" sz="2400" b="1" dirty="0">
              <a:solidFill>
                <a:srgbClr val="002060"/>
              </a:solidFill>
            </a:endParaRPr>
          </a:p>
        </p:txBody>
      </p:sp>
      <p:sp>
        <p:nvSpPr>
          <p:cNvPr id="7" name="Text Placeholder 6">
            <a:extLst>
              <a:ext uri="{FF2B5EF4-FFF2-40B4-BE49-F238E27FC236}">
                <a16:creationId xmlns:a16="http://schemas.microsoft.com/office/drawing/2014/main" id="{E7449CFB-DEE7-41C7-B8B8-8552CFD76E03}"/>
              </a:ext>
            </a:extLst>
          </p:cNvPr>
          <p:cNvSpPr>
            <a:spLocks noGrp="1"/>
          </p:cNvSpPr>
          <p:nvPr>
            <p:ph sz="half" idx="2"/>
          </p:nvPr>
        </p:nvSpPr>
        <p:spPr>
          <a:xfrm>
            <a:off x="5225718" y="2595111"/>
            <a:ext cx="6549057" cy="3416300"/>
          </a:xfrm>
        </p:spPr>
        <p:txBody>
          <a:bodyPr/>
          <a:lstStyle/>
          <a:p>
            <a:pPr algn="ctr"/>
            <a:r>
              <a:rPr lang="en-US" sz="2400" u="sng" dirty="0">
                <a:solidFill>
                  <a:schemeClr val="accent1">
                    <a:lumMod val="75000"/>
                  </a:schemeClr>
                </a:solidFill>
              </a:rPr>
              <a:t>Business</a:t>
            </a:r>
            <a:r>
              <a:rPr lang="en-US" u="sng" dirty="0">
                <a:solidFill>
                  <a:schemeClr val="accent1">
                    <a:lumMod val="75000"/>
                  </a:schemeClr>
                </a:solidFill>
              </a:rPr>
              <a:t> </a:t>
            </a:r>
            <a:r>
              <a:rPr lang="en-US" sz="2400" u="sng" dirty="0">
                <a:solidFill>
                  <a:schemeClr val="accent1">
                    <a:lumMod val="75000"/>
                  </a:schemeClr>
                </a:solidFill>
              </a:rPr>
              <a:t>Objective</a:t>
            </a:r>
            <a:endParaRPr lang="en-IN" sz="2400" u="sng" dirty="0">
              <a:solidFill>
                <a:schemeClr val="accent1">
                  <a:lumMod val="75000"/>
                </a:schemeClr>
              </a:solidFill>
            </a:endParaRPr>
          </a:p>
        </p:txBody>
      </p:sp>
      <p:sp>
        <p:nvSpPr>
          <p:cNvPr id="4" name="Text Placeholder 3">
            <a:extLst>
              <a:ext uri="{FF2B5EF4-FFF2-40B4-BE49-F238E27FC236}">
                <a16:creationId xmlns:a16="http://schemas.microsoft.com/office/drawing/2014/main" id="{CF9BBEF9-FFAF-4AD3-ADE2-FBEDAEA29755}"/>
              </a:ext>
            </a:extLst>
          </p:cNvPr>
          <p:cNvSpPr>
            <a:spLocks noGrp="1"/>
          </p:cNvSpPr>
          <p:nvPr>
            <p:ph type="body" idx="4294967295"/>
          </p:nvPr>
        </p:nvSpPr>
        <p:spPr>
          <a:xfrm>
            <a:off x="780176" y="3492145"/>
            <a:ext cx="3382963" cy="2392188"/>
          </a:xfrm>
        </p:spPr>
        <p:txBody>
          <a:bodyPr>
            <a:normAutofit/>
          </a:bodyPr>
          <a:lstStyle/>
          <a:p>
            <a:pPr marL="285750" indent="-285750">
              <a:buFont typeface="Wingdings" panose="05000000000000000000" pitchFamily="2" charset="2"/>
              <a:buChar char="v"/>
            </a:pPr>
            <a:r>
              <a:rPr lang="en-US" sz="1400" dirty="0">
                <a:solidFill>
                  <a:srgbClr val="002060"/>
                </a:solidFill>
              </a:rPr>
              <a:t>EASTMAN Company wants to understand the shipping cost that they are paying to shipping companies to transport their chemicals, fibers and Plastics  from their warehouses to existing and new customers</a:t>
            </a:r>
            <a:endParaRPr lang="en-IN" sz="1400" dirty="0"/>
          </a:p>
        </p:txBody>
      </p:sp>
      <p:sp>
        <p:nvSpPr>
          <p:cNvPr id="8" name="Text Placeholder 7">
            <a:extLst>
              <a:ext uri="{FF2B5EF4-FFF2-40B4-BE49-F238E27FC236}">
                <a16:creationId xmlns:a16="http://schemas.microsoft.com/office/drawing/2014/main" id="{F169DEB1-88F6-43AB-8790-65B3D1D3B90F}"/>
              </a:ext>
            </a:extLst>
          </p:cNvPr>
          <p:cNvSpPr>
            <a:spLocks noGrp="1"/>
          </p:cNvSpPr>
          <p:nvPr>
            <p:ph type="body" sz="quarter" idx="4294967295"/>
          </p:nvPr>
        </p:nvSpPr>
        <p:spPr>
          <a:xfrm>
            <a:off x="5117285" y="3387428"/>
            <a:ext cx="6096792" cy="2392587"/>
          </a:xfrm>
        </p:spPr>
        <p:txBody>
          <a:bodyPr>
            <a:normAutofit/>
          </a:bodyPr>
          <a:lstStyle/>
          <a:p>
            <a:pPr marL="285750" marR="0" lvl="0" indent="-285750">
              <a:buFont typeface="Wingdings" panose="05000000000000000000" pitchFamily="2" charset="2"/>
              <a:buChar char="v"/>
              <a:tabLst>
                <a:tab pos="457200" algn="l"/>
              </a:tabLst>
            </a:pPr>
            <a:r>
              <a:rPr lang="en-US" sz="1400" dirty="0">
                <a:solidFill>
                  <a:srgbClr val="002060"/>
                </a:solidFill>
              </a:rPr>
              <a:t>Obtain a model that will estimate shipping cost (column “Cost”) for new selections of input variables.  Assume we could change route class and priority if desired.  The data provided includes all possible shipment origins but not all future shipment destinations as we regularly get new customers.</a:t>
            </a:r>
          </a:p>
          <a:p>
            <a:pPr marL="285750" marR="0" lvl="0" indent="-285750">
              <a:buFont typeface="Wingdings" panose="05000000000000000000" pitchFamily="2" charset="2"/>
              <a:buChar char="v"/>
              <a:tabLst>
                <a:tab pos="457200" algn="l"/>
              </a:tabLst>
            </a:pPr>
            <a:r>
              <a:rPr lang="en-US" sz="1400" dirty="0">
                <a:solidFill>
                  <a:srgbClr val="002060"/>
                </a:solidFill>
              </a:rPr>
              <a:t>Determine if there are any outliers in the historical data suggesting a higher-than-expected shipping cost that would warrant a follow-up with transportation suppliers regarding their rates.</a:t>
            </a:r>
            <a:endParaRPr lang="en-IN" dirty="0"/>
          </a:p>
        </p:txBody>
      </p:sp>
      <p:cxnSp>
        <p:nvCxnSpPr>
          <p:cNvPr id="14" name="Straight Connector 13">
            <a:extLst>
              <a:ext uri="{FF2B5EF4-FFF2-40B4-BE49-F238E27FC236}">
                <a16:creationId xmlns:a16="http://schemas.microsoft.com/office/drawing/2014/main" id="{3E9B96C7-DF96-4D5D-B087-1B0B6C119FC6}"/>
              </a:ext>
            </a:extLst>
          </p:cNvPr>
          <p:cNvCxnSpPr/>
          <p:nvPr/>
        </p:nvCxnSpPr>
        <p:spPr>
          <a:xfrm>
            <a:off x="4882393" y="2499919"/>
            <a:ext cx="0" cy="37710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78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Oval 33">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Oval 36">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40"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41"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3" name="Rectangle 42">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730884" y="788138"/>
            <a:ext cx="8761413" cy="706964"/>
          </a:xfrm>
        </p:spPr>
        <p:txBody>
          <a:bodyPr vert="horz" lIns="91440" tIns="45720" rIns="91440" bIns="45720" rtlCol="0" anchor="ctr">
            <a:normAutofit/>
          </a:bodyPr>
          <a:lstStyle/>
          <a:p>
            <a:r>
              <a:rPr lang="en-US" u="sng" dirty="0"/>
              <a:t>Exploratory Data Analysis</a:t>
            </a:r>
          </a:p>
        </p:txBody>
      </p:sp>
      <p:sp>
        <p:nvSpPr>
          <p:cNvPr id="4"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602178" y="2564656"/>
            <a:ext cx="5899823" cy="3930652"/>
          </a:xfrm>
        </p:spPr>
        <p:txBody>
          <a:bodyPr vert="horz" lIns="91440" tIns="45720" rIns="91440" bIns="45720" rtlCol="0" anchor="t">
            <a:normAutofit/>
          </a:bodyPr>
          <a:lstStyle/>
          <a:p>
            <a:pPr>
              <a:buFont typeface="Wingdings" panose="05000000000000000000" pitchFamily="2" charset="2"/>
              <a:buChar char="v"/>
            </a:pPr>
            <a:r>
              <a:rPr lang="en-IN" sz="1600" b="0" dirty="0">
                <a:solidFill>
                  <a:srgbClr val="002060"/>
                </a:solidFill>
              </a:rPr>
              <a:t>Entire data features can be broadly divided into below 3 subgroups.</a:t>
            </a:r>
          </a:p>
          <a:p>
            <a:pPr lvl="1">
              <a:buFont typeface="Wingdings" panose="05000000000000000000" pitchFamily="2" charset="2"/>
              <a:buChar char="v"/>
            </a:pPr>
            <a:r>
              <a:rPr lang="en-IN" b="0" dirty="0">
                <a:solidFill>
                  <a:srgbClr val="002060"/>
                </a:solidFill>
              </a:rPr>
              <a:t>Origin information</a:t>
            </a:r>
            <a:r>
              <a:rPr lang="en-IN" dirty="0">
                <a:solidFill>
                  <a:srgbClr val="002060"/>
                </a:solidFill>
              </a:rPr>
              <a:t>.</a:t>
            </a:r>
          </a:p>
          <a:p>
            <a:pPr lvl="1">
              <a:buFont typeface="Wingdings" panose="05000000000000000000" pitchFamily="2" charset="2"/>
              <a:buChar char="v"/>
            </a:pPr>
            <a:r>
              <a:rPr lang="en-IN" dirty="0">
                <a:solidFill>
                  <a:srgbClr val="002060"/>
                </a:solidFill>
              </a:rPr>
              <a:t>Destination Information.</a:t>
            </a:r>
            <a:r>
              <a:rPr lang="en-IN" b="0" dirty="0">
                <a:solidFill>
                  <a:srgbClr val="002060"/>
                </a:solidFill>
              </a:rPr>
              <a:t>                    </a:t>
            </a:r>
          </a:p>
          <a:p>
            <a:pPr lvl="1">
              <a:buFont typeface="Wingdings" panose="05000000000000000000" pitchFamily="2" charset="2"/>
              <a:buChar char="v"/>
            </a:pPr>
            <a:r>
              <a:rPr lang="en-IN" dirty="0">
                <a:solidFill>
                  <a:srgbClr val="002060"/>
                </a:solidFill>
              </a:rPr>
              <a:t>Navigation Information.</a:t>
            </a:r>
          </a:p>
          <a:p>
            <a:pPr>
              <a:buFont typeface="Wingdings" panose="05000000000000000000" pitchFamily="2" charset="2"/>
              <a:buChar char="v"/>
            </a:pPr>
            <a:r>
              <a:rPr lang="en-IN" dirty="0">
                <a:solidFill>
                  <a:srgbClr val="002060"/>
                </a:solidFill>
              </a:rPr>
              <a:t>Dataset has total of 306 rows and 8 columns</a:t>
            </a:r>
          </a:p>
          <a:p>
            <a:pPr>
              <a:buFont typeface="Wingdings" panose="05000000000000000000" pitchFamily="2" charset="2"/>
              <a:buChar char="v"/>
            </a:pPr>
            <a:r>
              <a:rPr lang="en-IN" dirty="0">
                <a:solidFill>
                  <a:srgbClr val="002060"/>
                </a:solidFill>
              </a:rPr>
              <a:t>There are No missing values in the dataset</a:t>
            </a:r>
          </a:p>
          <a:p>
            <a:pPr>
              <a:buFont typeface="Wingdings" panose="05000000000000000000" pitchFamily="2" charset="2"/>
              <a:buChar char="v"/>
            </a:pPr>
            <a:r>
              <a:rPr lang="en-IN" dirty="0">
                <a:solidFill>
                  <a:srgbClr val="002060"/>
                </a:solidFill>
              </a:rPr>
              <a:t>Y Variable(Dependent) = Cost</a:t>
            </a:r>
          </a:p>
          <a:p>
            <a:pPr>
              <a:buFont typeface="Wingdings" panose="05000000000000000000" pitchFamily="2" charset="2"/>
              <a:buChar char="v"/>
            </a:pPr>
            <a:r>
              <a:rPr lang="en-IN" dirty="0">
                <a:solidFill>
                  <a:srgbClr val="002060"/>
                </a:solidFill>
              </a:rPr>
              <a:t>X Variables(Independent) = 2 Numeric and 5 Categorical Variables</a:t>
            </a:r>
          </a:p>
          <a:p>
            <a:pPr>
              <a:buFont typeface="Wingdings" panose="05000000000000000000" pitchFamily="2" charset="2"/>
              <a:buChar char="v"/>
            </a:pPr>
            <a:endParaRPr lang="en-IN" dirty="0">
              <a:solidFill>
                <a:srgbClr val="002060"/>
              </a:solidFill>
            </a:endParaRPr>
          </a:p>
          <a:p>
            <a:pPr>
              <a:buFont typeface="Wingdings" panose="05000000000000000000" pitchFamily="2" charset="2"/>
              <a:buChar char="v"/>
            </a:pPr>
            <a:endParaRPr lang="en-IN" dirty="0">
              <a:solidFill>
                <a:srgbClr val="002060"/>
              </a:solidFill>
            </a:endParaRPr>
          </a:p>
          <a:p>
            <a:pPr>
              <a:buFont typeface="Wingdings" panose="05000000000000000000" pitchFamily="2" charset="2"/>
              <a:buChar char="v"/>
            </a:pPr>
            <a:endParaRPr lang="en-IN" dirty="0">
              <a:solidFill>
                <a:srgbClr val="002060"/>
              </a:solidFill>
            </a:endParaRPr>
          </a:p>
          <a:p>
            <a:pPr>
              <a:buFont typeface="Wingdings" panose="05000000000000000000" pitchFamily="2" charset="2"/>
              <a:buChar char="v"/>
            </a:pPr>
            <a:endParaRPr lang="en-US" dirty="0"/>
          </a:p>
        </p:txBody>
      </p:sp>
      <p:pic>
        <p:nvPicPr>
          <p:cNvPr id="5" name="Picture 4">
            <a:extLst>
              <a:ext uri="{FF2B5EF4-FFF2-40B4-BE49-F238E27FC236}">
                <a16:creationId xmlns:a16="http://schemas.microsoft.com/office/drawing/2014/main" id="{BE234EBF-AB2A-4BD1-86D7-38DD14BDDA4E}"/>
              </a:ext>
            </a:extLst>
          </p:cNvPr>
          <p:cNvPicPr>
            <a:picLocks noChangeAspect="1"/>
          </p:cNvPicPr>
          <p:nvPr/>
        </p:nvPicPr>
        <p:blipFill>
          <a:blip r:embed="rId3"/>
          <a:stretch>
            <a:fillRect/>
          </a:stretch>
        </p:blipFill>
        <p:spPr>
          <a:xfrm>
            <a:off x="6810695" y="2373557"/>
            <a:ext cx="4959746" cy="2243315"/>
          </a:xfrm>
          <a:prstGeom prst="rect">
            <a:avLst/>
          </a:prstGeom>
        </p:spPr>
      </p:pic>
      <p:pic>
        <p:nvPicPr>
          <p:cNvPr id="8" name="Picture 7">
            <a:extLst>
              <a:ext uri="{FF2B5EF4-FFF2-40B4-BE49-F238E27FC236}">
                <a16:creationId xmlns:a16="http://schemas.microsoft.com/office/drawing/2014/main" id="{178798F0-9BD1-4B30-AD42-6376D95AEDED}"/>
              </a:ext>
            </a:extLst>
          </p:cNvPr>
          <p:cNvPicPr>
            <a:picLocks noChangeAspect="1"/>
          </p:cNvPicPr>
          <p:nvPr/>
        </p:nvPicPr>
        <p:blipFill>
          <a:blip r:embed="rId4"/>
          <a:stretch>
            <a:fillRect/>
          </a:stretch>
        </p:blipFill>
        <p:spPr>
          <a:xfrm>
            <a:off x="6816374" y="5017632"/>
            <a:ext cx="1927832" cy="1457392"/>
          </a:xfrm>
          <a:prstGeom prst="rect">
            <a:avLst/>
          </a:prstGeom>
        </p:spPr>
      </p:pic>
    </p:spTree>
    <p:extLst>
      <p:ext uri="{BB962C8B-B14F-4D97-AF65-F5344CB8AC3E}">
        <p14:creationId xmlns:p14="http://schemas.microsoft.com/office/powerpoint/2010/main" val="104135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8B15-7998-400E-853C-949859BE9996}"/>
              </a:ext>
            </a:extLst>
          </p:cNvPr>
          <p:cNvSpPr>
            <a:spLocks noGrp="1"/>
          </p:cNvSpPr>
          <p:nvPr>
            <p:ph type="title" idx="4294967295"/>
          </p:nvPr>
        </p:nvSpPr>
        <p:spPr>
          <a:xfrm>
            <a:off x="1324046" y="125834"/>
            <a:ext cx="7663543" cy="572471"/>
          </a:xfrm>
        </p:spPr>
        <p:txBody>
          <a:bodyPr vert="horz" lIns="91440" tIns="45720" rIns="91440" bIns="45720" rtlCol="0" anchor="ctr">
            <a:normAutofit fontScale="90000"/>
          </a:bodyPr>
          <a:lstStyle/>
          <a:p>
            <a:r>
              <a:rPr lang="en-US" b="1" u="sng" dirty="0">
                <a:solidFill>
                  <a:schemeClr val="tx2"/>
                </a:solidFill>
              </a:rPr>
              <a:t>Numerical Feature Analysis</a:t>
            </a:r>
          </a:p>
        </p:txBody>
      </p:sp>
      <p:sp>
        <p:nvSpPr>
          <p:cNvPr id="4" name="Content Placeholder 3">
            <a:extLst>
              <a:ext uri="{FF2B5EF4-FFF2-40B4-BE49-F238E27FC236}">
                <a16:creationId xmlns:a16="http://schemas.microsoft.com/office/drawing/2014/main" id="{EB21EECE-33DA-418C-A450-AB2C00C960E2}"/>
              </a:ext>
            </a:extLst>
          </p:cNvPr>
          <p:cNvSpPr>
            <a:spLocks noGrp="1"/>
          </p:cNvSpPr>
          <p:nvPr>
            <p:ph sz="half" idx="4294967295"/>
          </p:nvPr>
        </p:nvSpPr>
        <p:spPr>
          <a:xfrm>
            <a:off x="461554" y="1492519"/>
            <a:ext cx="5310070" cy="1083298"/>
          </a:xfrm>
        </p:spPr>
        <p:txBody>
          <a:bodyPr vert="horz" lIns="91440" tIns="45720" rIns="91440" bIns="45720" rtlCol="0">
            <a:normAutofit/>
          </a:bodyPr>
          <a:lstStyle/>
          <a:p>
            <a:r>
              <a:rPr lang="en-US" sz="1600" b="1" dirty="0">
                <a:solidFill>
                  <a:srgbClr val="002060"/>
                </a:solidFill>
              </a:rPr>
              <a:t>Distance</a:t>
            </a:r>
            <a:r>
              <a:rPr lang="en-US" sz="1600" dirty="0">
                <a:solidFill>
                  <a:srgbClr val="002060"/>
                </a:solidFill>
              </a:rPr>
              <a:t> feature is not a Gaussian distribution </a:t>
            </a:r>
          </a:p>
          <a:p>
            <a:r>
              <a:rPr lang="en-US" sz="1600" dirty="0">
                <a:solidFill>
                  <a:srgbClr val="002060"/>
                </a:solidFill>
              </a:rPr>
              <a:t>Applying Box –Cox transformation made it a Gaussian distribution </a:t>
            </a:r>
          </a:p>
          <a:p>
            <a:endParaRPr lang="en-US" dirty="0"/>
          </a:p>
        </p:txBody>
      </p:sp>
      <p:cxnSp>
        <p:nvCxnSpPr>
          <p:cNvPr id="14" name="Straight Connector 13">
            <a:extLst>
              <a:ext uri="{FF2B5EF4-FFF2-40B4-BE49-F238E27FC236}">
                <a16:creationId xmlns:a16="http://schemas.microsoft.com/office/drawing/2014/main" id="{4ED165E0-8D59-4EA7-BC81-D72755FC662D}"/>
              </a:ext>
            </a:extLst>
          </p:cNvPr>
          <p:cNvCxnSpPr>
            <a:cxnSpLocks/>
          </p:cNvCxnSpPr>
          <p:nvPr/>
        </p:nvCxnSpPr>
        <p:spPr>
          <a:xfrm>
            <a:off x="5980631" y="1384185"/>
            <a:ext cx="0" cy="4663879"/>
          </a:xfrm>
          <a:prstGeom prst="line">
            <a:avLst/>
          </a:prstGeom>
        </p:spPr>
        <p:style>
          <a:lnRef idx="1">
            <a:schemeClr val="accent1"/>
          </a:lnRef>
          <a:fillRef idx="0">
            <a:schemeClr val="accent1"/>
          </a:fillRef>
          <a:effectRef idx="0">
            <a:schemeClr val="accent1"/>
          </a:effectRef>
          <a:fontRef idx="minor">
            <a:schemeClr val="tx1"/>
          </a:fontRef>
        </p:style>
      </p:cxnSp>
      <p:sp>
        <p:nvSpPr>
          <p:cNvPr id="58" name="Content Placeholder 3">
            <a:extLst>
              <a:ext uri="{FF2B5EF4-FFF2-40B4-BE49-F238E27FC236}">
                <a16:creationId xmlns:a16="http://schemas.microsoft.com/office/drawing/2014/main" id="{A6CE1B1D-042E-45F8-BB5F-368970F6E583}"/>
              </a:ext>
            </a:extLst>
          </p:cNvPr>
          <p:cNvSpPr txBox="1">
            <a:spLocks/>
          </p:cNvSpPr>
          <p:nvPr/>
        </p:nvSpPr>
        <p:spPr>
          <a:xfrm>
            <a:off x="6752852" y="1492519"/>
            <a:ext cx="4977594" cy="177918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b="1" dirty="0">
                <a:solidFill>
                  <a:srgbClr val="002060"/>
                </a:solidFill>
              </a:rPr>
              <a:t>Priority </a:t>
            </a:r>
            <a:r>
              <a:rPr lang="en-US" sz="1600" dirty="0">
                <a:solidFill>
                  <a:srgbClr val="002060"/>
                </a:solidFill>
              </a:rPr>
              <a:t>feature has Discrete Values(1,2,3..) and not continuous variable</a:t>
            </a:r>
          </a:p>
          <a:p>
            <a:r>
              <a:rPr lang="en-US" sz="1600" dirty="0">
                <a:solidFill>
                  <a:srgbClr val="002060"/>
                </a:solidFill>
              </a:rPr>
              <a:t>Let's Convert this from Integer data type to Categorical(Object) data type</a:t>
            </a:r>
          </a:p>
          <a:p>
            <a:r>
              <a:rPr lang="en-US" sz="1600" dirty="0">
                <a:solidFill>
                  <a:srgbClr val="002060"/>
                </a:solidFill>
              </a:rPr>
              <a:t>Most of the records have Priority-1.there is not much variance in the Variable</a:t>
            </a:r>
          </a:p>
          <a:p>
            <a:pPr marL="0" indent="0">
              <a:defRPr cap="all"/>
            </a:pPr>
            <a:endParaRPr lang="en-US" cap="all" dirty="0"/>
          </a:p>
          <a:p>
            <a:endParaRPr lang="en-US" dirty="0"/>
          </a:p>
        </p:txBody>
      </p:sp>
      <p:sp>
        <p:nvSpPr>
          <p:cNvPr id="60" name="Content Placeholder 3">
            <a:extLst>
              <a:ext uri="{FF2B5EF4-FFF2-40B4-BE49-F238E27FC236}">
                <a16:creationId xmlns:a16="http://schemas.microsoft.com/office/drawing/2014/main" id="{10BF03EE-E7B6-49BF-BF9D-BE4F54CEEB5C}"/>
              </a:ext>
            </a:extLst>
          </p:cNvPr>
          <p:cNvSpPr txBox="1">
            <a:spLocks/>
          </p:cNvSpPr>
          <p:nvPr/>
        </p:nvSpPr>
        <p:spPr>
          <a:xfrm>
            <a:off x="387453" y="931857"/>
            <a:ext cx="6248240" cy="4523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sz="1600" dirty="0">
                <a:solidFill>
                  <a:srgbClr val="002060"/>
                </a:solidFill>
              </a:rPr>
              <a:t>There are 2 Numerical Variables: 1.Distance and  2.Priority</a:t>
            </a:r>
            <a:endParaRPr lang="en-US" sz="1600" dirty="0"/>
          </a:p>
        </p:txBody>
      </p:sp>
      <p:pic>
        <p:nvPicPr>
          <p:cNvPr id="37" name="Picture 36">
            <a:extLst>
              <a:ext uri="{FF2B5EF4-FFF2-40B4-BE49-F238E27FC236}">
                <a16:creationId xmlns:a16="http://schemas.microsoft.com/office/drawing/2014/main" id="{9760760F-3C65-4339-A0FE-7A6E18431C98}"/>
              </a:ext>
            </a:extLst>
          </p:cNvPr>
          <p:cNvPicPr>
            <a:picLocks noChangeAspect="1"/>
          </p:cNvPicPr>
          <p:nvPr/>
        </p:nvPicPr>
        <p:blipFill>
          <a:blip r:embed="rId3"/>
          <a:stretch>
            <a:fillRect/>
          </a:stretch>
        </p:blipFill>
        <p:spPr>
          <a:xfrm>
            <a:off x="7206402" y="3783349"/>
            <a:ext cx="3781425" cy="2495550"/>
          </a:xfrm>
          <a:prstGeom prst="rect">
            <a:avLst/>
          </a:prstGeom>
        </p:spPr>
      </p:pic>
      <p:pic>
        <p:nvPicPr>
          <p:cNvPr id="39" name="Picture 38">
            <a:extLst>
              <a:ext uri="{FF2B5EF4-FFF2-40B4-BE49-F238E27FC236}">
                <a16:creationId xmlns:a16="http://schemas.microsoft.com/office/drawing/2014/main" id="{BB84FC7B-1D37-4CF4-99E1-D2C5C1AF0BB9}"/>
              </a:ext>
            </a:extLst>
          </p:cNvPr>
          <p:cNvPicPr>
            <a:picLocks noChangeAspect="1"/>
          </p:cNvPicPr>
          <p:nvPr/>
        </p:nvPicPr>
        <p:blipFill>
          <a:blip r:embed="rId4"/>
          <a:stretch>
            <a:fillRect/>
          </a:stretch>
        </p:blipFill>
        <p:spPr>
          <a:xfrm>
            <a:off x="1700835" y="2722517"/>
            <a:ext cx="2545678" cy="1647203"/>
          </a:xfrm>
          <a:prstGeom prst="rect">
            <a:avLst/>
          </a:prstGeom>
        </p:spPr>
      </p:pic>
      <p:pic>
        <p:nvPicPr>
          <p:cNvPr id="43" name="Picture 42">
            <a:extLst>
              <a:ext uri="{FF2B5EF4-FFF2-40B4-BE49-F238E27FC236}">
                <a16:creationId xmlns:a16="http://schemas.microsoft.com/office/drawing/2014/main" id="{2C4420FF-7A20-4B00-BE1F-359435397198}"/>
              </a:ext>
            </a:extLst>
          </p:cNvPr>
          <p:cNvPicPr>
            <a:picLocks noChangeAspect="1"/>
          </p:cNvPicPr>
          <p:nvPr/>
        </p:nvPicPr>
        <p:blipFill>
          <a:blip r:embed="rId5"/>
          <a:stretch>
            <a:fillRect/>
          </a:stretch>
        </p:blipFill>
        <p:spPr>
          <a:xfrm>
            <a:off x="8987589" y="3275345"/>
            <a:ext cx="2286000" cy="1581150"/>
          </a:xfrm>
          <a:prstGeom prst="rect">
            <a:avLst/>
          </a:prstGeom>
        </p:spPr>
      </p:pic>
      <p:pic>
        <p:nvPicPr>
          <p:cNvPr id="5" name="Picture 4">
            <a:extLst>
              <a:ext uri="{FF2B5EF4-FFF2-40B4-BE49-F238E27FC236}">
                <a16:creationId xmlns:a16="http://schemas.microsoft.com/office/drawing/2014/main" id="{81C96778-86F5-4F28-8DC9-25B7D4D8ECEB}"/>
              </a:ext>
            </a:extLst>
          </p:cNvPr>
          <p:cNvPicPr>
            <a:picLocks noChangeAspect="1"/>
          </p:cNvPicPr>
          <p:nvPr/>
        </p:nvPicPr>
        <p:blipFill>
          <a:blip r:embed="rId6"/>
          <a:stretch>
            <a:fillRect/>
          </a:stretch>
        </p:blipFill>
        <p:spPr>
          <a:xfrm>
            <a:off x="1204173" y="4376871"/>
            <a:ext cx="3559957" cy="2257390"/>
          </a:xfrm>
          <a:prstGeom prst="rect">
            <a:avLst/>
          </a:prstGeom>
        </p:spPr>
      </p:pic>
      <p:sp>
        <p:nvSpPr>
          <p:cNvPr id="12" name="Content Placeholder 3">
            <a:extLst>
              <a:ext uri="{FF2B5EF4-FFF2-40B4-BE49-F238E27FC236}">
                <a16:creationId xmlns:a16="http://schemas.microsoft.com/office/drawing/2014/main" id="{4732BCB3-BB18-485B-AE5A-73025FA3058B}"/>
              </a:ext>
            </a:extLst>
          </p:cNvPr>
          <p:cNvSpPr txBox="1">
            <a:spLocks/>
          </p:cNvSpPr>
          <p:nvPr/>
        </p:nvSpPr>
        <p:spPr>
          <a:xfrm>
            <a:off x="2878142" y="2815830"/>
            <a:ext cx="1539705" cy="3088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rgbClr val="FF0000"/>
                </a:solidFill>
              </a:rPr>
              <a:t>Distance (Pdf)</a:t>
            </a:r>
            <a:endParaRPr lang="en-US" sz="1200" b="1" dirty="0">
              <a:solidFill>
                <a:srgbClr val="FF0000"/>
              </a:solidFill>
            </a:endParaRPr>
          </a:p>
          <a:p>
            <a:pPr>
              <a:lnSpc>
                <a:spcPct val="90000"/>
              </a:lnSpc>
              <a:buFont typeface="Wingdings" panose="05000000000000000000" pitchFamily="2" charset="2"/>
              <a:buChar char="v"/>
            </a:pPr>
            <a:endParaRPr lang="en-US" sz="1400" b="1" dirty="0">
              <a:solidFill>
                <a:srgbClr val="FF0000"/>
              </a:solidFill>
            </a:endParaRPr>
          </a:p>
          <a:p>
            <a:pPr>
              <a:lnSpc>
                <a:spcPct val="90000"/>
              </a:lnSpc>
              <a:buFont typeface="Wingdings" panose="05000000000000000000" pitchFamily="2" charset="2"/>
              <a:buChar char="v"/>
            </a:pPr>
            <a:endParaRPr lang="en-US" sz="1500" b="1" dirty="0">
              <a:solidFill>
                <a:srgbClr val="FF0000"/>
              </a:solidFill>
            </a:endParaRPr>
          </a:p>
        </p:txBody>
      </p:sp>
      <p:sp>
        <p:nvSpPr>
          <p:cNvPr id="13" name="Content Placeholder 3">
            <a:extLst>
              <a:ext uri="{FF2B5EF4-FFF2-40B4-BE49-F238E27FC236}">
                <a16:creationId xmlns:a16="http://schemas.microsoft.com/office/drawing/2014/main" id="{DAF684FB-40F4-4401-880A-40F500E8E309}"/>
              </a:ext>
            </a:extLst>
          </p:cNvPr>
          <p:cNvSpPr txBox="1">
            <a:spLocks/>
          </p:cNvSpPr>
          <p:nvPr/>
        </p:nvSpPr>
        <p:spPr>
          <a:xfrm>
            <a:off x="1583913" y="4282183"/>
            <a:ext cx="1066753" cy="3088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rgbClr val="FF0000"/>
                </a:solidFill>
              </a:rPr>
              <a:t>Distance</a:t>
            </a:r>
            <a:endParaRPr lang="en-US" sz="1200" b="1" dirty="0">
              <a:solidFill>
                <a:srgbClr val="FF0000"/>
              </a:solidFill>
            </a:endParaRPr>
          </a:p>
          <a:p>
            <a:pPr>
              <a:lnSpc>
                <a:spcPct val="90000"/>
              </a:lnSpc>
              <a:buFont typeface="Wingdings" panose="05000000000000000000" pitchFamily="2" charset="2"/>
              <a:buChar char="v"/>
            </a:pPr>
            <a:endParaRPr lang="en-US" sz="1400" b="1" dirty="0">
              <a:solidFill>
                <a:srgbClr val="FF0000"/>
              </a:solidFill>
            </a:endParaRPr>
          </a:p>
          <a:p>
            <a:pPr>
              <a:lnSpc>
                <a:spcPct val="90000"/>
              </a:lnSpc>
              <a:buFont typeface="Wingdings" panose="05000000000000000000" pitchFamily="2" charset="2"/>
              <a:buChar char="v"/>
            </a:pPr>
            <a:endParaRPr lang="en-US" sz="1500" b="1" dirty="0">
              <a:solidFill>
                <a:srgbClr val="FF0000"/>
              </a:solidFill>
            </a:endParaRPr>
          </a:p>
        </p:txBody>
      </p:sp>
    </p:spTree>
    <p:extLst>
      <p:ext uri="{BB962C8B-B14F-4D97-AF65-F5344CB8AC3E}">
        <p14:creationId xmlns:p14="http://schemas.microsoft.com/office/powerpoint/2010/main" val="204339458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ADF228AF-822F-4819-9EB8-406258D6BB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5" name="Rectangle 104">
              <a:extLst>
                <a:ext uri="{FF2B5EF4-FFF2-40B4-BE49-F238E27FC236}">
                  <a16:creationId xmlns:a16="http://schemas.microsoft.com/office/drawing/2014/main" id="{38D7DDBD-CAAB-4AE7-930D-FCE007CBD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Oval 105">
              <a:extLst>
                <a:ext uri="{FF2B5EF4-FFF2-40B4-BE49-F238E27FC236}">
                  <a16:creationId xmlns:a16="http://schemas.microsoft.com/office/drawing/2014/main" id="{1DFEF9B7-500D-44A2-952F-C322F13C98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7" name="Oval 106">
              <a:extLst>
                <a:ext uri="{FF2B5EF4-FFF2-40B4-BE49-F238E27FC236}">
                  <a16:creationId xmlns:a16="http://schemas.microsoft.com/office/drawing/2014/main" id="{C4137BE8-DA41-4563-A6DE-A5D80DE6E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8" name="Oval 107">
              <a:extLst>
                <a:ext uri="{FF2B5EF4-FFF2-40B4-BE49-F238E27FC236}">
                  <a16:creationId xmlns:a16="http://schemas.microsoft.com/office/drawing/2014/main" id="{D8D380D3-7714-4E3F-8BA2-66B22BFD4D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9" name="Oval 108">
              <a:extLst>
                <a:ext uri="{FF2B5EF4-FFF2-40B4-BE49-F238E27FC236}">
                  <a16:creationId xmlns:a16="http://schemas.microsoft.com/office/drawing/2014/main" id="{4ECA7627-07BD-4F00-90E9-C6BB2199E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0" name="Oval 109">
              <a:extLst>
                <a:ext uri="{FF2B5EF4-FFF2-40B4-BE49-F238E27FC236}">
                  <a16:creationId xmlns:a16="http://schemas.microsoft.com/office/drawing/2014/main" id="{261968C9-1992-4391-8E5B-1F358BB64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1" name="Freeform 5">
              <a:extLst>
                <a:ext uri="{FF2B5EF4-FFF2-40B4-BE49-F238E27FC236}">
                  <a16:creationId xmlns:a16="http://schemas.microsoft.com/office/drawing/2014/main" id="{308983D8-1DA4-4D97-A8B5-59825C0E4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2" name="Freeform 5">
              <a:extLst>
                <a:ext uri="{FF2B5EF4-FFF2-40B4-BE49-F238E27FC236}">
                  <a16:creationId xmlns:a16="http://schemas.microsoft.com/office/drawing/2014/main" id="{009B6231-043B-4F66-BCC4-813B76F77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13" name="Freeform 5">
              <a:extLst>
                <a:ext uri="{FF2B5EF4-FFF2-40B4-BE49-F238E27FC236}">
                  <a16:creationId xmlns:a16="http://schemas.microsoft.com/office/drawing/2014/main" id="{36B7E87D-14CF-4349-AC4D-69DF5D84EB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5" name="Rectangle 114">
            <a:extLst>
              <a:ext uri="{FF2B5EF4-FFF2-40B4-BE49-F238E27FC236}">
                <a16:creationId xmlns:a16="http://schemas.microsoft.com/office/drawing/2014/main" id="{4EB623E5-BC7C-4763-B7CD-C7D5F91F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7" name="Rectangle 116">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19" name="Freeform: Shape 118">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21"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459506" y="519216"/>
            <a:ext cx="4214191" cy="904828"/>
          </a:xfrm>
        </p:spPr>
        <p:txBody>
          <a:bodyPr vert="horz" lIns="91440" tIns="45720" rIns="91440" bIns="45720" rtlCol="0" anchor="ctr">
            <a:normAutofit/>
          </a:bodyPr>
          <a:lstStyle/>
          <a:p>
            <a:pPr algn="ctr">
              <a:lnSpc>
                <a:spcPct val="90000"/>
              </a:lnSpc>
            </a:pPr>
            <a:r>
              <a:rPr lang="en-US" sz="3200" b="0" i="0" u="sng" kern="1200" dirty="0">
                <a:solidFill>
                  <a:srgbClr val="FFFFFE"/>
                </a:solidFill>
                <a:latin typeface="+mj-lt"/>
                <a:ea typeface="+mj-ea"/>
                <a:cs typeface="+mj-cs"/>
              </a:rPr>
              <a:t>Correlation</a:t>
            </a:r>
          </a:p>
        </p:txBody>
      </p:sp>
      <p:sp>
        <p:nvSpPr>
          <p:cNvPr id="123"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25" name="Rectangle 124">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510627" y="1288567"/>
            <a:ext cx="4240696" cy="3986650"/>
          </a:xfrm>
        </p:spPr>
        <p:txBody>
          <a:bodyPr vert="horz" lIns="91440" tIns="45720" rIns="91440" bIns="45720" rtlCol="0">
            <a:normAutofit/>
          </a:bodyPr>
          <a:lstStyle/>
          <a:p>
            <a:pPr>
              <a:lnSpc>
                <a:spcPct val="90000"/>
              </a:lnSpc>
            </a:pPr>
            <a:endParaRPr lang="en-US" sz="1500" dirty="0">
              <a:solidFill>
                <a:srgbClr val="FFFFFE"/>
              </a:solidFill>
            </a:endParaRPr>
          </a:p>
          <a:p>
            <a:pPr>
              <a:lnSpc>
                <a:spcPct val="90000"/>
              </a:lnSpc>
              <a:buFont typeface="Wingdings" panose="05000000000000000000" pitchFamily="2" charset="2"/>
              <a:buChar char="v"/>
            </a:pPr>
            <a:r>
              <a:rPr lang="en-US" sz="1400" dirty="0">
                <a:solidFill>
                  <a:srgbClr val="FFFFFE"/>
                </a:solidFill>
              </a:rPr>
              <a:t>Correlation is a statistical term describing the degree to which two variables has linear relationship.</a:t>
            </a:r>
          </a:p>
          <a:p>
            <a:pPr>
              <a:lnSpc>
                <a:spcPct val="90000"/>
              </a:lnSpc>
              <a:buFont typeface="Wingdings" panose="05000000000000000000" pitchFamily="2" charset="2"/>
              <a:buChar char="v"/>
            </a:pPr>
            <a:r>
              <a:rPr lang="en-US" sz="1400" dirty="0"/>
              <a:t>Distance feature is highly Positively correlated(0.86) with Cost Variable</a:t>
            </a:r>
            <a:endParaRPr lang="en-US" sz="1400" dirty="0">
              <a:solidFill>
                <a:srgbClr val="FFFFFE"/>
              </a:solidFill>
            </a:endParaRPr>
          </a:p>
          <a:p>
            <a:pPr>
              <a:lnSpc>
                <a:spcPct val="90000"/>
              </a:lnSpc>
              <a:buFont typeface="Wingdings" panose="05000000000000000000" pitchFamily="2" charset="2"/>
              <a:buChar char="v"/>
            </a:pPr>
            <a:r>
              <a:rPr lang="en-US" sz="1400" dirty="0">
                <a:solidFill>
                  <a:srgbClr val="FFFFFE"/>
                </a:solidFill>
              </a:rPr>
              <a:t>Distance vs Cost Scatter plot clearly shows Linear relationship</a:t>
            </a:r>
          </a:p>
          <a:p>
            <a:pPr lvl="1">
              <a:lnSpc>
                <a:spcPct val="90000"/>
              </a:lnSpc>
              <a:buFont typeface="Wingdings" panose="05000000000000000000" pitchFamily="2" charset="2"/>
              <a:buChar char="v"/>
            </a:pPr>
            <a:r>
              <a:rPr lang="en-US" sz="1200" dirty="0">
                <a:solidFill>
                  <a:srgbClr val="FFFFFE"/>
                </a:solidFill>
              </a:rPr>
              <a:t>Outliers may exist in both Distance and Cost features</a:t>
            </a:r>
          </a:p>
          <a:p>
            <a:pPr lvl="1">
              <a:lnSpc>
                <a:spcPct val="90000"/>
              </a:lnSpc>
              <a:buFont typeface="Wingdings" panose="05000000000000000000" pitchFamily="2" charset="2"/>
              <a:buChar char="v"/>
            </a:pPr>
            <a:r>
              <a:rPr lang="en-US" sz="1200" dirty="0">
                <a:solidFill>
                  <a:srgbClr val="FFFFFE"/>
                </a:solidFill>
              </a:rPr>
              <a:t>Will apply Inter Quartile Range (IQR) to identify Outliers </a:t>
            </a:r>
          </a:p>
          <a:p>
            <a:pPr marL="457200" lvl="1" indent="0">
              <a:lnSpc>
                <a:spcPct val="90000"/>
              </a:lnSpc>
              <a:buNone/>
            </a:pPr>
            <a:endParaRPr lang="en-US" sz="1200" dirty="0">
              <a:solidFill>
                <a:srgbClr val="FFFFFE"/>
              </a:solidFill>
            </a:endParaRPr>
          </a:p>
          <a:p>
            <a:pPr>
              <a:lnSpc>
                <a:spcPct val="90000"/>
              </a:lnSpc>
              <a:buFont typeface="Wingdings" panose="05000000000000000000" pitchFamily="2" charset="2"/>
              <a:buChar char="v"/>
            </a:pPr>
            <a:endParaRPr lang="en-US" sz="1400" dirty="0"/>
          </a:p>
          <a:p>
            <a:pPr>
              <a:lnSpc>
                <a:spcPct val="90000"/>
              </a:lnSpc>
              <a:buFont typeface="Wingdings" panose="05000000000000000000" pitchFamily="2" charset="2"/>
              <a:buChar char="v"/>
            </a:pPr>
            <a:endParaRPr lang="en-US" sz="1500" dirty="0">
              <a:solidFill>
                <a:srgbClr val="FFFFFE"/>
              </a:solidFill>
            </a:endParaRPr>
          </a:p>
        </p:txBody>
      </p:sp>
      <p:pic>
        <p:nvPicPr>
          <p:cNvPr id="24" name="Picture 23">
            <a:extLst>
              <a:ext uri="{FF2B5EF4-FFF2-40B4-BE49-F238E27FC236}">
                <a16:creationId xmlns:a16="http://schemas.microsoft.com/office/drawing/2014/main" id="{D2966ECD-90E9-4C22-A941-E0E1647E09DD}"/>
              </a:ext>
            </a:extLst>
          </p:cNvPr>
          <p:cNvPicPr>
            <a:picLocks noChangeAspect="1"/>
          </p:cNvPicPr>
          <p:nvPr/>
        </p:nvPicPr>
        <p:blipFill>
          <a:blip r:embed="rId3"/>
          <a:stretch>
            <a:fillRect/>
          </a:stretch>
        </p:blipFill>
        <p:spPr>
          <a:xfrm>
            <a:off x="5261950" y="1364677"/>
            <a:ext cx="6538413" cy="4213804"/>
          </a:xfrm>
          <a:prstGeom prst="rect">
            <a:avLst/>
          </a:prstGeom>
        </p:spPr>
      </p:pic>
      <p:sp>
        <p:nvSpPr>
          <p:cNvPr id="22" name="Content Placeholder 3">
            <a:extLst>
              <a:ext uri="{FF2B5EF4-FFF2-40B4-BE49-F238E27FC236}">
                <a16:creationId xmlns:a16="http://schemas.microsoft.com/office/drawing/2014/main" id="{1D909382-24B0-4ACA-A3F4-5F6A17412836}"/>
              </a:ext>
            </a:extLst>
          </p:cNvPr>
          <p:cNvSpPr txBox="1">
            <a:spLocks/>
          </p:cNvSpPr>
          <p:nvPr/>
        </p:nvSpPr>
        <p:spPr>
          <a:xfrm>
            <a:off x="6380680" y="1845022"/>
            <a:ext cx="1911823" cy="3617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chemeClr val="bg1"/>
                </a:solidFill>
              </a:rPr>
              <a:t>Correlation=0.86</a:t>
            </a:r>
            <a:endParaRPr lang="en-US" sz="1200" b="1" dirty="0">
              <a:solidFill>
                <a:schemeClr val="bg1"/>
              </a:solidFill>
            </a:endParaRPr>
          </a:p>
          <a:p>
            <a:pPr marL="457200" lvl="1" indent="0">
              <a:lnSpc>
                <a:spcPct val="90000"/>
              </a:lnSpc>
              <a:buFont typeface="Wingdings 3" charset="2"/>
              <a:buNone/>
            </a:pPr>
            <a:endParaRPr lang="en-US" sz="1200" b="1" dirty="0">
              <a:solidFill>
                <a:schemeClr val="bg1"/>
              </a:solidFill>
            </a:endParaRPr>
          </a:p>
          <a:p>
            <a:pPr>
              <a:lnSpc>
                <a:spcPct val="90000"/>
              </a:lnSpc>
              <a:buFont typeface="Wingdings" panose="05000000000000000000" pitchFamily="2" charset="2"/>
              <a:buChar char="v"/>
            </a:pPr>
            <a:endParaRPr lang="en-US" sz="1400" b="1" dirty="0">
              <a:solidFill>
                <a:schemeClr val="bg1"/>
              </a:solidFill>
            </a:endParaRPr>
          </a:p>
          <a:p>
            <a:pPr>
              <a:lnSpc>
                <a:spcPct val="90000"/>
              </a:lnSpc>
              <a:buFont typeface="Wingdings" panose="05000000000000000000" pitchFamily="2" charset="2"/>
              <a:buChar char="v"/>
            </a:pPr>
            <a:endParaRPr lang="en-US" sz="1500" b="1" dirty="0">
              <a:solidFill>
                <a:schemeClr val="bg1"/>
              </a:solidFill>
            </a:endParaRPr>
          </a:p>
        </p:txBody>
      </p:sp>
    </p:spTree>
    <p:extLst>
      <p:ext uri="{BB962C8B-B14F-4D97-AF65-F5344CB8AC3E}">
        <p14:creationId xmlns:p14="http://schemas.microsoft.com/office/powerpoint/2010/main" val="29783290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9" name="Rectangle 5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3" name="Freeform: Shape 6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525406" y="721870"/>
            <a:ext cx="4068417" cy="768627"/>
          </a:xfrm>
        </p:spPr>
        <p:txBody>
          <a:bodyPr vert="horz" lIns="91440" tIns="45720" rIns="91440" bIns="45720" rtlCol="0" anchor="ctr">
            <a:noAutofit/>
          </a:bodyPr>
          <a:lstStyle/>
          <a:p>
            <a:pPr algn="ctr">
              <a:lnSpc>
                <a:spcPct val="90000"/>
              </a:lnSpc>
            </a:pPr>
            <a:r>
              <a:rPr lang="en-US" sz="2800" b="0" i="0" u="sng" kern="1200" dirty="0">
                <a:solidFill>
                  <a:srgbClr val="EBEBEB"/>
                </a:solidFill>
                <a:latin typeface="+mj-lt"/>
                <a:ea typeface="+mj-ea"/>
                <a:cs typeface="+mj-cs"/>
              </a:rPr>
              <a:t>Categorical Features Analysis</a:t>
            </a:r>
          </a:p>
        </p:txBody>
      </p:sp>
      <p:sp>
        <p:nvSpPr>
          <p:cNvPr id="67" name="Rectangle 6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719749" y="1748238"/>
            <a:ext cx="3665363" cy="4224723"/>
          </a:xfrm>
        </p:spPr>
        <p:txBody>
          <a:bodyPr vert="horz" lIns="91440" tIns="45720" rIns="91440" bIns="45720" rtlCol="0">
            <a:normAutofit/>
          </a:bodyPr>
          <a:lstStyle/>
          <a:p>
            <a:pPr>
              <a:lnSpc>
                <a:spcPct val="90000"/>
              </a:lnSpc>
            </a:pPr>
            <a:endParaRPr lang="en-US" sz="1600" dirty="0">
              <a:solidFill>
                <a:srgbClr val="FFFFFF"/>
              </a:solidFill>
            </a:endParaRPr>
          </a:p>
          <a:p>
            <a:pPr>
              <a:lnSpc>
                <a:spcPct val="90000"/>
              </a:lnSpc>
              <a:buFont typeface="Wingdings" panose="05000000000000000000" pitchFamily="2" charset="2"/>
              <a:buChar char="v"/>
            </a:pPr>
            <a:r>
              <a:rPr lang="en-US" sz="1400" dirty="0">
                <a:solidFill>
                  <a:srgbClr val="FFFFFE"/>
                </a:solidFill>
              </a:rPr>
              <a:t>There are huge number of Levels in all categorical values especially in Destination City(due to multiple customers.</a:t>
            </a:r>
          </a:p>
          <a:p>
            <a:pPr>
              <a:lnSpc>
                <a:spcPct val="90000"/>
              </a:lnSpc>
              <a:buFont typeface="Wingdings" panose="05000000000000000000" pitchFamily="2" charset="2"/>
              <a:buChar char="v"/>
            </a:pPr>
            <a:r>
              <a:rPr lang="en-US" sz="1400" b="1" dirty="0">
                <a:solidFill>
                  <a:srgbClr val="FFFFFE"/>
                </a:solidFill>
              </a:rPr>
              <a:t>Priority</a:t>
            </a:r>
            <a:r>
              <a:rPr lang="en-US" sz="1400" dirty="0">
                <a:solidFill>
                  <a:srgbClr val="FFFFFE"/>
                </a:solidFill>
              </a:rPr>
              <a:t> doesn’t have much spread in the data</a:t>
            </a:r>
          </a:p>
          <a:p>
            <a:pPr>
              <a:lnSpc>
                <a:spcPct val="90000"/>
              </a:lnSpc>
              <a:buFont typeface="Wingdings" panose="05000000000000000000" pitchFamily="2" charset="2"/>
              <a:buChar char="v"/>
            </a:pPr>
            <a:r>
              <a:rPr lang="en-US" sz="1400" b="1" dirty="0">
                <a:solidFill>
                  <a:srgbClr val="FFFFFE"/>
                </a:solidFill>
              </a:rPr>
              <a:t>Origin Cities </a:t>
            </a:r>
            <a:r>
              <a:rPr lang="en-US" sz="1400" dirty="0">
                <a:solidFill>
                  <a:srgbClr val="FFFFFE"/>
                </a:solidFill>
              </a:rPr>
              <a:t>could be EASTMAN company Warehouses</a:t>
            </a:r>
          </a:p>
          <a:p>
            <a:pPr marL="0" indent="0">
              <a:lnSpc>
                <a:spcPct val="90000"/>
              </a:lnSpc>
              <a:buNone/>
            </a:pPr>
            <a:r>
              <a:rPr lang="en-US" sz="1400" dirty="0">
                <a:solidFill>
                  <a:srgbClr val="FFFFFE"/>
                </a:solidFill>
              </a:rPr>
              <a:t>         Few Origin cities like</a:t>
            </a:r>
          </a:p>
          <a:p>
            <a:pPr lvl="1">
              <a:lnSpc>
                <a:spcPct val="90000"/>
              </a:lnSpc>
              <a:buFont typeface="Wingdings" panose="05000000000000000000" pitchFamily="2" charset="2"/>
              <a:buChar char="v"/>
            </a:pPr>
            <a:r>
              <a:rPr lang="en-US" sz="1400" dirty="0">
                <a:solidFill>
                  <a:srgbClr val="FFFFFE"/>
                </a:solidFill>
              </a:rPr>
              <a:t>Kingsport</a:t>
            </a:r>
          </a:p>
          <a:p>
            <a:pPr lvl="1">
              <a:lnSpc>
                <a:spcPct val="90000"/>
              </a:lnSpc>
              <a:buFont typeface="Wingdings" panose="05000000000000000000" pitchFamily="2" charset="2"/>
              <a:buChar char="v"/>
            </a:pPr>
            <a:r>
              <a:rPr lang="en-US" sz="1400" dirty="0">
                <a:solidFill>
                  <a:srgbClr val="FFFFFE"/>
                </a:solidFill>
              </a:rPr>
              <a:t>Longview have capability to send to multiple customers with Huge Cost Range</a:t>
            </a:r>
          </a:p>
          <a:p>
            <a:pPr marL="0" indent="0">
              <a:lnSpc>
                <a:spcPct val="90000"/>
              </a:lnSpc>
              <a:buNone/>
            </a:pPr>
            <a:endParaRPr lang="en-US" sz="1600" dirty="0">
              <a:solidFill>
                <a:srgbClr val="FFFFFF"/>
              </a:solidFill>
            </a:endParaRPr>
          </a:p>
        </p:txBody>
      </p:sp>
      <p:sp>
        <p:nvSpPr>
          <p:cNvPr id="7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5" name="Picture 4">
            <a:extLst>
              <a:ext uri="{FF2B5EF4-FFF2-40B4-BE49-F238E27FC236}">
                <a16:creationId xmlns:a16="http://schemas.microsoft.com/office/drawing/2014/main" id="{447AEBDF-4F24-4100-B075-E9DA373BD53C}"/>
              </a:ext>
            </a:extLst>
          </p:cNvPr>
          <p:cNvPicPr>
            <a:picLocks noChangeAspect="1"/>
          </p:cNvPicPr>
          <p:nvPr/>
        </p:nvPicPr>
        <p:blipFill>
          <a:blip r:embed="rId3"/>
          <a:stretch>
            <a:fillRect/>
          </a:stretch>
        </p:blipFill>
        <p:spPr>
          <a:xfrm>
            <a:off x="5227637" y="734550"/>
            <a:ext cx="2352675" cy="1076325"/>
          </a:xfrm>
          <a:prstGeom prst="rect">
            <a:avLst/>
          </a:prstGeom>
        </p:spPr>
      </p:pic>
      <p:pic>
        <p:nvPicPr>
          <p:cNvPr id="10" name="Picture 9" descr="Chart&#10;&#10;Description automatically generated">
            <a:extLst>
              <a:ext uri="{FF2B5EF4-FFF2-40B4-BE49-F238E27FC236}">
                <a16:creationId xmlns:a16="http://schemas.microsoft.com/office/drawing/2014/main" id="{B6FB15A4-635D-4E5F-92DB-6B15F3F1F04F}"/>
              </a:ext>
            </a:extLst>
          </p:cNvPr>
          <p:cNvPicPr>
            <a:picLocks noChangeAspect="1"/>
          </p:cNvPicPr>
          <p:nvPr/>
        </p:nvPicPr>
        <p:blipFill>
          <a:blip r:embed="rId4"/>
          <a:stretch>
            <a:fillRect/>
          </a:stretch>
        </p:blipFill>
        <p:spPr>
          <a:xfrm>
            <a:off x="4883096" y="1866405"/>
            <a:ext cx="7239684" cy="4551634"/>
          </a:xfrm>
          <a:prstGeom prst="rect">
            <a:avLst/>
          </a:prstGeom>
        </p:spPr>
      </p:pic>
      <p:sp>
        <p:nvSpPr>
          <p:cNvPr id="24" name="Content Placeholder 3">
            <a:extLst>
              <a:ext uri="{FF2B5EF4-FFF2-40B4-BE49-F238E27FC236}">
                <a16:creationId xmlns:a16="http://schemas.microsoft.com/office/drawing/2014/main" id="{24E12FD8-EEAF-4C1A-8072-CCFA5C0F9952}"/>
              </a:ext>
            </a:extLst>
          </p:cNvPr>
          <p:cNvSpPr txBox="1">
            <a:spLocks/>
          </p:cNvSpPr>
          <p:nvPr/>
        </p:nvSpPr>
        <p:spPr>
          <a:xfrm>
            <a:off x="7521622" y="2163998"/>
            <a:ext cx="1911823" cy="3617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chemeClr val="bg1"/>
                </a:solidFill>
              </a:rPr>
              <a:t>Origin City Vs Cost</a:t>
            </a:r>
            <a:endParaRPr lang="en-US" sz="1200" b="1" dirty="0">
              <a:solidFill>
                <a:schemeClr val="bg1"/>
              </a:solidFill>
            </a:endParaRPr>
          </a:p>
          <a:p>
            <a:pPr>
              <a:lnSpc>
                <a:spcPct val="90000"/>
              </a:lnSpc>
              <a:buFont typeface="Wingdings" panose="05000000000000000000" pitchFamily="2" charset="2"/>
              <a:buChar char="v"/>
            </a:pPr>
            <a:endParaRPr lang="en-US" sz="1400" b="1" dirty="0">
              <a:solidFill>
                <a:schemeClr val="bg1"/>
              </a:solidFill>
            </a:endParaRPr>
          </a:p>
          <a:p>
            <a:pPr>
              <a:lnSpc>
                <a:spcPct val="90000"/>
              </a:lnSpc>
              <a:buFont typeface="Wingdings" panose="05000000000000000000" pitchFamily="2" charset="2"/>
              <a:buChar char="v"/>
            </a:pPr>
            <a:endParaRPr lang="en-US" sz="1500" b="1" dirty="0">
              <a:solidFill>
                <a:schemeClr val="bg1"/>
              </a:solidFill>
            </a:endParaRPr>
          </a:p>
        </p:txBody>
      </p:sp>
    </p:spTree>
    <p:extLst>
      <p:ext uri="{BB962C8B-B14F-4D97-AF65-F5344CB8AC3E}">
        <p14:creationId xmlns:p14="http://schemas.microsoft.com/office/powerpoint/2010/main" val="83929641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9" name="Rectangle 4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Oval 4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1" name="Oval 5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2" name="Oval 5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3" name="Oval 5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5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9" name="Rectangle 5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63" name="Freeform: Shape 6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6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525406" y="721870"/>
            <a:ext cx="4068417" cy="768627"/>
          </a:xfrm>
        </p:spPr>
        <p:txBody>
          <a:bodyPr vert="horz" lIns="91440" tIns="45720" rIns="91440" bIns="45720" rtlCol="0" anchor="ctr">
            <a:noAutofit/>
          </a:bodyPr>
          <a:lstStyle/>
          <a:p>
            <a:pPr algn="ctr">
              <a:lnSpc>
                <a:spcPct val="90000"/>
              </a:lnSpc>
            </a:pPr>
            <a:r>
              <a:rPr lang="en-US" sz="2800" b="0" i="0" u="sng" kern="1200" dirty="0">
                <a:solidFill>
                  <a:srgbClr val="EBEBEB"/>
                </a:solidFill>
                <a:latin typeface="+mj-lt"/>
                <a:ea typeface="+mj-ea"/>
                <a:cs typeface="+mj-cs"/>
              </a:rPr>
              <a:t>Categorical Features Analysis</a:t>
            </a:r>
          </a:p>
        </p:txBody>
      </p:sp>
      <p:sp>
        <p:nvSpPr>
          <p:cNvPr id="67" name="Rectangle 6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719749" y="1748238"/>
            <a:ext cx="3874074" cy="3379305"/>
          </a:xfrm>
        </p:spPr>
        <p:txBody>
          <a:bodyPr vert="horz" lIns="91440" tIns="45720" rIns="91440" bIns="45720" rtlCol="0">
            <a:normAutofit/>
          </a:bodyPr>
          <a:lstStyle/>
          <a:p>
            <a:pPr>
              <a:lnSpc>
                <a:spcPct val="90000"/>
              </a:lnSpc>
            </a:pPr>
            <a:endParaRPr lang="en-US" sz="1400" dirty="0">
              <a:solidFill>
                <a:srgbClr val="FFFFFF"/>
              </a:solidFill>
            </a:endParaRPr>
          </a:p>
          <a:p>
            <a:pPr>
              <a:lnSpc>
                <a:spcPct val="90000"/>
              </a:lnSpc>
              <a:buFont typeface="Wingdings" panose="05000000000000000000" pitchFamily="2" charset="2"/>
              <a:buChar char="v"/>
            </a:pPr>
            <a:r>
              <a:rPr lang="en-US" sz="1400" b="1" dirty="0">
                <a:solidFill>
                  <a:srgbClr val="FFFFFE"/>
                </a:solidFill>
              </a:rPr>
              <a:t>Route Class </a:t>
            </a:r>
            <a:r>
              <a:rPr lang="en-US" sz="1400" dirty="0">
                <a:solidFill>
                  <a:srgbClr val="FFFFFE"/>
                </a:solidFill>
              </a:rPr>
              <a:t>has 3 levels where Blue, Red is almost equal and Green is relatively less.</a:t>
            </a:r>
          </a:p>
          <a:p>
            <a:pPr>
              <a:lnSpc>
                <a:spcPct val="90000"/>
              </a:lnSpc>
              <a:buFont typeface="Wingdings" panose="05000000000000000000" pitchFamily="2" charset="2"/>
              <a:buChar char="v"/>
            </a:pPr>
            <a:r>
              <a:rPr lang="en-US" sz="1400" dirty="0">
                <a:solidFill>
                  <a:srgbClr val="FFFFFE"/>
                </a:solidFill>
              </a:rPr>
              <a:t>Is </a:t>
            </a:r>
            <a:r>
              <a:rPr lang="en-US" sz="1400" b="1" dirty="0">
                <a:solidFill>
                  <a:srgbClr val="FFFFFE"/>
                </a:solidFill>
              </a:rPr>
              <a:t>Route Class </a:t>
            </a:r>
            <a:r>
              <a:rPr lang="en-US" sz="1400" dirty="0">
                <a:solidFill>
                  <a:srgbClr val="FFFFFE"/>
                </a:solidFill>
              </a:rPr>
              <a:t>ordinal categorical variable?</a:t>
            </a:r>
          </a:p>
          <a:p>
            <a:pPr lvl="1">
              <a:lnSpc>
                <a:spcPct val="90000"/>
              </a:lnSpc>
              <a:buFont typeface="Wingdings" panose="05000000000000000000" pitchFamily="2" charset="2"/>
              <a:buChar char="v"/>
            </a:pPr>
            <a:r>
              <a:rPr lang="en-US" sz="1400" dirty="0">
                <a:solidFill>
                  <a:srgbClr val="FFFFFE"/>
                </a:solidFill>
              </a:rPr>
              <a:t>Assuming it is not for this use case</a:t>
            </a:r>
          </a:p>
          <a:p>
            <a:pPr>
              <a:lnSpc>
                <a:spcPct val="90000"/>
              </a:lnSpc>
              <a:buFont typeface="Wingdings" panose="05000000000000000000" pitchFamily="2" charset="2"/>
              <a:buChar char="v"/>
            </a:pPr>
            <a:r>
              <a:rPr lang="en-US" sz="1400" dirty="0">
                <a:solidFill>
                  <a:srgbClr val="FFFFFE"/>
                </a:solidFill>
              </a:rPr>
              <a:t>Origin City VS Route class count aggregation plot doesn’t give much information</a:t>
            </a:r>
          </a:p>
          <a:p>
            <a:pPr>
              <a:lnSpc>
                <a:spcPct val="90000"/>
              </a:lnSpc>
              <a:buFont typeface="Wingdings" panose="05000000000000000000" pitchFamily="2" charset="2"/>
              <a:buChar char="v"/>
            </a:pPr>
            <a:r>
              <a:rPr lang="en-US" sz="1400" dirty="0">
                <a:solidFill>
                  <a:srgbClr val="FFFFFE"/>
                </a:solidFill>
              </a:rPr>
              <a:t>All Categorical features are converted to One hot encoding features before fitting on any model</a:t>
            </a:r>
          </a:p>
          <a:p>
            <a:pPr marL="0" indent="0">
              <a:lnSpc>
                <a:spcPct val="90000"/>
              </a:lnSpc>
              <a:buNone/>
            </a:pPr>
            <a:endParaRPr lang="en-US" sz="1400" dirty="0">
              <a:solidFill>
                <a:srgbClr val="FFFFFF"/>
              </a:solidFill>
            </a:endParaRPr>
          </a:p>
        </p:txBody>
      </p:sp>
      <p:sp>
        <p:nvSpPr>
          <p:cNvPr id="7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6" name="Picture 5" descr="Chart, box and whisker chart&#10;&#10;Description automatically generated">
            <a:extLst>
              <a:ext uri="{FF2B5EF4-FFF2-40B4-BE49-F238E27FC236}">
                <a16:creationId xmlns:a16="http://schemas.microsoft.com/office/drawing/2014/main" id="{875B8D56-D409-452B-AEF7-E956B0AEBA70}"/>
              </a:ext>
            </a:extLst>
          </p:cNvPr>
          <p:cNvPicPr>
            <a:picLocks noChangeAspect="1"/>
          </p:cNvPicPr>
          <p:nvPr/>
        </p:nvPicPr>
        <p:blipFill>
          <a:blip r:embed="rId3"/>
          <a:stretch>
            <a:fillRect/>
          </a:stretch>
        </p:blipFill>
        <p:spPr>
          <a:xfrm>
            <a:off x="4910748" y="571500"/>
            <a:ext cx="6732610" cy="2915967"/>
          </a:xfrm>
          <a:prstGeom prst="rect">
            <a:avLst/>
          </a:prstGeom>
        </p:spPr>
      </p:pic>
      <p:pic>
        <p:nvPicPr>
          <p:cNvPr id="8" name="Picture 7">
            <a:extLst>
              <a:ext uri="{FF2B5EF4-FFF2-40B4-BE49-F238E27FC236}">
                <a16:creationId xmlns:a16="http://schemas.microsoft.com/office/drawing/2014/main" id="{4EB2C336-FD04-4789-9E5A-5B0FCD0D8A30}"/>
              </a:ext>
            </a:extLst>
          </p:cNvPr>
          <p:cNvPicPr>
            <a:picLocks noChangeAspect="1"/>
          </p:cNvPicPr>
          <p:nvPr/>
        </p:nvPicPr>
        <p:blipFill>
          <a:blip r:embed="rId4"/>
          <a:stretch>
            <a:fillRect/>
          </a:stretch>
        </p:blipFill>
        <p:spPr>
          <a:xfrm>
            <a:off x="8950343" y="589745"/>
            <a:ext cx="2476592" cy="900614"/>
          </a:xfrm>
          <a:prstGeom prst="rect">
            <a:avLst/>
          </a:prstGeom>
        </p:spPr>
      </p:pic>
      <p:pic>
        <p:nvPicPr>
          <p:cNvPr id="11" name="Picture 10" descr="Chart&#10;&#10;Description automatically generated">
            <a:extLst>
              <a:ext uri="{FF2B5EF4-FFF2-40B4-BE49-F238E27FC236}">
                <a16:creationId xmlns:a16="http://schemas.microsoft.com/office/drawing/2014/main" id="{DFED3018-5A50-4B40-8540-C480767D6491}"/>
              </a:ext>
            </a:extLst>
          </p:cNvPr>
          <p:cNvPicPr>
            <a:picLocks noChangeAspect="1"/>
          </p:cNvPicPr>
          <p:nvPr/>
        </p:nvPicPr>
        <p:blipFill>
          <a:blip r:embed="rId5"/>
          <a:stretch>
            <a:fillRect/>
          </a:stretch>
        </p:blipFill>
        <p:spPr>
          <a:xfrm>
            <a:off x="4910749" y="3633794"/>
            <a:ext cx="6732610" cy="3113870"/>
          </a:xfrm>
          <a:prstGeom prst="rect">
            <a:avLst/>
          </a:prstGeom>
        </p:spPr>
      </p:pic>
      <p:sp>
        <p:nvSpPr>
          <p:cNvPr id="25" name="Content Placeholder 3">
            <a:extLst>
              <a:ext uri="{FF2B5EF4-FFF2-40B4-BE49-F238E27FC236}">
                <a16:creationId xmlns:a16="http://schemas.microsoft.com/office/drawing/2014/main" id="{0C7D7D4B-123A-4FD0-9B57-1B15B7F0D270}"/>
              </a:ext>
            </a:extLst>
          </p:cNvPr>
          <p:cNvSpPr txBox="1">
            <a:spLocks/>
          </p:cNvSpPr>
          <p:nvPr/>
        </p:nvSpPr>
        <p:spPr>
          <a:xfrm>
            <a:off x="6565711" y="690703"/>
            <a:ext cx="1911823" cy="3617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chemeClr val="bg1"/>
                </a:solidFill>
              </a:rPr>
              <a:t>Route Class Vs Cost</a:t>
            </a:r>
            <a:endParaRPr lang="en-US" sz="1200" b="1" dirty="0">
              <a:solidFill>
                <a:schemeClr val="bg1"/>
              </a:solidFill>
            </a:endParaRPr>
          </a:p>
          <a:p>
            <a:pPr>
              <a:lnSpc>
                <a:spcPct val="90000"/>
              </a:lnSpc>
              <a:buFont typeface="Wingdings" panose="05000000000000000000" pitchFamily="2" charset="2"/>
              <a:buChar char="v"/>
            </a:pPr>
            <a:endParaRPr lang="en-US" sz="1400" b="1" dirty="0">
              <a:solidFill>
                <a:schemeClr val="bg1"/>
              </a:solidFill>
            </a:endParaRPr>
          </a:p>
          <a:p>
            <a:pPr>
              <a:lnSpc>
                <a:spcPct val="90000"/>
              </a:lnSpc>
              <a:buFont typeface="Wingdings" panose="05000000000000000000" pitchFamily="2" charset="2"/>
              <a:buChar char="v"/>
            </a:pPr>
            <a:endParaRPr lang="en-US" sz="1500" b="1" dirty="0">
              <a:solidFill>
                <a:schemeClr val="bg1"/>
              </a:solidFill>
            </a:endParaRPr>
          </a:p>
        </p:txBody>
      </p:sp>
      <p:sp>
        <p:nvSpPr>
          <p:cNvPr id="26" name="Content Placeholder 3">
            <a:extLst>
              <a:ext uri="{FF2B5EF4-FFF2-40B4-BE49-F238E27FC236}">
                <a16:creationId xmlns:a16="http://schemas.microsoft.com/office/drawing/2014/main" id="{A19D8487-8AB8-4177-AFBF-254526942FB7}"/>
              </a:ext>
            </a:extLst>
          </p:cNvPr>
          <p:cNvSpPr txBox="1">
            <a:spLocks/>
          </p:cNvSpPr>
          <p:nvPr/>
        </p:nvSpPr>
        <p:spPr>
          <a:xfrm>
            <a:off x="7438153" y="3653935"/>
            <a:ext cx="2712526" cy="36178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None/>
            </a:pPr>
            <a:r>
              <a:rPr lang="en-US" sz="1400" b="1" dirty="0">
                <a:solidFill>
                  <a:schemeClr val="bg1"/>
                </a:solidFill>
              </a:rPr>
              <a:t>Origin City vs Route Class Count</a:t>
            </a:r>
            <a:endParaRPr lang="en-US" sz="1200" b="1" dirty="0">
              <a:solidFill>
                <a:schemeClr val="bg1"/>
              </a:solidFill>
            </a:endParaRPr>
          </a:p>
          <a:p>
            <a:pPr>
              <a:lnSpc>
                <a:spcPct val="90000"/>
              </a:lnSpc>
              <a:buFont typeface="Wingdings" panose="05000000000000000000" pitchFamily="2" charset="2"/>
              <a:buChar char="v"/>
            </a:pPr>
            <a:endParaRPr lang="en-US" sz="1400" b="1" dirty="0">
              <a:solidFill>
                <a:schemeClr val="bg1"/>
              </a:solidFill>
            </a:endParaRPr>
          </a:p>
          <a:p>
            <a:pPr>
              <a:lnSpc>
                <a:spcPct val="90000"/>
              </a:lnSpc>
              <a:buFont typeface="Wingdings" panose="05000000000000000000" pitchFamily="2" charset="2"/>
              <a:buChar char="v"/>
            </a:pPr>
            <a:endParaRPr lang="en-US" sz="1500" b="1" dirty="0">
              <a:solidFill>
                <a:schemeClr val="bg1"/>
              </a:solidFill>
            </a:endParaRPr>
          </a:p>
        </p:txBody>
      </p:sp>
    </p:spTree>
    <p:extLst>
      <p:ext uri="{BB962C8B-B14F-4D97-AF65-F5344CB8AC3E}">
        <p14:creationId xmlns:p14="http://schemas.microsoft.com/office/powerpoint/2010/main" val="30392411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9" name="Rectangle 7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Oval 7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 name="Oval 8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4" name="Oval 8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9" name="Rectangle 8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93" name="Freeform: Shape 9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9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583095" y="774886"/>
            <a:ext cx="4045838" cy="1020232"/>
          </a:xfrm>
        </p:spPr>
        <p:txBody>
          <a:bodyPr vert="horz" lIns="91440" tIns="45720" rIns="91440" bIns="45720" rtlCol="0" anchor="ctr">
            <a:normAutofit/>
          </a:bodyPr>
          <a:lstStyle/>
          <a:p>
            <a:pPr algn="ctr">
              <a:lnSpc>
                <a:spcPct val="90000"/>
              </a:lnSpc>
            </a:pPr>
            <a:r>
              <a:rPr lang="en-US" sz="2400" b="0" i="0" u="sng" kern="1200" dirty="0">
                <a:solidFill>
                  <a:srgbClr val="EBEBEB"/>
                </a:solidFill>
                <a:latin typeface="+mj-lt"/>
                <a:ea typeface="+mj-ea"/>
                <a:cs typeface="+mj-cs"/>
              </a:rPr>
              <a:t>Outliers -Distance and Cost</a:t>
            </a:r>
          </a:p>
        </p:txBody>
      </p:sp>
      <p:sp>
        <p:nvSpPr>
          <p:cNvPr id="97" name="Rectangle 9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9" name="Oval 9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1" name="Oval 10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770643" y="1998041"/>
            <a:ext cx="3536314" cy="3090794"/>
          </a:xfrm>
        </p:spPr>
        <p:txBody>
          <a:bodyPr vert="horz" lIns="91440" tIns="45720" rIns="91440" bIns="45720" rtlCol="0">
            <a:normAutofit/>
          </a:bodyPr>
          <a:lstStyle/>
          <a:p>
            <a:pPr>
              <a:lnSpc>
                <a:spcPct val="90000"/>
              </a:lnSpc>
            </a:pPr>
            <a:endParaRPr lang="en-US" sz="1500" dirty="0">
              <a:solidFill>
                <a:srgbClr val="FFFFFF"/>
              </a:solidFill>
            </a:endParaRPr>
          </a:p>
          <a:p>
            <a:pPr marL="214313" indent="-214313">
              <a:buFont typeface="Wingdings" panose="05000000000000000000" pitchFamily="2" charset="2"/>
              <a:buChar char="Ø"/>
            </a:pPr>
            <a:r>
              <a:rPr lang="en-US" sz="1800" dirty="0"/>
              <a:t>Applying Inter Quartile Range(IQR) on Distance and Cost Column to identify Records which is more than  Upper and Lower range from dataset </a:t>
            </a:r>
            <a:endParaRPr lang="en-IN" sz="1800" dirty="0"/>
          </a:p>
          <a:p>
            <a:pPr>
              <a:lnSpc>
                <a:spcPct val="90000"/>
              </a:lnSpc>
              <a:buFont typeface="Wingdings" panose="05000000000000000000" pitchFamily="2" charset="2"/>
              <a:buChar char="v"/>
            </a:pPr>
            <a:endParaRPr lang="en-US" sz="1500" dirty="0">
              <a:solidFill>
                <a:srgbClr val="FFFFFF"/>
              </a:solidFill>
            </a:endParaRPr>
          </a:p>
          <a:p>
            <a:pPr marL="0" indent="0">
              <a:lnSpc>
                <a:spcPct val="90000"/>
              </a:lnSpc>
              <a:buNone/>
            </a:pPr>
            <a:endParaRPr lang="en-US" sz="1500" dirty="0">
              <a:solidFill>
                <a:srgbClr val="FFFFFF"/>
              </a:solidFill>
            </a:endParaRPr>
          </a:p>
        </p:txBody>
      </p:sp>
      <p:sp>
        <p:nvSpPr>
          <p:cNvPr id="10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23" name="Picture 22">
            <a:extLst>
              <a:ext uri="{FF2B5EF4-FFF2-40B4-BE49-F238E27FC236}">
                <a16:creationId xmlns:a16="http://schemas.microsoft.com/office/drawing/2014/main" id="{10697C89-3E65-44F6-988E-415498DD3DAD}"/>
              </a:ext>
            </a:extLst>
          </p:cNvPr>
          <p:cNvPicPr>
            <a:picLocks noChangeAspect="1"/>
          </p:cNvPicPr>
          <p:nvPr/>
        </p:nvPicPr>
        <p:blipFill>
          <a:blip r:embed="rId3"/>
          <a:stretch>
            <a:fillRect/>
          </a:stretch>
        </p:blipFill>
        <p:spPr>
          <a:xfrm>
            <a:off x="5866803" y="206454"/>
            <a:ext cx="3952997" cy="2592534"/>
          </a:xfrm>
          <a:prstGeom prst="rect">
            <a:avLst/>
          </a:prstGeom>
        </p:spPr>
      </p:pic>
      <p:pic>
        <p:nvPicPr>
          <p:cNvPr id="24" name="Picture 23">
            <a:extLst>
              <a:ext uri="{FF2B5EF4-FFF2-40B4-BE49-F238E27FC236}">
                <a16:creationId xmlns:a16="http://schemas.microsoft.com/office/drawing/2014/main" id="{9C842A14-83C8-4504-85A4-94218E3984AC}"/>
              </a:ext>
            </a:extLst>
          </p:cNvPr>
          <p:cNvPicPr>
            <a:picLocks noChangeAspect="1"/>
          </p:cNvPicPr>
          <p:nvPr/>
        </p:nvPicPr>
        <p:blipFill>
          <a:blip r:embed="rId4"/>
          <a:stretch>
            <a:fillRect/>
          </a:stretch>
        </p:blipFill>
        <p:spPr>
          <a:xfrm>
            <a:off x="5246917" y="3014314"/>
            <a:ext cx="5657303" cy="3563712"/>
          </a:xfrm>
          <a:prstGeom prst="rect">
            <a:avLst/>
          </a:prstGeom>
        </p:spPr>
      </p:pic>
    </p:spTree>
    <p:extLst>
      <p:ext uri="{BB962C8B-B14F-4D97-AF65-F5344CB8AC3E}">
        <p14:creationId xmlns:p14="http://schemas.microsoft.com/office/powerpoint/2010/main" val="20953017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9" name="Rectangle 108">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Oval 109">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1" name="Oval 110">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 name="Oval 11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3" name="Oval 112">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4" name="Oval 113">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5"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6"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17"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9" name="Rectangle 118">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1" name="Rectangle 120">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3" name="Freeform: Shape 122">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25"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D8F8B15-7998-400E-853C-949859BE9996}"/>
              </a:ext>
            </a:extLst>
          </p:cNvPr>
          <p:cNvSpPr>
            <a:spLocks noGrp="1"/>
          </p:cNvSpPr>
          <p:nvPr>
            <p:ph type="title"/>
          </p:nvPr>
        </p:nvSpPr>
        <p:spPr>
          <a:xfrm>
            <a:off x="437320" y="735128"/>
            <a:ext cx="4240697" cy="1020232"/>
          </a:xfrm>
        </p:spPr>
        <p:txBody>
          <a:bodyPr vert="horz" lIns="91440" tIns="45720" rIns="91440" bIns="45720" rtlCol="0" anchor="ctr">
            <a:normAutofit/>
          </a:bodyPr>
          <a:lstStyle/>
          <a:p>
            <a:pPr algn="ctr">
              <a:lnSpc>
                <a:spcPct val="90000"/>
              </a:lnSpc>
            </a:pPr>
            <a:r>
              <a:rPr lang="en-IN" sz="2900" u="sng" dirty="0">
                <a:solidFill>
                  <a:srgbClr val="EBEBEB"/>
                </a:solidFill>
              </a:rPr>
              <a:t>Objective 2 Findings</a:t>
            </a:r>
            <a:endParaRPr lang="en-US" sz="2000" b="0" i="0" u="sng" kern="1200" dirty="0">
              <a:solidFill>
                <a:srgbClr val="EBEBEB"/>
              </a:solidFill>
              <a:latin typeface="+mj-lt"/>
              <a:ea typeface="+mj-ea"/>
              <a:cs typeface="+mj-cs"/>
            </a:endParaRPr>
          </a:p>
        </p:txBody>
      </p:sp>
      <p:sp>
        <p:nvSpPr>
          <p:cNvPr id="127" name="Rectangle 126">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9" name="Oval 128">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1" name="Oval 130">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EB21EECE-33DA-418C-A450-AB2C00C960E2}"/>
              </a:ext>
            </a:extLst>
          </p:cNvPr>
          <p:cNvSpPr>
            <a:spLocks noGrp="1"/>
          </p:cNvSpPr>
          <p:nvPr>
            <p:ph sz="half" idx="2"/>
          </p:nvPr>
        </p:nvSpPr>
        <p:spPr>
          <a:xfrm>
            <a:off x="516835" y="1510748"/>
            <a:ext cx="4028661" cy="4336774"/>
          </a:xfrm>
        </p:spPr>
        <p:txBody>
          <a:bodyPr vert="horz" lIns="91440" tIns="45720" rIns="91440" bIns="45720" rtlCol="0">
            <a:normAutofit/>
          </a:bodyPr>
          <a:lstStyle/>
          <a:p>
            <a:pPr>
              <a:lnSpc>
                <a:spcPct val="90000"/>
              </a:lnSpc>
            </a:pPr>
            <a:endParaRPr lang="en-US" sz="1500" dirty="0">
              <a:solidFill>
                <a:srgbClr val="FFFFFF"/>
              </a:solidFill>
            </a:endParaRPr>
          </a:p>
          <a:p>
            <a:pPr>
              <a:buFont typeface="Wingdings" panose="05000000000000000000" pitchFamily="2" charset="2"/>
              <a:buChar char="v"/>
            </a:pPr>
            <a:r>
              <a:rPr lang="en-IN" sz="1600" dirty="0">
                <a:solidFill>
                  <a:srgbClr val="FFFFFF"/>
                </a:solidFill>
              </a:rPr>
              <a:t>Did Feature engineering by  creating new feature ‘</a:t>
            </a:r>
            <a:r>
              <a:rPr lang="en-IN" sz="1600" dirty="0" err="1">
                <a:solidFill>
                  <a:srgbClr val="FFFFFF"/>
                </a:solidFill>
              </a:rPr>
              <a:t>cost_distance_ratio</a:t>
            </a:r>
            <a:r>
              <a:rPr lang="en-IN" sz="1600" dirty="0">
                <a:solidFill>
                  <a:srgbClr val="FFFFFF"/>
                </a:solidFill>
              </a:rPr>
              <a:t>’ by Cost/Distance</a:t>
            </a:r>
          </a:p>
          <a:p>
            <a:pPr>
              <a:buFont typeface="Wingdings" panose="05000000000000000000" pitchFamily="2" charset="2"/>
              <a:buChar char="v"/>
            </a:pPr>
            <a:r>
              <a:rPr lang="en-IN" sz="1600" dirty="0">
                <a:solidFill>
                  <a:srgbClr val="FFFFFF"/>
                </a:solidFill>
              </a:rPr>
              <a:t>Assuming if ‘</a:t>
            </a:r>
            <a:r>
              <a:rPr lang="en-IN" sz="1600" dirty="0" err="1">
                <a:solidFill>
                  <a:srgbClr val="FFFFFF"/>
                </a:solidFill>
              </a:rPr>
              <a:t>cost_distance_ratio</a:t>
            </a:r>
            <a:r>
              <a:rPr lang="en-IN" sz="1600" dirty="0">
                <a:solidFill>
                  <a:srgbClr val="FFFFFF"/>
                </a:solidFill>
              </a:rPr>
              <a:t>’ &gt;7 is </a:t>
            </a:r>
            <a:r>
              <a:rPr lang="en-US" sz="1600" dirty="0">
                <a:solidFill>
                  <a:srgbClr val="FFFFFF"/>
                </a:solidFill>
              </a:rPr>
              <a:t>higher-than-expected shipping cost .</a:t>
            </a:r>
          </a:p>
          <a:p>
            <a:pPr>
              <a:buFont typeface="Wingdings" panose="05000000000000000000" pitchFamily="2" charset="2"/>
              <a:buChar char="v"/>
            </a:pPr>
            <a:r>
              <a:rPr lang="en-US" sz="1600" dirty="0">
                <a:solidFill>
                  <a:srgbClr val="FFFFFF"/>
                </a:solidFill>
              </a:rPr>
              <a:t>These Routes and transactions need a follow-up with transportation suppliers regarding their rates.</a:t>
            </a:r>
            <a:endParaRPr lang="en-IN" sz="1600" dirty="0">
              <a:solidFill>
                <a:srgbClr val="FFFFFF"/>
              </a:solidFill>
            </a:endParaRPr>
          </a:p>
          <a:p>
            <a:pPr>
              <a:buFont typeface="Wingdings" panose="05000000000000000000" pitchFamily="2" charset="2"/>
              <a:buChar char="v"/>
            </a:pPr>
            <a:endParaRPr lang="en-IN" sz="1600" dirty="0">
              <a:solidFill>
                <a:srgbClr val="FFFFFF"/>
              </a:solidFill>
            </a:endParaRPr>
          </a:p>
          <a:p>
            <a:pPr>
              <a:buFont typeface="Wingdings" panose="05000000000000000000" pitchFamily="2" charset="2"/>
              <a:buChar char="v"/>
            </a:pPr>
            <a:endParaRPr lang="en-IN" sz="1600" dirty="0">
              <a:solidFill>
                <a:srgbClr val="FFFFFF"/>
              </a:solidFill>
            </a:endParaRPr>
          </a:p>
          <a:p>
            <a:pPr marL="0" indent="0">
              <a:lnSpc>
                <a:spcPct val="90000"/>
              </a:lnSpc>
              <a:buNone/>
            </a:pPr>
            <a:endParaRPr lang="en-US" sz="1500" dirty="0">
              <a:solidFill>
                <a:srgbClr val="FFFFFF"/>
              </a:solidFill>
            </a:endParaRPr>
          </a:p>
        </p:txBody>
      </p:sp>
      <p:sp>
        <p:nvSpPr>
          <p:cNvPr id="133"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pic>
        <p:nvPicPr>
          <p:cNvPr id="24" name="Picture 23">
            <a:extLst>
              <a:ext uri="{FF2B5EF4-FFF2-40B4-BE49-F238E27FC236}">
                <a16:creationId xmlns:a16="http://schemas.microsoft.com/office/drawing/2014/main" id="{A1B6FAB1-3E4A-416B-8495-68405CDB8934}"/>
              </a:ext>
            </a:extLst>
          </p:cNvPr>
          <p:cNvPicPr>
            <a:picLocks noChangeAspect="1"/>
          </p:cNvPicPr>
          <p:nvPr/>
        </p:nvPicPr>
        <p:blipFill>
          <a:blip r:embed="rId3"/>
          <a:stretch>
            <a:fillRect/>
          </a:stretch>
        </p:blipFill>
        <p:spPr>
          <a:xfrm>
            <a:off x="4983429" y="536715"/>
            <a:ext cx="6887997" cy="5919120"/>
          </a:xfrm>
          <a:prstGeom prst="rect">
            <a:avLst/>
          </a:prstGeom>
        </p:spPr>
      </p:pic>
    </p:spTree>
    <p:extLst>
      <p:ext uri="{BB962C8B-B14F-4D97-AF65-F5344CB8AC3E}">
        <p14:creationId xmlns:p14="http://schemas.microsoft.com/office/powerpoint/2010/main" val="317528379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2.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ppt/theme/themeOverride3.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purl.org/dc/elements/1.1/"/>
    <ds:schemaRef ds:uri="http://purl.org/dc/term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4401</TotalTime>
  <Words>1013</Words>
  <Application>Microsoft Office PowerPoint</Application>
  <PresentationFormat>Widescreen</PresentationFormat>
  <Paragraphs>157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Century Gothic</vt:lpstr>
      <vt:lpstr>Wingdings</vt:lpstr>
      <vt:lpstr>Wingdings 3</vt:lpstr>
      <vt:lpstr>Ion Boardroom</vt:lpstr>
      <vt:lpstr>Shipping Cost Analysis</vt:lpstr>
      <vt:lpstr>Case Study</vt:lpstr>
      <vt:lpstr>Exploratory Data Analysis</vt:lpstr>
      <vt:lpstr>Numerical Feature Analysis</vt:lpstr>
      <vt:lpstr>Correlation</vt:lpstr>
      <vt:lpstr>Categorical Features Analysis</vt:lpstr>
      <vt:lpstr>Categorical Features Analysis</vt:lpstr>
      <vt:lpstr>Outliers -Distance and Cost</vt:lpstr>
      <vt:lpstr>Objective 2 Findings</vt:lpstr>
      <vt:lpstr>Objective 1- ML Model Design</vt:lpstr>
      <vt:lpstr>Feature Importance</vt:lpstr>
      <vt:lpstr>Model-1&amp;2 Linear Regression</vt:lpstr>
      <vt:lpstr>Model-3&amp;4 Linear Regression</vt:lpstr>
      <vt:lpstr>Linear Regression Model Evalution-with 6 imp Features</vt:lpstr>
      <vt:lpstr>Summary </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Pavan Banda</dc:creator>
  <cp:lastModifiedBy>V, Venkatasaikushwanthreddy</cp:lastModifiedBy>
  <cp:revision>127</cp:revision>
  <dcterms:created xsi:type="dcterms:W3CDTF">2021-09-07T11:35:53Z</dcterms:created>
  <dcterms:modified xsi:type="dcterms:W3CDTF">2022-06-30T13:34:13Z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