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6" r:id="rId3"/>
    <p:sldId id="279" r:id="rId4"/>
    <p:sldId id="280" r:id="rId5"/>
    <p:sldId id="282" r:id="rId6"/>
    <p:sldId id="283" r:id="rId7"/>
    <p:sldId id="281" r:id="rId8"/>
    <p:sldId id="284" r:id="rId9"/>
    <p:sldId id="285" r:id="rId10"/>
    <p:sldId id="286" r:id="rId11"/>
    <p:sldId id="270" r:id="rId12"/>
    <p:sldId id="277" r:id="rId13"/>
    <p:sldId id="271" r:id="rId1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C2C"/>
    <a:srgbClr val="ED7D31"/>
    <a:srgbClr val="3850A8"/>
    <a:srgbClr val="000000"/>
    <a:srgbClr val="FAB2BC"/>
    <a:srgbClr val="5C2A08"/>
    <a:srgbClr val="7958B7"/>
    <a:srgbClr val="2B295A"/>
    <a:srgbClr val="24B9E3"/>
    <a:srgbClr val="CC5D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118" autoAdjust="0"/>
  </p:normalViewPr>
  <p:slideViewPr>
    <p:cSldViewPr snapToGrid="0">
      <p:cViewPr>
        <p:scale>
          <a:sx n="75" d="100"/>
          <a:sy n="75" d="100"/>
        </p:scale>
        <p:origin x="41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C0A7D5-7262-AC27-20FC-324DC247F4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05AB9-D022-DC62-1EA7-2573D74F67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99838-2110-47E1-85E6-D0E1AA395C29}" type="datetimeFigureOut">
              <a:rPr lang="en-001" smtClean="0"/>
              <a:t>28/12/2023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8619A-1D70-B8A4-7871-F84AFD310E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0D34F-5CA5-124D-5F7D-56CB29F2EA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10415-FC65-4CD1-84C1-05C6713B096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860702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197CC-FCF2-40D6-865C-0A1F326CB4ED}" type="datetimeFigureOut">
              <a:rPr lang="x-none" smtClean="0"/>
              <a:t>28/12/2023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B75ED-A500-4347-90A4-40478EA146D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2775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4A26-F937-D2DB-C7A9-91B54C89C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B283A-2890-E1B1-2A68-C03FE61AB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CEF10-A6DA-E8E1-9535-AB799507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6931-161F-4DBE-A25C-A9BD700E5E73}" type="datetime8">
              <a:rPr lang="x-none" smtClean="0"/>
              <a:t>28/12/2023 9:39 am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E77A8-D853-8B81-B84F-25A50D5C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9376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D50F-2880-328A-3F32-A657D6B1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667D1-545E-6024-90DC-626E5195F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F5F12-8BD9-0014-CDE6-3BBD161F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014D-8807-4966-A67A-322AE0C56EED}" type="datetime8">
              <a:rPr lang="x-none" smtClean="0"/>
              <a:t>28/12/2023 9:39 am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12FF-09CF-9E0F-B78E-C62F6F02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A22FB-900B-A4D6-FDBB-4A4A9A8A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5514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A28C3-E42D-BDEC-C61F-A9E33C895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773F4-A4FE-6068-38F8-A7213660D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6798-2D9F-82F8-C346-11338880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20D1-12D1-4D28-99BD-20973DB6EE21}" type="datetime8">
              <a:rPr lang="x-none" smtClean="0"/>
              <a:t>28/12/2023 9:39 am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E9BB-D42C-5CE0-6D2A-1C3F2CEE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C51A3-7444-74EE-88BD-2DFEA17D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6163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1421-5F17-2759-8071-B56448D6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52" y="365126"/>
            <a:ext cx="11111696" cy="115115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2C9E1-B8B9-0E4A-42EB-1F13F63B3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52" y="1516284"/>
            <a:ext cx="11111696" cy="46606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F24C-52E2-1E30-BDA7-A7A7C7C6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3F73-8E41-4F6B-ACF0-94D05F988E74}" type="datetime8">
              <a:rPr lang="x-none" smtClean="0"/>
              <a:t>28/12/2023 9:39 am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07D6C-86BA-7537-0B77-D582A6BB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5A294-3A4B-57C5-5812-94DCCC59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6678" y="6356349"/>
            <a:ext cx="2743200" cy="365125"/>
          </a:xfrm>
        </p:spPr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0881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03FB-5A98-8204-B690-18055457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32119-9C80-1EE0-1ACB-9C5D7FB99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5140-1917-C136-D440-E6D523B5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BD21-0F8C-4872-A1F1-42C72E885A8F}" type="datetime8">
              <a:rPr lang="x-none" smtClean="0"/>
              <a:t>28/12/2023 9:39 am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DF99B-1388-1EF9-AB5C-0F58C821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228E-0CF8-49ED-58D2-CDD61B1B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9716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A4ED-7C44-6D31-4DF3-212200A3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52" y="365126"/>
            <a:ext cx="11111696" cy="115115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8CFE-3607-793C-1312-EAFB455F6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152" y="1516284"/>
            <a:ext cx="5479648" cy="46606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D6417-38D9-8049-4F60-DA359E878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6284"/>
            <a:ext cx="5479648" cy="4660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90688-AC51-682D-E69A-0BA0337A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3DD0-6178-4EE3-8194-4D4F6AB06BDE}" type="datetime8">
              <a:rPr lang="x-none" smtClean="0"/>
              <a:t>28/12/2023 9:39 am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65BED-F386-D034-B8E0-5C331DF4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1A28-95D8-3A12-9617-ECDFAEB0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28058" cy="365125"/>
          </a:xfrm>
        </p:spPr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6438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3353-30F0-80CE-543A-D76EC517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C95ED-70BC-3C88-0F88-DF5981EF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6F92F-2DDD-BC04-768B-C1A2404BF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D8171-47EB-E13F-91F3-07F299C9D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0CE50-0F62-3872-8795-2290AAC21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78F85-6432-182A-C388-E162D523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E7C0-6E5B-442C-B665-DBBD86F9489B}" type="datetime8">
              <a:rPr lang="x-none" smtClean="0"/>
              <a:t>28/12/2023 9:39 am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45E7F-C67F-2C55-D876-0D306B6F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3FD2C-8E2F-2900-5792-9D004992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7177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83B9-78C5-40C7-A80A-8796D852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C80E4-573C-348D-9222-4FA47132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E15C-62EC-4F2B-AC0D-DE1A2571E59A}" type="datetime8">
              <a:rPr lang="x-none" smtClean="0"/>
              <a:t>28/12/2023 9:39 am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4839C-6521-27C7-4409-3753429D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F7021-06E6-1298-9DFC-6A78C437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6269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473AC-84B8-FE10-8843-648D34D7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3D0-56B8-495E-BE57-C1EA579ED97C}" type="datetime8">
              <a:rPr lang="x-none" smtClean="0"/>
              <a:t>28/12/2023 9:39 am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9CFAF-9605-4BD5-C24B-194070E6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A9694-EBA9-FFC8-7F48-AE0EF7BC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9963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AA62-9E69-2BFF-1F1D-CBB0036B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7BCA-7CFC-B42C-3BF9-160590FE8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88661-F1C0-645B-2531-2E4AF245D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500C5-CB59-DAF3-C667-9F81DFC6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27A7-64C5-4231-94D1-478452334A00}" type="datetime8">
              <a:rPr lang="x-none" smtClean="0"/>
              <a:t>28/12/2023 9:39 am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75CA3-F7E8-E2A3-E242-0435AF9F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2CCB0-9F2E-6217-B59E-C2CE822E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8287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E80E-C07D-DB5F-23E5-9F2C3750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BF4B7-6F70-2F92-C39A-1289A8CD5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A3090-B77C-E2AD-96ED-851504176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708FA-1937-71EB-70AE-592C4B97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1E70-87FB-4844-AD91-5B7BC21013AF}" type="datetime8">
              <a:rPr lang="x-none" smtClean="0"/>
              <a:t>28/12/2023 9:39 am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3FC46-76CF-2F59-B7F2-07CF7E77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BD580-57ED-D4CB-93BB-75555C25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0012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D67FA-3D07-909A-FF5E-0F481B42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FD816-898A-EF1B-5C4D-D9E50B9E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F323B-BEB1-596C-3F65-F91B2FEA2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062E0CD2-6338-4268-B1E7-70898A3C3234}" type="datetime8">
              <a:rPr lang="x-none" smtClean="0"/>
              <a:t>28/12/2023 9:39 am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D334D-7302-6F94-7CB8-CD1D5841B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3F737-FA23-8E76-9358-93CC81D69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  <a:latin typeface="Bahnschrift" panose="020B0502040204020203" pitchFamily="34" charset="0"/>
              </a:defRPr>
            </a:lvl1pPr>
          </a:lstStyle>
          <a:p>
            <a:fld id="{E5D9271B-17BF-495A-A910-CB43B226685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34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850A8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B80763E-677D-B91B-9EED-29840F20F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470" y="728647"/>
            <a:ext cx="4856048" cy="764487"/>
          </a:xfrm>
        </p:spPr>
        <p:txBody>
          <a:bodyPr anchor="ctr">
            <a:noAutofit/>
          </a:bodyPr>
          <a:lstStyle/>
          <a:p>
            <a:r>
              <a:rPr lang="en-US" sz="6000" b="1" i="0" dirty="0" err="1">
                <a:effectLst/>
                <a:ea typeface="Cambria Math" panose="02040503050406030204" pitchFamily="18" charset="0"/>
                <a:cs typeface="Arial" panose="020B0604020202020204" pitchFamily="34" charset="0"/>
              </a:rPr>
              <a:t>AeCC</a:t>
            </a:r>
            <a:endParaRPr lang="x-none" sz="6000" dirty="0"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941301D-2DCC-DECE-D760-97BAED349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469" y="1493134"/>
            <a:ext cx="4856049" cy="1961103"/>
          </a:xfrm>
        </p:spPr>
        <p:txBody>
          <a:bodyPr anchor="t">
            <a:normAutofit/>
          </a:bodyPr>
          <a:lstStyle/>
          <a:p>
            <a:r>
              <a:rPr lang="en-US" sz="3600" dirty="0"/>
              <a:t>Autoencoders for Compressed Communication</a:t>
            </a:r>
            <a:endParaRPr lang="x-none" sz="1400" dirty="0">
              <a:latin typeface="Bahnschrift" panose="020B0502040204020203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49FD4D-85FE-5EBD-95FF-F510668C0514}"/>
              </a:ext>
            </a:extLst>
          </p:cNvPr>
          <p:cNvSpPr txBox="1">
            <a:spLocks/>
          </p:cNvSpPr>
          <p:nvPr/>
        </p:nvSpPr>
        <p:spPr>
          <a:xfrm>
            <a:off x="447469" y="4724194"/>
            <a:ext cx="4856047" cy="55903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EE4C2C"/>
                </a:solidFill>
                <a:latin typeface="Bahnschrift" panose="020B0502040204020203" pitchFamily="34" charset="0"/>
              </a:rPr>
              <a:t>Presented by</a:t>
            </a:r>
            <a:endParaRPr lang="x-none" sz="3600" dirty="0">
              <a:solidFill>
                <a:srgbClr val="EE4C2C"/>
              </a:solidFill>
              <a:latin typeface="Bahnschrift" panose="020B0502040204020203" pitchFamily="34" charset="0"/>
            </a:endParaRPr>
          </a:p>
        </p:txBody>
      </p:sp>
      <p:pic>
        <p:nvPicPr>
          <p:cNvPr id="1026" name="Picture 2" descr="Convolutional Neural Network Tutorial [Update]">
            <a:extLst>
              <a:ext uri="{FF2B5EF4-FFF2-40B4-BE49-F238E27FC236}">
                <a16:creationId xmlns:a16="http://schemas.microsoft.com/office/drawing/2014/main" id="{4F1D19F3-F2C6-BA63-535D-A67801156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55"/>
          <a:stretch/>
        </p:blipFill>
        <p:spPr bwMode="auto">
          <a:xfrm>
            <a:off x="5775767" y="0"/>
            <a:ext cx="64162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DB8D59C-67EC-FE33-D74B-3B77B4EF2992}"/>
              </a:ext>
            </a:extLst>
          </p:cNvPr>
          <p:cNvSpPr txBox="1">
            <a:spLocks/>
          </p:cNvSpPr>
          <p:nvPr/>
        </p:nvSpPr>
        <p:spPr>
          <a:xfrm>
            <a:off x="447471" y="5283225"/>
            <a:ext cx="4856047" cy="12813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Bahnschrift" panose="020B0502040204020203" pitchFamily="34" charset="0"/>
              </a:rPr>
              <a:t>Muhammad Umer</a:t>
            </a:r>
          </a:p>
          <a:p>
            <a:pPr algn="l"/>
            <a:r>
              <a:rPr lang="en-US" sz="3200" dirty="0">
                <a:latin typeface="Bahnschrift" panose="020B0502040204020203" pitchFamily="34" charset="0"/>
              </a:rPr>
              <a:t>Muhammad Ahmed Mohsin</a:t>
            </a:r>
            <a:endParaRPr lang="x-none" sz="3200" dirty="0">
              <a:latin typeface="Bahnschrift" panose="020B0502040204020203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AC57B87-572D-ACFA-8028-45F53AD53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77" y="3264406"/>
            <a:ext cx="1024737" cy="123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ational University of Sciences &amp; Technology - Wikipedia">
            <a:extLst>
              <a:ext uri="{FF2B5EF4-FFF2-40B4-BE49-F238E27FC236}">
                <a16:creationId xmlns:a16="http://schemas.microsoft.com/office/drawing/2014/main" id="{A47F1346-96E7-FB3F-2AAA-BAB80B15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692" y="3267157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82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E85D-F4B0-D420-05D0-39E708D3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D7D31"/>
                </a:solidFill>
              </a:rPr>
              <a:t>Results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[ SSIM &amp; PSNR ]</a:t>
            </a:r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AC629-152F-83BC-FACD-EF1E6340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10</a:t>
            </a:fld>
            <a:endParaRPr 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3AFA0-BC1A-B0BB-7BA6-C43AF6B9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52" y="2381777"/>
            <a:ext cx="5595591" cy="3848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397ADE-EA60-9B36-E048-D2C3253AF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627" y="2381777"/>
            <a:ext cx="5390221" cy="37844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DBD9A5-D0F9-7592-972C-593914631656}"/>
              </a:ext>
            </a:extLst>
          </p:cNvPr>
          <p:cNvSpPr txBox="1"/>
          <p:nvPr/>
        </p:nvSpPr>
        <p:spPr>
          <a:xfrm>
            <a:off x="642836" y="1427669"/>
            <a:ext cx="5390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850A8"/>
                </a:solidFill>
                <a:latin typeface="Bahnschrift" panose="020B0502040204020203" pitchFamily="34" charset="0"/>
              </a:rPr>
              <a:t>Structural Similarity Index</a:t>
            </a:r>
          </a:p>
          <a:p>
            <a:pPr algn="ctr"/>
            <a:r>
              <a:rPr lang="en-US" sz="2800" b="1" dirty="0">
                <a:solidFill>
                  <a:srgbClr val="3850A8"/>
                </a:solidFill>
                <a:latin typeface="Bahnschrift" panose="020B0502040204020203" pitchFamily="34" charset="0"/>
              </a:rPr>
              <a:t>(SSIM)</a:t>
            </a:r>
            <a:endParaRPr lang="en-001" sz="2800" b="1" dirty="0">
              <a:solidFill>
                <a:srgbClr val="3850A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751D1B-B7E2-0E47-FEB3-D0D73A17BA16}"/>
              </a:ext>
            </a:extLst>
          </p:cNvPr>
          <p:cNvSpPr txBox="1"/>
          <p:nvPr/>
        </p:nvSpPr>
        <p:spPr>
          <a:xfrm>
            <a:off x="6321567" y="1427670"/>
            <a:ext cx="5390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850A8"/>
                </a:solidFill>
                <a:latin typeface="Bahnschrift" panose="020B0502040204020203" pitchFamily="34" charset="0"/>
              </a:rPr>
              <a:t>Peak Signal-to-Noise Ratio</a:t>
            </a:r>
          </a:p>
          <a:p>
            <a:pPr algn="ctr"/>
            <a:r>
              <a:rPr lang="en-US" sz="2800" b="1" dirty="0">
                <a:solidFill>
                  <a:srgbClr val="3850A8"/>
                </a:solidFill>
                <a:latin typeface="Bahnschrift" panose="020B0502040204020203" pitchFamily="34" charset="0"/>
              </a:rPr>
              <a:t>(PSNR)</a:t>
            </a:r>
            <a:endParaRPr lang="en-001" sz="2800" b="1" dirty="0">
              <a:solidFill>
                <a:srgbClr val="385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D041-4558-6618-F1D8-446F18D9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53866-C6FE-7640-C77F-E42C5E184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AeCC</a:t>
            </a:r>
            <a:r>
              <a:rPr lang="en-US" dirty="0"/>
              <a:t> offers an alternate way to transmit images</a:t>
            </a:r>
            <a:br>
              <a:rPr lang="en-US" dirty="0"/>
            </a:br>
            <a:r>
              <a:rPr lang="en-US" dirty="0"/>
              <a:t>with a trainable compression factor</a:t>
            </a:r>
          </a:p>
          <a:p>
            <a:r>
              <a:rPr lang="en-US" dirty="0"/>
              <a:t>Allows for at-receiver reconstruction validation</a:t>
            </a:r>
            <a:br>
              <a:rPr lang="en-US" dirty="0"/>
            </a:br>
            <a:r>
              <a:rPr lang="en-US" dirty="0"/>
              <a:t>(SSIM &amp; PSNR)</a:t>
            </a:r>
          </a:p>
          <a:p>
            <a:r>
              <a:rPr lang="en-US" b="1" dirty="0">
                <a:solidFill>
                  <a:srgbClr val="ED7D31"/>
                </a:solidFill>
              </a:rPr>
              <a:t>Current Limitations &amp; Solutions</a:t>
            </a:r>
          </a:p>
          <a:p>
            <a:pPr lvl="1"/>
            <a:r>
              <a:rPr lang="en-US" dirty="0"/>
              <a:t>Does not take into account variable and dynamic nature</a:t>
            </a:r>
            <a:br>
              <a:rPr lang="en-US" dirty="0"/>
            </a:br>
            <a:r>
              <a:rPr lang="en-US" dirty="0"/>
              <a:t>of the wireless channels (overfits to Rayleigh)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Solution</a:t>
            </a:r>
            <a:r>
              <a:rPr lang="en-US" dirty="0"/>
              <a:t> – Continual learning</a:t>
            </a:r>
            <a:r>
              <a:rPr lang="en-US" baseline="30000" dirty="0"/>
              <a:t> [1]</a:t>
            </a:r>
          </a:p>
          <a:p>
            <a:pPr lvl="1"/>
            <a:r>
              <a:rPr lang="en-US" dirty="0"/>
              <a:t>Need better and optimal ways to resize images, OR make the input image size variable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4CD8B-9CFB-8C11-7ECC-A6203877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11</a:t>
            </a:fld>
            <a:endParaRPr lang="x-none" dirty="0"/>
          </a:p>
        </p:txBody>
      </p:sp>
      <p:pic>
        <p:nvPicPr>
          <p:cNvPr id="3074" name="Picture 2" descr="Premium Vector | Blue bulb with checkmark like expert insight icon flat  stroke linear simple trend modern efficiency logotype design element  isolated on white concept of visionary pictogram or conclusion symbol">
            <a:extLst>
              <a:ext uri="{FF2B5EF4-FFF2-40B4-BE49-F238E27FC236}">
                <a16:creationId xmlns:a16="http://schemas.microsoft.com/office/drawing/2014/main" id="{1553E59D-9081-9967-4903-A4C8129FE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90" t="15119" r="20982" b="23360"/>
          <a:stretch/>
        </p:blipFill>
        <p:spPr bwMode="auto">
          <a:xfrm>
            <a:off x="9336692" y="940705"/>
            <a:ext cx="2103172" cy="228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0939E3-40DA-C22F-A8AA-B85E2DF3BAD3}"/>
              </a:ext>
            </a:extLst>
          </p:cNvPr>
          <p:cNvSpPr txBox="1"/>
          <p:nvPr/>
        </p:nvSpPr>
        <p:spPr>
          <a:xfrm>
            <a:off x="4222830" y="5710018"/>
            <a:ext cx="7537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0" i="0" baseline="30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hnschrift" panose="020B0502040204020203" pitchFamily="34" charset="0"/>
              </a:rPr>
              <a:t>[1]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hnschrift" panose="020B0502040204020203" pitchFamily="34" charset="0"/>
              </a:rPr>
              <a:t>Continual Learning is a concept to learn a model for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multiple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hnschrift" panose="020B0502040204020203" pitchFamily="34" charset="0"/>
              </a:rPr>
              <a:t> tasks without forgetting knowledge obtained from the preceding tasks</a:t>
            </a:r>
            <a:endParaRPr lang="en-001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24465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65D9-0B3F-979B-54A6-8C5D5F35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D7D31"/>
                </a:solidFill>
              </a:rPr>
              <a:t>References</a:t>
            </a:r>
            <a:endParaRPr lang="en-001" dirty="0">
              <a:solidFill>
                <a:srgbClr val="ED7D3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B1919-94FB-BDE0-6A10-7894EE145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Saber, Hamid, </a:t>
            </a:r>
            <a:r>
              <a:rPr lang="en-US" dirty="0" err="1"/>
              <a:t>Homayoon</a:t>
            </a:r>
            <a:r>
              <a:rPr lang="en-US" dirty="0"/>
              <a:t> </a:t>
            </a:r>
            <a:r>
              <a:rPr lang="en-US" dirty="0" err="1"/>
              <a:t>Hatami</a:t>
            </a:r>
            <a:r>
              <a:rPr lang="en-US" dirty="0"/>
              <a:t>, and Jung Hyun Bae. "List Autoencoder: Towards Deep Learning Based Reliable Transmission Over Noisy Channels." In GLOBECOM 2022-2022 IEEE Global Communications Conference, pp. 1454-1459. IEEE, 2022.</a:t>
            </a:r>
          </a:p>
          <a:p>
            <a:r>
              <a:rPr lang="en-US" dirty="0"/>
              <a:t>Cheng, Z., Sun, H., Takeuchi, M., &amp; </a:t>
            </a:r>
            <a:r>
              <a:rPr lang="en-US" dirty="0" err="1"/>
              <a:t>Katto</a:t>
            </a:r>
            <a:r>
              <a:rPr lang="en-US" dirty="0"/>
              <a:t>, J. (2018, June). Deep convolutional autoencoder-based lossy image compression. In 2018 Picture Coding Symposium (PCS) (pp. 253-257). IEEE.</a:t>
            </a:r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99376-5818-7624-48F6-183526E0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12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4248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DED13-72E9-0323-B8CB-03FD7313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13</a:t>
            </a:fld>
            <a:endParaRPr lang="x-non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F01B6D-878B-4EF9-211C-21C16268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F4F6272-35ED-5909-C5F6-0E51DA333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40F42926-D77A-338B-459A-03AB961A4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978AC9C-8085-F142-0E93-1CD6AA4BE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5D1B24A-A50F-CC58-FF0F-65E3158AC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9BADB476-BB39-3830-4C8A-88C6AFF38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6B41E032-9206-55FC-1970-23F8217B9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99741AEB-CE17-79CD-B6F5-DD2D5D30A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0E9A6F91-5E59-90F2-9C09-4E0897182EF8}"/>
              </a:ext>
            </a:extLst>
          </p:cNvPr>
          <p:cNvSpPr txBox="1">
            <a:spLocks/>
          </p:cNvSpPr>
          <p:nvPr/>
        </p:nvSpPr>
        <p:spPr>
          <a:xfrm>
            <a:off x="2886765" y="1495956"/>
            <a:ext cx="6418471" cy="2692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>
                <a:solidFill>
                  <a:schemeClr val="bg1"/>
                </a:solidFill>
                <a:latin typeface="Bahnschrift" panose="020B0502040204020203" pitchFamily="34" charset="0"/>
              </a:rPr>
              <a:t>Thank You</a:t>
            </a:r>
            <a:endParaRPr lang="en-US" sz="6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2D17980-0DBF-10CC-F6C6-8936AB1367B4}"/>
              </a:ext>
            </a:extLst>
          </p:cNvPr>
          <p:cNvSpPr txBox="1">
            <a:spLocks/>
          </p:cNvSpPr>
          <p:nvPr/>
        </p:nvSpPr>
        <p:spPr>
          <a:xfrm>
            <a:off x="2886765" y="4414123"/>
            <a:ext cx="6418471" cy="1017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solidFill>
                  <a:schemeClr val="bg1"/>
                </a:solidFill>
                <a:latin typeface="Bahnschrift" panose="020B0502040204020203" pitchFamily="34" charset="0"/>
              </a:rPr>
              <a:t>Any Questions?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7" name="Freeform: Shape 32">
            <a:extLst>
              <a:ext uri="{FF2B5EF4-FFF2-40B4-BE49-F238E27FC236}">
                <a16:creationId xmlns:a16="http://schemas.microsoft.com/office/drawing/2014/main" id="{D85E3586-5EDC-1669-67B9-9AC3E581F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8" name="Graphic 212">
            <a:extLst>
              <a:ext uri="{FF2B5EF4-FFF2-40B4-BE49-F238E27FC236}">
                <a16:creationId xmlns:a16="http://schemas.microsoft.com/office/drawing/2014/main" id="{3B20ED83-09DE-714E-D95A-2001501E0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9" name="Graphic 212">
            <a:extLst>
              <a:ext uri="{FF2B5EF4-FFF2-40B4-BE49-F238E27FC236}">
                <a16:creationId xmlns:a16="http://schemas.microsoft.com/office/drawing/2014/main" id="{4526A635-E164-A312-DE0C-7264A8C39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EBBB45C-843A-9C9F-21B6-4991F6E25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B3B8ECA-C715-FEEE-8D9E-0770892A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2330160-B6E3-BCD1-6536-D8D737DC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3" name="Graphic 185">
            <a:extLst>
              <a:ext uri="{FF2B5EF4-FFF2-40B4-BE49-F238E27FC236}">
                <a16:creationId xmlns:a16="http://schemas.microsoft.com/office/drawing/2014/main" id="{FC2947E7-07B5-ECE9-F151-61D4B95C1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3BBD48A-3D6F-5AA9-CFFA-09A5C0E0C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C65E6A-5BC8-CA5D-423C-497B46160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5AC30-6A94-D646-937C-6954AAF9F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C82BFB0-A780-8F73-7297-CA204C2CC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48FC57C-CDFF-A28A-997A-5F09C7923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591274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B983-1240-F63B-1902-B3AF1B0B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D7D31"/>
                </a:solidFill>
              </a:rPr>
              <a:t>Introduction</a:t>
            </a:r>
            <a:endParaRPr lang="en-001" dirty="0">
              <a:solidFill>
                <a:srgbClr val="ED7D3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81D8-13B6-168B-9185-FB323FB2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objective is to investigate the integration of Vision Transformers (</a:t>
            </a:r>
            <a:r>
              <a:rPr lang="en-US" dirty="0" err="1"/>
              <a:t>ViTs</a:t>
            </a:r>
            <a:r>
              <a:rPr lang="en-US" dirty="0"/>
              <a:t>) in the compression and communication of images</a:t>
            </a:r>
          </a:p>
          <a:p>
            <a:r>
              <a:rPr lang="en-US" dirty="0"/>
              <a:t>We propose and explore the workings of</a:t>
            </a:r>
            <a:r>
              <a:rPr lang="en-US" dirty="0">
                <a:solidFill>
                  <a:srgbClr val="3850A8"/>
                </a:solidFill>
              </a:rPr>
              <a:t> DAE-</a:t>
            </a:r>
            <a:r>
              <a:rPr lang="en-US" dirty="0" err="1">
                <a:solidFill>
                  <a:srgbClr val="3850A8"/>
                </a:solidFill>
              </a:rPr>
              <a:t>ViT</a:t>
            </a:r>
            <a:r>
              <a:rPr lang="en-US" dirty="0">
                <a:solidFill>
                  <a:srgbClr val="3850A8"/>
                </a:solidFill>
              </a:rPr>
              <a:t> </a:t>
            </a:r>
            <a:r>
              <a:rPr lang="en-US" dirty="0"/>
              <a:t>model, a combination of </a:t>
            </a:r>
            <a:r>
              <a:rPr lang="en-US" dirty="0">
                <a:solidFill>
                  <a:srgbClr val="ED7D31"/>
                </a:solidFill>
              </a:rPr>
              <a:t>Denoising Autoencoders</a:t>
            </a:r>
            <a:r>
              <a:rPr lang="en-US" dirty="0"/>
              <a:t> and </a:t>
            </a:r>
            <a:r>
              <a:rPr lang="en-US" dirty="0">
                <a:solidFill>
                  <a:srgbClr val="ED7D31"/>
                </a:solidFill>
              </a:rPr>
              <a:t>Vision Transformers</a:t>
            </a:r>
            <a:r>
              <a:rPr lang="en-US" dirty="0"/>
              <a:t>, and assess its efficacy in image reconstruction and denoising</a:t>
            </a:r>
          </a:p>
          <a:p>
            <a:r>
              <a:rPr lang="en-US" dirty="0"/>
              <a:t>The primary evaluation metrics employed are the </a:t>
            </a:r>
            <a:r>
              <a:rPr lang="en-US" dirty="0">
                <a:solidFill>
                  <a:srgbClr val="00B050"/>
                </a:solidFill>
              </a:rPr>
              <a:t>Structural Similarity Index (SSI) </a:t>
            </a:r>
            <a:r>
              <a:rPr lang="en-US" dirty="0"/>
              <a:t>for reconstruction quality and </a:t>
            </a:r>
            <a:r>
              <a:rPr lang="en-US" dirty="0">
                <a:solidFill>
                  <a:srgbClr val="00B050"/>
                </a:solidFill>
              </a:rPr>
              <a:t>Peak Signal-to-Noise Ratio (PSNR) </a:t>
            </a:r>
            <a:r>
              <a:rPr lang="en-US" dirty="0"/>
              <a:t>for assessing transmitted image quality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1AA8D-CD19-5FB9-9F9D-0469817D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2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8893813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B983-1240-F63B-1902-B3AF1B0B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Transformer: Overview</a:t>
            </a:r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1AA8D-CD19-5FB9-9F9D-0469817D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3</a:t>
            </a:fld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70034-A23A-BBEB-B768-EF1900607315}"/>
              </a:ext>
            </a:extLst>
          </p:cNvPr>
          <p:cNvSpPr txBox="1"/>
          <p:nvPr/>
        </p:nvSpPr>
        <p:spPr>
          <a:xfrm>
            <a:off x="540152" y="1516284"/>
            <a:ext cx="5490260" cy="3990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001" sz="2200" kern="100" dirty="0">
                <a:solidFill>
                  <a:srgbClr val="ED7D3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Splitting: </a:t>
            </a:r>
            <a:r>
              <a:rPr lang="en-001" sz="2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Divides image into fixed-size patches</a:t>
            </a:r>
          </a:p>
          <a:p>
            <a:pPr>
              <a:spcAft>
                <a:spcPts val="1000"/>
              </a:spcAft>
            </a:pPr>
            <a:r>
              <a:rPr lang="en-001" sz="2200" kern="100" dirty="0">
                <a:solidFill>
                  <a:srgbClr val="ED7D3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Patch Embedding: </a:t>
            </a:r>
            <a:r>
              <a:rPr lang="en-001" sz="2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Flattens patches and projects them into a latent space</a:t>
            </a:r>
          </a:p>
          <a:p>
            <a:pPr>
              <a:spcAft>
                <a:spcPts val="1000"/>
              </a:spcAft>
            </a:pPr>
            <a:r>
              <a:rPr lang="en-001" sz="2200" kern="100" dirty="0">
                <a:solidFill>
                  <a:srgbClr val="ED7D3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Positional Embedding: </a:t>
            </a:r>
            <a:r>
              <a:rPr lang="en-001" sz="2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Adds positional information to patches</a:t>
            </a:r>
          </a:p>
          <a:p>
            <a:pPr>
              <a:spcAft>
                <a:spcPts val="1000"/>
              </a:spcAft>
            </a:pPr>
            <a:r>
              <a:rPr lang="en-001" sz="2200" kern="100" dirty="0">
                <a:solidFill>
                  <a:srgbClr val="ED7D3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Transformer Encoder: </a:t>
            </a:r>
            <a:r>
              <a:rPr lang="en-001" sz="2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Processes patch embeddings with multiple attention layers</a:t>
            </a:r>
          </a:p>
          <a:p>
            <a:pPr>
              <a:spcAft>
                <a:spcPts val="1000"/>
              </a:spcAft>
            </a:pPr>
            <a:r>
              <a:rPr lang="en-001" sz="2200" kern="100" dirty="0">
                <a:solidFill>
                  <a:srgbClr val="ED7D3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Head: </a:t>
            </a:r>
            <a:r>
              <a:rPr lang="en-001" sz="2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an extra "classification token" for final prediction</a:t>
            </a:r>
          </a:p>
        </p:txBody>
      </p:sp>
      <p:pic>
        <p:nvPicPr>
          <p:cNvPr id="7" name="Picture 2" descr="Vision Transformer Explained | Papers With Code">
            <a:extLst>
              <a:ext uri="{FF2B5EF4-FFF2-40B4-BE49-F238E27FC236}">
                <a16:creationId xmlns:a16="http://schemas.microsoft.com/office/drawing/2014/main" id="{15763731-1B79-1824-906E-BAA5AF076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0" t="12171" r="3563" b="4918"/>
          <a:stretch/>
        </p:blipFill>
        <p:spPr bwMode="auto">
          <a:xfrm>
            <a:off x="6161590" y="1514612"/>
            <a:ext cx="5710177" cy="399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E34834-D3A4-3A8C-CC2E-D81E9A74CC20}"/>
              </a:ext>
            </a:extLst>
          </p:cNvPr>
          <p:cNvSpPr txBox="1"/>
          <p:nvPr/>
        </p:nvSpPr>
        <p:spPr>
          <a:xfrm>
            <a:off x="2882097" y="5987017"/>
            <a:ext cx="887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hnschrift" panose="020B0502040204020203" pitchFamily="34" charset="0"/>
              </a:rPr>
              <a:t>Paper: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hnschrift" panose="020B0502040204020203" pitchFamily="34" charset="0"/>
              </a:rPr>
              <a:t>An Image is Worth 16x16 Words: Transformers for Image Recognition at Scale</a:t>
            </a:r>
            <a:endParaRPr lang="en-00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043DA46B-023C-C5E3-7B8B-6620FFB2AC84}"/>
              </a:ext>
            </a:extLst>
          </p:cNvPr>
          <p:cNvSpPr/>
          <p:nvPr/>
        </p:nvSpPr>
        <p:spPr>
          <a:xfrm>
            <a:off x="6284068" y="1731523"/>
            <a:ext cx="943583" cy="875881"/>
          </a:xfrm>
          <a:prstGeom prst="noSmoking">
            <a:avLst/>
          </a:prstGeom>
          <a:solidFill>
            <a:srgbClr val="C0000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>
              <a:solidFill>
                <a:schemeClr val="tx1"/>
              </a:solidFill>
            </a:endParaRP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E593F831-6082-CEEB-BB2A-B12CB23873D8}"/>
              </a:ext>
            </a:extLst>
          </p:cNvPr>
          <p:cNvSpPr/>
          <p:nvPr/>
        </p:nvSpPr>
        <p:spPr>
          <a:xfrm>
            <a:off x="1329447" y="4656306"/>
            <a:ext cx="943583" cy="875881"/>
          </a:xfrm>
          <a:prstGeom prst="noSmoking">
            <a:avLst/>
          </a:prstGeom>
          <a:solidFill>
            <a:srgbClr val="C0000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816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B983-1240-F63B-1902-B3AF1B0B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ED7D31"/>
                </a:solidFill>
              </a:rPr>
              <a:t>AeCC</a:t>
            </a:r>
            <a:r>
              <a:rPr lang="en-US" dirty="0">
                <a:solidFill>
                  <a:srgbClr val="ED7D31"/>
                </a:solidFill>
              </a:rPr>
              <a:t> Workflow</a:t>
            </a:r>
            <a:endParaRPr lang="en-001" dirty="0">
              <a:solidFill>
                <a:srgbClr val="ED7D3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1AA8D-CD19-5FB9-9F9D-0469817D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4</a:t>
            </a:fld>
            <a:endParaRPr lang="x-non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B50628-D103-F974-5004-8C710F39B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4" y="1516284"/>
            <a:ext cx="11746551" cy="412763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5D716CE-7437-A8B3-ED9B-2C1330C32557}"/>
              </a:ext>
            </a:extLst>
          </p:cNvPr>
          <p:cNvGrpSpPr/>
          <p:nvPr/>
        </p:nvGrpSpPr>
        <p:grpSpPr>
          <a:xfrm>
            <a:off x="3047999" y="5273040"/>
            <a:ext cx="6096000" cy="1083309"/>
            <a:chOff x="3047999" y="5273040"/>
            <a:chExt cx="6096000" cy="108330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489081-740E-8121-EEA5-0A1C8AE89DF3}"/>
                </a:ext>
              </a:extLst>
            </p:cNvPr>
            <p:cNvSpPr txBox="1"/>
            <p:nvPr/>
          </p:nvSpPr>
          <p:spPr>
            <a:xfrm>
              <a:off x="3047999" y="5987017"/>
              <a:ext cx="6096000" cy="369332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 algn="ctr"/>
              <a:r>
                <a:rPr lang="en-US" b="1" kern="100" dirty="0">
                  <a:solidFill>
                    <a:srgbClr val="3850A8"/>
                  </a:solidFill>
                  <a:effectLst/>
                  <a:latin typeface="Bahnschrift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 Transformers</a:t>
              </a:r>
              <a:endParaRPr lang="en-001" dirty="0">
                <a:solidFill>
                  <a:srgbClr val="3850A8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0C7DDB-DF34-EF72-E37E-3921B0C8888C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4744720" y="5273040"/>
              <a:ext cx="1351279" cy="713976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6E065B-2168-BC04-63F0-D2A86B443DEA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6095999" y="5313680"/>
              <a:ext cx="1493521" cy="673336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CB2955-34DE-093A-F0FB-F307B1CD3D1D}"/>
                </a:ext>
              </a:extLst>
            </p:cNvPr>
            <p:cNvSpPr/>
            <p:nvPr/>
          </p:nvSpPr>
          <p:spPr>
            <a:xfrm>
              <a:off x="6046470" y="5928360"/>
              <a:ext cx="100965" cy="990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</p:grpSp>
    </p:spTree>
    <p:extLst>
      <p:ext uri="{BB962C8B-B14F-4D97-AF65-F5344CB8AC3E}">
        <p14:creationId xmlns:p14="http://schemas.microsoft.com/office/powerpoint/2010/main" val="36155496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64D-8B68-0915-1823-E89BF276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EB88-0667-C827-2203-0B526F0E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52" y="1516284"/>
            <a:ext cx="6109232" cy="4660679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rgbClr val="ED7D31"/>
                </a:solidFill>
              </a:rPr>
              <a:t>Role in Image Compression</a:t>
            </a:r>
          </a:p>
          <a:p>
            <a:pPr lvl="1"/>
            <a:r>
              <a:rPr lang="en-US" sz="2200" dirty="0"/>
              <a:t>Incorporates positional-embeddings to determine position of patches</a:t>
            </a:r>
          </a:p>
          <a:p>
            <a:pPr lvl="1"/>
            <a:r>
              <a:rPr lang="en-US" sz="2200" dirty="0"/>
              <a:t>Implements transformer-based encoding to represent images in a compressed format</a:t>
            </a:r>
          </a:p>
          <a:p>
            <a:r>
              <a:rPr lang="en-US" sz="2600" dirty="0">
                <a:solidFill>
                  <a:srgbClr val="ED7D31"/>
                </a:solidFill>
              </a:rPr>
              <a:t>Importance of Feature Extraction</a:t>
            </a:r>
          </a:p>
          <a:p>
            <a:pPr lvl="1"/>
            <a:r>
              <a:rPr lang="en-US" sz="2200" dirty="0"/>
              <a:t>Extracts essential features from images for effective compression</a:t>
            </a:r>
          </a:p>
          <a:p>
            <a:pPr lvl="1"/>
            <a:r>
              <a:rPr lang="en-US" sz="2200" dirty="0"/>
              <a:t>Dimensionality reduction through MLP heads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5F319-C9E6-66FD-B095-B8C27570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5</a:t>
            </a:fld>
            <a:endParaRPr lang="x-non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2DA34-3CE5-82C3-F4CC-1A26A6EE74FB}"/>
              </a:ext>
            </a:extLst>
          </p:cNvPr>
          <p:cNvGrpSpPr/>
          <p:nvPr/>
        </p:nvGrpSpPr>
        <p:grpSpPr>
          <a:xfrm>
            <a:off x="6650416" y="1261888"/>
            <a:ext cx="5001431" cy="4915075"/>
            <a:chOff x="6650416" y="1202817"/>
            <a:chExt cx="5001431" cy="49150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9A207F-70DE-342B-AEB0-551886BC44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r="49366"/>
            <a:stretch/>
          </p:blipFill>
          <p:spPr>
            <a:xfrm>
              <a:off x="6650416" y="1202817"/>
              <a:ext cx="5000400" cy="266603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59B52F6-C8CA-2C02-7B14-80201BBE1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9331"/>
            <a:stretch/>
          </p:blipFill>
          <p:spPr>
            <a:xfrm>
              <a:off x="6650417" y="3868848"/>
              <a:ext cx="5001430" cy="2249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815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7847-7A5D-7EEF-6603-5E5CB14D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Channel</a:t>
            </a:r>
            <a:endParaRPr lang="en-00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58332-A0D1-B5DF-E5E6-CBC6018F8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152" y="1516284"/>
                <a:ext cx="6138440" cy="4660679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2400" dirty="0"/>
                  <a:t>For simplicity → </a:t>
                </a:r>
                <a:r>
                  <a:rPr lang="en-US" sz="2400" dirty="0">
                    <a:solidFill>
                      <a:srgbClr val="ED7D31"/>
                    </a:solidFill>
                  </a:rPr>
                  <a:t>BPSK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{1+0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−1+0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>
                    <a:solidFill>
                      <a:srgbClr val="ED7D31"/>
                    </a:solidFill>
                  </a:rPr>
                  <a:t>Rayleigh Channel</a:t>
                </a:r>
              </a:p>
              <a:p>
                <a:endParaRPr lang="en-US" sz="2400" dirty="0">
                  <a:solidFill>
                    <a:srgbClr val="ED7D31"/>
                  </a:solidFill>
                </a:endParaRPr>
              </a:p>
              <a:p>
                <a:endParaRPr lang="en-US" sz="2400" dirty="0">
                  <a:solidFill>
                    <a:srgbClr val="ED7D31"/>
                  </a:solidFill>
                </a:endParaRPr>
              </a:p>
              <a:p>
                <a:endParaRPr lang="en-US" sz="2400" dirty="0">
                  <a:solidFill>
                    <a:srgbClr val="ED7D31"/>
                  </a:solidFill>
                </a:endParaRPr>
              </a:p>
              <a:p>
                <a:pPr marL="0" indent="0">
                  <a:buNone/>
                </a:pPr>
                <a:endParaRPr lang="en-US" sz="1050" dirty="0"/>
              </a:p>
              <a:p>
                <a:r>
                  <a:rPr lang="en-US" sz="2400" dirty="0">
                    <a:solidFill>
                      <a:srgbClr val="FAB2BC"/>
                    </a:solidFill>
                  </a:rPr>
                  <a:t>Cherry-picked</a:t>
                </a:r>
                <a:r>
                  <a:rPr lang="en-US" sz="2400" dirty="0"/>
                  <a:t> AWGN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/>
                  <a:t> value to have moderately high BER</a:t>
                </a:r>
              </a:p>
              <a:p>
                <a:r>
                  <a:rPr lang="en-US" sz="2400" dirty="0"/>
                  <a:t>Can adopt other channels &amp; mapping schemes as well</a:t>
                </a:r>
                <a:endParaRPr lang="en-001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58332-A0D1-B5DF-E5E6-CBC6018F8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152" y="1516284"/>
                <a:ext cx="6138440" cy="4660679"/>
              </a:xfrm>
              <a:blipFill>
                <a:blip r:embed="rId2"/>
                <a:stretch>
                  <a:fillRect l="-1390" t="-1963" b="-524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742B8-CD7C-0BF4-5ED3-4056737D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6</a:t>
            </a:fld>
            <a:endParaRPr lang="x-none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0B7E44-0CC7-4871-99DA-434BD09D3E5A}"/>
              </a:ext>
            </a:extLst>
          </p:cNvPr>
          <p:cNvGrpSpPr/>
          <p:nvPr/>
        </p:nvGrpSpPr>
        <p:grpSpPr>
          <a:xfrm>
            <a:off x="1845189" y="3051495"/>
            <a:ext cx="3528366" cy="1292968"/>
            <a:chOff x="1845189" y="2669231"/>
            <a:chExt cx="3528366" cy="12929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3D11B1F-4887-8BBD-2188-03623E56F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5189" y="2669231"/>
              <a:ext cx="3528366" cy="78492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EB7551F-7F86-BF73-1D1F-158FEBF5F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773" y="3504959"/>
              <a:ext cx="2507197" cy="45724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72C2F55-34FA-D0F2-CC1D-D0372E7E0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472" y="1470623"/>
            <a:ext cx="4806412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7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7506-A6BF-787D-8687-3DA9EA0D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422DE-9AC8-924C-7826-28E0EB0C9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52" y="1516284"/>
            <a:ext cx="6111296" cy="4660679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rgbClr val="ED7D31"/>
                </a:solidFill>
              </a:rPr>
              <a:t>Image Reconstruction and Denoising</a:t>
            </a:r>
          </a:p>
          <a:p>
            <a:pPr lvl="1"/>
            <a:r>
              <a:rPr lang="en-US" sz="2200" dirty="0"/>
              <a:t>Inverse of the Encoder (Upscales)</a:t>
            </a:r>
          </a:p>
          <a:p>
            <a:pPr lvl="1"/>
            <a:r>
              <a:rPr lang="en-US" sz="2200" dirty="0"/>
              <a:t>Learns channel distribution and effectively mitigates the impairments</a:t>
            </a:r>
          </a:p>
          <a:p>
            <a:r>
              <a:rPr lang="en-US" dirty="0">
                <a:solidFill>
                  <a:srgbClr val="ED7D31"/>
                </a:solidFill>
              </a:rPr>
              <a:t>Seamless Image Recovery</a:t>
            </a:r>
          </a:p>
          <a:p>
            <a:pPr lvl="1"/>
            <a:r>
              <a:rPr lang="en-US" sz="2200" dirty="0"/>
              <a:t>Ensures smooth and seamless recovery of images from their compressed representation</a:t>
            </a:r>
          </a:p>
          <a:p>
            <a:pPr lvl="1"/>
            <a:r>
              <a:rPr lang="en-US" sz="2200" dirty="0"/>
              <a:t>Attention blocks allow for transitioning from the latent representation to a fully reconstructed image</a:t>
            </a:r>
            <a:endParaRPr lang="en-001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97B7E-F42E-E359-5EBB-EAFA805B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7</a:t>
            </a:fld>
            <a:endParaRPr lang="x-non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D81997-1B78-B765-415F-49400771B08C}"/>
              </a:ext>
            </a:extLst>
          </p:cNvPr>
          <p:cNvGrpSpPr/>
          <p:nvPr/>
        </p:nvGrpSpPr>
        <p:grpSpPr>
          <a:xfrm>
            <a:off x="6651448" y="1221590"/>
            <a:ext cx="5000400" cy="4955373"/>
            <a:chOff x="6011778" y="1430673"/>
            <a:chExt cx="5000400" cy="49553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BF83FC-F440-9F28-18A6-B99A7889B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9939"/>
            <a:stretch/>
          </p:blipFill>
          <p:spPr>
            <a:xfrm>
              <a:off x="6011778" y="3689461"/>
              <a:ext cx="5000400" cy="269658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DAAEA9-161D-AD00-C91C-85E11CF316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9940"/>
            <a:stretch/>
          </p:blipFill>
          <p:spPr>
            <a:xfrm>
              <a:off x="6011778" y="1430673"/>
              <a:ext cx="5000400" cy="2258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096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14A7DA0-4CDD-B9C3-3E66-3E2876C08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180" y="1429059"/>
            <a:ext cx="7655668" cy="4702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89F57A-79F5-F44D-7D13-C0D24930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D7D31"/>
                </a:solidFill>
              </a:rPr>
              <a:t>Results</a:t>
            </a:r>
            <a:endParaRPr lang="en-001" dirty="0">
              <a:solidFill>
                <a:srgbClr val="ED7D3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C3892-09CD-16DC-EAE9-674846F8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8</a:t>
            </a:fld>
            <a:endParaRPr lang="x-non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D61C7A-30E4-8637-E3D1-1799AB7BE66F}"/>
              </a:ext>
            </a:extLst>
          </p:cNvPr>
          <p:cNvSpPr txBox="1"/>
          <p:nvPr/>
        </p:nvSpPr>
        <p:spPr>
          <a:xfrm>
            <a:off x="987625" y="3087344"/>
            <a:ext cx="25753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0" dirty="0">
                <a:effectLst/>
                <a:latin typeface="Bahnschrift" panose="020B0502040204020203" pitchFamily="34" charset="0"/>
              </a:rPr>
              <a:t>Since channel impairments cannot be accurately mapped back to the input, an </a:t>
            </a:r>
            <a:r>
              <a:rPr lang="en-US" b="1" i="0" dirty="0">
                <a:solidFill>
                  <a:srgbClr val="3850A8"/>
                </a:solidFill>
                <a:effectLst/>
                <a:latin typeface="Bahnschrift" panose="020B0502040204020203" pitchFamily="34" charset="0"/>
              </a:rPr>
              <a:t>approximate representation of noisy images </a:t>
            </a:r>
            <a:r>
              <a:rPr lang="en-US" i="0" dirty="0">
                <a:effectLst/>
                <a:latin typeface="Bahnschrift" panose="020B0502040204020203" pitchFamily="34" charset="0"/>
              </a:rPr>
              <a:t>is adopted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95B78FE-C297-F8EE-D3FE-C7D51888CD76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3577467" y="273736"/>
            <a:ext cx="1511466" cy="4115750"/>
          </a:xfrm>
          <a:prstGeom prst="bentConnector2">
            <a:avLst/>
          </a:prstGeom>
          <a:ln w="571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9073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29BE-0DFD-D5C7-63B7-7005533D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>
                <a:solidFill>
                  <a:srgbClr val="000000"/>
                </a:solidFill>
              </a:rPr>
              <a:t>[ Loss Curves ]</a:t>
            </a:r>
            <a:endParaRPr lang="en-00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5D6DE-31DC-DC80-054E-B425D7D0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9</a:t>
            </a:fld>
            <a:endParaRPr lang="x-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B8CBD7-744F-B8C3-9E38-D68437C49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89" y="2226547"/>
            <a:ext cx="10950222" cy="39348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6F5E5-8BFA-4EA6-C5CB-9420F3934C82}"/>
              </a:ext>
            </a:extLst>
          </p:cNvPr>
          <p:cNvSpPr txBox="1"/>
          <p:nvPr/>
        </p:nvSpPr>
        <p:spPr>
          <a:xfrm>
            <a:off x="3222287" y="1579028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ED7D31"/>
                </a:solidFill>
                <a:latin typeface="Bahnschrift" panose="020B0502040204020203" pitchFamily="34" charset="0"/>
              </a:rPr>
              <a:t>Mean Squared Error (MSE)</a:t>
            </a:r>
            <a:endParaRPr lang="en-001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3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693</TotalTime>
  <Words>536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</vt:lpstr>
      <vt:lpstr>Calibri</vt:lpstr>
      <vt:lpstr>Cambria Math</vt:lpstr>
      <vt:lpstr>Office Theme</vt:lpstr>
      <vt:lpstr>AeCC</vt:lpstr>
      <vt:lpstr>Introduction</vt:lpstr>
      <vt:lpstr>Vision Transformer: Overview</vt:lpstr>
      <vt:lpstr>AeCC Workflow</vt:lpstr>
      <vt:lpstr>Encoder</vt:lpstr>
      <vt:lpstr>Wireless Channel</vt:lpstr>
      <vt:lpstr>Decoder</vt:lpstr>
      <vt:lpstr>Results</vt:lpstr>
      <vt:lpstr>Results [ Loss Curves ]</vt:lpstr>
      <vt:lpstr>Results [ SSIM &amp; PSNR ]</vt:lpstr>
      <vt:lpstr>Conclusion &amp; Future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Lahore Orange Line Metro Train System</dc:title>
  <dc:creator>Muhammad Umer</dc:creator>
  <cp:lastModifiedBy>Muhammad Umer</cp:lastModifiedBy>
  <cp:revision>247</cp:revision>
  <dcterms:created xsi:type="dcterms:W3CDTF">2023-12-17T11:57:26Z</dcterms:created>
  <dcterms:modified xsi:type="dcterms:W3CDTF">2023-12-28T06:51:19Z</dcterms:modified>
</cp:coreProperties>
</file>