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9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60"/>
  </p:notesMasterIdLst>
  <p:handoutMasterIdLst>
    <p:handoutMasterId r:id="rId61"/>
  </p:handoutMasterIdLst>
  <p:sldIdLst>
    <p:sldId id="522" r:id="rId3"/>
    <p:sldId id="585" r:id="rId4"/>
    <p:sldId id="544" r:id="rId5"/>
    <p:sldId id="523" r:id="rId6"/>
    <p:sldId id="528" r:id="rId7"/>
    <p:sldId id="525" r:id="rId8"/>
    <p:sldId id="529" r:id="rId9"/>
    <p:sldId id="526" r:id="rId10"/>
    <p:sldId id="530" r:id="rId11"/>
    <p:sldId id="533" r:id="rId12"/>
    <p:sldId id="534" r:id="rId13"/>
    <p:sldId id="536" r:id="rId14"/>
    <p:sldId id="560" r:id="rId15"/>
    <p:sldId id="274" r:id="rId16"/>
    <p:sldId id="508" r:id="rId17"/>
    <p:sldId id="276" r:id="rId18"/>
    <p:sldId id="458" r:id="rId19"/>
    <p:sldId id="459" r:id="rId20"/>
    <p:sldId id="549" r:id="rId21"/>
    <p:sldId id="461" r:id="rId22"/>
    <p:sldId id="550" r:id="rId23"/>
    <p:sldId id="434" r:id="rId24"/>
    <p:sldId id="415" r:id="rId25"/>
    <p:sldId id="551" r:id="rId26"/>
    <p:sldId id="478" r:id="rId27"/>
    <p:sldId id="552" r:id="rId28"/>
    <p:sldId id="582" r:id="rId29"/>
    <p:sldId id="583" r:id="rId30"/>
    <p:sldId id="535" r:id="rId31"/>
    <p:sldId id="546" r:id="rId32"/>
    <p:sldId id="514" r:id="rId33"/>
    <p:sldId id="543" r:id="rId34"/>
    <p:sldId id="446" r:id="rId35"/>
    <p:sldId id="486" r:id="rId36"/>
    <p:sldId id="537" r:id="rId37"/>
    <p:sldId id="538" r:id="rId38"/>
    <p:sldId id="539" r:id="rId39"/>
    <p:sldId id="547" r:id="rId40"/>
    <p:sldId id="512" r:id="rId41"/>
    <p:sldId id="527" r:id="rId42"/>
    <p:sldId id="578" r:id="rId43"/>
    <p:sldId id="579" r:id="rId44"/>
    <p:sldId id="580" r:id="rId45"/>
    <p:sldId id="479" r:id="rId46"/>
    <p:sldId id="509" r:id="rId47"/>
    <p:sldId id="553" r:id="rId48"/>
    <p:sldId id="484" r:id="rId49"/>
    <p:sldId id="501" r:id="rId50"/>
    <p:sldId id="502" r:id="rId51"/>
    <p:sldId id="554" r:id="rId52"/>
    <p:sldId id="555" r:id="rId53"/>
    <p:sldId id="577" r:id="rId54"/>
    <p:sldId id="467" r:id="rId55"/>
    <p:sldId id="562" r:id="rId56"/>
    <p:sldId id="584" r:id="rId57"/>
    <p:sldId id="558" r:id="rId58"/>
    <p:sldId id="521" r:id="rId5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85"/>
            <p14:sldId id="544"/>
            <p14:sldId id="523"/>
            <p14:sldId id="528"/>
            <p14:sldId id="525"/>
            <p14:sldId id="529"/>
            <p14:sldId id="526"/>
            <p14:sldId id="530"/>
            <p14:sldId id="533"/>
            <p14:sldId id="534"/>
            <p14:sldId id="536"/>
            <p14:sldId id="560"/>
          </p14:sldIdLst>
        </p14:section>
        <p14:section name="Default Section" id="{9E63D159-2865-48A8-8497-429E9CA731FB}">
          <p14:sldIdLst>
            <p14:sldId id="274"/>
            <p14:sldId id="508"/>
            <p14:sldId id="276"/>
            <p14:sldId id="458"/>
            <p14:sldId id="459"/>
            <p14:sldId id="549"/>
            <p14:sldId id="461"/>
            <p14:sldId id="550"/>
          </p14:sldIdLst>
        </p14:section>
        <p14:section name="While-цикъл" id="{E59E0D92-02FA-43DF-A8A5-E22094F18C68}">
          <p14:sldIdLst>
            <p14:sldId id="434"/>
            <p14:sldId id="415"/>
            <p14:sldId id="551"/>
            <p14:sldId id="478"/>
            <p14:sldId id="552"/>
            <p14:sldId id="582"/>
            <p14:sldId id="583"/>
            <p14:sldId id="535"/>
            <p14:sldId id="546"/>
            <p14:sldId id="514"/>
            <p14:sldId id="543"/>
            <p14:sldId id="446"/>
            <p14:sldId id="486"/>
            <p14:sldId id="537"/>
            <p14:sldId id="538"/>
            <p14:sldId id="539"/>
            <p14:sldId id="547"/>
            <p14:sldId id="512"/>
            <p14:sldId id="527"/>
            <p14:sldId id="578"/>
            <p14:sldId id="579"/>
            <p14:sldId id="580"/>
            <p14:sldId id="479"/>
            <p14:sldId id="509"/>
            <p14:sldId id="553"/>
          </p14:sldIdLst>
        </p14:section>
        <p14:section name="Безкрайни цикли" id="{4035C5D3-6442-4832-8655-873A03162AFE}">
          <p14:sldIdLst>
            <p14:sldId id="484"/>
            <p14:sldId id="501"/>
            <p14:sldId id="502"/>
            <p14:sldId id="554"/>
            <p14:sldId id="555"/>
          </p14:sldIdLst>
        </p14:section>
        <p14:section name="Summary" id="{68346706-F9DD-4EB5-B9D0-609CA429DDF4}">
          <p14:sldIdLst>
            <p14:sldId id="577"/>
            <p14:sldId id="467"/>
            <p14:sldId id="562"/>
            <p14:sldId id="584"/>
            <p14:sldId id="558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D44"/>
    <a:srgbClr val="6CFF44"/>
    <a:srgbClr val="60BFB7"/>
    <a:srgbClr val="E09BEB"/>
    <a:srgbClr val="F15721"/>
    <a:srgbClr val="60BF55"/>
    <a:srgbClr val="F5C300"/>
    <a:srgbClr val="100373"/>
    <a:srgbClr val="F3BE60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C837B-214B-8D17-AF2C-E1A12CCC0A51}" v="3" dt="2018-08-10T20:06:47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533" autoAdjust="0"/>
  </p:normalViewPr>
  <p:slideViewPr>
    <p:cSldViewPr>
      <p:cViewPr varScale="1">
        <p:scale>
          <a:sx n="101" d="100"/>
          <a:sy n="101" d="100"/>
        </p:scale>
        <p:origin x="132" y="30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15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30-Oct-19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30-Oct-19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8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26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12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0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30-Oct-19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30-Oct-19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30-Oct-19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30-Oct-19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30-Oct-19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30-Oct-19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7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30-Oct-19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30-Oct-19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89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69" r:id="rId19"/>
    <p:sldLayoutId id="2147483688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0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1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2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3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4#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4#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judge.softuni.bg/Contests/Compete/Index/1014#6" TargetMode="Externa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8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8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7.gif"/><Relationship Id="rId4" Type="http://schemas.openxmlformats.org/officeDocument/2006/relationships/image" Target="../media/image64.jpeg"/><Relationship Id="rId9" Type="http://schemas.openxmlformats.org/officeDocument/2006/relationships/hyperlink" Target="https://www.lukanet.com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ava-book.softuni.b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9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29239" y="445300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5. 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6026" y="2509467"/>
            <a:ext cx="6729102" cy="32035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int number = 101;</a:t>
            </a:r>
          </a:p>
          <a:p>
            <a:r>
              <a:rPr lang="en-US" sz="2400" dirty="0"/>
              <a:t>if (number &gt;= 1)</a:t>
            </a:r>
          </a:p>
          <a:p>
            <a:r>
              <a:rPr lang="en-US" sz="2400" dirty="0"/>
              <a:t>  </a:t>
            </a:r>
            <a:r>
              <a:rPr lang="en-US" dirty="0"/>
              <a:t>System.out.println</a:t>
            </a:r>
            <a:r>
              <a:rPr lang="en-US" sz="2400" dirty="0"/>
              <a:t>("Larger than 1");</a:t>
            </a:r>
          </a:p>
          <a:p>
            <a:r>
              <a:rPr lang="en-US" sz="2400" dirty="0"/>
              <a:t>if (number &lt;= 101)</a:t>
            </a:r>
          </a:p>
          <a:p>
            <a:r>
              <a:rPr lang="en-US" sz="2400" dirty="0"/>
              <a:t>  </a:t>
            </a:r>
            <a:r>
              <a:rPr lang="en-US" dirty="0"/>
              <a:t>System.out.println</a:t>
            </a:r>
            <a:r>
              <a:rPr lang="en-US" sz="2400" dirty="0"/>
              <a:t>("Less than 101");</a:t>
            </a:r>
          </a:p>
          <a:p>
            <a:r>
              <a:rPr lang="en-US" sz="2400" dirty="0"/>
              <a:t>  </a:t>
            </a:r>
            <a:r>
              <a:rPr lang="en-US" dirty="0"/>
              <a:t>System.out.println</a:t>
            </a:r>
            <a:r>
              <a:rPr lang="en-US" sz="2400" dirty="0"/>
              <a:t>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1162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456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18508" y="1863858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4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5. 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1162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456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18508" y="1863858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0C28657-93D4-40A2-BC7A-BFBF990824E6}"/>
              </a:ext>
            </a:extLst>
          </p:cNvPr>
          <p:cNvSpPr txBox="1">
            <a:spLocks/>
          </p:cNvSpPr>
          <p:nvPr/>
        </p:nvSpPr>
        <p:spPr>
          <a:xfrm>
            <a:off x="526026" y="2509467"/>
            <a:ext cx="6729102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int number = 101;</a:t>
            </a:r>
          </a:p>
          <a:p>
            <a:r>
              <a:rPr lang="en-US" sz="2400" dirty="0"/>
              <a:t>if (number &gt;= 1)</a:t>
            </a:r>
          </a:p>
          <a:p>
            <a:r>
              <a:rPr lang="en-US" sz="2400" dirty="0"/>
              <a:t>  </a:t>
            </a:r>
            <a:r>
              <a:rPr lang="en-US" dirty="0"/>
              <a:t>System.out.println</a:t>
            </a:r>
            <a:r>
              <a:rPr lang="en-US" sz="2400" dirty="0"/>
              <a:t>("Larger than 1");</a:t>
            </a:r>
          </a:p>
          <a:p>
            <a:r>
              <a:rPr lang="en-US" sz="2400" dirty="0"/>
              <a:t>if (number &lt;= 101)</a:t>
            </a:r>
          </a:p>
          <a:p>
            <a:r>
              <a:rPr lang="en-US" sz="2400" dirty="0"/>
              <a:t>  </a:t>
            </a:r>
            <a:r>
              <a:rPr lang="en-US" dirty="0"/>
              <a:t>System.out.println</a:t>
            </a:r>
            <a:r>
              <a:rPr lang="en-US" sz="2400" dirty="0"/>
              <a:t>("Less than 101");</a:t>
            </a:r>
          </a:p>
          <a:p>
            <a:r>
              <a:rPr lang="en-US" sz="2400" dirty="0"/>
              <a:t>  </a:t>
            </a:r>
            <a:r>
              <a:rPr lang="en-US" dirty="0"/>
              <a:t>System.out.println</a:t>
            </a:r>
            <a:r>
              <a:rPr lang="en-US" sz="2400" dirty="0"/>
              <a:t>("Equal to 101");</a:t>
            </a:r>
            <a:endParaRPr lang="en-US" sz="1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29239" y="445300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05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3794" y="2556007"/>
            <a:ext cx="5247597" cy="329587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String password = "SoftUni";</a:t>
            </a:r>
          </a:p>
          <a:p>
            <a:r>
              <a:rPr lang="en-US" sz="2000" dirty="0"/>
              <a:t>if(role.equals("</a:t>
            </a:r>
            <a:r>
              <a:rPr lang="en-US" sz="2000" dirty="0" err="1"/>
              <a:t>SoftUni</a:t>
            </a:r>
            <a:r>
              <a:rPr lang="en-US" sz="2000" dirty="0"/>
              <a:t>")) {</a:t>
            </a:r>
          </a:p>
          <a:p>
            <a:r>
              <a:rPr lang="en-US" sz="2000" dirty="0"/>
              <a:t>  if(password.equals("</a:t>
            </a:r>
            <a:r>
              <a:rPr lang="en-US" sz="2000" dirty="0" err="1"/>
              <a:t>SoftUni</a:t>
            </a:r>
            <a:r>
              <a:rPr lang="en-US" sz="2000" dirty="0"/>
              <a:t>")) {</a:t>
            </a:r>
          </a:p>
          <a:p>
            <a:r>
              <a:rPr lang="en-US" sz="2000" dirty="0"/>
              <a:t>    System.out.println("Welcome!");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F4F2183-F258-4211-B82D-880A730496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3794" y="2556007"/>
            <a:ext cx="5247597" cy="329587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String password = "SoftUni";</a:t>
            </a:r>
          </a:p>
          <a:p>
            <a:r>
              <a:rPr lang="en-US" sz="2000" dirty="0"/>
              <a:t>if(role.equals("</a:t>
            </a:r>
            <a:r>
              <a:rPr lang="en-US" sz="2000" dirty="0" err="1"/>
              <a:t>SoftUni</a:t>
            </a:r>
            <a:r>
              <a:rPr lang="en-US" sz="2000" dirty="0"/>
              <a:t>")) {</a:t>
            </a:r>
          </a:p>
          <a:p>
            <a:r>
              <a:rPr lang="en-US" sz="2000" dirty="0"/>
              <a:t>  if(password.equals("</a:t>
            </a:r>
            <a:r>
              <a:rPr lang="en-US" sz="2000" dirty="0" err="1"/>
              <a:t>SoftUni</a:t>
            </a:r>
            <a:r>
              <a:rPr lang="en-US" sz="2000" dirty="0"/>
              <a:t>")) {</a:t>
            </a:r>
          </a:p>
          <a:p>
            <a:r>
              <a:rPr lang="en-US" sz="2000" dirty="0"/>
              <a:t>    System.out.println("Welcome!");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427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218" name="Picture 2" descr="C:\Users\HP\Desktop\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7" y="1730179"/>
            <a:ext cx="2942872" cy="29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9AF590-2AD0-4628-AA55-C203CA4B7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33" y="4221025"/>
            <a:ext cx="2003149" cy="986551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pb-oct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600" dirty="0"/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  <a:endParaRPr lang="en-US" dirty="0"/>
          </a:p>
          <a:p>
            <a:pPr marL="514350" indent="-514350"/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</a:p>
          <a:p>
            <a:pPr marL="514350" indent="-514350"/>
            <a:r>
              <a:rPr lang="bg-BG" dirty="0"/>
              <a:t>Безкрайни цикли</a:t>
            </a:r>
          </a:p>
          <a:p>
            <a:pPr marL="819096" lvl="1" indent="-514350"/>
            <a:r>
              <a:rPr lang="bg-BG" dirty="0"/>
              <a:t>Прекъсване на цикли чрез оператора 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endParaRPr lang="en-US" dirty="0"/>
          </a:p>
          <a:p>
            <a:pPr marL="514350" indent="-514350">
              <a:buAutoNum type="arabicPeriod"/>
            </a:pPr>
            <a:endParaRPr lang="bg-BG" dirty="0"/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788637" y="5141974"/>
            <a:ext cx="10958928" cy="768084"/>
          </a:xfrm>
        </p:spPr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/>
        </p:nvGraphicFramePr>
        <p:xfrm>
          <a:off x="760412" y="3657600"/>
          <a:ext cx="108966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Пост-инкрементация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60994"/>
            <a:ext cx="9503571" cy="882654"/>
          </a:xfrm>
        </p:spPr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891575"/>
            <a:ext cx="6400800" cy="16065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7291" y="2407899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4478505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7291" y="5014036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787291" y="294292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787291" y="5531102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831425"/>
            <a:ext cx="6173787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1335054"/>
            <a:ext cx="6383388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18449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r>
              <a:rPr lang="bg-BG" dirty="0"/>
              <a:t>1. 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5304" y="2496603"/>
            <a:ext cx="2973897" cy="390822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6: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8012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7608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2140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08612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12" y="1295400"/>
            <a:ext cx="11815018" cy="520106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 – </a:t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58589"/>
              </p:ext>
            </p:extLst>
          </p:nvPr>
        </p:nvGraphicFramePr>
        <p:xfrm>
          <a:off x="648121" y="35052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Пост-декрементация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1910883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86" y="4534581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946447" y="243673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943786" y="2949550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946447" y="510787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928246" y="5643409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194" y="1320627"/>
            <a:ext cx="6248400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194" y="3999449"/>
            <a:ext cx="6248400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97059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5" grpId="0"/>
      <p:bldP spid="14" grpId="0"/>
      <p:bldP spid="13" grpId="0"/>
      <p:bldP spid="15" grpId="0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Повторение докато е вярно дадено условие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6828" y="2057400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268124"/>
            <a:ext cx="11815018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bg-BG" dirty="0"/>
              <a:t>-цикъл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15878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145" y="3200874"/>
            <a:ext cx="1752306" cy="583772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32" y="4829286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620799" y="3855909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413440" y="5286871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844656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828800"/>
            <a:ext cx="6781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&lt;= 10)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1" y="1761186"/>
            <a:ext cx="4358265" cy="1093612"/>
          </a:xfrm>
          <a:prstGeom prst="wedgeRoundRectCallout">
            <a:avLst>
              <a:gd name="adj1" fmla="val -55422"/>
              <a:gd name="adj2" fmla="val 437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5858" y="4386910"/>
            <a:ext cx="4176136" cy="218930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гъната нагоре стрелка 2"/>
          <p:cNvSpPr/>
          <p:nvPr/>
        </p:nvSpPr>
        <p:spPr>
          <a:xfrm rot="5400000">
            <a:off x="6551258" y="5344205"/>
            <a:ext cx="838908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2050" name="Picture 2" descr="C:\Users\HP\Desktop\1a2430b6757f6c5b520332cc380b7fb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1295400"/>
            <a:ext cx="2465011" cy="25349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4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6231F094-ABB5-467F-8E71-1F4604A91B04}"/>
              </a:ext>
            </a:extLst>
          </p:cNvPr>
          <p:cNvSpPr/>
          <p:nvPr/>
        </p:nvSpPr>
        <p:spPr>
          <a:xfrm>
            <a:off x="9761539" y="2605591"/>
            <a:ext cx="2224200" cy="148309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</a:p>
          <a:p>
            <a:pPr lvl="1"/>
            <a:r>
              <a:rPr lang="bg-BG" dirty="0"/>
              <a:t>Проверява дали е в диапазона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Невалидно число, прочита</a:t>
            </a:r>
            <a:r>
              <a:rPr lang="en-US" dirty="0"/>
              <a:t> </a:t>
            </a:r>
            <a:r>
              <a:rPr lang="bg-BG" dirty="0"/>
              <a:t>ново</a:t>
            </a:r>
          </a:p>
          <a:p>
            <a:pPr lvl="2"/>
            <a:r>
              <a:rPr lang="bg-BG" dirty="0"/>
              <a:t>Намиране на число в диапазона,</a:t>
            </a:r>
            <a:r>
              <a:rPr lang="en-US" dirty="0"/>
              <a:t> 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15FA900E-24AF-48C9-AFB7-40F94801C15F}"/>
              </a:ext>
            </a:extLst>
          </p:cNvPr>
          <p:cNvSpPr/>
          <p:nvPr/>
        </p:nvSpPr>
        <p:spPr>
          <a:xfrm>
            <a:off x="7700773" y="3207713"/>
            <a:ext cx="2224200" cy="1477489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grpSp>
        <p:nvGrpSpPr>
          <p:cNvPr id="4097" name="Group 4096">
            <a:extLst>
              <a:ext uri="{FF2B5EF4-FFF2-40B4-BE49-F238E27FC236}">
                <a16:creationId xmlns:a16="http://schemas.microsoft.com/office/drawing/2014/main" id="{B0D21B68-56C7-41DD-98A9-E6AA008715B3}"/>
              </a:ext>
            </a:extLst>
          </p:cNvPr>
          <p:cNvGrpSpPr/>
          <p:nvPr/>
        </p:nvGrpSpPr>
        <p:grpSpPr>
          <a:xfrm>
            <a:off x="7858235" y="1757268"/>
            <a:ext cx="2407034" cy="918037"/>
            <a:chOff x="7704229" y="1749836"/>
            <a:chExt cx="2224200" cy="918037"/>
          </a:xfrm>
          <a:solidFill>
            <a:schemeClr val="tx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FF464B-816D-4545-9BE8-3313D72654C2}"/>
                </a:ext>
              </a:extLst>
            </p:cNvPr>
            <p:cNvSpPr/>
            <p:nvPr/>
          </p:nvSpPr>
          <p:spPr>
            <a:xfrm>
              <a:off x="7704229" y="1749836"/>
              <a:ext cx="2224200" cy="918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FF8352-D576-426F-9060-DD0C407543AD}"/>
                </a:ext>
              </a:extLst>
            </p:cNvPr>
            <p:cNvSpPr txBox="1"/>
            <p:nvPr/>
          </p:nvSpPr>
          <p:spPr>
            <a:xfrm>
              <a:off x="7733363" y="1767162"/>
              <a:ext cx="216593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b="1" dirty="0">
                  <a:solidFill>
                    <a:schemeClr val="bg2"/>
                  </a:solidFill>
                </a:rPr>
                <a:t>Прочитане </a:t>
              </a:r>
              <a:br>
                <a:rPr lang="bg-BG" b="1" dirty="0">
                  <a:solidFill>
                    <a:schemeClr val="bg2"/>
                  </a:solidFill>
                </a:rPr>
              </a:br>
              <a:r>
                <a:rPr lang="bg-BG" b="1" dirty="0">
                  <a:solidFill>
                    <a:schemeClr val="bg2"/>
                  </a:solidFill>
                </a:rPr>
                <a:t>на число </a:t>
              </a:r>
              <a:r>
                <a:rPr lang="en-US" b="1" dirty="0">
                  <a:solidFill>
                    <a:schemeClr val="bg2"/>
                  </a:solidFill>
                </a:rPr>
                <a:t>(</a:t>
              </a:r>
              <a:r>
                <a:rPr lang="en-US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num</a:t>
              </a:r>
              <a:r>
                <a:rPr lang="en-US" b="1" dirty="0">
                  <a:solidFill>
                    <a:schemeClr val="bg2"/>
                  </a:solidFill>
                </a:rPr>
                <a:t>)</a:t>
              </a:r>
            </a:p>
          </p:txBody>
        </p:sp>
      </p:grpSp>
      <p:cxnSp>
        <p:nvCxnSpPr>
          <p:cNvPr id="11" name="Elbow Connector 19">
            <a:extLst>
              <a:ext uri="{FF2B5EF4-FFF2-40B4-BE49-F238E27FC236}">
                <a16:creationId xmlns:a16="http://schemas.microsoft.com/office/drawing/2014/main" id="{57328969-1F49-490C-8F2C-6CBCC69CB089}"/>
              </a:ext>
            </a:extLst>
          </p:cNvPr>
          <p:cNvCxnSpPr/>
          <p:nvPr/>
        </p:nvCxnSpPr>
        <p:spPr>
          <a:xfrm rot="16200000" flipH="1">
            <a:off x="9329356" y="3176797"/>
            <a:ext cx="2386947" cy="725923"/>
          </a:xfrm>
          <a:prstGeom prst="bentConnector3">
            <a:avLst>
              <a:gd name="adj1" fmla="val -4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A3E11B-167C-490D-BE8B-7FD3C2B7FB84}"/>
              </a:ext>
            </a:extLst>
          </p:cNvPr>
          <p:cNvGrpSpPr/>
          <p:nvPr/>
        </p:nvGrpSpPr>
        <p:grpSpPr>
          <a:xfrm>
            <a:off x="9973178" y="4685202"/>
            <a:ext cx="1869354" cy="513105"/>
            <a:chOff x="8421954" y="3780528"/>
            <a:chExt cx="1264818" cy="3805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B2836B-8D91-4E46-9700-7A0E5774C541}"/>
                </a:ext>
              </a:extLst>
            </p:cNvPr>
            <p:cNvSpPr/>
            <p:nvPr/>
          </p:nvSpPr>
          <p:spPr>
            <a:xfrm>
              <a:off x="8458256" y="3780528"/>
              <a:ext cx="1192216" cy="3805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9DA524-2B0E-4A6D-BFBC-BAD3CEFE0322}"/>
                </a:ext>
              </a:extLst>
            </p:cNvPr>
            <p:cNvSpPr txBox="1"/>
            <p:nvPr/>
          </p:nvSpPr>
          <p:spPr>
            <a:xfrm>
              <a:off x="8421954" y="3811015"/>
              <a:ext cx="1264818" cy="319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200" b="1" dirty="0">
                  <a:solidFill>
                    <a:schemeClr val="bg2"/>
                  </a:solidFill>
                </a:rPr>
                <a:t>Принтиране</a:t>
              </a:r>
              <a:endParaRPr lang="en-US" sz="22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12" name="Elbow Connector 18">
            <a:extLst>
              <a:ext uri="{FF2B5EF4-FFF2-40B4-BE49-F238E27FC236}">
                <a16:creationId xmlns:a16="http://schemas.microsoft.com/office/drawing/2014/main" id="{72516E31-A3D1-4C37-BC61-3B49064D9966}"/>
              </a:ext>
            </a:extLst>
          </p:cNvPr>
          <p:cNvCxnSpPr>
            <a:cxnSpLocks/>
            <a:stCxn id="25" idx="2"/>
            <a:endCxn id="10" idx="1"/>
          </p:cNvCxnSpPr>
          <p:nvPr/>
        </p:nvCxnSpPr>
        <p:spPr>
          <a:xfrm rot="5400000" flipH="1">
            <a:off x="7103764" y="2976094"/>
            <a:ext cx="2495109" cy="923109"/>
          </a:xfrm>
          <a:prstGeom prst="bentConnector4">
            <a:avLst>
              <a:gd name="adj1" fmla="val -9162"/>
              <a:gd name="adj2" fmla="val 1452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F3FDD5-8E99-47AD-B1BC-95E37DBB2701}"/>
              </a:ext>
            </a:extLst>
          </p:cNvPr>
          <p:cNvSpPr txBox="1"/>
          <p:nvPr/>
        </p:nvSpPr>
        <p:spPr>
          <a:xfrm>
            <a:off x="7809057" y="3411931"/>
            <a:ext cx="2000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chemeClr val="bg2"/>
                </a:solidFill>
              </a:rPr>
              <a:t> &lt; 1 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||</a:t>
            </a:r>
            <a:r>
              <a:rPr lang="bg-BG" sz="2000" b="1" dirty="0">
                <a:solidFill>
                  <a:schemeClr val="bg2"/>
                </a:solidFill>
              </a:rPr>
              <a:t> 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chemeClr val="bg2"/>
                </a:solidFill>
              </a:rPr>
              <a:t> &gt; 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15877D-6CF8-433B-8198-170BAAF42A95}"/>
              </a:ext>
            </a:extLst>
          </p:cNvPr>
          <p:cNvSpPr txBox="1"/>
          <p:nvPr/>
        </p:nvSpPr>
        <p:spPr>
          <a:xfrm>
            <a:off x="9718171" y="3109645"/>
            <a:ext cx="22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1 &lt;= n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u</a:t>
            </a:r>
            <a:r>
              <a:rPr lang="en-US" sz="2000" b="1" dirty="0">
                <a:solidFill>
                  <a:schemeClr val="bg2"/>
                </a:solidFill>
              </a:rPr>
              <a:t>m &lt;= 100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241B6E-CE17-41EC-AC3D-EE79822DC6FE}"/>
              </a:ext>
            </a:extLst>
          </p:cNvPr>
          <p:cNvCxnSpPr>
            <a:cxnSpLocks/>
          </p:cNvCxnSpPr>
          <p:nvPr/>
        </p:nvCxnSpPr>
        <p:spPr>
          <a:xfrm>
            <a:off x="8825752" y="2714549"/>
            <a:ext cx="0" cy="5112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5" grpId="0" animBg="1"/>
      <p:bldP spid="20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4" y="1453166"/>
            <a:ext cx="10366376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(num &lt; 1 || num &gt; 100)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System.out.println("Invalid number!");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System.out.println("The number is: " + num);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6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3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Парола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061" y="1447800"/>
            <a:ext cx="8782702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username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input.equals(password))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System.out.printf("Welcome: %s!", username);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092" y="1196129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Отпечатва всички числа </a:t>
            </a:r>
            <a:r>
              <a:rPr lang="en-US" sz="3000" dirty="0"/>
              <a:t>≤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000" dirty="0"/>
              <a:t> от редицата:</a:t>
            </a:r>
            <a:r>
              <a:rPr lang="en-US" sz="3000" dirty="0"/>
              <a:t> 1, 3, 7, 15, 31, …</a:t>
            </a:r>
          </a:p>
          <a:p>
            <a:pPr lvl="1"/>
            <a:r>
              <a:rPr lang="bg-BG" sz="3000" dirty="0"/>
              <a:t>Всяко следващо число </a:t>
            </a:r>
            <a:r>
              <a:rPr lang="en-US" sz="3000" dirty="0"/>
              <a:t>e </a:t>
            </a:r>
            <a:r>
              <a:rPr lang="bg-BG" sz="3000" dirty="0"/>
              <a:t>равно на </a:t>
            </a:r>
            <a:r>
              <a:rPr lang="bg-BG" sz="3000" b="1" dirty="0">
                <a:solidFill>
                  <a:schemeClr val="bg1"/>
                </a:solidFill>
              </a:rPr>
              <a:t>предишното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*</a:t>
            </a:r>
            <a:r>
              <a:rPr lang="en-US" sz="3000" dirty="0"/>
              <a:t> </a:t>
            </a:r>
            <a:r>
              <a:rPr lang="bg-BG" sz="3000" dirty="0"/>
              <a:t>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12601" y="3826994"/>
            <a:ext cx="9143999" cy="574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latin typeface="+mj-lt"/>
                <a:cs typeface="Consolas" pitchFamily="49" charset="0"/>
              </a:rPr>
              <a:t>,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49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r>
              <a:rPr lang="bg-BG" dirty="0"/>
              <a:t>1. 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8012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7608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2140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08612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3DDDEDD0-D1A6-4051-A939-BCDC7963D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5304" y="2496603"/>
            <a:ext cx="2973897" cy="390822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6: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05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722811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k = 1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6232" y="1081179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5757" y="19021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2812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k &lt;=</a:t>
            </a:r>
            <a:r>
              <a:rPr lang="bg-BG" dirty="0">
                <a:solidFill>
                  <a:srgbClr val="FFFFFF"/>
                </a:solidFill>
              </a:rPr>
              <a:t> </a:t>
            </a:r>
            <a:r>
              <a:rPr lang="en-GB" dirty="0">
                <a:solidFill>
                  <a:srgbClr val="FFFFFF"/>
                </a:solidFill>
              </a:rPr>
              <a:t>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0994" y="355336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2811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6707" y="46453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2812" y="2910698"/>
            <a:ext cx="12700" cy="2446307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5512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2812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008812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0736" y="2912842"/>
            <a:ext cx="828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09478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926707" y="33619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4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7612" y="1490005"/>
            <a:ext cx="9677400" cy="3111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n =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pt-BR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k 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2679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https://judge.softuni.bg/Contests/Compete/Index/1014#2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70412" y="2264302"/>
            <a:ext cx="4191000" cy="970208"/>
          </a:xfrm>
          <a:prstGeom prst="wedgeRoundRectCallout">
            <a:avLst>
              <a:gd name="adj1" fmla="val -56617"/>
              <a:gd name="adj2" fmla="val -1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sz="4800" b="1" dirty="0">
                <a:latin typeface="Consolas" panose="020B0609020204030204" pitchFamily="49" charset="0"/>
              </a:rPr>
              <a:t>break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Безкрайни цикли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32212" y="3957272"/>
            <a:ext cx="7619995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820304" y="3119727"/>
            <a:ext cx="3429000" cy="908001"/>
          </a:xfrm>
          <a:prstGeom prst="wedgeRoundRectCallout">
            <a:avLst>
              <a:gd name="adj1" fmla="val -57455"/>
              <a:gd name="adj2" fmla="val 526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1370012" y="2465828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1576035" y="2906703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/>
          <p:nvPr/>
        </p:nvCxnSpPr>
        <p:spPr>
          <a:xfrm>
            <a:off x="2207616" y="3573728"/>
            <a:ext cx="0" cy="767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1370012" y="4330357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1514918" y="4503732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01228" y="3699012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2297784" y="3764873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06B1E-5EE8-4444-A397-56BCDD4AE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2053100"/>
            <a:ext cx="1988485" cy="1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прекъсва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75355" y="2057400"/>
            <a:ext cx="7638114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22812" y="3200400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399050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3212" y="1216644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</a:t>
            </a:r>
            <a:r>
              <a:rPr lang="en-US" sz="3000" dirty="0"/>
              <a:t> n –</a:t>
            </a:r>
            <a:r>
              <a:rPr lang="bg-BG" sz="3000" dirty="0"/>
              <a:t> на</a:t>
            </a:r>
            <a:r>
              <a:rPr lang="en-US" sz="3000" dirty="0"/>
              <a:t> </a:t>
            </a:r>
            <a:r>
              <a:rPr lang="bg-BG" sz="3000" dirty="0"/>
              <a:t>брой числа, които представляват вноски по банкова </a:t>
            </a:r>
            <a:br>
              <a:rPr lang="en-US" sz="3000" dirty="0"/>
            </a:br>
            <a:r>
              <a:rPr lang="bg-BG" sz="3000" dirty="0"/>
              <a:t>сметка</a:t>
            </a:r>
          </a:p>
          <a:p>
            <a:pPr lvl="1"/>
            <a:r>
              <a:rPr lang="bg-BG" sz="30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2800" b="1" dirty="0"/>
              <a:t>       </a:t>
            </a:r>
            <a:r>
              <a:rPr lang="en-US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100" b="1" dirty="0"/>
              <a:t>{</a:t>
            </a:r>
            <a:r>
              <a:rPr lang="bg-BG" sz="3100" b="1" dirty="0"/>
              <a:t>сумата</a:t>
            </a:r>
            <a:r>
              <a:rPr lang="en-US" sz="3100" b="1" dirty="0"/>
              <a:t>} </a:t>
            </a:r>
            <a:r>
              <a:rPr lang="en-US" sz="2800" b="1" dirty="0"/>
              <a:t>"</a:t>
            </a:r>
            <a:endParaRPr lang="en-US" sz="2400" b="1" dirty="0"/>
          </a:p>
          <a:p>
            <a:pPr marL="609219" lvl="1" indent="0">
              <a:buNone/>
            </a:pPr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075" name="Picture 3" descr="C:\Users\HP\Desktop\5f44f3160a09b51b4fa4634ecdff62dd-money-icon-by-vex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928056"/>
            <a:ext cx="304211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73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913" y="13716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000" dirty="0"/>
              <a:t>Ако се въведе отрицателно число да се изпише</a:t>
            </a:r>
            <a:endParaRPr lang="en-US" sz="3000" dirty="0"/>
          </a:p>
          <a:p>
            <a:pPr marL="377887" lvl="1" indent="0">
              <a:buNone/>
            </a:pPr>
            <a:r>
              <a:rPr lang="bg-BG" b="1" dirty="0"/>
              <a:t>    </a:t>
            </a:r>
            <a:r>
              <a:rPr lang="en-US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b="1" dirty="0"/>
              <a:t>"</a:t>
            </a:r>
            <a:r>
              <a:rPr lang="bg-BG" b="1" dirty="0"/>
              <a:t> </a:t>
            </a:r>
            <a:r>
              <a:rPr lang="bg-BG" sz="3000" dirty="0"/>
              <a:t>и програмата да приключи </a:t>
            </a:r>
          </a:p>
          <a:p>
            <a:pPr lvl="1"/>
            <a:r>
              <a:rPr lang="bg-BG" sz="30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2800" b="1" dirty="0"/>
              <a:t>     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dirty="0"/>
              <a:t>{</a:t>
            </a:r>
            <a:r>
              <a:rPr lang="bg-BG" sz="2800" b="1" dirty="0"/>
              <a:t>общата сума в сметката</a:t>
            </a:r>
            <a:r>
              <a:rPr lang="en-US" sz="2800" b="1" dirty="0"/>
              <a:t>}</a:t>
            </a:r>
            <a:r>
              <a:rPr lang="bg-BG" sz="2800" b="1" dirty="0"/>
              <a:t>"</a:t>
            </a:r>
            <a:endParaRPr lang="en-US" sz="3000" b="1" dirty="0"/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026" name="Picture 2" descr="C:\Users\HP\Desktop\Work\SVN\PB-AprilSVN\Exam\18909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481" y="4119671"/>
            <a:ext cx="3968431" cy="20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10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205425" y="2009789"/>
            <a:ext cx="1139263" cy="15371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100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1"/>
          <p:cNvSpPr/>
          <p:nvPr/>
        </p:nvSpPr>
        <p:spPr>
          <a:xfrm>
            <a:off x="2691031" y="262598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382097" y="2030526"/>
            <a:ext cx="3398116" cy="1537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3244" y="4128812"/>
            <a:ext cx="1139263" cy="1689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-150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/>
          <p:cNvSpPr/>
          <p:nvPr/>
        </p:nvSpPr>
        <p:spPr>
          <a:xfrm>
            <a:off x="2690673" y="485019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401023" y="4128812"/>
            <a:ext cx="3379190" cy="16895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2" descr="C:\Users\HP\Desktop\money-flat-money-png-15.png">
            <a:extLst>
              <a:ext uri="{FF2B5EF4-FFF2-40B4-BE49-F238E27FC236}">
                <a16:creationId xmlns:a16="http://schemas.microsoft.com/office/drawing/2014/main" id="{CC837297-6DF7-4098-9A32-B5D1FC03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112" y="1883581"/>
            <a:ext cx="2801690" cy="17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78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Flowchart: Terminator 2"/>
          <p:cNvSpPr/>
          <p:nvPr/>
        </p:nvSpPr>
        <p:spPr bwMode="auto">
          <a:xfrm>
            <a:off x="4858267" y="418393"/>
            <a:ext cx="2302945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7431" y="951793"/>
            <a:ext cx="2309" cy="327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1412" y="1279194"/>
            <a:ext cx="2112038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 = 0</a:t>
            </a:r>
          </a:p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7431" y="2041194"/>
            <a:ext cx="2310" cy="3322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09467" y="23734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 &lt; 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09741" y="3493936"/>
            <a:ext cx="9633" cy="3632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0015" y="2933700"/>
            <a:ext cx="11035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4296" y="32789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6474" y="25023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1100" y="3857139"/>
            <a:ext cx="2556547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19374" y="4542939"/>
            <a:ext cx="15966" cy="3428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09467" y="48858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71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3449" y="50579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6254" y="5526474"/>
            <a:ext cx="7332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9667" y="5080690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dirty="0"/>
              <a:t>false</a:t>
            </a:r>
            <a:endParaRPr lang="en-US" sz="18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96366" y="4941029"/>
            <a:ext cx="2265205" cy="1170889"/>
            <a:chOff x="1915467" y="4091945"/>
            <a:chExt cx="2265205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265205" cy="1795622"/>
              <a:chOff x="1843231" y="3930890"/>
              <a:chExt cx="2363687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127662" y="5247751"/>
                <a:ext cx="2079256" cy="475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counter++;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75342" y="4617648"/>
                <a:ext cx="1943806" cy="785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925884" y="4195336"/>
              <a:ext cx="2159053" cy="6607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4224" y="3025787"/>
            <a:ext cx="2007329" cy="1823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2790" y="2590800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99439" y="2586335"/>
              <a:ext cx="162887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1212" y="3276600"/>
            <a:ext cx="2055443" cy="224987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3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3" name="Правоъгълник 12"/>
          <p:cNvSpPr/>
          <p:nvPr/>
        </p:nvSpPr>
        <p:spPr>
          <a:xfrm>
            <a:off x="196715" y="6244375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49A7737-F709-44C1-B511-A07802B80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1600200"/>
            <a:ext cx="10262593" cy="4267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while (counter &lt; n) {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double amount = Double.parseDouble(scanner.nextLine());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if (amount &lt; 0) {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output and exit the loop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System.out.printf("Increase: %.2f", amount);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counter++;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System.out.printf("Total: %.2f", balance);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8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bg-BG" dirty="0"/>
              <a:t>2. 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1136" y="1805715"/>
            <a:ext cx="8005276" cy="570565"/>
          </a:xfrm>
        </p:spPr>
        <p:txBody>
          <a:bodyPr/>
          <a:lstStyle/>
          <a:p>
            <a:r>
              <a:rPr lang="en-US" dirty="0"/>
              <a:t>System.out.println(!(5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28903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0341" y="4584873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14542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2367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28901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5167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5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98216" y="4591729"/>
            <a:ext cx="986596" cy="1826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25373" y="5371490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637212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1831" y="4591729"/>
            <a:ext cx="914399" cy="1826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5919" y="5371490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55812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28012" y="4286928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904413" y="5371490"/>
            <a:ext cx="792379" cy="5763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294812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525AE4-7F39-4A6A-8D99-DA9F6E895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304" y="1735898"/>
            <a:ext cx="1539243" cy="1962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38A2D5-50AD-4E8B-802E-19334B8D8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799" y="3171358"/>
            <a:ext cx="950978" cy="1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1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43413" y="1418597"/>
            <a:ext cx="94488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Integer.parseInt(scanner.nextLine());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int max = Integer.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MIN_VALUE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(count &lt;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int num = Integer.parseInt(scanner.nextLine());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count++;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if (num &gt; max) {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3813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813969-FDA9-43D3-90D3-38AFCE4D4B52}"/>
              </a:ext>
            </a:extLst>
          </p:cNvPr>
          <p:cNvSpPr txBox="1">
            <a:spLocks/>
          </p:cNvSpPr>
          <p:nvPr/>
        </p:nvSpPr>
        <p:spPr>
          <a:xfrm>
            <a:off x="258027" y="128764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Напишете програма, която: 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 </a:t>
            </a:r>
            <a:r>
              <a:rPr lang="bg-BG" dirty="0"/>
              <a:t>измежду тях</a:t>
            </a:r>
          </a:p>
          <a:p>
            <a:pPr>
              <a:buClr>
                <a:schemeClr val="tx1"/>
              </a:buClr>
            </a:pPr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925D6C-C763-4541-B5FC-E0CD95F0B5CA}"/>
              </a:ext>
            </a:extLst>
          </p:cNvPr>
          <p:cNvGrpSpPr/>
          <p:nvPr/>
        </p:nvGrpSpPr>
        <p:grpSpPr>
          <a:xfrm>
            <a:off x="854437" y="4299021"/>
            <a:ext cx="8959775" cy="2131353"/>
            <a:chOff x="854437" y="4299021"/>
            <a:chExt cx="8959775" cy="213135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6436DE5-5C97-4644-A67D-3F35C770FAC3}"/>
                </a:ext>
              </a:extLst>
            </p:cNvPr>
            <p:cNvGrpSpPr/>
            <p:nvPr/>
          </p:nvGrpSpPr>
          <p:grpSpPr>
            <a:xfrm>
              <a:off x="854437" y="4787705"/>
              <a:ext cx="2527154" cy="1423945"/>
              <a:chOff x="854437" y="4787705"/>
              <a:chExt cx="2527154" cy="1423945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854437" y="4787705"/>
                <a:ext cx="914399" cy="142394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6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  <a:p>
                <a:pPr algn="ctr" eaLnBrk="0" hangingPunct="0">
                  <a:spcBef>
                    <a:spcPts val="30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600" b="1" noProof="1">
                    <a:latin typeface="Consolas" pitchFamily="49" charset="0"/>
                    <a:cs typeface="Consolas" pitchFamily="49" charset="0"/>
                  </a:rPr>
                  <a:t>99</a:t>
                </a:r>
                <a:endParaRPr lang="en-US" sz="2600" b="1" noProof="1">
                  <a:latin typeface="Consolas" pitchFamily="49" charset="0"/>
                  <a:cs typeface="Consolas" pitchFamily="49" charset="0"/>
                </a:endParaRPr>
              </a:p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600" b="1" noProof="1">
                    <a:latin typeface="Consolas" pitchFamily="49" charset="0"/>
                    <a:cs typeface="Consolas" pitchFamily="49" charset="0"/>
                  </a:rPr>
                  <a:t>100</a:t>
                </a:r>
                <a:endParaRPr lang="en-US" sz="2600" b="1" noProof="1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9212" y="5258268"/>
                <a:ext cx="792379" cy="4919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no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600" b="1" noProof="1">
                    <a:latin typeface="Consolas" pitchFamily="49" charset="0"/>
                    <a:cs typeface="Consolas" pitchFamily="49" charset="0"/>
                  </a:rPr>
                  <a:t>99</a:t>
                </a:r>
              </a:p>
            </p:txBody>
          </p:sp>
          <p:sp>
            <p:nvSpPr>
              <p:cNvPr id="12" name="Right Arrow 11"/>
              <p:cNvSpPr/>
              <p:nvPr/>
            </p:nvSpPr>
            <p:spPr>
              <a:xfrm>
                <a:off x="1986779" y="5347278"/>
                <a:ext cx="457200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EEF3E19-F61D-42C4-80EC-046AB5F6D839}"/>
                </a:ext>
              </a:extLst>
            </p:cNvPr>
            <p:cNvGrpSpPr/>
            <p:nvPr/>
          </p:nvGrpSpPr>
          <p:grpSpPr>
            <a:xfrm>
              <a:off x="7389812" y="4299021"/>
              <a:ext cx="2424400" cy="2131353"/>
              <a:chOff x="7389812" y="4299021"/>
              <a:chExt cx="2424400" cy="2131353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7389812" y="4299021"/>
                <a:ext cx="914399" cy="21313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6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  <a:p>
                <a:pPr algn="ctr" eaLnBrk="0" hangingPunct="0">
                  <a:spcBef>
                    <a:spcPts val="30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600" b="1" noProof="1">
                    <a:latin typeface="Consolas" pitchFamily="49" charset="0"/>
                    <a:cs typeface="Consolas" pitchFamily="49" charset="0"/>
                  </a:rPr>
                  <a:t>45</a:t>
                </a:r>
              </a:p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600" b="1" noProof="1">
                    <a:latin typeface="Consolas" pitchFamily="49" charset="0"/>
                    <a:cs typeface="Consolas" pitchFamily="49" charset="0"/>
                  </a:rPr>
                  <a:t>-20</a:t>
                </a:r>
              </a:p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600" b="1" noProof="1">
                    <a:latin typeface="Consolas" pitchFamily="49" charset="0"/>
                    <a:cs typeface="Consolas" pitchFamily="49" charset="0"/>
                  </a:rPr>
                  <a:t>7</a:t>
                </a:r>
              </a:p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600" b="1" noProof="1">
                    <a:latin typeface="Consolas" pitchFamily="49" charset="0"/>
                    <a:cs typeface="Consolas" pitchFamily="49" charset="0"/>
                  </a:rPr>
                  <a:t>99</a:t>
                </a:r>
                <a:endParaRPr lang="en-US" sz="2600" b="1" noProof="1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9066612" y="5184910"/>
                <a:ext cx="747600" cy="51868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no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600" b="1" noProof="1">
                    <a:latin typeface="Consolas" pitchFamily="49" charset="0"/>
                    <a:cs typeface="Consolas" pitchFamily="49" charset="0"/>
                  </a:rPr>
                  <a:t>-20</a:t>
                </a:r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8501796" y="5308458"/>
                <a:ext cx="457200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3A5706-B7F1-48D9-8CCC-41921A16F584}"/>
                </a:ext>
              </a:extLst>
            </p:cNvPr>
            <p:cNvGrpSpPr/>
            <p:nvPr/>
          </p:nvGrpSpPr>
          <p:grpSpPr>
            <a:xfrm>
              <a:off x="4288072" y="4626953"/>
              <a:ext cx="2490287" cy="1754531"/>
              <a:chOff x="4288072" y="4626953"/>
              <a:chExt cx="2490287" cy="1754531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4288072" y="4626953"/>
                <a:ext cx="914399" cy="175453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6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pPr algn="ctr" eaLnBrk="0" hangingPunct="0">
                  <a:spcBef>
                    <a:spcPts val="30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itchFamily="49" charset="0"/>
                    <a:cs typeface="Consolas" pitchFamily="49" charset="0"/>
                  </a:rPr>
                  <a:t>-</a:t>
                </a:r>
                <a:r>
                  <a:rPr lang="bg-BG" sz="2600" b="1" noProof="1">
                    <a:latin typeface="Consolas" pitchFamily="49" charset="0"/>
                    <a:cs typeface="Consolas" pitchFamily="49" charset="0"/>
                  </a:rPr>
                  <a:t>10</a:t>
                </a:r>
              </a:p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600" b="1" noProof="1">
                    <a:latin typeface="Consolas" pitchFamily="49" charset="0"/>
                    <a:cs typeface="Consolas" pitchFamily="49" charset="0"/>
                  </a:rPr>
                  <a:t>20</a:t>
                </a:r>
              </a:p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itchFamily="49" charset="0"/>
                    <a:cs typeface="Consolas" pitchFamily="49" charset="0"/>
                  </a:rPr>
                  <a:t>-</a:t>
                </a:r>
                <a:r>
                  <a:rPr lang="bg-BG" sz="2600" b="1" noProof="1">
                    <a:latin typeface="Consolas" pitchFamily="49" charset="0"/>
                    <a:cs typeface="Consolas" pitchFamily="49" charset="0"/>
                  </a:rPr>
                  <a:t>30</a:t>
                </a:r>
                <a:endParaRPr lang="en-US" sz="2600" b="1" noProof="1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6012404" y="5202013"/>
                <a:ext cx="765955" cy="5176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600" b="1" noProof="1">
                    <a:latin typeface="Consolas" pitchFamily="49" charset="0"/>
                    <a:cs typeface="Consolas" pitchFamily="49" charset="0"/>
                  </a:rPr>
                  <a:t>-30</a:t>
                </a:r>
              </a:p>
            </p:txBody>
          </p:sp>
          <p:sp>
            <p:nvSpPr>
              <p:cNvPr id="21" name="Right Arrow 11">
                <a:extLst>
                  <a:ext uri="{FF2B5EF4-FFF2-40B4-BE49-F238E27FC236}">
                    <a16:creationId xmlns:a16="http://schemas.microsoft.com/office/drawing/2014/main" id="{96088C30-7FD6-4579-9FB7-2ED4DD3B69DC}"/>
                  </a:ext>
                </a:extLst>
              </p:cNvPr>
              <p:cNvSpPr/>
              <p:nvPr/>
            </p:nvSpPr>
            <p:spPr>
              <a:xfrm>
                <a:off x="5408402" y="5347278"/>
                <a:ext cx="457200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F25BEB1-C4F5-4AE8-B077-391EFFB13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97" y="2367967"/>
            <a:ext cx="1325008" cy="212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44BBB3-CE09-453F-A6EC-2942E53FF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132" y="1524000"/>
            <a:ext cx="1526268" cy="21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3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3812" y="1524000"/>
            <a:ext cx="9296400" cy="36625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Integer.parseInt(scanner.nextLine());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int min = Integer.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MAX_VALUE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(cout &lt;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  <a:endParaRPr lang="bg-BG" sz="2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8012" y="616157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Изчислява </a:t>
            </a:r>
            <a:r>
              <a:rPr lang="bg-BG" sz="3000" b="1" dirty="0"/>
              <a:t>средната оценка </a:t>
            </a:r>
            <a:r>
              <a:rPr lang="bg-BG" sz="3000" dirty="0"/>
              <a:t>на ученик от цялото му обучение</a:t>
            </a:r>
          </a:p>
          <a:p>
            <a:pPr lvl="1"/>
            <a:r>
              <a:rPr lang="bg-BG" sz="3000" dirty="0"/>
              <a:t>Ако годишната му оценка е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&gt;=</a:t>
            </a:r>
            <a:r>
              <a:rPr lang="en-US" sz="2800" dirty="0"/>
              <a:t> </a:t>
            </a:r>
            <a:r>
              <a:rPr lang="bg-BG" sz="2800" b="1" dirty="0">
                <a:latin typeface="Consolas" panose="020B0609020204030204" pitchFamily="49" charset="0"/>
              </a:rPr>
              <a:t>4.00</a:t>
            </a:r>
            <a:r>
              <a:rPr lang="bg-BG" sz="2800" dirty="0"/>
              <a:t>,</a:t>
            </a:r>
            <a:r>
              <a:rPr lang="en-US" sz="2800" dirty="0"/>
              <a:t> </a:t>
            </a:r>
            <a:r>
              <a:rPr lang="bg-BG" sz="2800" dirty="0"/>
              <a:t>ученикът преминава е следващия клас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&lt;</a:t>
            </a:r>
            <a:r>
              <a:rPr lang="bg-BG" sz="2800" b="1" dirty="0">
                <a:latin typeface="+mj-lt"/>
              </a:rPr>
              <a:t> </a:t>
            </a:r>
            <a:r>
              <a:rPr lang="bg-BG" sz="2800" b="1" dirty="0">
                <a:latin typeface="Consolas" panose="020B0609020204030204" pitchFamily="49" charset="0"/>
              </a:rPr>
              <a:t>4.00</a:t>
            </a:r>
            <a:r>
              <a:rPr lang="bg-BG" sz="2800" dirty="0"/>
              <a:t>, той ще повтори класа</a:t>
            </a:r>
          </a:p>
          <a:p>
            <a:pPr lvl="1"/>
            <a:r>
              <a:rPr lang="bg-BG" sz="3000" dirty="0"/>
              <a:t>При </a:t>
            </a:r>
            <a:r>
              <a:rPr lang="bg-BG" sz="3000" b="1" dirty="0"/>
              <a:t>завършване</a:t>
            </a:r>
            <a:r>
              <a:rPr lang="bg-BG" sz="3000" dirty="0"/>
              <a:t> да се отпечата:</a:t>
            </a:r>
          </a:p>
          <a:p>
            <a:pPr marL="377887" lvl="1" indent="0">
              <a:buNone/>
            </a:pPr>
            <a:r>
              <a:rPr lang="bg-BG" sz="3000" dirty="0"/>
              <a:t>"</a:t>
            </a:r>
            <a:r>
              <a:rPr lang="en-US" sz="3000" dirty="0"/>
              <a:t>{</a:t>
            </a:r>
            <a:r>
              <a:rPr lang="bg-BG" sz="3000" dirty="0"/>
              <a:t>име на ученика</a:t>
            </a:r>
            <a:r>
              <a:rPr lang="en-US" sz="3000" dirty="0"/>
              <a:t>}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800" b="1" dirty="0">
                <a:latin typeface="+mj-lt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dirty="0"/>
              <a:t>: </a:t>
            </a:r>
            <a:r>
              <a:rPr lang="en-US" sz="3000" dirty="0"/>
              <a:t>{</a:t>
            </a:r>
            <a:r>
              <a:rPr lang="bg-BG" sz="3000" dirty="0"/>
              <a:t>средната оценка от </a:t>
            </a:r>
            <a:br>
              <a:rPr lang="en-US" sz="3000" dirty="0"/>
            </a:br>
            <a:r>
              <a:rPr lang="bg-BG" sz="3000" dirty="0"/>
              <a:t>цялото обучение</a:t>
            </a:r>
            <a:r>
              <a:rPr lang="en-US" sz="3000" dirty="0"/>
              <a:t>}</a:t>
            </a:r>
            <a:r>
              <a:rPr lang="bg-BG" sz="3000" dirty="0"/>
              <a:t>"</a:t>
            </a: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Примерен вход и изход: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1841002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5045" y="40889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0612" y="3744123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 graduated. Average grade: 5.37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8400" y="1841267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5.32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/>
          <p:cNvSpPr/>
          <p:nvPr/>
        </p:nvSpPr>
        <p:spPr>
          <a:xfrm>
            <a:off x="7574538" y="40891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29600" y="3748414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 graduated. Average grade: 5.45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2236605-6E44-4C0A-A11F-4B42F107E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391" y="1411408"/>
            <a:ext cx="10042042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name = 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counter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while (counter &lt;= 12)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double grade = Double.parseDouble(scanner.nextLine());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(grade &gt;= 4.00)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sum +=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counter++;  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average = sum / 12;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  <a:endParaRPr lang="pt-BR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8012" y="620117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https://judge.softuni.bg/Contests/Compete/Index/1014#6</a:t>
            </a:r>
            <a:endParaRPr lang="en-US" dirty="0"/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105">
            <a:off x="7909384" y="976112"/>
            <a:ext cx="3363400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07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latin typeface="+mj-lt"/>
              </a:rPr>
              <a:t>3 цели </a:t>
            </a:r>
            <a:r>
              <a:rPr lang="bg-BG" sz="3000" dirty="0"/>
              <a:t>числа – </a:t>
            </a:r>
            <a:r>
              <a:rPr lang="bg-BG" sz="3000" dirty="0">
                <a:latin typeface="+mj-lt"/>
              </a:rPr>
              <a:t>широчина, дължина, височина</a:t>
            </a:r>
            <a:endParaRPr lang="en-US" sz="3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Прочита брой кашони до получаване на команда </a:t>
            </a:r>
            <a:r>
              <a:rPr lang="en-US" sz="3000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</a:t>
            </a:r>
            <a:endParaRPr lang="en-US" sz="28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>
              <a:lnSpc>
                <a:spcPct val="100000"/>
              </a:lnSpc>
            </a:pPr>
            <a:r>
              <a:rPr lang="bg-BG" sz="3000" dirty="0">
                <a:latin typeface="+mj-lt"/>
              </a:rPr>
              <a:t>1 кашон е с размери 1м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</a:t>
            </a:r>
            <a:endParaRPr lang="en-US" sz="3000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условие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F5408-5F5D-41C4-B93F-BBCF4928C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01" y="4566283"/>
            <a:ext cx="2041764" cy="170078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C155B0A-60A4-4AE8-962E-3E0AC9464264}"/>
              </a:ext>
            </a:extLst>
          </p:cNvPr>
          <p:cNvSpPr/>
          <p:nvPr/>
        </p:nvSpPr>
        <p:spPr>
          <a:xfrm>
            <a:off x="8637601" y="5149977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7447CF-72B2-43D9-BCB9-203874D07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3930777"/>
            <a:ext cx="243840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58858C-59FE-4E91-AD70-26671E107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34" y="5426913"/>
            <a:ext cx="1120134" cy="9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52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>
                <a:latin typeface="+mj-lt"/>
              </a:rPr>
              <a:t>Ако помещението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2800" dirty="0">
                <a:latin typeface="+mj-lt"/>
              </a:rPr>
              <a:t>да събере кашоните, трябва да се </a:t>
            </a:r>
            <a:br>
              <a:rPr lang="en-US" sz="2800" dirty="0">
                <a:latin typeface="+mj-lt"/>
              </a:rPr>
            </a:br>
            <a:r>
              <a:rPr lang="bg-BG" sz="2800" dirty="0">
                <a:latin typeface="+mj-lt"/>
              </a:rPr>
              <a:t>принтира:</a:t>
            </a:r>
          </a:p>
          <a:p>
            <a:pPr lvl="1">
              <a:lnSpc>
                <a:spcPct val="100000"/>
              </a:lnSpc>
            </a:pPr>
            <a:r>
              <a:rPr lang="en-GB" sz="2800" b="1" dirty="0">
                <a:latin typeface="Consolas" panose="020B0609020204030204" pitchFamily="49" charset="0"/>
              </a:rPr>
              <a:t>"No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free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space!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You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need</a:t>
            </a:r>
            <a:r>
              <a:rPr lang="bg-BG" sz="2800" b="1" dirty="0">
                <a:latin typeface="+mj-lt"/>
              </a:rPr>
              <a:t> </a:t>
            </a:r>
            <a:r>
              <a:rPr lang="bg-BG" sz="2800" b="1" dirty="0"/>
              <a:t>{брой недостигащи куб. метри}</a:t>
            </a:r>
            <a:r>
              <a:rPr lang="bg-BG" sz="2800" b="1" dirty="0">
                <a:latin typeface="+mj-lt"/>
              </a:rPr>
              <a:t> </a:t>
            </a:r>
            <a:br>
              <a:rPr lang="en-US" sz="2800" b="1" dirty="0">
                <a:latin typeface="+mj-lt"/>
              </a:rPr>
            </a:br>
            <a:r>
              <a:rPr lang="en-US" sz="2800" b="1" dirty="0">
                <a:latin typeface="Consolas" panose="020B0609020204030204" pitchFamily="49" charset="0"/>
              </a:rPr>
              <a:t>Cubic 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bg-BG" sz="2800" b="1" dirty="0">
                <a:latin typeface="Consolas" panose="020B0609020204030204" pitchFamily="49" charset="0"/>
              </a:rPr>
              <a:t>."</a:t>
            </a:r>
            <a:endParaRPr lang="en-US" sz="28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000" dirty="0">
                <a:latin typeface="+mj-lt"/>
              </a:rPr>
              <a:t>При получаване на </a:t>
            </a:r>
            <a:r>
              <a:rPr lang="bg-BG" sz="2800" b="1" dirty="0">
                <a:latin typeface="Consolas" panose="020B0609020204030204" pitchFamily="49" charset="0"/>
              </a:rPr>
              <a:t>команда</a:t>
            </a:r>
            <a:r>
              <a:rPr lang="bg-BG" sz="3000" dirty="0">
                <a:latin typeface="+mj-lt"/>
              </a:rPr>
              <a:t> </a:t>
            </a:r>
            <a:r>
              <a:rPr lang="en-US" sz="3000" dirty="0">
                <a:latin typeface="Consolas" panose="020B0609020204030204" pitchFamily="49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 </a:t>
            </a:r>
            <a:r>
              <a:rPr lang="bg-BG" sz="3000" dirty="0">
                <a:latin typeface="+mj-lt"/>
              </a:rPr>
              <a:t>и налично свободно място</a:t>
            </a:r>
            <a:r>
              <a:rPr lang="en-US" sz="3000" dirty="0">
                <a:latin typeface="+mj-lt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bg-BG" sz="2800" b="1" dirty="0"/>
              <a:t>"</a:t>
            </a:r>
            <a:r>
              <a:rPr lang="bg-BG" sz="2800" b="1" dirty="0">
                <a:latin typeface="Consolas" panose="020B0609020204030204" pitchFamily="49" charset="0"/>
              </a:rPr>
              <a:t>{</a:t>
            </a:r>
            <a:r>
              <a:rPr lang="bg-BG" sz="2800" b="1" dirty="0"/>
              <a:t>брой свободни куб. метри</a:t>
            </a:r>
            <a:r>
              <a:rPr lang="bg-BG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Cubic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left</a:t>
            </a:r>
            <a:r>
              <a:rPr lang="bg-BG" sz="2800" b="1" dirty="0">
                <a:latin typeface="Consolas" panose="020B0609020204030204" pitchFamily="49" charset="0"/>
              </a:rPr>
              <a:t>.</a:t>
            </a:r>
            <a:r>
              <a:rPr lang="bg-BG" sz="2800" b="1" dirty="0"/>
              <a:t>"</a:t>
            </a:r>
            <a:endParaRPr lang="bg-BG" sz="28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01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5247659"/>
            <a:ext cx="8471725" cy="534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7223" y="5413672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4684112"/>
            <a:ext cx="955885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2887232"/>
            <a:ext cx="3789102" cy="534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anose="020B0609020204030204" pitchFamily="49" charset="0"/>
              </a:rPr>
              <a:t>10 Cubic meters left.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2040952"/>
            <a:ext cx="95588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Consolas" panose="020B0609020204030204" pitchFamily="49" charset="0"/>
              </a:rPr>
              <a:t>10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1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2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4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6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Done</a:t>
            </a:r>
            <a:endParaRPr lang="en-US" sz="2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258" y="2040952"/>
            <a:ext cx="2782047" cy="278204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1344" y="3078640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24801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r>
              <a:rPr lang="bg-BG" dirty="0"/>
              <a:t>2. 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28903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0341" y="4584873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1454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2367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28901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5167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EA587EFE-A58B-400C-937D-B6973C0B3F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1136" y="1805715"/>
            <a:ext cx="8005276" cy="570565"/>
          </a:xfrm>
        </p:spPr>
        <p:txBody>
          <a:bodyPr/>
          <a:lstStyle/>
          <a:p>
            <a:r>
              <a:rPr lang="en-US" dirty="0"/>
              <a:t>System.out.println(!(5 == 5) &amp;&amp; (4 + 1 == 5));</a:t>
            </a:r>
          </a:p>
        </p:txBody>
      </p:sp>
    </p:spTree>
    <p:extLst>
      <p:ext uri="{BB962C8B-B14F-4D97-AF65-F5344CB8AC3E}">
        <p14:creationId xmlns:p14="http://schemas.microsoft.com/office/powerpoint/2010/main" val="17024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3672" y="1249160"/>
            <a:ext cx="9761479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width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Read the length and height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boolean hasVolume = true;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(!command.equals("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box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Integer.parseInt(command);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8460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3278" y="1295400"/>
            <a:ext cx="9577598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…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    if (volume &lt;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command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System.out.printf("%d Cubic meters left.", volume);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System.out.printf("No more free space! You need %d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797" y="3581400"/>
            <a:ext cx="3409575" cy="990600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0" y="2514600"/>
            <a:ext cx="3409575" cy="601980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Цикълът прекъсва</a:t>
            </a:r>
          </a:p>
        </p:txBody>
      </p:sp>
      <p:sp>
        <p:nvSpPr>
          <p:cNvPr id="8" name="Rectangle 5"/>
          <p:cNvSpPr/>
          <p:nvPr/>
        </p:nvSpPr>
        <p:spPr>
          <a:xfrm>
            <a:off x="684212" y="628460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4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</a:t>
            </a:r>
            <a:r>
              <a:rPr lang="bg-BG" sz="3200" dirty="0" err="1">
                <a:solidFill>
                  <a:schemeClr val="bg2"/>
                </a:solidFill>
              </a:rPr>
              <a:t>инкрементираме</a:t>
            </a:r>
            <a:r>
              <a:rPr lang="bg-BG" sz="3200" dirty="0">
                <a:solidFill>
                  <a:schemeClr val="bg2"/>
                </a:solidFill>
              </a:rPr>
              <a:t>/	            </a:t>
            </a:r>
            <a:r>
              <a:rPr lang="bg-BG" sz="3200" dirty="0" err="1">
                <a:solidFill>
                  <a:schemeClr val="bg2"/>
                </a:solidFill>
              </a:rPr>
              <a:t>декрементираме</a:t>
            </a:r>
            <a:r>
              <a:rPr lang="bg-BG" sz="3200" dirty="0">
                <a:solidFill>
                  <a:schemeClr val="bg2"/>
                </a:solidFill>
              </a:rPr>
              <a:t> числови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стойности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Използваме</a:t>
            </a:r>
            <a:r>
              <a:rPr lang="en-US" sz="3200" dirty="0">
                <a:solidFill>
                  <a:schemeClr val="bg2"/>
                </a:solidFill>
              </a:rPr>
              <a:t> 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>
                <a:solidFill>
                  <a:schemeClr val="bg2"/>
                </a:solidFill>
              </a:rPr>
              <a:t>  - </a:t>
            </a:r>
            <a:r>
              <a:rPr lang="bg-BG" sz="3200" dirty="0">
                <a:solidFill>
                  <a:schemeClr val="bg2"/>
                </a:solidFill>
              </a:rPr>
              <a:t>цикли, за да </a:t>
            </a:r>
            <a:r>
              <a:rPr lang="en-US" sz="3200" dirty="0">
                <a:solidFill>
                  <a:schemeClr val="bg2"/>
                </a:solidFill>
              </a:rPr>
              <a:t>          </a:t>
            </a:r>
            <a:r>
              <a:rPr lang="bg-BG" sz="3200" dirty="0">
                <a:solidFill>
                  <a:schemeClr val="bg2"/>
                </a:solidFill>
              </a:rPr>
              <a:t>повтаряме действие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bg-BG" sz="3200" dirty="0">
                <a:solidFill>
                  <a:schemeClr val="bg2"/>
                </a:solidFill>
              </a:rPr>
              <a:t>докато е в сила 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bg-BG" sz="3200" dirty="0">
                <a:solidFill>
                  <a:schemeClr val="bg2"/>
                </a:solidFill>
              </a:rPr>
              <a:t>дадено условие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циклите              с оператора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22412" y="6480406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4312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bg-BG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6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63" y="1310914"/>
            <a:ext cx="11808021" cy="5185625"/>
          </a:xfrm>
        </p:spPr>
        <p:txBody>
          <a:bodyPr/>
          <a:lstStyle/>
          <a:p>
            <a:r>
              <a:rPr lang="bg-BG" dirty="0"/>
              <a:t>3.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         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5412" y="1902061"/>
            <a:ext cx="7391400" cy="573456"/>
          </a:xfrm>
        </p:spPr>
        <p:txBody>
          <a:bodyPr/>
          <a:lstStyle/>
          <a:p>
            <a:r>
              <a:rPr lang="en-US" dirty="0"/>
              <a:t>System.out.println(!(3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3612" y="4346316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6351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2332" y="3759539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2678" y="2953651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7702" y="2652937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1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63" y="1310914"/>
            <a:ext cx="11808021" cy="5185625"/>
          </a:xfrm>
        </p:spPr>
        <p:txBody>
          <a:bodyPr/>
          <a:lstStyle/>
          <a:p>
            <a:r>
              <a:rPr lang="bg-BG" dirty="0"/>
              <a:t>3.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         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3612" y="4346316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6351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2332" y="3759539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2678" y="2953651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7702" y="2652937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DA01F384-F113-496F-83F9-C6C8CB714A3D}"/>
              </a:ext>
            </a:extLst>
          </p:cNvPr>
          <p:cNvSpPr txBox="1">
            <a:spLocks/>
          </p:cNvSpPr>
          <p:nvPr/>
        </p:nvSpPr>
        <p:spPr>
          <a:xfrm>
            <a:off x="2665412" y="1902061"/>
            <a:ext cx="7391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System.out.println(!(3 == 3) || (3 == 5));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5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7162800" cy="587121"/>
          </a:xfrm>
        </p:spPr>
        <p:txBody>
          <a:bodyPr/>
          <a:lstStyle/>
          <a:p>
            <a:r>
              <a:rPr lang="en-US" dirty="0"/>
              <a:t>System.out.println(!(3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7043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7999412" y="3661310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2082" y="2932987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6332" y="3994539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9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7043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7999412" y="3661310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2082" y="2932987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6332" y="3994539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0D7F247-063E-41C4-AA3D-5D6CC1F596A3}"/>
              </a:ext>
            </a:extLst>
          </p:cNvPr>
          <p:cNvSpPr txBox="1">
            <a:spLocks/>
          </p:cNvSpPr>
          <p:nvPr/>
        </p:nvSpPr>
        <p:spPr>
          <a:xfrm>
            <a:off x="2741612" y="1828800"/>
            <a:ext cx="71628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System.out.println(!(3 &gt; 5) || (1 == 1));</a:t>
            </a:r>
          </a:p>
        </p:txBody>
      </p:sp>
    </p:spTree>
    <p:extLst>
      <p:ext uri="{BB962C8B-B14F-4D97-AF65-F5344CB8AC3E}">
        <p14:creationId xmlns:p14="http://schemas.microsoft.com/office/powerpoint/2010/main" val="27684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4. Nested-Conditional-Statements</Template>
  <TotalTime>0</TotalTime>
  <Words>2933</Words>
  <Application>Microsoft Office PowerPoint</Application>
  <PresentationFormat>Custom</PresentationFormat>
  <Paragraphs>675</Paragraphs>
  <Slides>57</Slides>
  <Notes>20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(цикли)</vt:lpstr>
      <vt:lpstr>Имате въпроси?</vt:lpstr>
      <vt:lpstr>Съдържание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PowerPoint Presentation</vt:lpstr>
      <vt:lpstr>Повторения (цикли) – while-цикъл</vt:lpstr>
      <vt:lpstr>while-цикъл – пример</vt:lpstr>
      <vt:lpstr>Число в диапазона [1…100] - условие</vt:lpstr>
      <vt:lpstr>Число в диапазона [1…100] - решение</vt:lpstr>
      <vt:lpstr>Парола - условие</vt:lpstr>
      <vt:lpstr>Парола - решение</vt:lpstr>
      <vt:lpstr>Редица числа 2k+1 - условие</vt:lpstr>
      <vt:lpstr>PowerPoint Presentation</vt:lpstr>
      <vt:lpstr>Редица числа 2k+1 - решение</vt:lpstr>
      <vt:lpstr>PowerPoint Presentation</vt:lpstr>
      <vt:lpstr>Безкраен цикъл</vt:lpstr>
      <vt:lpstr>Прекратяване на цикъл</vt:lpstr>
      <vt:lpstr>Баланс на сметка - условие</vt:lpstr>
      <vt:lpstr>Баланс на сметка - условие (2)</vt:lpstr>
      <vt:lpstr>Баланс на сметка - условие(3)</vt:lpstr>
      <vt:lpstr>PowerPoint Presentation</vt:lpstr>
      <vt:lpstr>Баланс на сметка - решение</vt:lpstr>
      <vt:lpstr>Най-голямо число - пример</vt:lpstr>
      <vt:lpstr>Най-голямо число - решение</vt:lpstr>
      <vt:lpstr>Най-малко число - условие</vt:lpstr>
      <vt:lpstr>Най-малко число - решение</vt:lpstr>
      <vt:lpstr>Завършване - условие </vt:lpstr>
      <vt:lpstr>Завършване - условие (2)</vt:lpstr>
      <vt:lpstr>Завършване - решение </vt:lpstr>
      <vt:lpstr>Преместване - условие</vt:lpstr>
      <vt:lpstr>Преместване - условие (2)</vt:lpstr>
      <vt:lpstr>Преместване - условие (3)</vt:lpstr>
      <vt:lpstr>Преместване - решение</vt:lpstr>
      <vt:lpstr>Преместване - решение (2)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23</cp:revision>
  <dcterms:created xsi:type="dcterms:W3CDTF">2014-01-02T17:00:34Z</dcterms:created>
  <dcterms:modified xsi:type="dcterms:W3CDTF">2019-10-30T12:50:33Z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