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6"/>
  </p:notesMasterIdLst>
  <p:handoutMasterIdLst>
    <p:handoutMasterId r:id="rId57"/>
  </p:handoutMasterIdLst>
  <p:sldIdLst>
    <p:sldId id="535" r:id="rId3"/>
    <p:sldId id="536" r:id="rId4"/>
    <p:sldId id="537" r:id="rId5"/>
    <p:sldId id="538" r:id="rId6"/>
    <p:sldId id="539" r:id="rId7"/>
    <p:sldId id="578" r:id="rId8"/>
    <p:sldId id="579" r:id="rId9"/>
    <p:sldId id="542" r:id="rId10"/>
    <p:sldId id="543" r:id="rId11"/>
    <p:sldId id="544" r:id="rId12"/>
    <p:sldId id="545" r:id="rId13"/>
    <p:sldId id="274" r:id="rId14"/>
    <p:sldId id="485" r:id="rId15"/>
    <p:sldId id="276" r:id="rId16"/>
    <p:sldId id="420" r:id="rId17"/>
    <p:sldId id="522" r:id="rId18"/>
    <p:sldId id="546" r:id="rId19"/>
    <p:sldId id="453" r:id="rId20"/>
    <p:sldId id="548" r:id="rId21"/>
    <p:sldId id="478" r:id="rId22"/>
    <p:sldId id="428" r:id="rId23"/>
    <p:sldId id="584" r:id="rId24"/>
    <p:sldId id="445" r:id="rId25"/>
    <p:sldId id="534" r:id="rId26"/>
    <p:sldId id="531" r:id="rId27"/>
    <p:sldId id="532" r:id="rId28"/>
    <p:sldId id="525" r:id="rId29"/>
    <p:sldId id="547" r:id="rId30"/>
    <p:sldId id="582" r:id="rId31"/>
    <p:sldId id="591" r:id="rId32"/>
    <p:sldId id="488" r:id="rId33"/>
    <p:sldId id="440" r:id="rId34"/>
    <p:sldId id="455" r:id="rId35"/>
    <p:sldId id="533" r:id="rId36"/>
    <p:sldId id="443" r:id="rId37"/>
    <p:sldId id="456" r:id="rId38"/>
    <p:sldId id="444" r:id="rId39"/>
    <p:sldId id="448" r:id="rId40"/>
    <p:sldId id="586" r:id="rId41"/>
    <p:sldId id="429" r:id="rId42"/>
    <p:sldId id="587" r:id="rId43"/>
    <p:sldId id="481" r:id="rId44"/>
    <p:sldId id="588" r:id="rId45"/>
    <p:sldId id="589" r:id="rId46"/>
    <p:sldId id="590" r:id="rId47"/>
    <p:sldId id="433" r:id="rId48"/>
    <p:sldId id="483" r:id="rId49"/>
    <p:sldId id="581" r:id="rId50"/>
    <p:sldId id="480" r:id="rId51"/>
    <p:sldId id="562" r:id="rId52"/>
    <p:sldId id="575" r:id="rId53"/>
    <p:sldId id="413" r:id="rId54"/>
    <p:sldId id="521" r:id="rId5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35"/>
            <p14:sldId id="536"/>
            <p14:sldId id="537"/>
            <p14:sldId id="538"/>
            <p14:sldId id="539"/>
            <p14:sldId id="578"/>
            <p14:sldId id="579"/>
            <p14:sldId id="542"/>
            <p14:sldId id="543"/>
            <p14:sldId id="544"/>
            <p14:sldId id="545"/>
          </p14:sldIdLst>
        </p14:section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For - цикъл" id="{F0D37754-91EF-477E-B794-286299F27E83}">
          <p14:sldIdLst>
            <p14:sldId id="420"/>
            <p14:sldId id="522"/>
            <p14:sldId id="546"/>
          </p14:sldIdLst>
        </p14:section>
        <p14:section name="ASCII и преобразуване на данни" id="{4DC7DA7D-439B-4092-B5DA-A9CDF61BD953}">
          <p14:sldIdLst>
            <p14:sldId id="453"/>
            <p14:sldId id="548"/>
            <p14:sldId id="478"/>
            <p14:sldId id="428"/>
            <p14:sldId id="584"/>
            <p14:sldId id="445"/>
            <p14:sldId id="534"/>
            <p14:sldId id="531"/>
            <p14:sldId id="532"/>
            <p14:sldId id="525"/>
            <p14:sldId id="547"/>
            <p14:sldId id="582"/>
            <p14:sldId id="591"/>
            <p14:sldId id="488"/>
            <p14:sldId id="440"/>
            <p14:sldId id="455"/>
            <p14:sldId id="533"/>
            <p14:sldId id="443"/>
            <p14:sldId id="456"/>
            <p14:sldId id="444"/>
            <p14:sldId id="448"/>
          </p14:sldIdLst>
        </p14:section>
        <p14:section name="Цикъл със стъпка" id="{AC02D9CC-BF0A-4F02-8147-BCA5573FFE10}">
          <p14:sldIdLst>
            <p14:sldId id="586"/>
            <p14:sldId id="429"/>
            <p14:sldId id="587"/>
            <p14:sldId id="481"/>
            <p14:sldId id="588"/>
            <p14:sldId id="589"/>
            <p14:sldId id="590"/>
            <p14:sldId id="433"/>
            <p14:sldId id="483"/>
          </p14:sldIdLst>
        </p14:section>
        <p14:section name="End section" id="{6A6467E7-A225-422F-8A2C-9AE7B643529F}">
          <p14:sldIdLst>
            <p14:sldId id="581"/>
            <p14:sldId id="480"/>
            <p14:sldId id="562"/>
            <p14:sldId id="575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9" autoAdjust="0"/>
    <p:restoredTop sz="94533" autoAdjust="0"/>
  </p:normalViewPr>
  <p:slideViewPr>
    <p:cSldViewPr>
      <p:cViewPr varScale="1">
        <p:scale>
          <a:sx n="103" d="100"/>
          <a:sy n="103" d="100"/>
        </p:scale>
        <p:origin x="126" y="2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06-Nov-19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0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6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8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9" r:id="rId19"/>
    <p:sldLayoutId id="2147483690" r:id="rId20"/>
    <p:sldLayoutId id="2147483691" r:id="rId21"/>
    <p:sldLayoutId id="2147483692" r:id="rId22"/>
    <p:sldLayoutId id="2147483694" r:id="rId23"/>
    <p:sldLayoutId id="2147483695" r:id="rId2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udge.softuni.bg/Contests/Compete/Index/1015#5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5#8" TargetMode="Externa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5#9" TargetMode="Externa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5#10" TargetMode="Externa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ava-book.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4211358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char a = 'a';</a:t>
            </a:r>
            <a:endParaRPr lang="bg-BG" dirty="0"/>
          </a:p>
          <a:p>
            <a:r>
              <a:rPr lang="en-US" dirty="0"/>
              <a:t>while (a &lt; 100) {</a:t>
            </a:r>
          </a:p>
          <a:p>
            <a:r>
              <a:rPr lang="en-US" dirty="0"/>
              <a:t>  System.out.print(a);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40" y="2269410"/>
              <a:ext cx="4070632" cy="13835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 err="1">
                  <a:solidFill>
                    <a:schemeClr val="bg2"/>
                  </a:solidFill>
                </a:rPr>
                <a:t>abc</a:t>
              </a:r>
              <a:endParaRPr lang="en-US" sz="3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91089" y="2013685"/>
            <a:ext cx="2722115" cy="1318665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1432440" y="4188317"/>
              <a:ext cx="4843423" cy="19534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Безкраен цикъл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40" y="2269410"/>
              <a:ext cx="4070632" cy="13835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 err="1">
                  <a:solidFill>
                    <a:schemeClr val="bg2"/>
                  </a:solidFill>
                </a:rPr>
                <a:t>abc</a:t>
              </a:r>
              <a:endParaRPr lang="en-US" sz="3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91089" y="2013685"/>
            <a:ext cx="2722115" cy="1318665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1432440" y="4188317"/>
              <a:ext cx="4843423" cy="19534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Безкраен цикъл</a:t>
              </a:r>
              <a:endParaRPr lang="en-US" sz="32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388930F2-EC38-48F3-B31E-336E80CC0CA7}"/>
              </a:ext>
            </a:extLst>
          </p:cNvPr>
          <p:cNvSpPr txBox="1">
            <a:spLocks/>
          </p:cNvSpPr>
          <p:nvPr/>
        </p:nvSpPr>
        <p:spPr>
          <a:xfrm>
            <a:off x="944928" y="2161208"/>
            <a:ext cx="4211358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 a = 'a';</a:t>
            </a:r>
          </a:p>
          <a:p>
            <a:r>
              <a:rPr lang="en-US" dirty="0"/>
              <a:t>while (a &lt; 100) {</a:t>
            </a:r>
          </a:p>
          <a:p>
            <a:r>
              <a:rPr lang="en-US" dirty="0"/>
              <a:t>  System.out.print(a);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pb-oct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/>
              <a:t>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Работа с текст</a:t>
            </a:r>
            <a:endParaRPr lang="en-US" sz="3200" dirty="0"/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3200" dirty="0"/>
              <a:t>for-</a:t>
            </a:r>
            <a:r>
              <a:rPr lang="bg-BG" sz="3200" dirty="0"/>
              <a:t>цикли</a:t>
            </a:r>
          </a:p>
          <a:p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marL="514350" indent="-514350"/>
            <a:endParaRPr lang="bg-BG" sz="3200" dirty="0"/>
          </a:p>
          <a:p>
            <a:pPr marL="514350" indent="-514350"/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13386" y="3467878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10; i++)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4212" y="2418989"/>
            <a:ext cx="3009997" cy="981714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418012" y="2418989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84772" y="2637553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51" y="3986681"/>
            <a:ext cx="3187699" cy="878660"/>
          </a:xfrm>
          <a:prstGeom prst="wedgeRoundRectCallout">
            <a:avLst>
              <a:gd name="adj1" fmla="val -56008"/>
              <a:gd name="adj2" fmla="val -4569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28" y="4942482"/>
            <a:ext cx="5663639" cy="959698"/>
          </a:xfrm>
          <a:prstGeom prst="wedgeRoundRectCallout">
            <a:avLst>
              <a:gd name="adj1" fmla="val -53892"/>
              <a:gd name="adj2" fmla="val -5110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66271" y="4026758"/>
            <a:ext cx="4118877" cy="54827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2182529" y="2783068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236876" y="3692078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968622" y="3367150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527288" y="3692174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724986" y="4153253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323732" y="3862830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2147127" y="5032258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982862" y="463806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3043068" y="4498420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219582" y="4164359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96715" y="1287645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Съвременен вариант на </a:t>
            </a:r>
            <a:r>
              <a:rPr lang="en-US" dirty="0"/>
              <a:t>ASCII </a:t>
            </a:r>
            <a:r>
              <a:rPr lang="bg-BG" dirty="0"/>
              <a:t>таблицата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 Съдържа 137 439 знака и обхваща 146 писмености 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Unicode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603029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'\u005A'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3091800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360905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419600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E'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3091800" y="458971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44196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~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7081232" y="4561436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30" y="4401421"/>
            <a:ext cx="864422" cy="6088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/>
              <a:t>µ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7085173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253" y="3567633"/>
            <a:ext cx="864422" cy="64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¢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AE1CB25-8479-4033-BA72-C2F86FC5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603028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'\u00A2'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96C6B46-73C8-4AAC-83AC-D98EEDC5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812" y="4436736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'\u00B5'</a:t>
            </a:r>
          </a:p>
        </p:txBody>
      </p:sp>
    </p:spTree>
    <p:extLst>
      <p:ext uri="{BB962C8B-B14F-4D97-AF65-F5344CB8AC3E}">
        <p14:creationId xmlns:p14="http://schemas.microsoft.com/office/powerpoint/2010/main" val="3199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664784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 {</a:t>
            </a:r>
          </a:p>
          <a:p>
            <a:r>
              <a:rPr lang="en-US" dirty="0"/>
              <a:t>  System.out.println("SoftUni");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(int)5.66;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(int)5.44;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a = (char)67;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'#';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046" y="5381716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534184" y="6088100"/>
            <a:ext cx="53340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E3637-FF74-4E40-A1C1-79EA35A67CCF}"/>
              </a:ext>
            </a:extLst>
          </p:cNvPr>
          <p:cNvGrpSpPr/>
          <p:nvPr/>
        </p:nvGrpSpPr>
        <p:grpSpPr>
          <a:xfrm>
            <a:off x="4494214" y="2675951"/>
            <a:ext cx="1841977" cy="568007"/>
            <a:chOff x="4583128" y="2707280"/>
            <a:chExt cx="1831995" cy="7217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EE9F28-E421-47A7-BDD7-4CBAFB8FE7FE}"/>
                </a:ext>
              </a:extLst>
            </p:cNvPr>
            <p:cNvSpPr/>
            <p:nvPr/>
          </p:nvSpPr>
          <p:spPr bwMode="auto">
            <a:xfrm>
              <a:off x="4583128" y="2743200"/>
              <a:ext cx="1485906" cy="6858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7F1927-7F25-4168-8CC1-6B2DDAA26EBB}"/>
                </a:ext>
              </a:extLst>
            </p:cNvPr>
            <p:cNvSpPr txBox="1"/>
            <p:nvPr/>
          </p:nvSpPr>
          <p:spPr>
            <a:xfrm>
              <a:off x="4812555" y="2707280"/>
              <a:ext cx="1602568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r>
                <a:rPr lang="en-US" dirty="0">
                  <a:solidFill>
                    <a:schemeClr val="bg2"/>
                  </a:solidFill>
                </a:rPr>
                <a:t>a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0C46A2-EFE3-402F-80C2-36646FC80DCC}"/>
              </a:ext>
            </a:extLst>
          </p:cNvPr>
          <p:cNvGrpSpPr/>
          <p:nvPr/>
        </p:nvGrpSpPr>
        <p:grpSpPr>
          <a:xfrm>
            <a:off x="4393000" y="3655143"/>
            <a:ext cx="1894080" cy="1280701"/>
            <a:chOff x="4494212" y="4103736"/>
            <a:chExt cx="1894080" cy="1280701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EF688FE-9FD7-45BA-A8F8-5EF3774B9CC8}"/>
                </a:ext>
              </a:extLst>
            </p:cNvPr>
            <p:cNvSpPr/>
            <p:nvPr/>
          </p:nvSpPr>
          <p:spPr bwMode="auto">
            <a:xfrm>
              <a:off x="4494212" y="4103736"/>
              <a:ext cx="1761889" cy="128070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4C3C5-7661-46CC-BDA3-3494AD707B25}"/>
                </a:ext>
              </a:extLst>
            </p:cNvPr>
            <p:cNvSpPr txBox="1"/>
            <p:nvPr/>
          </p:nvSpPr>
          <p:spPr>
            <a:xfrm>
              <a:off x="4875212" y="4450113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'z'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52AAD-7323-43B9-AE2E-6046CE733909}"/>
              </a:ext>
            </a:extLst>
          </p:cNvPr>
          <p:cNvCxnSpPr/>
          <p:nvPr/>
        </p:nvCxnSpPr>
        <p:spPr>
          <a:xfrm>
            <a:off x="5254110" y="325042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C09DAA-6132-43A0-830C-81004F2DFD0A}"/>
              </a:ext>
            </a:extLst>
          </p:cNvPr>
          <p:cNvCxnSpPr/>
          <p:nvPr/>
        </p:nvCxnSpPr>
        <p:spPr>
          <a:xfrm>
            <a:off x="5273944" y="4940970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3409BDF-68B3-4FC9-A935-7D053C34233B}"/>
              </a:ext>
            </a:extLst>
          </p:cNvPr>
          <p:cNvSpPr/>
          <p:nvPr/>
        </p:nvSpPr>
        <p:spPr bwMode="auto">
          <a:xfrm>
            <a:off x="4223761" y="5337516"/>
            <a:ext cx="2034906" cy="570726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35DC7F24-46C8-49A8-8E03-972FEB7C4787}"/>
              </a:ext>
            </a:extLst>
          </p:cNvPr>
          <p:cNvCxnSpPr>
            <a:cxnSpLocks/>
            <a:stCxn id="35" idx="5"/>
          </p:cNvCxnSpPr>
          <p:nvPr/>
        </p:nvCxnSpPr>
        <p:spPr>
          <a:xfrm rot="10800000" flipH="1">
            <a:off x="4295102" y="4303321"/>
            <a:ext cx="106584" cy="1319558"/>
          </a:xfrm>
          <a:prstGeom prst="bentConnector4">
            <a:avLst>
              <a:gd name="adj1" fmla="val -605954"/>
              <a:gd name="adj2" fmla="val 1005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9FECF-61DB-41B0-84EE-80C1B362BF63}"/>
              </a:ext>
            </a:extLst>
          </p:cNvPr>
          <p:cNvSpPr txBox="1"/>
          <p:nvPr/>
        </p:nvSpPr>
        <p:spPr>
          <a:xfrm>
            <a:off x="5982511" y="3831837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4F4820-6CA0-4BA2-A982-6720B2D42009}"/>
              </a:ext>
            </a:extLst>
          </p:cNvPr>
          <p:cNvCxnSpPr>
            <a:cxnSpLocks/>
          </p:cNvCxnSpPr>
          <p:nvPr/>
        </p:nvCxnSpPr>
        <p:spPr>
          <a:xfrm flipV="1">
            <a:off x="6144435" y="4295494"/>
            <a:ext cx="711977" cy="1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D2312EDD-818A-4730-92D3-459754311991}"/>
              </a:ext>
            </a:extLst>
          </p:cNvPr>
          <p:cNvSpPr/>
          <p:nvPr/>
        </p:nvSpPr>
        <p:spPr bwMode="auto">
          <a:xfrm>
            <a:off x="6877018" y="4052587"/>
            <a:ext cx="1819276" cy="48581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FD438-4581-45A1-824A-A41FC653F9C2}"/>
              </a:ext>
            </a:extLst>
          </p:cNvPr>
          <p:cNvSpPr txBox="1"/>
          <p:nvPr/>
        </p:nvSpPr>
        <p:spPr>
          <a:xfrm>
            <a:off x="5388860" y="4685225"/>
            <a:ext cx="871479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891564-59EF-4421-8A51-DE6B77B29779}"/>
              </a:ext>
            </a:extLst>
          </p:cNvPr>
          <p:cNvSpPr/>
          <p:nvPr/>
        </p:nvSpPr>
        <p:spPr>
          <a:xfrm>
            <a:off x="760412" y="629080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2" grpId="0" animBg="1"/>
      <p:bldP spid="50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77" y="4396076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</a:t>
            </a:r>
            <a:r>
              <a:rPr lang="en-US" sz="2800" b="1" dirty="0" err="1">
                <a:latin typeface="Consolas" panose="020B0609020204030204" pitchFamily="49" charset="0"/>
              </a:rPr>
              <a:t>text.charAt</a:t>
            </a:r>
            <a:r>
              <a:rPr lang="en-US" sz="2800" b="1" dirty="0">
                <a:latin typeface="Consolas" panose="020B0609020204030204" pitchFamily="49" charset="0"/>
              </a:rPr>
              <a:t>(4);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78" y="1957676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();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40837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/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3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0902" y="1116428"/>
            <a:ext cx="8969819" cy="52799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  <a:endParaRPr lang="bg-BG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String input = scanner.nextLine();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(int i = 0; i &lt; input.length(); i++) 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800" b="1" noProof="1">
                <a:latin typeface="Consolas" pitchFamily="49" charset="0"/>
              </a:rPr>
              <a:t> (input.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charAt(i)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System.out.println("Vowels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2" y="6396335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https://judge.softuni.bg/Contests/Compete/Index/1015#3</a:t>
            </a:r>
            <a:r>
              <a:rPr lang="en-US" sz="2200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632" y="2229653"/>
            <a:ext cx="3896580" cy="862905"/>
          </a:xfrm>
          <a:prstGeom prst="wedgeRoundRectCallout">
            <a:avLst>
              <a:gd name="adj1" fmla="val -56491"/>
              <a:gd name="adj2" fmla="val 485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012" y="3505200"/>
            <a:ext cx="3595800" cy="862906"/>
          </a:xfrm>
          <a:prstGeom prst="wedgeRoundRectCallout">
            <a:avLst>
              <a:gd name="adj1" fmla="val -68323"/>
              <a:gd name="adj2" fmla="val -168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5303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3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15433" y="4599408"/>
            <a:ext cx="914399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822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37938" y="5057332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13476" y="422162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4598" y="5119104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97085" y="523340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91534" y="5056975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4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16524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3812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3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F3AC53-91A1-4E92-8737-4E58810C45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664784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 {</a:t>
            </a:r>
          </a:p>
          <a:p>
            <a:r>
              <a:rPr lang="en-US" dirty="0"/>
              <a:t>  System.out.println("SoftUni");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048775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3809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6235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1838" y="2886801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672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728206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5549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39455" cy="1467807"/>
              <a:chOff x="4192090" y="201817"/>
              <a:chExt cx="6596715" cy="16973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6859" y="1476839"/>
                <a:ext cx="2371946" cy="42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65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80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7586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3473" y="2666429"/>
            <a:ext cx="851102" cy="459227"/>
            <a:chOff x="7353473" y="2274338"/>
            <a:chExt cx="851102" cy="83263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4048" y="1295400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09951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6991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B6730C-1F5A-49A9-A0D3-72542B45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40" y="1523999"/>
            <a:ext cx="1031401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Integer.MAX_VALUE;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Integer.MIN_VALUE;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System.out.printf("Max number: %d%n", biggest);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System.out.printf("Min number: %d", smallest);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150812" y="6172200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https://judge.softuni.bg/Contests/Compete/Index/1015#5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193549" y="1496426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519" y="1701411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86830" y="3298816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dirty="0">
                <a:solidFill>
                  <a:schemeClr val="bg1"/>
                </a:solidFill>
              </a:rPr>
              <a:t>левите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2589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74783" y="1371600"/>
            <a:ext cx="9239253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(int i = 1; i &lt;= n; i++)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leftSum +=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(leftSum == rightSum)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 diff = Math.Abs(rightSum - leftSum);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System.out.println("No,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724" y="2135053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29303" y="2765342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91661" y="309228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87376" y="21336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49532" y="2765341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88004" y="309228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52924" y="2373349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81950" y="2765340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26061" y="309228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2242" y="1475833"/>
            <a:ext cx="9824339" cy="44280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 % 2 == 0)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632331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 {</a:t>
            </a:r>
          </a:p>
          <a:p>
            <a:r>
              <a:rPr lang="en-US" dirty="0"/>
              <a:t>  System.out.println("SoftUni");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6307" y="6275153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https://judge.softuni.bg/Contests/Compete/Index/1015#8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31D026D-A7FB-4C97-9F2E-13AB36435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07" y="1600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A1968-13C0-4F17-A466-BD72BA702DE1}"/>
              </a:ext>
            </a:extLst>
          </p:cNvPr>
          <p:cNvSpPr/>
          <p:nvPr/>
        </p:nvSpPr>
        <p:spPr>
          <a:xfrm>
            <a:off x="4418012" y="2877412"/>
            <a:ext cx="1405107" cy="4925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103BB-D1A7-4E8E-B37F-7C56F14D406A}"/>
              </a:ext>
            </a:extLst>
          </p:cNvPr>
          <p:cNvSpPr/>
          <p:nvPr/>
        </p:nvSpPr>
        <p:spPr>
          <a:xfrm>
            <a:off x="6170612" y="2877412"/>
            <a:ext cx="762000" cy="49256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F03C9729-44CC-4726-90A4-EB03A6E9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812" y="2699291"/>
            <a:ext cx="4028228" cy="670684"/>
          </a:xfrm>
          <a:prstGeom prst="wedgeRoundRectCallout">
            <a:avLst>
              <a:gd name="adj1" fmla="val -59918"/>
              <a:gd name="adj2" fmla="val -75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Намаляваща стъпка: -1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F2F31FE9-AB67-4B9E-9278-3383FA7CF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104" y="3453414"/>
            <a:ext cx="4162108" cy="813786"/>
          </a:xfrm>
          <a:prstGeom prst="wedgeRoundRectCallout">
            <a:avLst>
              <a:gd name="adj1" fmla="val -62503"/>
              <a:gd name="adj2" fmla="val -5339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</a:rPr>
              <a:t>: </a:t>
            </a:r>
            <a:r>
              <a:rPr lang="en-US" sz="2800" b="1" noProof="1">
                <a:solidFill>
                  <a:schemeClr val="bg2"/>
                </a:solidFill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497935" y="4072208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https://judge.softuni.bg/Contests/Compete/Index/1015#9</a:t>
            </a:r>
            <a:r>
              <a:rPr lang="en-US" sz="2200" dirty="0"/>
              <a:t>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8B2CEE-0E7B-4DE6-BC9B-519CFC50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8288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9822B-92BA-433F-BAB5-367F0A8102C2}"/>
              </a:ext>
            </a:extLst>
          </p:cNvPr>
          <p:cNvSpPr/>
          <p:nvPr/>
        </p:nvSpPr>
        <p:spPr>
          <a:xfrm>
            <a:off x="6246812" y="3156355"/>
            <a:ext cx="1515428" cy="4298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6482EC23-F58D-420E-9F89-F566D4CB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3701646"/>
            <a:ext cx="2928584" cy="1058680"/>
          </a:xfrm>
          <a:prstGeom prst="wedgeRoundRectCallout">
            <a:avLst>
              <a:gd name="adj1" fmla="val -61383"/>
              <a:gd name="adj2" fmla="val -515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aseline="3000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bg-BG"/>
              <a:t>, </a:t>
            </a:r>
            <a:r>
              <a:rPr lang="bg-BG" dirty="0"/>
              <a:t>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https://judge.softuni.bg/Contests/Compete/Index/1015#10</a:t>
            </a:r>
            <a:r>
              <a:rPr lang="en-US" sz="2200" dirty="0"/>
              <a:t> 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B12F2A8-D13B-4D18-8456-63DB6910A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418570"/>
            <a:ext cx="10363200" cy="4191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System.out.println(num);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60866-BE4F-4D5B-A097-19332CAA9919}"/>
              </a:ext>
            </a:extLst>
          </p:cNvPr>
          <p:cNvSpPr/>
          <p:nvPr/>
        </p:nvSpPr>
        <p:spPr>
          <a:xfrm flipV="1">
            <a:off x="6018212" y="3305364"/>
            <a:ext cx="1447800" cy="4531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A143862-3FD7-4170-8291-70EE8FE6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2" y="3876963"/>
            <a:ext cx="2133600" cy="1076038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Ползваме стъпка 2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5" y="1624494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Символите, които използваме се представят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като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числа и са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поместени в </a:t>
            </a:r>
            <a:r>
              <a:rPr lang="en-US" sz="3200" b="1" dirty="0">
                <a:solidFill>
                  <a:schemeClr val="bg1"/>
                </a:solidFill>
              </a:rPr>
              <a:t>ASCII </a:t>
            </a:r>
            <a:r>
              <a:rPr lang="bg-BG" sz="3200" dirty="0">
                <a:solidFill>
                  <a:schemeClr val="bg2"/>
                </a:solidFill>
              </a:rPr>
              <a:t>таблицата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преобразуваме типове от данни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чрез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b="1" dirty="0">
                <a:solidFill>
                  <a:schemeClr val="bg1"/>
                </a:solidFill>
              </a:rPr>
              <a:t>кастване</a:t>
            </a:r>
            <a:endParaRPr lang="en-US" sz="3200" b="1" dirty="0">
              <a:solidFill>
                <a:schemeClr val="bg1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 могат да се репрезентират като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числа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четем поредица от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числа от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конзолата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 текст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използваме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bg-BG" sz="3200" dirty="0">
                <a:solidFill>
                  <a:schemeClr val="bg2"/>
                </a:solidFill>
              </a:rPr>
              <a:t>-цикли със стъпка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5F46E92-E830-49D2-A7FC-1C03272F8E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632331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 {</a:t>
            </a:r>
          </a:p>
          <a:p>
            <a:r>
              <a:rPr lang="en-US" dirty="0"/>
              <a:t>  System.out.println("SoftUni");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8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ru-RU" sz="2000" dirty="0" err="1">
                <a:hlinkClick r:id="rId4"/>
              </a:rPr>
              <a:t>Основи</a:t>
            </a:r>
            <a:r>
              <a:rPr lang="ru-RU" sz="2000" dirty="0">
                <a:hlinkClick r:id="rId4"/>
              </a:rPr>
              <a:t> на </a:t>
            </a:r>
            <a:r>
              <a:rPr lang="ru-RU" sz="2000" dirty="0" err="1">
                <a:hlinkClick r:id="rId4"/>
              </a:rPr>
              <a:t>програмирането</a:t>
            </a:r>
            <a:r>
              <a:rPr lang="ru-RU" sz="2000" dirty="0">
                <a:hlinkClick r:id="rId4"/>
              </a:rPr>
              <a:t> </a:t>
            </a:r>
            <a:r>
              <a:rPr lang="ru-RU" sz="2000" dirty="0" err="1">
                <a:hlinkClick r:id="rId4"/>
              </a:rPr>
              <a:t>със</a:t>
            </a:r>
            <a:r>
              <a:rPr lang="ru-RU" sz="2000" dirty="0">
                <a:hlinkClick r:id="rId4"/>
              </a:rPr>
              <a:t> </a:t>
            </a:r>
            <a:r>
              <a:rPr lang="ru-RU" sz="2000" dirty="0" err="1">
                <a:hlinkClick r:id="rId4"/>
              </a:rPr>
              <a:t>Java</a:t>
            </a:r>
            <a:r>
              <a:rPr lang="ru-RU" sz="2000" dirty="0">
                <a:hlinkClick r:id="rId4"/>
              </a:rPr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29269" y="2581699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2988275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</a:t>
            </a:r>
            <a:r>
              <a:rPr lang="bg-BG" dirty="0"/>
              <a:t> </a:t>
            </a:r>
            <a:r>
              <a:rPr lang="en-US" dirty="0"/>
              <a:t>&lt;=</a:t>
            </a:r>
            <a:r>
              <a:rPr lang="bg-BG" dirty="0"/>
              <a:t> </a:t>
            </a:r>
            <a:r>
              <a:rPr lang="en-US" dirty="0"/>
              <a:t>10)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02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E3DB253-AE01-401B-B1D8-034E2D603DF8}"/>
              </a:ext>
            </a:extLst>
          </p:cNvPr>
          <p:cNvSpPr/>
          <p:nvPr/>
        </p:nvSpPr>
        <p:spPr bwMode="auto">
          <a:xfrm>
            <a:off x="8870066" y="2602809"/>
            <a:ext cx="2771669" cy="1180237"/>
          </a:xfrm>
          <a:prstGeom prst="wedgeRoundRectCallout">
            <a:avLst>
              <a:gd name="adj1" fmla="val -34999"/>
              <a:gd name="adj2" fmla="val 73675"/>
              <a:gd name="adj3" fmla="val 16667"/>
            </a:avLst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CA4D24-D858-46FD-BB26-23A0238C30E8}"/>
              </a:ext>
            </a:extLst>
          </p:cNvPr>
          <p:cNvSpPr txBox="1"/>
          <p:nvPr/>
        </p:nvSpPr>
        <p:spPr>
          <a:xfrm>
            <a:off x="8829269" y="2581699"/>
            <a:ext cx="2812466" cy="12744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bg2"/>
                </a:solidFill>
              </a:rPr>
              <a:t>Безброй много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98529E3-93F1-45DD-B52C-812A5BA629AA}"/>
              </a:ext>
            </a:extLst>
          </p:cNvPr>
          <p:cNvSpPr txBox="1">
            <a:spLocks/>
          </p:cNvSpPr>
          <p:nvPr/>
        </p:nvSpPr>
        <p:spPr>
          <a:xfrm>
            <a:off x="728966" y="2182237"/>
            <a:ext cx="298827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int i = 0;</a:t>
            </a:r>
          </a:p>
          <a:p>
            <a:r>
              <a:rPr lang="nn-NO" dirty="0"/>
              <a:t>while(i &lt;= 10)</a:t>
            </a:r>
            <a:r>
              <a:rPr lang="bg-BG" dirty="0"/>
              <a:t> </a:t>
            </a:r>
            <a:r>
              <a:rPr lang="nn-NO" dirty="0"/>
              <a:t>{</a:t>
            </a:r>
          </a:p>
          <a:p>
            <a:r>
              <a:rPr lang="nn-NO" dirty="0"/>
              <a:t>  i--;</a:t>
            </a:r>
          </a:p>
          <a:p>
            <a:r>
              <a:rPr lang="nn-NO" dirty="0"/>
              <a:t>}</a:t>
            </a:r>
            <a:endParaRPr lang="nn-NO" sz="1400" dirty="0"/>
          </a:p>
        </p:txBody>
      </p:sp>
    </p:spTree>
    <p:extLst>
      <p:ext uri="{BB962C8B-B14F-4D97-AF65-F5344CB8AC3E}">
        <p14:creationId xmlns:p14="http://schemas.microsoft.com/office/powerpoint/2010/main" val="1592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2" y="2249981"/>
            <a:ext cx="4429159" cy="31602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 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System.out.print(i);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1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8CC1D8B-1673-4607-AABE-A139152CE3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2" y="2249981"/>
            <a:ext cx="4429159" cy="31602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 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System.out.print(i);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5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3152</Words>
  <Application>Microsoft Office PowerPoint</Application>
  <PresentationFormat>Custom</PresentationFormat>
  <Paragraphs>628</Paragraphs>
  <Slides>53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Unicode таблица</vt:lpstr>
      <vt:lpstr>Преобразуване на типове данни</vt:lpstr>
      <vt:lpstr>Всички латински букви - условие</vt:lpstr>
      <vt:lpstr>Работа с текст</vt:lpstr>
      <vt:lpstr>Сумиране на гласните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PowerPoint Presentation</vt:lpstr>
      <vt:lpstr>Редица цели числа - решение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2019-11-06T18:43:46Z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