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46"/>
  </p:notesMasterIdLst>
  <p:handoutMasterIdLst>
    <p:handoutMasterId r:id="rId47"/>
  </p:handoutMasterIdLst>
  <p:sldIdLst>
    <p:sldId id="523" r:id="rId3"/>
    <p:sldId id="531" r:id="rId4"/>
    <p:sldId id="539" r:id="rId5"/>
    <p:sldId id="533" r:id="rId6"/>
    <p:sldId id="540" r:id="rId7"/>
    <p:sldId id="534" r:id="rId8"/>
    <p:sldId id="541" r:id="rId9"/>
    <p:sldId id="535" r:id="rId10"/>
    <p:sldId id="542" r:id="rId11"/>
    <p:sldId id="536" r:id="rId12"/>
    <p:sldId id="543" r:id="rId13"/>
    <p:sldId id="537" r:id="rId14"/>
    <p:sldId id="544" r:id="rId15"/>
    <p:sldId id="538" r:id="rId16"/>
    <p:sldId id="545" r:id="rId17"/>
    <p:sldId id="274" r:id="rId18"/>
    <p:sldId id="501" r:id="rId19"/>
    <p:sldId id="445" r:id="rId20"/>
    <p:sldId id="583" r:id="rId21"/>
    <p:sldId id="586" r:id="rId22"/>
    <p:sldId id="585" r:id="rId23"/>
    <p:sldId id="587" r:id="rId24"/>
    <p:sldId id="588" r:id="rId25"/>
    <p:sldId id="594" r:id="rId26"/>
    <p:sldId id="590" r:id="rId27"/>
    <p:sldId id="595" r:id="rId28"/>
    <p:sldId id="592" r:id="rId29"/>
    <p:sldId id="593" r:id="rId30"/>
    <p:sldId id="515" r:id="rId31"/>
    <p:sldId id="516" r:id="rId32"/>
    <p:sldId id="514" r:id="rId33"/>
    <p:sldId id="511" r:id="rId34"/>
    <p:sldId id="506" r:id="rId35"/>
    <p:sldId id="507" r:id="rId36"/>
    <p:sldId id="517" r:id="rId37"/>
    <p:sldId id="518" r:id="rId38"/>
    <p:sldId id="549" r:id="rId39"/>
    <p:sldId id="550" r:id="rId40"/>
    <p:sldId id="467" r:id="rId41"/>
    <p:sldId id="562" r:id="rId42"/>
    <p:sldId id="575" r:id="rId43"/>
    <p:sldId id="548" r:id="rId44"/>
    <p:sldId id="496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3"/>
            <p14:sldId id="531"/>
            <p14:sldId id="539"/>
            <p14:sldId id="533"/>
            <p14:sldId id="540"/>
            <p14:sldId id="534"/>
            <p14:sldId id="541"/>
            <p14:sldId id="535"/>
            <p14:sldId id="542"/>
            <p14:sldId id="536"/>
            <p14:sldId id="543"/>
            <p14:sldId id="537"/>
            <p14:sldId id="544"/>
            <p14:sldId id="538"/>
            <p14:sldId id="545"/>
          </p14:sldIdLst>
        </p14:section>
        <p14:section name="Секция по подразбиране" id="{8D503DEF-2AB1-4987-A915-7B5FEE9665BE}">
          <p14:sldIdLst>
            <p14:sldId id="274"/>
            <p14:sldId id="501"/>
          </p14:sldIdLst>
        </p14:section>
        <p14:section name="Задачи с цикли" id="{E6098E28-5284-42F9-B11E-8B1EFD8C9606}">
          <p14:sldIdLst>
            <p14:sldId id="445"/>
            <p14:sldId id="583"/>
            <p14:sldId id="586"/>
            <p14:sldId id="585"/>
            <p14:sldId id="587"/>
            <p14:sldId id="588"/>
            <p14:sldId id="594"/>
            <p14:sldId id="590"/>
            <p14:sldId id="595"/>
            <p14:sldId id="592"/>
            <p14:sldId id="593"/>
            <p14:sldId id="515"/>
            <p14:sldId id="516"/>
            <p14:sldId id="514"/>
            <p14:sldId id="511"/>
            <p14:sldId id="506"/>
            <p14:sldId id="507"/>
            <p14:sldId id="517"/>
            <p14:sldId id="518"/>
            <p14:sldId id="549"/>
            <p14:sldId id="550"/>
            <p14:sldId id="467"/>
            <p14:sldId id="562"/>
            <p14:sldId id="575"/>
            <p14:sldId id="548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533" autoAdjust="0"/>
  </p:normalViewPr>
  <p:slideViewPr>
    <p:cSldViewPr>
      <p:cViewPr varScale="1">
        <p:scale>
          <a:sx n="72" d="100"/>
          <a:sy n="72" d="100"/>
        </p:scale>
        <p:origin x="468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13-Nov-19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2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2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7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2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737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2714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7B973-D8DE-44C8-B5FD-89C5B3AF5A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3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9345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27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89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2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583" y="27106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5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8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13-Nov-19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8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judge.softuni.bg/Contests/Compete/Index/1016#0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1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3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5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6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6#7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9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2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4.gif"/><Relationship Id="rId4" Type="http://schemas.openxmlformats.org/officeDocument/2006/relationships/image" Target="../media/image51.jpeg"/><Relationship Id="rId9" Type="http://schemas.openxmlformats.org/officeDocument/2006/relationships/hyperlink" Target="https://www.lukanet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ava-book.softuni.bg/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6143" y="1994104"/>
            <a:ext cx="6021895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2; i += 0.5) {</a:t>
            </a:r>
          </a:p>
          <a:p>
            <a:pPr fontAlgn="t"/>
            <a:r>
              <a:rPr lang="nn-NO" dirty="0"/>
              <a:t>  System.out.print(i + ",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95236" y="2607904"/>
            <a:ext cx="3895906" cy="1262937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6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454134" cy="1712733"/>
            <a:chOff x="5541569" y="4570824"/>
            <a:chExt cx="3700450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1044"/>
                <a:gd name="adj2" fmla="val 56566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210" y="5182145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0, 1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86CB5AE-276E-4801-B79A-C1CF34E249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6143" y="1994104"/>
            <a:ext cx="6021895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2; i += 0.5) {</a:t>
            </a:r>
          </a:p>
          <a:p>
            <a:pPr fontAlgn="t"/>
            <a:r>
              <a:rPr lang="nn-NO" dirty="0"/>
              <a:t>  System.out.print(i + ", ");</a:t>
            </a:r>
          </a:p>
          <a:p>
            <a:pPr fontAlgn="t"/>
            <a:r>
              <a:rPr lang="nn-NO" dirty="0"/>
              <a:t>}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C07317-A10C-4719-B2C6-DB3DAF35E3A6}"/>
              </a:ext>
            </a:extLst>
          </p:cNvPr>
          <p:cNvGrpSpPr/>
          <p:nvPr/>
        </p:nvGrpSpPr>
        <p:grpSpPr>
          <a:xfrm>
            <a:off x="5695236" y="2607904"/>
            <a:ext cx="3895906" cy="1262937"/>
            <a:chOff x="844360" y="3170974"/>
            <a:chExt cx="4552340" cy="1493675"/>
          </a:xfrm>
        </p:grpSpPr>
        <p:sp>
          <p:nvSpPr>
            <p:cNvPr id="22" name="Speech Bubble: Rectangle with Corners Rounded 21">
              <a:extLst>
                <a:ext uri="{FF2B5EF4-FFF2-40B4-BE49-F238E27FC236}">
                  <a16:creationId xmlns:a16="http://schemas.microsoft.com/office/drawing/2014/main" id="{0DFAC5FF-7CDC-46FF-B934-199E0749B338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29745"/>
                <a:gd name="adj2" fmla="val 73552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8BDFB8-AC7C-43B3-95D1-127F614FEB32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76470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0, 0.5, 1, 1.5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13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8" y="1968875"/>
            <a:ext cx="5494588" cy="321234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5; i++) {        </a:t>
            </a:r>
          </a:p>
          <a:p>
            <a:r>
              <a:rPr lang="en-US" dirty="0"/>
              <a:t>  if (i == 2 || i == 3) {</a:t>
            </a:r>
          </a:p>
          <a:p>
            <a:r>
              <a:rPr lang="en-US" dirty="0"/>
              <a:t>    continue;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(i + " 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18211" y="2503778"/>
            <a:ext cx="3523255" cy="1153581"/>
            <a:chOff x="844360" y="3170974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63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957892" y="3736677"/>
            <a:ext cx="3151103" cy="1444543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3574"/>
                <a:gd name="adj2" fmla="val 6522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294812" y="1801760"/>
            <a:ext cx="3397757" cy="1712733"/>
            <a:chOff x="5541569" y="4570824"/>
            <a:chExt cx="3640053" cy="2164616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2738746" cy="2164616"/>
            </a:xfrm>
            <a:prstGeom prst="wedgeEllipseCallout">
              <a:avLst>
                <a:gd name="adj1" fmla="val -34169"/>
                <a:gd name="adj2" fmla="val 56048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05813" y="5165222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1 4 5</a:t>
              </a: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5CA63F9-B8D8-44BD-81AE-FD52ABB01C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8" y="1968875"/>
            <a:ext cx="5494588" cy="321234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5; i++) {        </a:t>
            </a:r>
          </a:p>
          <a:p>
            <a:r>
              <a:rPr lang="en-US" dirty="0"/>
              <a:t>  if (i == 2 || i == 3) {</a:t>
            </a:r>
          </a:p>
          <a:p>
            <a:r>
              <a:rPr lang="en-US" dirty="0"/>
              <a:t>    continue;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(i + " ");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B067AC-F721-4BF8-BAB9-3D46879C7B41}"/>
              </a:ext>
            </a:extLst>
          </p:cNvPr>
          <p:cNvGrpSpPr/>
          <p:nvPr/>
        </p:nvGrpSpPr>
        <p:grpSpPr>
          <a:xfrm>
            <a:off x="6018211" y="2503778"/>
            <a:ext cx="3523255" cy="1153581"/>
            <a:chOff x="844360" y="3170974"/>
            <a:chExt cx="4552340" cy="1493675"/>
          </a:xfrm>
        </p:grpSpPr>
        <p:sp>
          <p:nvSpPr>
            <p:cNvPr id="22" name="Speech Bubble: Rectangle with Corners Rounded 21">
              <a:extLst>
                <a:ext uri="{FF2B5EF4-FFF2-40B4-BE49-F238E27FC236}">
                  <a16:creationId xmlns:a16="http://schemas.microsoft.com/office/drawing/2014/main" id="{C705FBA8-C901-42BD-9296-169B6469F711}"/>
                </a:ext>
              </a:extLst>
            </p:cNvPr>
            <p:cNvSpPr/>
            <p:nvPr/>
          </p:nvSpPr>
          <p:spPr bwMode="auto">
            <a:xfrm>
              <a:off x="1063130" y="3170974"/>
              <a:ext cx="4114800" cy="1493675"/>
            </a:xfrm>
            <a:prstGeom prst="wedgeRoundRectCallout">
              <a:avLst>
                <a:gd name="adj1" fmla="val 32574"/>
                <a:gd name="adj2" fmla="val 75091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C17B69-55F1-46E9-9883-519835F16155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8666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1 2 3 4 5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6197944" y="4492777"/>
            <a:ext cx="3096868" cy="1246727"/>
            <a:chOff x="8967919" y="2302916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34097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715817" y="2573455"/>
              <a:ext cx="175078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142863" y="385483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7"/>
            </a:pPr>
            <a:endParaRPr lang="bg-BG" dirty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511946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10; i++) {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(i + " ");</a:t>
            </a:r>
          </a:p>
          <a:p>
            <a:r>
              <a:rPr lang="en-US" dirty="0"/>
              <a:t>  if (i % 10 == 5) {</a:t>
            </a:r>
          </a:p>
          <a:p>
            <a:r>
              <a:rPr lang="en-US" dirty="0"/>
              <a:t>    break;   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20749" y="4130812"/>
            <a:ext cx="2722115" cy="1973343"/>
            <a:chOff x="5514317" y="4659415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32631"/>
                <a:gd name="adj2" fmla="val 587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263269" y="1855663"/>
            <a:ext cx="302872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97743" y="2662226"/>
            <a:ext cx="3911770" cy="1295309"/>
            <a:chOff x="9009082" y="2321375"/>
            <a:chExt cx="386647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28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7"/>
            </a:pPr>
            <a:endParaRPr lang="bg-BG" dirty="0"/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73E962-F967-43EA-81A0-25574C82C184}"/>
              </a:ext>
            </a:extLst>
          </p:cNvPr>
          <p:cNvGrpSpPr/>
          <p:nvPr/>
        </p:nvGrpSpPr>
        <p:grpSpPr>
          <a:xfrm>
            <a:off x="6142863" y="3854835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1580435E-1584-4168-8E81-99D886F8E48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208E83-CDED-4C96-95D9-24F3A5C2DB29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AAF4D9-A093-4F07-B938-26498F0CA70B}"/>
              </a:ext>
            </a:extLst>
          </p:cNvPr>
          <p:cNvGrpSpPr/>
          <p:nvPr/>
        </p:nvGrpSpPr>
        <p:grpSpPr>
          <a:xfrm>
            <a:off x="8920749" y="4130812"/>
            <a:ext cx="2722115" cy="1973343"/>
            <a:chOff x="5514317" y="4659415"/>
            <a:chExt cx="3048000" cy="2438818"/>
          </a:xfrm>
        </p:grpSpPr>
        <p:sp>
          <p:nvSpPr>
            <p:cNvPr id="35" name="Speech Bubble: Oval 34">
              <a:extLst>
                <a:ext uri="{FF2B5EF4-FFF2-40B4-BE49-F238E27FC236}">
                  <a16:creationId xmlns:a16="http://schemas.microsoft.com/office/drawing/2014/main" id="{4823E664-8F99-4335-8A1E-60CCB06E7A5C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32631"/>
                <a:gd name="adj2" fmla="val 587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34A504-24DD-47A1-88FF-09AA75AEAA09}"/>
                </a:ext>
              </a:extLst>
            </p:cNvPr>
            <p:cNvSpPr txBox="1"/>
            <p:nvPr/>
          </p:nvSpPr>
          <p:spPr>
            <a:xfrm>
              <a:off x="5914288" y="5409311"/>
              <a:ext cx="2286642" cy="97714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5 10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FB9DF2-DFDE-4AAE-8B3C-F583D476AEAA}"/>
              </a:ext>
            </a:extLst>
          </p:cNvPr>
          <p:cNvGrpSpPr/>
          <p:nvPr/>
        </p:nvGrpSpPr>
        <p:grpSpPr>
          <a:xfrm>
            <a:off x="6263269" y="1855663"/>
            <a:ext cx="3028720" cy="1246436"/>
            <a:chOff x="874338" y="1992405"/>
            <a:chExt cx="4114800" cy="1493675"/>
          </a:xfrm>
        </p:grpSpPr>
        <p:sp>
          <p:nvSpPr>
            <p:cNvPr id="38" name="Speech Bubble: Rectangle with Corners Rounded 37">
              <a:extLst>
                <a:ext uri="{FF2B5EF4-FFF2-40B4-BE49-F238E27FC236}">
                  <a16:creationId xmlns:a16="http://schemas.microsoft.com/office/drawing/2014/main" id="{B3A821DD-4251-4006-A397-434279807742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18E932-BB0B-48AF-A0A0-F2387DC81EE1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1 2 3 4 5</a:t>
              </a:r>
              <a:endParaRPr lang="en-US" sz="4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7B3A36-63F1-4B58-8A96-9DBA0899E7C9}"/>
              </a:ext>
            </a:extLst>
          </p:cNvPr>
          <p:cNvGrpSpPr/>
          <p:nvPr/>
        </p:nvGrpSpPr>
        <p:grpSpPr>
          <a:xfrm>
            <a:off x="8997743" y="2662226"/>
            <a:ext cx="3911770" cy="1295309"/>
            <a:chOff x="9009082" y="2321375"/>
            <a:chExt cx="3866471" cy="1266985"/>
          </a:xfrm>
        </p:grpSpPr>
        <p:sp>
          <p:nvSpPr>
            <p:cNvPr id="41" name="Speech Bubble: Rectangle with Corners Rounded 40">
              <a:extLst>
                <a:ext uri="{FF2B5EF4-FFF2-40B4-BE49-F238E27FC236}">
                  <a16:creationId xmlns:a16="http://schemas.microsoft.com/office/drawing/2014/main" id="{58BD4123-8235-40A9-8AA0-57F0E6A10266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EFC9B38-96F4-4D7C-A0CA-0F4875EE3528}"/>
                </a:ext>
              </a:extLst>
            </p:cNvPr>
            <p:cNvSpPr txBox="1"/>
            <p:nvPr/>
          </p:nvSpPr>
          <p:spPr>
            <a:xfrm>
              <a:off x="9837842" y="259191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1 2 3 4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44" name="Text Placeholder 9">
            <a:extLst>
              <a:ext uri="{FF2B5EF4-FFF2-40B4-BE49-F238E27FC236}">
                <a16:creationId xmlns:a16="http://schemas.microsoft.com/office/drawing/2014/main" id="{5FC5E997-1A4A-44E2-8874-0167CC98B0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511946" cy="32016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10; i++) {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(i + " ");</a:t>
            </a:r>
          </a:p>
          <a:p>
            <a:r>
              <a:rPr lang="en-US" dirty="0"/>
              <a:t>  if (i % 10 == 5) {</a:t>
            </a:r>
          </a:p>
          <a:p>
            <a:r>
              <a:rPr lang="en-US" dirty="0"/>
              <a:t>    break;      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766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331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331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1331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2696" y="5202189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2812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2110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23095" y="1968708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#pb-oct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По-сложни комбинаторни задачи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5332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16537-3C3F-499C-9230-4DC59C16A4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2147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1335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7787" y="3927245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0110" y="392811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3137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79464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7811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7304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0812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1017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5229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1373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1099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3041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4275" y="392355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5822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5879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5434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6999948" y="3930140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8216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90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910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</p:spTree>
    <p:extLst>
      <p:ext uri="{BB962C8B-B14F-4D97-AF65-F5344CB8AC3E}">
        <p14:creationId xmlns:p14="http://schemas.microsoft.com/office/powerpoint/2010/main" val="31484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3" y="2100507"/>
            <a:ext cx="483765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3;) {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(i);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B5A68-E23D-42C6-B675-C0B13BBCA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949" y="4648200"/>
            <a:ext cx="10958928" cy="7680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3800" dirty="0"/>
              <a:t>Как може да си направим часовник с код?</a:t>
            </a:r>
            <a:endParaRPr lang="en-US" sz="3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A3889B-06AD-4681-8DAB-66534E4411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1E78E-FD8C-426E-9ACB-BBC3AA3FE3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2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632" y="1232285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Външният цикъл отговаря за часовете, а вътрешния за 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0609" y="2286000"/>
            <a:ext cx="6629400" cy="3201618"/>
          </a:xfrm>
        </p:spPr>
        <p:txBody>
          <a:bodyPr/>
          <a:lstStyle/>
          <a:p>
            <a:r>
              <a:rPr lang="pt-BR" dirty="0"/>
              <a:t>for (int h = 0; h &lt;= 23; h++) </a:t>
            </a:r>
            <a:r>
              <a:rPr lang="en-US" dirty="0"/>
              <a:t>{</a:t>
            </a:r>
          </a:p>
          <a:p>
            <a:r>
              <a:rPr lang="en-US" dirty="0"/>
              <a:t>    for (int m = 0; m &lt;= 59; m++)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System.out.printf</a:t>
            </a:r>
            <a:r>
              <a:rPr lang="en-US" dirty="0"/>
              <a:t>("%d:%</a:t>
            </a:r>
            <a:r>
              <a:rPr lang="en-US" dirty="0" err="1"/>
              <a:t>d%n</a:t>
            </a:r>
            <a:r>
              <a:rPr lang="en-US" dirty="0"/>
              <a:t>",</a:t>
            </a:r>
          </a:p>
          <a:p>
            <a:r>
              <a:rPr lang="en-US" dirty="0"/>
              <a:t>	 h, m);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B5C32-618B-4DD9-BE8F-994BB728CDA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2C4654-40DC-4233-B427-E7B9E97165E5}"/>
              </a:ext>
            </a:extLst>
          </p:cNvPr>
          <p:cNvSpPr/>
          <p:nvPr/>
        </p:nvSpPr>
        <p:spPr>
          <a:xfrm>
            <a:off x="760412" y="6395540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https://judge.softuni.bg/Contests/Compete/Index/1016#0</a:t>
            </a: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B7FA75-BC69-433A-B556-9FDEABC23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12" y="2286000"/>
            <a:ext cx="2114550" cy="304773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0" name="Стрелка надясно 10">
            <a:extLst>
              <a:ext uri="{FF2B5EF4-FFF2-40B4-BE49-F238E27FC236}">
                <a16:creationId xmlns:a16="http://schemas.microsoft.com/office/drawing/2014/main" id="{3B55CB61-773F-4B6E-A22D-6DC9062433CB}"/>
              </a:ext>
            </a:extLst>
          </p:cNvPr>
          <p:cNvSpPr/>
          <p:nvPr/>
        </p:nvSpPr>
        <p:spPr>
          <a:xfrm>
            <a:off x="7881473" y="3672697"/>
            <a:ext cx="3766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2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4283" y="5242113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7A5201-A075-4BD7-8E91-B42FE9F2BC8D}"/>
              </a:ext>
            </a:extLst>
          </p:cNvPr>
          <p:cNvGrpSpPr/>
          <p:nvPr/>
        </p:nvGrpSpPr>
        <p:grpSpPr>
          <a:xfrm>
            <a:off x="759648" y="1770785"/>
            <a:ext cx="8214481" cy="2683947"/>
            <a:chOff x="687924" y="2428404"/>
            <a:chExt cx="8214481" cy="2683947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687924" y="2428404"/>
              <a:ext cx="8214481" cy="166814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for (int i = 0; i &lt; n; i++) </a:t>
              </a:r>
            </a:p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itchFamily="49" charset="0"/>
                  <a:cs typeface="Consolas" pitchFamily="49" charset="0"/>
                </a:rPr>
                <a:t>    for (int j = 0; j &lt; n; j++) 			…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B3703295-4D20-44F3-A954-3C18A0051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303" y="3637965"/>
              <a:ext cx="3456568" cy="1474386"/>
            </a:xfrm>
            <a:prstGeom prst="wedgeRoundRectCallout">
              <a:avLst>
                <a:gd name="adj1" fmla="val -59013"/>
                <a:gd name="adj2" fmla="val -48297"/>
                <a:gd name="adj3" fmla="val 16667"/>
              </a:avLst>
            </a:prstGeom>
            <a:solidFill>
              <a:schemeClr val="tx1">
                <a:alpha val="95000"/>
              </a:schemeClr>
            </a:solidFill>
            <a:ln w="1905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chemeClr val="bg2"/>
                  </a:solidFill>
                </a:rPr>
                <a:t>Имената на </a:t>
              </a:r>
              <a:r>
                <a:rPr lang="bg-BG" sz="2800" b="1" noProof="1">
                  <a:solidFill>
                    <a:schemeClr val="bg2"/>
                  </a:solidFill>
                </a:rPr>
                <a:t>итераторите</a:t>
              </a:r>
              <a:r>
                <a:rPr lang="bg-BG" sz="2800" b="1" dirty="0">
                  <a:solidFill>
                    <a:schemeClr val="bg2"/>
                  </a:solidFill>
                </a:rPr>
                <a:t> трябва да бъдат различни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A19267-E3CB-4A8E-9FC9-4B9A91BCE59A}"/>
                </a:ext>
              </a:extLst>
            </p:cNvPr>
            <p:cNvSpPr/>
            <p:nvPr/>
          </p:nvSpPr>
          <p:spPr>
            <a:xfrm>
              <a:off x="2669124" y="2543976"/>
              <a:ext cx="453708" cy="484389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C33AEF-F226-422C-8321-0B3D7BC04588}"/>
                </a:ext>
              </a:extLst>
            </p:cNvPr>
            <p:cNvSpPr/>
            <p:nvPr/>
          </p:nvSpPr>
          <p:spPr>
            <a:xfrm>
              <a:off x="3583524" y="3104565"/>
              <a:ext cx="422813" cy="533400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910412" y="3217494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96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условие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BFC92-F36E-4C56-992C-2CEE1FEB61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755" y="3502577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181EC-8330-4306-AE35-4F203DA5B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177" y="2370508"/>
            <a:ext cx="2747144" cy="437197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03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3341" y="1828800"/>
            <a:ext cx="9477186" cy="3200400"/>
          </a:xfrm>
        </p:spPr>
        <p:txBody>
          <a:bodyPr/>
          <a:lstStyle/>
          <a:p>
            <a:r>
              <a:rPr lang="en-US" dirty="0"/>
              <a:t>for (int x = 1; x &lt;= 10; x++) {</a:t>
            </a:r>
          </a:p>
          <a:p>
            <a:r>
              <a:rPr lang="bg-BG" dirty="0"/>
              <a:t>  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y = 1; y &lt;= 10; y++) </a:t>
            </a:r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  </a:t>
            </a:r>
            <a:r>
              <a:rPr lang="en-US" dirty="0"/>
              <a:t>int product = x * y;</a:t>
            </a:r>
          </a:p>
          <a:p>
            <a:r>
              <a:rPr lang="bg-BG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("%d</a:t>
            </a:r>
            <a:r>
              <a:rPr lang="bg-BG" dirty="0"/>
              <a:t> </a:t>
            </a:r>
            <a:r>
              <a:rPr lang="en-US" dirty="0"/>
              <a:t>*</a:t>
            </a:r>
            <a:r>
              <a:rPr lang="bg-BG" dirty="0"/>
              <a:t> </a:t>
            </a:r>
            <a:r>
              <a:rPr lang="en-US" dirty="0"/>
              <a:t>%d = %</a:t>
            </a:r>
            <a:r>
              <a:rPr lang="en-US" dirty="0" err="1"/>
              <a:t>d%n</a:t>
            </a:r>
            <a:r>
              <a:rPr lang="en-US" dirty="0"/>
              <a:t>", x, y, product);</a:t>
            </a:r>
          </a:p>
          <a:p>
            <a:r>
              <a:rPr lang="bg-BG" dirty="0"/>
              <a:t>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- решение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4D4CC-8931-4BA0-98CA-112A7F9C10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A70BE-2E32-4041-BAB0-8FD285C40AA0}"/>
              </a:ext>
            </a:extLst>
          </p:cNvPr>
          <p:cNvSpPr/>
          <p:nvPr/>
        </p:nvSpPr>
        <p:spPr>
          <a:xfrm>
            <a:off x="760411" y="627515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4420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08019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741612" y="2356778"/>
            <a:ext cx="7163944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 (int j = 0; j &lt; n; j++) 		if (condition)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if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break;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55" y="3687418"/>
            <a:ext cx="3429000" cy="1398186"/>
          </a:xfrm>
          <a:prstGeom prst="wedgeRoundRectCallout">
            <a:avLst>
              <a:gd name="adj1" fmla="val 55070"/>
              <a:gd name="adj2" fmla="val 51192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9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дадено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Ако не се намери </a:t>
            </a:r>
            <a:r>
              <a:rPr lang="bg-BG" sz="2800" b="1" dirty="0"/>
              <a:t>нито една комбинация</a:t>
            </a:r>
            <a:r>
              <a:rPr lang="bg-BG" sz="2800" dirty="0"/>
              <a:t>, отговаряща на условието </a:t>
            </a:r>
            <a:br>
              <a:rPr lang="bg-BG" sz="2800" dirty="0"/>
            </a:br>
            <a:r>
              <a:rPr lang="bg-BG" sz="2800" dirty="0"/>
              <a:t>се отпечатва </a:t>
            </a:r>
            <a:r>
              <a:rPr lang="bg-BG" sz="2800" b="1" dirty="0"/>
              <a:t>съобщение, че не е намерено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3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0353" y="1196125"/>
            <a:ext cx="11815018" cy="5201066"/>
          </a:xfrm>
        </p:spPr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413126" y="2348858"/>
            <a:ext cx="7362571" cy="2895600"/>
            <a:chOff x="876030" y="1679003"/>
            <a:chExt cx="7362571" cy="3048000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30" y="1679003"/>
              <a:ext cx="7362571" cy="2628113"/>
              <a:chOff x="-3896047" y="3908564"/>
              <a:chExt cx="7362571" cy="2628113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7" y="3908564"/>
                <a:ext cx="580772" cy="139031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5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86676" y="6155677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032756"/>
                <a:ext cx="5912042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4 combinations - neither equals 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30" y="2136203"/>
              <a:ext cx="7362571" cy="2590800"/>
              <a:chOff x="1965463" y="4464405"/>
              <a:chExt cx="7342090" cy="2590800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3" y="5664888"/>
                <a:ext cx="579156" cy="139031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noProof="1">
                    <a:latin typeface="Consolas" pitchFamily="49" charset="0"/>
                  </a:rPr>
                  <a:t>20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772583" y="4587326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dirty="0">
                    <a:latin typeface="Consolas" pitchFamily="49" charset="0"/>
                  </a:rPr>
                  <a:t>Combination N:4 (1 + 4 = 5)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80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https://judge.softuni.bg/Contests/Compete/Index/1016#3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8284" y="1143000"/>
            <a:ext cx="105173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startingNumber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finalNumber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magicNumber = Integer.parseInt(scan.nextLine());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boolean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("Combination N:%d (%d + %d = %d)%n", 			     combinations,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 j,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magicNumber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2835197" y="4572000"/>
            <a:ext cx="1811415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2" y="4572000"/>
            <a:ext cx="3200400" cy="10477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</p:spTree>
    <p:extLst>
      <p:ext uri="{BB962C8B-B14F-4D97-AF65-F5344CB8AC3E}">
        <p14:creationId xmlns:p14="http://schemas.microsoft.com/office/powerpoint/2010/main" val="403516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5" y="1295400"/>
            <a:ext cx="11815018" cy="4595075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изчислява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ASCII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няколко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имена, като знаем че: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Името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най-голяма стойност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 победител</a:t>
            </a:r>
            <a:endParaRPr lang="bg-BG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сбора от ASCII стойностите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букви</a:t>
            </a:r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От конзолата ще се четат имена до получаването на команда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което трябва да се изпише: </a:t>
            </a:r>
            <a:b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"Winner is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името на победителя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 – {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името му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}!".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86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497686" y="3733800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3780" y="3958824"/>
            <a:ext cx="3197084" cy="1901866"/>
            <a:chOff x="5541569" y="4570824"/>
            <a:chExt cx="373238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98140" y="534553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111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74533" y="2544924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123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552063" y="1937803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60CAF027-5C23-4A35-9478-88678C2FA5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6573" y="2100507"/>
            <a:ext cx="483765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 (int i = 1; i &lt;= 3;) {</a:t>
            </a:r>
          </a:p>
          <a:p>
            <a:r>
              <a:rPr lang="en-US" dirty="0"/>
              <a:t>  System.out.print(i);</a:t>
            </a:r>
          </a:p>
          <a:p>
            <a:r>
              <a:rPr lang="en-US" dirty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5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1017840" y="1828800"/>
            <a:ext cx="7848600" cy="4477205"/>
            <a:chOff x="876029" y="1679003"/>
            <a:chExt cx="7848600" cy="4477205"/>
          </a:xfrm>
        </p:grpSpPr>
        <p:grpSp>
          <p:nvGrpSpPr>
            <p:cNvPr id="11" name="Group 10"/>
            <p:cNvGrpSpPr/>
            <p:nvPr/>
          </p:nvGrpSpPr>
          <p:grpSpPr>
            <a:xfrm>
              <a:off x="876029" y="1679003"/>
              <a:ext cx="7848600" cy="3590808"/>
              <a:chOff x="-3896048" y="3908564"/>
              <a:chExt cx="7848600" cy="3590808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3896048" y="3908564"/>
                <a:ext cx="2028081" cy="1835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Petar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Georgi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Stanimir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1603507" y="7095011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962349" y="6995451"/>
                <a:ext cx="4914901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Konstantin – 1065!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76029" y="2344825"/>
              <a:ext cx="7534527" cy="3811383"/>
              <a:chOff x="1965462" y="4673027"/>
              <a:chExt cx="7513568" cy="3811383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965462" y="6207696"/>
                <a:ext cx="2022439" cy="227671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Ivo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Niki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Valio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Konstantin</a:t>
                </a:r>
                <a:endParaRPr lang="en-US" sz="2400" b="1" dirty="0">
                  <a:latin typeface="Consolas" pitchFamily="49" charset="0"/>
                </a:endParaRP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400" b="1" dirty="0">
                    <a:latin typeface="Consolas" pitchFamily="49" charset="0"/>
                  </a:rPr>
                  <a:t>STOP</a:t>
                </a:r>
                <a:endParaRPr lang="en-US" sz="24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4251626" y="4776120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4891000" y="4673027"/>
                <a:ext cx="4588030" cy="50392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Winner is Stanimir – 839!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25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Война на имена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https://judge.softuni.bg/Contests/Compete/Index/1016#5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98613" y="1219200"/>
            <a:ext cx="8095314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int maxCombination = 0;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winner = "";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int currentSum = 0;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while ((!input.equals("STOP")))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currentSum = 0;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for (int i = 0; i &lt; input.length(); i++) {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currentSum += (int)(input.charAt(i));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if (currentSum &gt; maxCombination)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maxCombination = currentSum;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  winner = input;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  input = scanner.nextLine();</a:t>
            </a:r>
          </a:p>
          <a:p>
            <a:r>
              <a:rPr lang="en-US" sz="2200" b="1" noProof="1">
                <a:latin typeface="Consolas" pitchFamily="49" charset="0"/>
                <a:cs typeface="Consolas" pitchFamily="49" charset="0"/>
              </a:rPr>
              <a:t>System.out.printf("Winner is %s - %d!", winner, maxCombination);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880908" y="3301787"/>
            <a:ext cx="6726815" cy="100547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561" y="3383301"/>
            <a:ext cx="320040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обхожда името</a:t>
            </a:r>
          </a:p>
        </p:txBody>
      </p:sp>
    </p:spTree>
    <p:extLst>
      <p:ext uri="{BB962C8B-B14F-4D97-AF65-F5344CB8AC3E}">
        <p14:creationId xmlns:p14="http://schemas.microsoft.com/office/powerpoint/2010/main" val="40070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3212" y="1305857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lvl="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012" y="2589328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3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lvl="0"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762167" y="4102642"/>
            <a:ext cx="4801233" cy="1833515"/>
            <a:chOff x="2023744" y="4220561"/>
            <a:chExt cx="4801233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2023744" y="4592553"/>
              <a:ext cx="679664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26585" y="3507045"/>
            <a:ext cx="4894880" cy="2719912"/>
            <a:chOff x="1943712" y="3876003"/>
            <a:chExt cx="4881265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1943712" y="4691194"/>
              <a:ext cx="662495" cy="10895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43610" y="5083559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8012" y="6305931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https://judge.softuni.bg/Contests/Compete/Index/1016#6</a:t>
            </a:r>
            <a:endParaRPr lang="en-US" sz="22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B51B919-740F-4F93-995B-348EA2A1D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12" y="1332869"/>
            <a:ext cx="8610600" cy="4598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Integer.parseInt(scanner.nextLine());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i &gt;= 1; i--)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for (int j = 0; j &lt;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    if (i == floors)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("L%d%d ", i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j);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	          	    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2400" b="1" noProof="1">
                <a:latin typeface="Consolas" pitchFamily="49" charset="0"/>
                <a:cs typeface="Consolas" pitchFamily="49" charset="0"/>
              </a:rPr>
              <a:t>System.out.println();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2BB26-0776-492C-AED8-F72604907FFA}"/>
              </a:ext>
            </a:extLst>
          </p:cNvPr>
          <p:cNvSpPr/>
          <p:nvPr/>
        </p:nvSpPr>
        <p:spPr>
          <a:xfrm>
            <a:off x="2513012" y="2906085"/>
            <a:ext cx="7595020" cy="222692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7341457-8E62-47E7-9560-B2D879610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0939" y="2743200"/>
            <a:ext cx="2683599" cy="855547"/>
          </a:xfrm>
          <a:prstGeom prst="wedgeRoundRectCallout">
            <a:avLst>
              <a:gd name="adj1" fmla="val -64030"/>
              <a:gd name="adj2" fmla="val -59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4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</p:spTree>
    <p:extLst>
      <p:ext uri="{BB962C8B-B14F-4D97-AF65-F5344CB8AC3E}">
        <p14:creationId xmlns:p14="http://schemas.microsoft.com/office/powerpoint/2010/main" val="8496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355" y="1295400"/>
            <a:ext cx="11801755" cy="5334000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чете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последователност от продукти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които се приготвя тесто за бисквити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първи ред ще се подаде едно цяло число –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броят на партидите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След това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за всяка партида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ще се четат продукти до подаване на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команда "</a:t>
            </a:r>
            <a:r>
              <a:rPr lang="en-US" sz="2800" b="1" dirty="0">
                <a:latin typeface="Consolas" panose="020B0609020204030204" pitchFamily="49" charset="0"/>
                <a:cs typeface="Calibri" panose="020F0502020204030204" pitchFamily="34" charset="0"/>
              </a:rPr>
              <a:t>Bake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":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47467" lvl="2" indent="-457200"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Ако сместа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съдържа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продуктите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брашно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яйца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захар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, да се изписва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на конзолата "</a:t>
            </a:r>
            <a:r>
              <a:rPr lang="en-US" sz="2400" b="1" dirty="0">
                <a:latin typeface="Consolas" panose="020B0609020204030204" pitchFamily="49" charset="0"/>
              </a:rPr>
              <a:t>Baking batch number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партидата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marL="1447467" lvl="2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противен случай 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да се изпише следното съобщение:</a:t>
            </a:r>
            <a:b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/>
              <a:t>"</a:t>
            </a:r>
            <a:r>
              <a:rPr lang="bg-BG" sz="2400" b="1" dirty="0">
                <a:latin typeface="Consolas" panose="020B0609020204030204" pitchFamily="49" charset="0"/>
              </a:rPr>
              <a:t>The batter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should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contain flour,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eggs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and</a:t>
            </a:r>
            <a:r>
              <a:rPr lang="bg-BG" sz="2400" b="1" dirty="0"/>
              <a:t> </a:t>
            </a:r>
            <a:r>
              <a:rPr lang="bg-BG" sz="2400" b="1" dirty="0">
                <a:latin typeface="Consolas" panose="020B0609020204030204" pitchFamily="49" charset="0"/>
              </a:rPr>
              <a:t>sugar!</a:t>
            </a:r>
            <a:r>
              <a:rPr lang="en-US" dirty="0"/>
              <a:t>"</a:t>
            </a:r>
            <a:br>
              <a:rPr lang="bg-BG" dirty="0"/>
            </a:br>
            <a:r>
              <a:rPr lang="bg-BG" dirty="0"/>
              <a:t>и програмата да продължи четенето</a:t>
            </a:r>
            <a:endParaRPr lang="en-US" dirty="0"/>
          </a:p>
          <a:p>
            <a:pPr marL="914400" lvl="1" indent="-45720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849081" y="1753516"/>
            <a:ext cx="7418446" cy="4938468"/>
            <a:chOff x="331439" y="1679003"/>
            <a:chExt cx="7418446" cy="4938468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31439" y="1679003"/>
              <a:ext cx="1617859" cy="493846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200" b="1" dirty="0">
                  <a:latin typeface="Consolas" pitchFamily="49" charset="0"/>
                </a:rPr>
                <a:t>2</a:t>
              </a:r>
              <a:endParaRPr lang="en-US" sz="22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200" b="1" dirty="0">
                  <a:latin typeface="Consolas" pitchFamily="49" charset="0"/>
                </a:rPr>
                <a:t>flour</a:t>
              </a:r>
              <a:endParaRPr lang="en-US" sz="22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200" b="1" dirty="0">
                  <a:latin typeface="Consolas" pitchFamily="49" charset="0"/>
                </a:rPr>
                <a:t>eggs</a:t>
              </a:r>
              <a:endParaRPr lang="en-US" sz="22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200" b="1" dirty="0">
                  <a:latin typeface="Consolas" pitchFamily="49" charset="0"/>
                </a:rPr>
                <a:t>sugar</a:t>
              </a:r>
              <a:endParaRPr lang="en-US" sz="22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200" b="1" dirty="0">
                  <a:latin typeface="Consolas" pitchFamily="49" charset="0"/>
                </a:rPr>
                <a:t>chocolate</a:t>
              </a:r>
              <a:endParaRPr lang="en-US" sz="22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200" b="1" dirty="0">
                  <a:latin typeface="Consolas" pitchFamily="49" charset="0"/>
                </a:rPr>
                <a:t>Bake!</a:t>
              </a:r>
              <a:endParaRPr lang="en-US" sz="22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200" b="1" dirty="0">
                  <a:latin typeface="Consolas" pitchFamily="49" charset="0"/>
                </a:rPr>
                <a:t>flour</a:t>
              </a:r>
              <a:endParaRPr lang="en-US" sz="22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200" b="1" dirty="0">
                  <a:latin typeface="Consolas" pitchFamily="49" charset="0"/>
                </a:rPr>
                <a:t>eggs</a:t>
              </a:r>
              <a:endParaRPr lang="en-US" sz="22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200" b="1" dirty="0">
                  <a:latin typeface="Consolas" pitchFamily="49" charset="0"/>
                </a:rPr>
                <a:t>sugar</a:t>
              </a:r>
              <a:endParaRPr lang="en-US" sz="22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200" b="1" dirty="0">
                  <a:latin typeface="Consolas" pitchFamily="49" charset="0"/>
                </a:rPr>
                <a:t>caramel</a:t>
              </a:r>
              <a:endParaRPr lang="en-US" sz="22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200" b="1" dirty="0">
                  <a:latin typeface="Consolas" pitchFamily="49" charset="0"/>
                </a:rPr>
                <a:t>peanuts</a:t>
              </a:r>
              <a:endParaRPr lang="en-US" sz="2200" b="1" dirty="0">
                <a:latin typeface="Consolas" pitchFamily="49" charset="0"/>
              </a:endParaRPr>
            </a:p>
            <a:p>
              <a:pPr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200" b="1" dirty="0">
                  <a:latin typeface="Consolas" pitchFamily="49" charset="0"/>
                </a:rPr>
                <a:t>Bake!</a:t>
              </a:r>
              <a:endParaRPr lang="en-US" sz="2200" b="1" dirty="0">
                <a:latin typeface="Consolas" pitchFamily="49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217162" y="3674677"/>
              <a:ext cx="5532723" cy="947119"/>
              <a:chOff x="3302865" y="6002879"/>
              <a:chExt cx="5517331" cy="947119"/>
            </a:xfrm>
          </p:grpSpPr>
          <p:sp>
            <p:nvSpPr>
              <p:cNvPr id="18" name="Стрелка надясно 10"/>
              <p:cNvSpPr/>
              <p:nvPr/>
            </p:nvSpPr>
            <p:spPr>
              <a:xfrm>
                <a:off x="3302865" y="6324039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918968" y="6002879"/>
                <a:ext cx="4901228" cy="9471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1...</a:t>
                </a:r>
              </a:p>
              <a:p>
                <a:pPr algn="ctr"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itchFamily="49" charset="0"/>
                    <a:cs typeface="Consolas" pitchFamily="49" charset="0"/>
                  </a:rPr>
                  <a:t>Baking batch number 2...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9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- решение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4919" y="1536174"/>
            <a:ext cx="9018985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int numberOfBatches = Integer.parseInt(scanner.nextLine());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for (int i = 1; i &lt;= numberOfBatches; i++)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boolean flour = false; 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boolean sugar = false; 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boolean eggs = false;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boolean isBakingBatch = false;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while (!isBakingBatch) 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String command = scanner.nextLine();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switch (command) {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case "flour": flour = true;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case "eggs": eggs = true;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case "sugar": sugar = true; break;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437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Фабрика за бисквити – решение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4317" y="6427973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3213" y="6427973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https://judge.softuni.bg/Contests/Compete/Index/1016#7</a:t>
            </a:r>
            <a:endParaRPr lang="en-US" sz="2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51760" y="1536174"/>
            <a:ext cx="968530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case "Bake!":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if (eggs &amp;&amp; flour &amp;&amp; sugar)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  isBakingBatch = true;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("Baking batch number %d...%n", i);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	    flour = false; eggs = false; sugar = false;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  break;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} else {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itchFamily="49" charset="0"/>
              </a:rPr>
              <a:t>    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("The batter should contain flour, eggs        and sugar!");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break;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}}}  </a:t>
            </a:r>
          </a:p>
        </p:txBody>
      </p:sp>
    </p:spTree>
    <p:extLst>
      <p:ext uri="{BB962C8B-B14F-4D97-AF65-F5344CB8AC3E}">
        <p14:creationId xmlns:p14="http://schemas.microsoft.com/office/powerpoint/2010/main" val="337933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94462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316348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 {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("SoftUni");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bg-BG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Java"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1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br>
              <a:rPr lang="bg-BG" sz="3200" dirty="0"/>
            </a:br>
            <a:r>
              <a:rPr lang="en-US" sz="3200" dirty="0"/>
              <a:t>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chemeClr val="tx1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Обучения в СофтУни</a:t>
            </a:r>
            <a:endParaRPr lang="en-US" dirty="0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B1FCED4-BE02-4236-906C-CE911B6740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064" y="1966838"/>
            <a:ext cx="5316348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for(; ;) {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("SoftUni");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680313" y="1914030"/>
            <a:ext cx="3153550" cy="1246436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Infinite loop</a:t>
              </a:r>
              <a:endParaRPr lang="en-US" sz="40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954565" y="3767528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2"/>
            </a:pPr>
            <a:endParaRPr lang="bg-BG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726134" y="4122657"/>
            <a:ext cx="3894470" cy="1927074"/>
            <a:chOff x="5514317" y="4659415"/>
            <a:chExt cx="3985448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23948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56720" y="5411589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SoftUni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53946" y="2628673"/>
            <a:ext cx="3328112" cy="1295309"/>
            <a:chOff x="9009082" y="2321375"/>
            <a:chExt cx="3289572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9009082" y="2321375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60943" y="2602988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0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89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98EC8433-F319-4B9F-9375-F30C0B48B548}"/>
              </a:ext>
            </a:extLst>
          </p:cNvPr>
          <p:cNvSpPr txBox="1">
            <a:spLocks/>
          </p:cNvSpPr>
          <p:nvPr/>
        </p:nvSpPr>
        <p:spPr>
          <a:xfrm>
            <a:off x="715131" y="2057400"/>
            <a:ext cx="622038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nn-NO" dirty="0"/>
              <a:t>for (int i = 97; i &lt; 100; i++) {</a:t>
            </a:r>
          </a:p>
          <a:p>
            <a:pPr fontAlgn="t"/>
            <a:r>
              <a:rPr lang="nn-NO" dirty="0"/>
              <a:t>  System.out.print((char) i + " ");</a:t>
            </a:r>
          </a:p>
          <a:p>
            <a:pPr fontAlgn="t"/>
            <a:r>
              <a:rPr lang="nn-N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802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6633445" y="3417955"/>
            <a:ext cx="2958584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2119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Какъв ще е резултатът от изпълнението на следния код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9338524" y="2712800"/>
            <a:ext cx="3382494" cy="1927074"/>
            <a:chOff x="5588556" y="463995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92297" y="4639955"/>
              <a:ext cx="3048000" cy="2438818"/>
            </a:xfrm>
            <a:prstGeom prst="wedgeEllipseCallout">
              <a:avLst>
                <a:gd name="adj1" fmla="val -28717"/>
                <a:gd name="adj2" fmla="val 6188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88556" y="534420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97 98 99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071993" y="1866935"/>
            <a:ext cx="3200400" cy="971268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7895"/>
                <a:gd name="adj2" fmla="val 7508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74338" y="2082339"/>
              <a:ext cx="4070632" cy="10322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a b 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36668" y="4885304"/>
            <a:ext cx="3441115" cy="1295309"/>
            <a:chOff x="8967919" y="2302916"/>
            <a:chExt cx="340126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1475" y="2593970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957D8322-C982-42C2-B4B0-73E4FB8AC78F}"/>
              </a:ext>
            </a:extLst>
          </p:cNvPr>
          <p:cNvSpPr txBox="1">
            <a:spLocks/>
          </p:cNvSpPr>
          <p:nvPr/>
        </p:nvSpPr>
        <p:spPr>
          <a:xfrm>
            <a:off x="715131" y="2057400"/>
            <a:ext cx="6220381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t"/>
            <a:r>
              <a:rPr lang="nn-NO" dirty="0"/>
              <a:t>for (int i = 97; i &lt; 100; i++) {</a:t>
            </a:r>
          </a:p>
          <a:p>
            <a:pPr fontAlgn="t"/>
            <a:r>
              <a:rPr lang="nn-NO" dirty="0"/>
              <a:t>  System.out.print((char) i + " ");</a:t>
            </a:r>
          </a:p>
          <a:p>
            <a:pPr fontAlgn="t"/>
            <a:r>
              <a:rPr lang="nn-N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67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8" y="1968875"/>
            <a:ext cx="5551437" cy="168872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'A'; i++) {</a:t>
            </a:r>
          </a:p>
          <a:p>
            <a:pPr fontAlgn="t"/>
            <a:r>
              <a:rPr lang="nn-NO" dirty="0"/>
              <a:t> </a:t>
            </a:r>
            <a:r>
              <a:rPr lang="bg-BG" dirty="0"/>
              <a:t> </a:t>
            </a:r>
            <a:r>
              <a:rPr lang="nn-NO" dirty="0"/>
              <a:t>System.out.print(i + " ");</a:t>
            </a:r>
          </a:p>
          <a:p>
            <a:pPr fontAlgn="t"/>
            <a:r>
              <a:rPr lang="nn-NO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65956" y="3941058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2567" y="4154667"/>
            <a:ext cx="3326332" cy="1929693"/>
            <a:chOff x="5541569" y="4570824"/>
            <a:chExt cx="356353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29294" y="5322293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0… 64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98020" y="2450875"/>
            <a:ext cx="3895906" cy="1431229"/>
            <a:chOff x="844360" y="3246971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25459"/>
                <a:gd name="adj2" fmla="val 6722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1330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ASCII symbols:</a:t>
              </a:r>
              <a:br>
                <a:rPr lang="en-US" sz="3200" dirty="0"/>
              </a:br>
              <a:r>
                <a:rPr lang="en-US" sz="3200" dirty="0"/>
                <a:t> 0 … 'A'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64566" y="1839264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9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Какъв ще е резултатът от изпълнението на следния код:</a:t>
            </a:r>
          </a:p>
          <a:p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865956" y="3941058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2567" y="4154667"/>
            <a:ext cx="3326332" cy="1929693"/>
            <a:chOff x="5541569" y="4570824"/>
            <a:chExt cx="3563534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29294" y="5322293"/>
              <a:ext cx="3375809" cy="9758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0… 64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798020" y="2450875"/>
            <a:ext cx="3895906" cy="1431229"/>
            <a:chOff x="844360" y="3246971"/>
            <a:chExt cx="455234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25459"/>
                <a:gd name="adj2" fmla="val 6722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44360" y="3396054"/>
              <a:ext cx="4552340" cy="133002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ASCII symbols:</a:t>
              </a:r>
              <a:br>
                <a:rPr lang="en-US" sz="3200" dirty="0"/>
              </a:br>
              <a:r>
                <a:rPr lang="en-US" sz="3200" dirty="0"/>
                <a:t> 0 … 'A'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64566" y="1839264"/>
            <a:ext cx="3393198" cy="1266985"/>
            <a:chOff x="8967919" y="2302916"/>
            <a:chExt cx="3393198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23406" y="2570536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Infinite loop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82BC0F6-0D38-4095-A2C6-786477B391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528" y="1968875"/>
            <a:ext cx="5551437" cy="168872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fontAlgn="t"/>
            <a:r>
              <a:rPr lang="nn-NO" dirty="0"/>
              <a:t>for (int i = 0; i &lt; 'A'; i++) {</a:t>
            </a:r>
          </a:p>
          <a:p>
            <a:pPr fontAlgn="t"/>
            <a:r>
              <a:rPr lang="nn-NO" dirty="0"/>
              <a:t> </a:t>
            </a:r>
            <a:r>
              <a:rPr lang="bg-BG" dirty="0"/>
              <a:t> </a:t>
            </a:r>
            <a:r>
              <a:rPr lang="nn-NO" dirty="0"/>
              <a:t>System.out.print(i + " ");</a:t>
            </a:r>
          </a:p>
          <a:p>
            <a:pPr fontAlgn="t"/>
            <a:r>
              <a:rPr lang="nn-N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688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2551</Words>
  <Application>Microsoft Office PowerPoint</Application>
  <PresentationFormat>Custom</PresentationFormat>
  <Paragraphs>420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Работа с вложени цикли</vt:lpstr>
      <vt:lpstr>Имате въпроси?</vt:lpstr>
      <vt:lpstr>PowerPoint Presentation</vt:lpstr>
      <vt:lpstr>Пример – часовник (1)</vt:lpstr>
      <vt:lpstr>PowerPoint Presentation</vt:lpstr>
      <vt:lpstr>Пример – часовник (2)</vt:lpstr>
      <vt:lpstr>Вложени цикли</vt:lpstr>
      <vt:lpstr>Таблица за умножение - условие</vt:lpstr>
      <vt:lpstr>Таблица за умножение -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- решение</vt:lpstr>
      <vt:lpstr>Война на имена – условие </vt:lpstr>
      <vt:lpstr>Война на имена – условие (2) </vt:lpstr>
      <vt:lpstr>Война на имена - решение</vt:lpstr>
      <vt:lpstr>Сграда – условие </vt:lpstr>
      <vt:lpstr>Сграда – условие (2) </vt:lpstr>
      <vt:lpstr>Сграда - решение</vt:lpstr>
      <vt:lpstr>Фабрика за бисквити - условие </vt:lpstr>
      <vt:lpstr>Фабрика за бисквити - условие (2) </vt:lpstr>
      <vt:lpstr>Фабрика за бисквити - решение</vt:lpstr>
      <vt:lpstr>Фабрика за бисквити – решение (2)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4</cp:revision>
  <dcterms:created xsi:type="dcterms:W3CDTF">2014-01-02T17:00:34Z</dcterms:created>
  <dcterms:modified xsi:type="dcterms:W3CDTF">2019-11-13T08:56:07Z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