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59" r:id="rId11"/>
    <p:sldId id="272" r:id="rId12"/>
    <p:sldId id="270" r:id="rId13"/>
    <p:sldId id="266" r:id="rId14"/>
    <p:sldId id="284" r:id="rId15"/>
    <p:sldId id="285" r:id="rId16"/>
    <p:sldId id="289" r:id="rId17"/>
    <p:sldId id="288" r:id="rId18"/>
    <p:sldId id="287" r:id="rId19"/>
    <p:sldId id="271" r:id="rId20"/>
    <p:sldId id="273" r:id="rId21"/>
    <p:sldId id="274" r:id="rId22"/>
    <p:sldId id="278" r:id="rId23"/>
    <p:sldId id="277" r:id="rId24"/>
    <p:sldId id="276" r:id="rId25"/>
    <p:sldId id="275" r:id="rId26"/>
    <p:sldId id="279" r:id="rId27"/>
    <p:sldId id="281" r:id="rId28"/>
    <p:sldId id="282" r:id="rId29"/>
    <p:sldId id="290" r:id="rId30"/>
    <p:sldId id="291" r:id="rId31"/>
    <p:sldId id="292" r:id="rId32"/>
    <p:sldId id="283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D9C6F-5DA6-C282-CC95-A7AC9FAE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3E1C04-C78D-5F00-D190-F19F03D7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82F0F-EF6F-EE48-6763-AC881F49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699EC-2161-5B65-B490-A7E0E642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0B3E2-3A33-1544-2F96-81BB141A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5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B88CD-0A8B-01C4-9582-391812E4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486212-EDF2-DDB0-0211-8B22BFDE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61631-FFE5-D30C-E004-4D3300AD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90F64-36A3-70A5-78DD-11BDA18A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E02C4-30FB-315A-F36A-EC48A4ED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AFE247-1017-8244-411D-87C1965EA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E537C-AE36-1CE7-13EE-118EE652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8C9ECE-70BF-845E-D628-E4072354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9F3F3-4430-F96C-197F-7CEDB80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4D413-1839-7A8F-A789-3287786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9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3C06E-885C-7C97-EB0B-3B298AD8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B2105-2713-3000-E32C-6D2F35CC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B60077-DDB8-5550-F0FA-7C41CF9C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4F8DB-01DA-7B34-7813-B6B7844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167D68-DFEA-138A-298A-2014D4F8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ABD8A-8714-7E46-34B8-EB7A069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A70F83-C70F-683D-16CE-AD3D740A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B28A6-377E-D9DB-0008-F27AA30D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00626-A0B1-71B3-6F26-F84BA553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E3F53-8F67-6A48-8B19-8B867AA5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8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38F9-CFEA-6AAC-DD57-EC9C6A5C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52AA6-5CCB-2BDA-C906-6C7B81CEC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DE9203-BAAE-017B-87AD-710B53E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B2C19-7E20-EE59-BE58-EE93A91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0FE77-7FD8-8E38-0E76-2F0653FB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CB2039-347D-550B-A1E3-79AED84F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90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830E2-A94C-7928-BFE1-931B3FF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3B100-E99E-B208-7E62-FD053A00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3623CB-F9A6-828F-B106-E7A50E27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93091E-6011-D11D-6C53-6A393E40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4096F1-EE89-C4D8-3A59-33E4D823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9B47CE-D4AA-5ED8-FB89-E798F98F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7AFA62-FFD9-348D-773A-85DB81C5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D7A34C-B805-6F76-5A45-72A94982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98863-2AD0-0F60-0512-C567717A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FE9BC6-9BDA-17FF-19C2-B161B370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23FEBB-C8DB-E41D-B5D5-A022953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3A92C1-DBEE-D5E3-9E4D-305358C7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6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0CF24C-C5CA-63D8-548B-4E9C4E74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99CFA1-0A2C-E10A-8F44-DDD81AB2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CE730-0A82-AE19-8983-1688A6C1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E9AAD-5E8C-D964-41EC-CE40DD6C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CF25A-0A08-3460-9385-662A4666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55FAC6-636C-92CA-5C61-E68E264E7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77232-A1A2-250A-4334-68AB787A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077E33-E9D3-C6C9-964A-97BAB1BD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6777E1-2EC6-57B7-E1F0-45B2A6F7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4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C5BBC-5DEF-8973-2DC4-96BFE448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7E6061-0E18-2521-53DF-0B8AAD88C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57E67C-ABBB-EE62-2126-7D8714407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07E696-5399-7A35-7F29-C52E497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B7494-7E7B-6E33-7587-5CFBC67E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AC6BC7-98BF-F9EE-257E-93C3844A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A94C-4CFF-C698-C104-9BDCA834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C28EB-D831-7901-7196-75FEFB7A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B9E779-10BB-746E-1E79-AB2EDC31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395E-B21C-42D5-A726-95FC7E3A44F8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9C379-921B-E7EE-9D43-BC0A782E7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FFAEA-5B55-4D2E-E558-E0B3A9B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0815-F328-499B-ADF4-776DEA3D3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6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1F44-B9CE-EADF-F34D-3CFB0938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0" y="1214438"/>
            <a:ext cx="95885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Montserrat" pitchFamily="2" charset="-52"/>
              </a:rPr>
              <a:t>Анализ данных о качестве воздуха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D38443-7AA2-0A24-2D2E-BA7C63DD4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5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2BE149D5-1730-F194-4C8A-8A6A94E8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метод был выбран потому что:</a:t>
            </a:r>
          </a:p>
          <a:p>
            <a:pPr lvl="1"/>
            <a:r>
              <a:rPr lang="ru-RU" dirty="0"/>
              <a:t>Z-преобразование позволяет привести все переменные к единому масштабу </a:t>
            </a:r>
          </a:p>
          <a:p>
            <a:pPr lvl="1"/>
            <a:r>
              <a:rPr lang="ru-RU" dirty="0"/>
              <a:t>Позволяет легко выделить выбросы</a:t>
            </a:r>
          </a:p>
          <a:p>
            <a:pPr lvl="1"/>
            <a:r>
              <a:rPr lang="ru-RU" dirty="0"/>
              <a:t>Используя z-преобразование, можно сравнивать концентрации разных загрязнителей, несмотря на их разный масштаб</a:t>
            </a:r>
          </a:p>
        </p:txBody>
      </p:sp>
    </p:spTree>
    <p:extLst>
      <p:ext uri="{BB962C8B-B14F-4D97-AF65-F5344CB8AC3E}">
        <p14:creationId xmlns:p14="http://schemas.microsoft.com/office/powerpoint/2010/main" val="388026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0"/>
            <a:ext cx="10512424" cy="1600200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>
              <a:latin typeface="Montserrat" pitchFamily="2" charset="-52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42A70CD7-B08D-F419-7FC2-22404BF8D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10232" r="1070" b="4671"/>
          <a:stretch/>
        </p:blipFill>
        <p:spPr>
          <a:xfrm>
            <a:off x="4844122" y="1685132"/>
            <a:ext cx="6532561" cy="2482056"/>
          </a:xfrm>
        </p:spPr>
      </p:pic>
      <p:sp>
        <p:nvSpPr>
          <p:cNvPr id="16" name="Текст 15">
            <a:extLst>
              <a:ext uri="{FF2B5EF4-FFF2-40B4-BE49-F238E27FC236}">
                <a16:creationId xmlns:a16="http://schemas.microsoft.com/office/drawing/2014/main" id="{67BDEAB1-4849-3950-3236-86A4B7D6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87761" cy="3811588"/>
          </a:xfrm>
        </p:spPr>
        <p:txBody>
          <a:bodyPr/>
          <a:lstStyle/>
          <a:p>
            <a:r>
              <a:rPr lang="ru-RU" dirty="0"/>
              <a:t>После преобразования еще лучше видна сезонность данных по </a:t>
            </a:r>
            <a:r>
              <a:rPr lang="en-US" dirty="0"/>
              <a:t>NO2 </a:t>
            </a:r>
            <a:r>
              <a:rPr lang="ru-RU" dirty="0"/>
              <a:t>и </a:t>
            </a:r>
            <a:r>
              <a:rPr lang="en-US" dirty="0"/>
              <a:t>CO2.</a:t>
            </a:r>
          </a:p>
          <a:p>
            <a:r>
              <a:rPr lang="ru-RU" dirty="0"/>
              <a:t>Так можно сразу отсечь аномалии, значения у которых </a:t>
            </a:r>
            <a:r>
              <a:rPr lang="en-US" dirty="0"/>
              <a:t>&gt; 3.</a:t>
            </a:r>
          </a:p>
          <a:p>
            <a:r>
              <a:rPr lang="ru-RU" dirty="0"/>
              <a:t>Аномалии наблюдаются по </a:t>
            </a:r>
            <a:r>
              <a:rPr lang="en-US" dirty="0"/>
              <a:t>no2</a:t>
            </a:r>
            <a:r>
              <a:rPr lang="ru-RU" dirty="0"/>
              <a:t> зимой 2021.</a:t>
            </a:r>
          </a:p>
        </p:txBody>
      </p:sp>
      <p:pic>
        <p:nvPicPr>
          <p:cNvPr id="17" name="Объект 3">
            <a:extLst>
              <a:ext uri="{FF2B5EF4-FFF2-40B4-BE49-F238E27FC236}">
                <a16:creationId xmlns:a16="http://schemas.microsoft.com/office/drawing/2014/main" id="{24D80085-C907-8DD9-33E7-9751D4A67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8520" r="856" b="8152"/>
          <a:stretch/>
        </p:blipFill>
        <p:spPr>
          <a:xfrm>
            <a:off x="4868596" y="4167188"/>
            <a:ext cx="6483615" cy="24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6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912"/>
            <a:ext cx="10512424" cy="982662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B9B103-21B4-2B16-72F4-36775B3B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5788" y="3510756"/>
            <a:ext cx="5776912" cy="2978944"/>
          </a:xfrm>
        </p:spPr>
        <p:txBody>
          <a:bodyPr/>
          <a:lstStyle/>
          <a:p>
            <a:r>
              <a:rPr lang="ru-RU" dirty="0"/>
              <a:t>По данным </a:t>
            </a:r>
            <a:r>
              <a:rPr lang="en-US" dirty="0"/>
              <a:t>SO2, pm10 </a:t>
            </a:r>
            <a:r>
              <a:rPr lang="ru-RU" dirty="0"/>
              <a:t>и </a:t>
            </a:r>
            <a:r>
              <a:rPr lang="en-US" dirty="0"/>
              <a:t>pm2.5 </a:t>
            </a:r>
            <a:r>
              <a:rPr lang="ru-RU" dirty="0"/>
              <a:t>явно выраженной сезонности по временам года нет. </a:t>
            </a:r>
          </a:p>
          <a:p>
            <a:r>
              <a:rPr lang="ru-RU" dirty="0"/>
              <a:t>Аномалии наблюдаются по всем, но так же без конкретной привязке к локации или времени года</a:t>
            </a:r>
          </a:p>
          <a:p>
            <a:r>
              <a:rPr lang="ru-RU" dirty="0"/>
              <a:t>Самые значительные аномалии наблюдаются в Мальте и в Пльзене по значениям </a:t>
            </a:r>
            <a:r>
              <a:rPr lang="en-US" dirty="0"/>
              <a:t>pm25</a:t>
            </a:r>
            <a:r>
              <a:rPr lang="ru-RU" dirty="0"/>
              <a:t> и </a:t>
            </a:r>
            <a:r>
              <a:rPr lang="en-US" dirty="0"/>
              <a:t>pm10, </a:t>
            </a:r>
            <a:r>
              <a:rPr lang="ru-RU" dirty="0"/>
              <a:t>а так же в Праге по </a:t>
            </a:r>
            <a:r>
              <a:rPr lang="en-US" dirty="0"/>
              <a:t>pm10 </a:t>
            </a:r>
            <a:r>
              <a:rPr lang="ru-RU" dirty="0"/>
              <a:t>в период зимы-весны 2021 года.</a:t>
            </a:r>
          </a:p>
          <a:p>
            <a:r>
              <a:rPr lang="ru-RU" dirty="0"/>
              <a:t>Можно сделать вывод, что данные параметры больше зависят от антропогенных факторов конкретной локации.</a:t>
            </a:r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00106D3D-E953-92FD-9B58-67902AAE2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t="8685" r="1157" b="7154"/>
          <a:stretch/>
        </p:blipFill>
        <p:spPr>
          <a:xfrm>
            <a:off x="5224462" y="1162049"/>
            <a:ext cx="6027738" cy="2266951"/>
          </a:xfrm>
        </p:spPr>
      </p:pic>
      <p:pic>
        <p:nvPicPr>
          <p:cNvPr id="9" name="Объект 3">
            <a:extLst>
              <a:ext uri="{FF2B5EF4-FFF2-40B4-BE49-F238E27FC236}">
                <a16:creationId xmlns:a16="http://schemas.microsoft.com/office/drawing/2014/main" id="{0AD0F2ED-4AF0-8086-8E60-B1F903C08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9651" r="16422" b="6188"/>
          <a:stretch/>
        </p:blipFill>
        <p:spPr>
          <a:xfrm>
            <a:off x="151606" y="3510756"/>
            <a:ext cx="5072856" cy="2266950"/>
          </a:xfrm>
          <a:prstGeom prst="rect">
            <a:avLst/>
          </a:prstGeom>
        </p:spPr>
      </p:pic>
      <p:pic>
        <p:nvPicPr>
          <p:cNvPr id="10" name="Объект 3">
            <a:extLst>
              <a:ext uri="{FF2B5EF4-FFF2-40B4-BE49-F238E27FC236}">
                <a16:creationId xmlns:a16="http://schemas.microsoft.com/office/drawing/2014/main" id="{8C707737-B50A-DB02-D947-ACC218651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9628" r="16422" b="6211"/>
          <a:stretch/>
        </p:blipFill>
        <p:spPr>
          <a:xfrm>
            <a:off x="151606" y="1171574"/>
            <a:ext cx="5072856" cy="22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>
              <a:latin typeface="Montserrat" pitchFamily="2" charset="-52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52C52B74-1D8C-046F-56C6-6B76ED66E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49103"/>
              </p:ext>
            </p:extLst>
          </p:nvPr>
        </p:nvGraphicFramePr>
        <p:xfrm>
          <a:off x="189510" y="1690688"/>
          <a:ext cx="11812980" cy="350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839">
                  <a:extLst>
                    <a:ext uri="{9D8B030D-6E8A-4147-A177-3AD203B41FA5}">
                      <a16:colId xmlns:a16="http://schemas.microsoft.com/office/drawing/2014/main" val="1954889151"/>
                    </a:ext>
                  </a:extLst>
                </a:gridCol>
                <a:gridCol w="1425039">
                  <a:extLst>
                    <a:ext uri="{9D8B030D-6E8A-4147-A177-3AD203B41FA5}">
                      <a16:colId xmlns:a16="http://schemas.microsoft.com/office/drawing/2014/main" val="3089052731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426620357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1873303997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842390343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2473650855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4181864102"/>
                    </a:ext>
                  </a:extLst>
                </a:gridCol>
                <a:gridCol w="1555668">
                  <a:extLst>
                    <a:ext uri="{9D8B030D-6E8A-4147-A177-3AD203B41FA5}">
                      <a16:colId xmlns:a16="http://schemas.microsoft.com/office/drawing/2014/main" val="2751342336"/>
                    </a:ext>
                  </a:extLst>
                </a:gridCol>
              </a:tblGrid>
              <a:tr h="1147817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lt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Локация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Аномальных значений для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co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Аномальных значений для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no2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Аномальных значений для 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pm10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Аномальных значений для </a:t>
                      </a:r>
                      <a:r>
                        <a:rPr lang="en-US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pm25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Аномальных значений для </a:t>
                      </a:r>
                      <a:r>
                        <a:rPr lang="en-US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so2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Всего измерений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CCCCCC"/>
                          </a:solidFill>
                          <a:effectLst/>
                          <a:latin typeface="Montserrat" pitchFamily="2" charset="-52"/>
                        </a:rPr>
                        <a:t>% аномалий от общего числа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88160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8020 Graz 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18607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6.23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08364"/>
                  </a:ext>
                </a:extLst>
              </a:tr>
              <a:tr h="513497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Air Quality Luxembourg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173</a:t>
                      </a:r>
                    </a:p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20408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5.77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14880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Escaldes-Engordany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20860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4.74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66371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Msida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6.56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75247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Plzeň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22159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5.89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57654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Praha 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21086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6.90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4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7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77EB-D5F5-8D03-21B2-6C87918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CEE2A2-8C6C-CC5A-1441-142B2EDF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120070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77EB-D5F5-8D03-21B2-6C87918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F15ED57-21E1-A4F9-B2DB-D5B1D0E3D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409032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77EB-D5F5-8D03-21B2-6C87918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807455-3130-928A-668F-628D9A08A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266324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77EB-D5F5-8D03-21B2-6C87918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F1C709D-58A7-2D46-00B6-DE091FBDB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28505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77EB-D5F5-8D03-21B2-6C87918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Montserrat" pitchFamily="2" charset="-52"/>
              </a:rPr>
              <a:t>Стандартизация (</a:t>
            </a:r>
            <a:r>
              <a:rPr lang="en-US" sz="4000" dirty="0">
                <a:effectLst/>
                <a:latin typeface="Montserrat" pitchFamily="2" charset="-52"/>
              </a:rPr>
              <a:t>z-</a:t>
            </a:r>
            <a:r>
              <a:rPr lang="ru-RU" sz="4000" dirty="0">
                <a:effectLst/>
                <a:latin typeface="Montserrat" pitchFamily="2" charset="-52"/>
              </a:rPr>
              <a:t>преобразование)</a:t>
            </a:r>
            <a:endParaRPr lang="ru-RU" sz="4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4BD2681-63CC-E00B-8F89-42E5BC2F7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277763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22343-0C12-EA35-1C1D-0A4031E2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методы поиска аномалий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EA9A8-63A0-8CEE-A140-3CD70738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Изолирующий лес (</a:t>
            </a:r>
            <a:r>
              <a:rPr lang="en-US" dirty="0">
                <a:latin typeface="Montserrat" pitchFamily="2" charset="-52"/>
              </a:rPr>
              <a:t>Isolation Forest)</a:t>
            </a:r>
            <a:endParaRPr lang="ru-RU" dirty="0">
              <a:latin typeface="Montserrat" pitchFamily="2" charset="-52"/>
            </a:endParaRPr>
          </a:p>
          <a:p>
            <a:r>
              <a:rPr lang="ru-RU" dirty="0">
                <a:latin typeface="Montserrat" pitchFamily="2" charset="-52"/>
              </a:rPr>
              <a:t>Локальная оценка выбросов (</a:t>
            </a:r>
            <a:r>
              <a:rPr lang="en-US" dirty="0">
                <a:latin typeface="Montserrat" pitchFamily="2" charset="-52"/>
              </a:rPr>
              <a:t>LOF</a:t>
            </a:r>
            <a:r>
              <a:rPr lang="ru-RU" dirty="0">
                <a:latin typeface="Montserrat" pitchFamily="2" charset="-52"/>
              </a:rPr>
              <a:t>)</a:t>
            </a:r>
            <a:endParaRPr lang="en-US" dirty="0">
              <a:latin typeface="Montserrat" pitchFamily="2" charset="-52"/>
            </a:endParaRPr>
          </a:p>
          <a:p>
            <a:r>
              <a:rPr lang="ru-RU" b="0" i="0" dirty="0">
                <a:effectLst/>
                <a:latin typeface="Montserrat" pitchFamily="2" charset="-52"/>
              </a:rPr>
              <a:t>Метод соседей (</a:t>
            </a:r>
            <a:r>
              <a:rPr lang="en-US" b="0" i="0" dirty="0">
                <a:effectLst/>
                <a:latin typeface="Montserrat" pitchFamily="2" charset="-52"/>
              </a:rPr>
              <a:t>k-nearest neighbors) </a:t>
            </a:r>
            <a:endParaRPr lang="en-US" dirty="0">
              <a:latin typeface="Montserrat" pitchFamily="2" charset="-52"/>
            </a:endParaRPr>
          </a:p>
          <a:p>
            <a:pPr lvl="1"/>
            <a:r>
              <a:rPr lang="ru-RU" dirty="0">
                <a:latin typeface="Montserrat" pitchFamily="2" charset="-52"/>
              </a:rPr>
              <a:t>Не был выбран потому что требует заранее известного числа кластеров, что не всегда возможно в экологических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0554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BACA9-355D-41C8-CC63-82BEA1FA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Montserrat" pitchFamily="2" charset="-52"/>
              </a:rPr>
              <a:t>Выбор</a:t>
            </a:r>
            <a:r>
              <a:rPr lang="ru-RU" dirty="0">
                <a:latin typeface="Montserrat" pitchFamily="2" charset="-52"/>
              </a:rPr>
              <a:t>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CA087-E99F-1A23-7789-66BBEA842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0" dirty="0" err="1">
                <a:effectLst/>
                <a:latin typeface="Montserrat" pitchFamily="2" charset="-52"/>
              </a:rPr>
              <a:t>OpenAQ</a:t>
            </a:r>
            <a:r>
              <a:rPr lang="en-US" i="0" dirty="0">
                <a:effectLst/>
                <a:latin typeface="Montserrat" pitchFamily="2" charset="-52"/>
              </a:rPr>
              <a:t> Platform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80C9893-15FF-3E56-733E-15EE9DA0EC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Montserrat" pitchFamily="2" charset="-52"/>
              </a:rPr>
              <a:t>Почасовые измерения по всему миру</a:t>
            </a:r>
          </a:p>
          <a:p>
            <a:r>
              <a:rPr lang="ru-RU" sz="2000" dirty="0">
                <a:latin typeface="Montserrat" pitchFamily="2" charset="-52"/>
              </a:rPr>
              <a:t>Указание локации</a:t>
            </a:r>
          </a:p>
          <a:p>
            <a:r>
              <a:rPr lang="ru-RU" sz="2000" dirty="0">
                <a:latin typeface="Montserrat" pitchFamily="2" charset="-52"/>
              </a:rPr>
              <a:t>Любой временной промежуток</a:t>
            </a:r>
          </a:p>
          <a:p>
            <a:r>
              <a:rPr lang="ru-RU" sz="2000" dirty="0">
                <a:latin typeface="Montserrat" pitchFamily="2" charset="-52"/>
              </a:rPr>
              <a:t>5 показателей</a:t>
            </a:r>
          </a:p>
          <a:p>
            <a:r>
              <a:rPr lang="ru-RU" sz="2000" dirty="0">
                <a:latin typeface="Montserrat" pitchFamily="2" charset="-52"/>
              </a:rPr>
              <a:t>Всего - любое кол-во записей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649B42-6A12-98A2-CA3F-D6D81D439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i="0" dirty="0">
                <a:effectLst/>
                <a:latin typeface="Montserrat" pitchFamily="2" charset="-52"/>
              </a:rPr>
              <a:t>Air Quality Data Set 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B707C46-B573-EA97-4A99-0FB4F3FEB3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Montserrat" pitchFamily="2" charset="-52"/>
              </a:rPr>
              <a:t>Почасовые измерения по Италии</a:t>
            </a:r>
          </a:p>
          <a:p>
            <a:r>
              <a:rPr lang="ru-RU" sz="2000" dirty="0">
                <a:latin typeface="Montserrat" pitchFamily="2" charset="-52"/>
              </a:rPr>
              <a:t>Без указания локации</a:t>
            </a:r>
          </a:p>
          <a:p>
            <a:r>
              <a:rPr lang="ru-RU" sz="2000" dirty="0">
                <a:latin typeface="Montserrat" pitchFamily="2" charset="-52"/>
              </a:rPr>
              <a:t>За 390 дней</a:t>
            </a:r>
          </a:p>
          <a:p>
            <a:r>
              <a:rPr lang="ru-RU" sz="2000" dirty="0">
                <a:latin typeface="Montserrat" pitchFamily="2" charset="-52"/>
              </a:rPr>
              <a:t>13 показателей</a:t>
            </a:r>
          </a:p>
          <a:p>
            <a:r>
              <a:rPr lang="ru-RU" sz="2000" dirty="0">
                <a:latin typeface="Montserrat" pitchFamily="2" charset="-52"/>
              </a:rPr>
              <a:t>Всего – 9471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274623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Montserrat" pitchFamily="2" charset="-52"/>
              </a:rPr>
              <a:t>Изолирующий</a:t>
            </a:r>
            <a:r>
              <a:rPr lang="ru-RU" sz="3600" dirty="0">
                <a:latin typeface="Montserrat" pitchFamily="2" charset="-52"/>
              </a:rPr>
              <a:t> лес (</a:t>
            </a:r>
            <a:r>
              <a:rPr lang="en-US" sz="3600" dirty="0">
                <a:latin typeface="Montserrat" pitchFamily="2" charset="-52"/>
              </a:rPr>
              <a:t>Isolation Forest)</a:t>
            </a:r>
            <a:endParaRPr lang="ru-RU" sz="3600" dirty="0">
              <a:latin typeface="Montserrat" pitchFamily="2" charset="-52"/>
            </a:endParaRP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2BE149D5-1730-F194-4C8A-8A6A94E8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Данный метод был выбран потому что:</a:t>
            </a:r>
          </a:p>
          <a:p>
            <a:pPr lvl="1"/>
            <a:r>
              <a:rPr lang="ru-RU" dirty="0" err="1">
                <a:latin typeface="Montserrat" pitchFamily="2" charset="-52"/>
              </a:rPr>
              <a:t>Isolation</a:t>
            </a:r>
            <a:r>
              <a:rPr lang="ru-RU" dirty="0">
                <a:latin typeface="Montserrat" pitchFamily="2" charset="-52"/>
              </a:rPr>
              <a:t> </a:t>
            </a:r>
            <a:r>
              <a:rPr lang="ru-RU" dirty="0" err="1">
                <a:latin typeface="Montserrat" pitchFamily="2" charset="-52"/>
              </a:rPr>
              <a:t>Forest</a:t>
            </a:r>
            <a:r>
              <a:rPr lang="ru-RU" dirty="0">
                <a:latin typeface="Montserrat" pitchFamily="2" charset="-52"/>
              </a:rPr>
              <a:t> хорошо справляется с задачей обнаружения аномалий в данных с большим количеством признаков</a:t>
            </a:r>
            <a:endParaRPr lang="en-US" dirty="0">
              <a:latin typeface="Montserrat" pitchFamily="2" charset="-52"/>
            </a:endParaRPr>
          </a:p>
          <a:p>
            <a:pPr lvl="1"/>
            <a:r>
              <a:rPr lang="ru-RU" dirty="0">
                <a:latin typeface="Montserrat" pitchFamily="2" charset="-52"/>
              </a:rPr>
              <a:t>Не требует предположений о нормальном распределении данных</a:t>
            </a:r>
          </a:p>
          <a:p>
            <a:pPr lvl="1"/>
            <a:r>
              <a:rPr lang="ru-RU" dirty="0">
                <a:latin typeface="Montserrat" pitchFamily="2" charset="-52"/>
              </a:rPr>
              <a:t>Обладает хорошей производительностью на больших наборах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12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E15F5-23C6-A410-ABEC-352F959D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Изолирующий лес (</a:t>
            </a:r>
            <a:r>
              <a:rPr lang="en-US" dirty="0">
                <a:latin typeface="Montserrat" pitchFamily="2" charset="-52"/>
              </a:rPr>
              <a:t>Isolation Forest)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D102E9-DF05-98A0-6477-7497772E7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136805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E15F5-23C6-A410-ABEC-352F959D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Изолирующий лес (</a:t>
            </a:r>
            <a:r>
              <a:rPr lang="en-US" dirty="0">
                <a:latin typeface="Montserrat" pitchFamily="2" charset="-52"/>
              </a:rPr>
              <a:t>Isolation Forest)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805FAA-F2F0-7181-37E2-E3F5A59A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266165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E15F5-23C6-A410-ABEC-352F959D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Изолирующий лес (</a:t>
            </a:r>
            <a:r>
              <a:rPr lang="en-US" dirty="0">
                <a:latin typeface="Montserrat" pitchFamily="2" charset="-52"/>
              </a:rPr>
              <a:t>Isolation Forest)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889B49-FB69-AD9B-0644-42D69A76A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102012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E15F5-23C6-A410-ABEC-352F959D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Изолирующий лес (</a:t>
            </a:r>
            <a:r>
              <a:rPr lang="en-US" dirty="0">
                <a:latin typeface="Montserrat" pitchFamily="2" charset="-52"/>
              </a:rPr>
              <a:t>Isolation Forest)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1DB87F-743E-3B69-3825-7C29F727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382970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E15F5-23C6-A410-ABEC-352F959D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Изолирующий лес (</a:t>
            </a:r>
            <a:r>
              <a:rPr lang="en-US" dirty="0">
                <a:latin typeface="Montserrat" pitchFamily="2" charset="-52"/>
              </a:rPr>
              <a:t>Isolation Forest)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EFD3C9-2FD7-92D9-4DE7-833815EA4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1825625"/>
            <a:ext cx="6323944" cy="4351338"/>
          </a:xfrm>
        </p:spPr>
      </p:pic>
    </p:spTree>
    <p:extLst>
      <p:ext uri="{BB962C8B-B14F-4D97-AF65-F5344CB8AC3E}">
        <p14:creationId xmlns:p14="http://schemas.microsoft.com/office/powerpoint/2010/main" val="216612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9764877" cy="16002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Montserrat" pitchFamily="2" charset="-52"/>
              </a:rPr>
              <a:t>Изолирующий</a:t>
            </a:r>
            <a:r>
              <a:rPr lang="ru-RU" sz="3600" dirty="0">
                <a:latin typeface="Montserrat" pitchFamily="2" charset="-52"/>
              </a:rPr>
              <a:t> лес (</a:t>
            </a:r>
            <a:r>
              <a:rPr lang="en-US" sz="3600" dirty="0">
                <a:latin typeface="Montserrat" pitchFamily="2" charset="-52"/>
              </a:rPr>
              <a:t>Isolation Forest)</a:t>
            </a:r>
            <a:endParaRPr lang="ru-RU" sz="3600" dirty="0">
              <a:latin typeface="Montserrat" pitchFamily="2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1531F31-1891-3546-653F-D4265EC67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96801"/>
              </p:ext>
            </p:extLst>
          </p:nvPr>
        </p:nvGraphicFramePr>
        <p:xfrm>
          <a:off x="5180012" y="1996440"/>
          <a:ext cx="6172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619684025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91541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Montserrat" pitchFamily="2" charset="-52"/>
                        </a:rPr>
                        <a:t>Локация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Montserrat" pitchFamily="2" charset="-52"/>
                        </a:rPr>
                        <a:t>% аномалий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1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8020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Graz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5.003493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7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Air Quality Luxembourg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4.998040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7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Escaldes-Engordany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5.000000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Msida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4.995336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1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Plzeň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5.000226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Praha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5.003320</a:t>
                      </a:r>
                      <a:endParaRPr lang="ru-RU" dirty="0">
                        <a:latin typeface="Montserrat" pitchFamily="2" charset="-52"/>
                      </a:endParaRPr>
                    </a:p>
                    <a:p>
                      <a:endParaRPr lang="ru-RU" dirty="0">
                        <a:latin typeface="Montserra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3451"/>
                  </a:ext>
                </a:extLst>
              </a:tr>
            </a:tbl>
          </a:graphicData>
        </a:graphic>
      </p:graphicFrame>
      <p:sp>
        <p:nvSpPr>
          <p:cNvPr id="3" name="Текст 2">
            <a:extLst>
              <a:ext uri="{FF2B5EF4-FFF2-40B4-BE49-F238E27FC236}">
                <a16:creationId xmlns:a16="http://schemas.microsoft.com/office/drawing/2014/main" id="{ED8ED8AE-BB6E-BE31-3643-FFF720833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Полученные результаты похожи на те, что были представлены ранее с помощью стандартизации.</a:t>
            </a:r>
          </a:p>
          <a:p>
            <a:r>
              <a:rPr lang="ru-RU" dirty="0">
                <a:latin typeface="Montserrat" pitchFamily="2" charset="-52"/>
              </a:rPr>
              <a:t>Данный метод так же не показал сезонной зависимости по аномалиям</a:t>
            </a:r>
          </a:p>
          <a:p>
            <a:r>
              <a:rPr lang="ru-RU" dirty="0">
                <a:latin typeface="Montserrat" pitchFamily="2" charset="-52"/>
              </a:rPr>
              <a:t>Общий процент аномалий: 5.00%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1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Montserrat" pitchFamily="2" charset="-52"/>
              </a:rPr>
              <a:t>Локальная оценка выбросов (</a:t>
            </a:r>
            <a:r>
              <a:rPr lang="en-US" sz="4000" dirty="0">
                <a:latin typeface="Montserrat" pitchFamily="2" charset="-52"/>
              </a:rPr>
              <a:t>LOF</a:t>
            </a:r>
            <a:r>
              <a:rPr lang="ru-RU" sz="4000" dirty="0">
                <a:latin typeface="Montserrat" pitchFamily="2" charset="-52"/>
              </a:rPr>
              <a:t>)</a:t>
            </a:r>
            <a:endParaRPr lang="en-US" sz="4000" dirty="0">
              <a:latin typeface="Montserrat" pitchFamily="2" charset="-52"/>
            </a:endParaRP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2BE149D5-1730-F194-4C8A-8A6A94E8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Montserrat" pitchFamily="2" charset="-52"/>
              </a:rPr>
              <a:t>Данный метод был выбран потому что:</a:t>
            </a:r>
          </a:p>
          <a:p>
            <a:pPr lvl="1"/>
            <a:r>
              <a:rPr lang="ru-RU" dirty="0">
                <a:latin typeface="Montserrat" pitchFamily="2" charset="-52"/>
              </a:rPr>
              <a:t>LOF оценивает аномалии, сравнивая плотность данных в локальной области с плотностью соседей. Это важно в случае, если аномалии имеют локальный характер, например, резкие изменения концентраций загрязнителей в определенных городах или периодах времени. </a:t>
            </a:r>
          </a:p>
          <a:p>
            <a:pPr lvl="1"/>
            <a:r>
              <a:rPr lang="ru-RU" dirty="0">
                <a:latin typeface="Montserrat" pitchFamily="2" charset="-52"/>
              </a:rPr>
              <a:t>Хорошо подходит для наборов данных, где плотность распределения может варьироваться в разных областях пространства признаков (в данном случае у нас отличается плотность в зависимости от города и времени года, в некоторых случаях кол-во измерений разное)</a:t>
            </a:r>
          </a:p>
          <a:p>
            <a:pPr lvl="1"/>
            <a:r>
              <a:rPr lang="ru-RU" dirty="0">
                <a:latin typeface="Montserrat" pitchFamily="2" charset="-52"/>
              </a:rPr>
              <a:t>Легко работает с многомерными признаками. Он может учитывать зависимость между показателями и находить выбросы в сложных пространственных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06997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E3E8F-91F7-267D-5CA4-C0718C2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Montserrat" pitchFamily="2" charset="-52"/>
              </a:rPr>
              <a:t>Локальная оценка выбросов (</a:t>
            </a:r>
            <a:r>
              <a:rPr lang="en-US" sz="4400" dirty="0">
                <a:latin typeface="Montserrat" pitchFamily="2" charset="-52"/>
              </a:rPr>
              <a:t>LOF</a:t>
            </a:r>
            <a:r>
              <a:rPr lang="ru-RU" sz="4400" dirty="0">
                <a:latin typeface="Montserrat" pitchFamily="2" charset="-52"/>
              </a:rPr>
              <a:t>)</a:t>
            </a:r>
            <a:endParaRPr lang="ru-RU" dirty="0"/>
          </a:p>
        </p:txBody>
      </p:sp>
      <p:pic>
        <p:nvPicPr>
          <p:cNvPr id="30" name="Объект 29">
            <a:extLst>
              <a:ext uri="{FF2B5EF4-FFF2-40B4-BE49-F238E27FC236}">
                <a16:creationId xmlns:a16="http://schemas.microsoft.com/office/drawing/2014/main" id="{28E9C01B-FF5B-EC20-E2A9-90649B4718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6814"/>
            <a:ext cx="5181600" cy="3108960"/>
          </a:xfrm>
        </p:spPr>
      </p:pic>
      <p:pic>
        <p:nvPicPr>
          <p:cNvPr id="28" name="Объект 27">
            <a:extLst>
              <a:ext uri="{FF2B5EF4-FFF2-40B4-BE49-F238E27FC236}">
                <a16:creationId xmlns:a16="http://schemas.microsoft.com/office/drawing/2014/main" id="{20FE02E5-B52A-C2A7-7A79-6683DB5A02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5181600" cy="3108960"/>
          </a:xfrm>
        </p:spPr>
      </p:pic>
    </p:spTree>
    <p:extLst>
      <p:ext uri="{BB962C8B-B14F-4D97-AF65-F5344CB8AC3E}">
        <p14:creationId xmlns:p14="http://schemas.microsoft.com/office/powerpoint/2010/main" val="41818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E3E8F-91F7-267D-5CA4-C0718C2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Montserrat" pitchFamily="2" charset="-52"/>
              </a:rPr>
              <a:t>Локальная оценка выбросов (</a:t>
            </a:r>
            <a:r>
              <a:rPr lang="en-US" sz="4400" dirty="0">
                <a:latin typeface="Montserrat" pitchFamily="2" charset="-52"/>
              </a:rPr>
              <a:t>LOF</a:t>
            </a:r>
            <a:r>
              <a:rPr lang="ru-RU" sz="4400" dirty="0">
                <a:latin typeface="Montserrat" pitchFamily="2" charset="-52"/>
              </a:rPr>
              <a:t>)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A34B54E-878E-2AE9-136F-98EE69CFD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5181600" cy="3108960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317BCEF-46A9-3982-6587-D67AE5D0F4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6814"/>
            <a:ext cx="5181600" cy="3108960"/>
          </a:xfrm>
        </p:spPr>
      </p:pic>
    </p:spTree>
    <p:extLst>
      <p:ext uri="{BB962C8B-B14F-4D97-AF65-F5344CB8AC3E}">
        <p14:creationId xmlns:p14="http://schemas.microsoft.com/office/powerpoint/2010/main" val="26521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1BA28-7371-2FA7-486A-8F111B76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Montserrat" pitchFamily="2" charset="-52"/>
              </a:rPr>
              <a:t>Выбор</a:t>
            </a:r>
            <a:r>
              <a:rPr lang="ru-RU" dirty="0">
                <a:latin typeface="Montserrat" pitchFamily="2" charset="-52"/>
              </a:rPr>
              <a:t>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34636-9CDC-28C0-C155-EACEC11A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Montserrat" pitchFamily="2" charset="-52"/>
              </a:rPr>
              <a:t>Исходя из задачи, а именно, требований проанализировать данные за промежуток 3х лет, а так же в нескольких городах, были выбраны данные с </a:t>
            </a:r>
            <a:r>
              <a:rPr lang="en-US" dirty="0" err="1">
                <a:latin typeface="Montserrat" pitchFamily="2" charset="-52"/>
              </a:rPr>
              <a:t>OpenAQ</a:t>
            </a:r>
            <a:r>
              <a:rPr lang="en-US" dirty="0">
                <a:latin typeface="Montserrat" pitchFamily="2" charset="-52"/>
              </a:rPr>
              <a:t> Platform</a:t>
            </a:r>
            <a:r>
              <a:rPr lang="ru-RU" dirty="0">
                <a:latin typeface="Montserrat" pitchFamily="2" charset="-52"/>
              </a:rPr>
              <a:t>.</a:t>
            </a:r>
          </a:p>
          <a:p>
            <a:r>
              <a:rPr lang="ru-RU" dirty="0">
                <a:latin typeface="Montserrat" pitchFamily="2" charset="-52"/>
              </a:rPr>
              <a:t>Порядок создания датасета:</a:t>
            </a:r>
          </a:p>
          <a:p>
            <a:pPr lvl="1"/>
            <a:r>
              <a:rPr lang="ru-RU" dirty="0">
                <a:latin typeface="Montserrat" pitchFamily="2" charset="-52"/>
              </a:rPr>
              <a:t>Для дальнейшего использования был написан скрипт их загрузки (</a:t>
            </a:r>
            <a:r>
              <a:rPr lang="en-US" dirty="0">
                <a:latin typeface="Montserrat" pitchFamily="2" charset="-52"/>
              </a:rPr>
              <a:t>parse_data.py</a:t>
            </a:r>
            <a:r>
              <a:rPr lang="ru-RU" dirty="0">
                <a:latin typeface="Montserrat" pitchFamily="2" charset="-52"/>
              </a:rPr>
              <a:t>)</a:t>
            </a:r>
            <a:endParaRPr lang="en-US" dirty="0">
              <a:latin typeface="Montserrat" pitchFamily="2" charset="-52"/>
            </a:endParaRPr>
          </a:p>
          <a:p>
            <a:pPr lvl="1"/>
            <a:r>
              <a:rPr lang="ru-RU" dirty="0">
                <a:latin typeface="Montserrat" pitchFamily="2" charset="-52"/>
              </a:rPr>
              <a:t>Я определил диапазон дат для загрузки как (с 01.01.2020 по 01.01.2023):</a:t>
            </a:r>
          </a:p>
          <a:p>
            <a:pPr lvl="2"/>
            <a:r>
              <a:rPr lang="en-US" b="0" dirty="0">
                <a:solidFill>
                  <a:srgbClr val="4FC1FF"/>
                </a:solidFill>
                <a:effectLst/>
                <a:latin typeface="Montserrat" pitchFamily="2" charset="-52"/>
              </a:rPr>
              <a:t>DATE_FROM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ontserrat" pitchFamily="2" charset="-52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ontserrat" pitchFamily="2" charset="-52"/>
              </a:rPr>
              <a:t>datetime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ontserrat" pitchFamily="2" charset="-52"/>
              </a:rPr>
              <a:t>2020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ontserrat" pitchFamily="2" charset="-52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ontserrat" pitchFamily="2" charset="-52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)</a:t>
            </a:r>
          </a:p>
          <a:p>
            <a:pPr lvl="2"/>
            <a:r>
              <a:rPr lang="en-US" b="0" dirty="0">
                <a:solidFill>
                  <a:srgbClr val="4FC1FF"/>
                </a:solidFill>
                <a:effectLst/>
                <a:latin typeface="Montserrat" pitchFamily="2" charset="-52"/>
              </a:rPr>
              <a:t>DATE_TO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ontserrat" pitchFamily="2" charset="-52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ontserrat" pitchFamily="2" charset="-52"/>
              </a:rPr>
              <a:t>datetime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ontserrat" pitchFamily="2" charset="-52"/>
              </a:rPr>
              <a:t>2023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ontserrat" pitchFamily="2" charset="-52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ontserrat" pitchFamily="2" charset="-52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ontserrat" pitchFamily="2" charset="-52"/>
              </a:rPr>
              <a:t>)</a:t>
            </a:r>
            <a:r>
              <a:rPr lang="ru-RU" dirty="0">
                <a:solidFill>
                  <a:srgbClr val="CCCCCC"/>
                </a:solidFill>
                <a:latin typeface="Montserrat" pitchFamily="2" charset="-52"/>
              </a:rPr>
              <a:t>	</a:t>
            </a:r>
            <a:endParaRPr lang="ru-RU" dirty="0">
              <a:latin typeface="Montserrat" pitchFamily="2" charset="-52"/>
            </a:endParaRPr>
          </a:p>
          <a:p>
            <a:pPr lvl="1"/>
            <a:r>
              <a:rPr lang="ru-RU" dirty="0">
                <a:latin typeface="Montserrat" pitchFamily="2" charset="-52"/>
              </a:rPr>
              <a:t>Далее был загружен список всех стран, которые могут потенциально подойти под критерии </a:t>
            </a:r>
          </a:p>
          <a:p>
            <a:pPr lvl="2"/>
            <a:r>
              <a:rPr lang="ru-RU" dirty="0">
                <a:latin typeface="Montserrat" pitchFamily="2" charset="-52"/>
              </a:rPr>
              <a:t>Есть данные за указанный промежуток времени</a:t>
            </a:r>
          </a:p>
          <a:p>
            <a:pPr lvl="2"/>
            <a:r>
              <a:rPr lang="ru-RU" dirty="0">
                <a:latin typeface="Montserrat" pitchFamily="2" charset="-52"/>
              </a:rPr>
              <a:t>Есть все 5 показателей, которые предоставляет платформа</a:t>
            </a:r>
          </a:p>
          <a:p>
            <a:pPr lvl="1"/>
            <a:r>
              <a:rPr lang="ru-RU" dirty="0">
                <a:latin typeface="Montserrat" pitchFamily="2" charset="-52"/>
              </a:rPr>
              <a:t>После чего был сформирован список всех локаций из этих стран, так же удовлетворяющих всем критериям, описанным выше</a:t>
            </a:r>
          </a:p>
          <a:p>
            <a:pPr lvl="1"/>
            <a:r>
              <a:rPr lang="ru-RU" dirty="0">
                <a:latin typeface="Montserrat" pitchFamily="2" charset="-52"/>
              </a:rPr>
              <a:t>В итоге был получен датасет с размером </a:t>
            </a:r>
            <a:r>
              <a:rPr lang="en-US" b="0" i="0" dirty="0">
                <a:effectLst/>
                <a:latin typeface="Montserrat" pitchFamily="2" charset="-52"/>
              </a:rPr>
              <a:t>1187785 rows × 13 columns</a:t>
            </a:r>
            <a:r>
              <a:rPr lang="ru-RU" b="0" i="0" dirty="0">
                <a:effectLst/>
                <a:latin typeface="Montserrat" pitchFamily="2" charset="-52"/>
              </a:rPr>
              <a:t> (файл </a:t>
            </a:r>
            <a:r>
              <a:rPr lang="en-US" b="0" i="0" dirty="0">
                <a:effectLst/>
                <a:latin typeface="Montserrat" pitchFamily="2" charset="-52"/>
              </a:rPr>
              <a:t>openaq_measurements_2.zip</a:t>
            </a:r>
            <a:r>
              <a:rPr lang="ru-RU" b="0" i="0" dirty="0">
                <a:effectLst/>
                <a:latin typeface="Montserrat" pitchFamily="2" charset="-52"/>
              </a:rPr>
              <a:t>)</a:t>
            </a:r>
            <a:endParaRPr lang="ru-RU" dirty="0">
              <a:latin typeface="Montserrat" pitchFamily="2" charset="-52"/>
            </a:endParaRPr>
          </a:p>
          <a:p>
            <a:pPr marL="0" indent="0">
              <a:buNone/>
            </a:pPr>
            <a:r>
              <a:rPr lang="ru-RU" dirty="0">
                <a:latin typeface="Montserrat" pitchFamily="2" charset="-5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4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E3E8F-91F7-267D-5CA4-C0718C2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Montserrat" pitchFamily="2" charset="-52"/>
              </a:rPr>
              <a:t>Локальная оценка выбросов (</a:t>
            </a:r>
            <a:r>
              <a:rPr lang="en-US" sz="4400" dirty="0">
                <a:latin typeface="Montserrat" pitchFamily="2" charset="-52"/>
              </a:rPr>
              <a:t>LOF</a:t>
            </a:r>
            <a:r>
              <a:rPr lang="ru-RU" sz="4400" dirty="0">
                <a:latin typeface="Montserrat" pitchFamily="2" charset="-52"/>
              </a:rPr>
              <a:t>)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3BF9986-0F18-13EF-FD33-2EAF5B8AB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5181600" cy="310896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783F193-C784-E5F3-BB0D-B37B266F16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6814"/>
            <a:ext cx="5181600" cy="3108960"/>
          </a:xfrm>
        </p:spPr>
      </p:pic>
    </p:spTree>
    <p:extLst>
      <p:ext uri="{BB962C8B-B14F-4D97-AF65-F5344CB8AC3E}">
        <p14:creationId xmlns:p14="http://schemas.microsoft.com/office/powerpoint/2010/main" val="219520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27CA-EB0F-8A24-586C-9620B7A2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Montserrat" pitchFamily="2" charset="-52"/>
              </a:rPr>
              <a:t>Локальная оценка выбросов (</a:t>
            </a:r>
            <a:r>
              <a:rPr lang="en-US" sz="4000" dirty="0">
                <a:latin typeface="Montserrat" pitchFamily="2" charset="-52"/>
              </a:rPr>
              <a:t>LOF</a:t>
            </a:r>
            <a:r>
              <a:rPr lang="ru-RU" sz="4000" dirty="0">
                <a:latin typeface="Montserrat" pitchFamily="2" charset="-52"/>
              </a:rPr>
              <a:t>)</a:t>
            </a:r>
            <a:endParaRPr lang="en-US" sz="4000" dirty="0">
              <a:latin typeface="Montserrat" pitchFamily="2" charset="-52"/>
            </a:endParaRP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2BE149D5-1730-F194-4C8A-8A6A94E8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3234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Montserrat" pitchFamily="2" charset="-52"/>
              </a:rPr>
              <a:t>Исходя из полученных значений можно сказать, что </a:t>
            </a:r>
            <a:r>
              <a:rPr lang="en-US" dirty="0">
                <a:latin typeface="Montserrat" pitchFamily="2" charset="-52"/>
              </a:rPr>
              <a:t>LOF </a:t>
            </a:r>
            <a:r>
              <a:rPr lang="ru-RU" dirty="0">
                <a:latin typeface="Montserrat" pitchFamily="2" charset="-52"/>
              </a:rPr>
              <a:t>плохо подойдет для дальнейшего использования т.к. на стандартных значениях кол-ва соседей от 5 до 50 он показывает неодинаковые и нестабильное кол-во аномалий</a:t>
            </a:r>
          </a:p>
          <a:p>
            <a:r>
              <a:rPr lang="ru-RU" dirty="0">
                <a:latin typeface="Montserrat" pitchFamily="2" charset="-52"/>
              </a:rPr>
              <a:t>При дальнейшем увеличении кол-ва соседей продолжается такое же непонятное кол-во аномалий, которое не совпадает с тем количеством, которое было получено предыдущими двумя методами.</a:t>
            </a:r>
          </a:p>
          <a:p>
            <a:pPr lvl="1"/>
            <a:endParaRPr lang="ru-RU" dirty="0">
              <a:latin typeface="Montserrat" pitchFamily="2" charset="-52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BF67098-087B-E4B8-1EA7-32D202970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69504"/>
              </p:ext>
            </p:extLst>
          </p:nvPr>
        </p:nvGraphicFramePr>
        <p:xfrm>
          <a:off x="6817756" y="2889880"/>
          <a:ext cx="5259450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725">
                  <a:extLst>
                    <a:ext uri="{9D8B030D-6E8A-4147-A177-3AD203B41FA5}">
                      <a16:colId xmlns:a16="http://schemas.microsoft.com/office/drawing/2014/main" val="1770467726"/>
                    </a:ext>
                  </a:extLst>
                </a:gridCol>
                <a:gridCol w="2629725">
                  <a:extLst>
                    <a:ext uri="{9D8B030D-6E8A-4147-A177-3AD203B41FA5}">
                      <a16:colId xmlns:a16="http://schemas.microsoft.com/office/drawing/2014/main" val="2980836588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Город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Кол-во аномалий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5504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Praha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8028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Msida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1892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Air Quality Luxembourg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992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8020 Graz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9006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Plzeň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1146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2454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Montserrat" pitchFamily="2" charset="-52"/>
                          <a:ea typeface="+mn-ea"/>
                          <a:cs typeface="+mn-cs"/>
                        </a:rPr>
                        <a:t>Escaldes-Engordany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1013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55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4F3458-4194-03AD-0600-D8148FC6A964}"/>
              </a:ext>
            </a:extLst>
          </p:cNvPr>
          <p:cNvSpPr txBox="1"/>
          <p:nvPr/>
        </p:nvSpPr>
        <p:spPr>
          <a:xfrm>
            <a:off x="7003473" y="232102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dirty="0">
                <a:latin typeface="Montserrat" pitchFamily="2" charset="-52"/>
              </a:rPr>
              <a:t>Пример для 200 соседей:</a:t>
            </a:r>
          </a:p>
        </p:txBody>
      </p:sp>
    </p:spTree>
    <p:extLst>
      <p:ext uri="{BB962C8B-B14F-4D97-AF65-F5344CB8AC3E}">
        <p14:creationId xmlns:p14="http://schemas.microsoft.com/office/powerpoint/2010/main" val="124073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B708-DED2-C5E0-93BE-FCA07E67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5B6A5-F221-D9BF-EBC2-58E0A38D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Montserrat" pitchFamily="2" charset="-52"/>
              </a:rPr>
              <a:t>Причины аномалий</a:t>
            </a:r>
            <a:r>
              <a:rPr lang="ru-RU" dirty="0">
                <a:latin typeface="Montserrat" pitchFamily="2" charset="-52"/>
              </a:rPr>
              <a:t>:</a:t>
            </a:r>
          </a:p>
          <a:p>
            <a:pPr lvl="1"/>
            <a:r>
              <a:rPr lang="ru-RU" dirty="0">
                <a:latin typeface="Montserrat" pitchFamily="2" charset="-52"/>
              </a:rPr>
              <a:t>Сезонные колебания (есть сезонность – зимой выбросов большем чем летом, это может быть связано с антропогенным фактором - отопление).</a:t>
            </a:r>
          </a:p>
          <a:p>
            <a:pPr lvl="1"/>
            <a:r>
              <a:rPr lang="ru-RU" dirty="0">
                <a:latin typeface="Montserrat" pitchFamily="2" charset="-52"/>
              </a:rPr>
              <a:t>Любые другие антропогенные факторы, например в больших городах наблюдается большее среднее кол-во выбросов, чем в более маленьких городах, поэтому и аномалии в них сильнее.</a:t>
            </a:r>
          </a:p>
          <a:p>
            <a:pPr lvl="1"/>
            <a:r>
              <a:rPr lang="ru-RU" dirty="0">
                <a:latin typeface="Montserrat" pitchFamily="2" charset="-52"/>
              </a:rPr>
              <a:t>Отметить природные факторы труднее т.к. нет данных по метеорологическим параметрам</a:t>
            </a:r>
          </a:p>
          <a:p>
            <a:pPr marL="0" indent="0">
              <a:buNone/>
            </a:pPr>
            <a:r>
              <a:rPr lang="ru-RU" b="1" dirty="0">
                <a:latin typeface="Montserrat" pitchFamily="2" charset="-52"/>
              </a:rPr>
              <a:t>Предложения по улучшению</a:t>
            </a:r>
          </a:p>
          <a:p>
            <a:pPr lvl="1"/>
            <a:r>
              <a:rPr lang="ru-RU" dirty="0">
                <a:latin typeface="Montserrat" pitchFamily="2" charset="-52"/>
              </a:rPr>
              <a:t>Увеличение частоты и качества измерений: в начале было отмечено, что есть непонятные значения в исходных данных, а так же впоследствии на графиках отсутствовали показания по некоторым из загрязнителей.</a:t>
            </a:r>
          </a:p>
          <a:p>
            <a:pPr lvl="1"/>
            <a:r>
              <a:rPr lang="ru-RU" dirty="0">
                <a:latin typeface="Montserrat" pitchFamily="2" charset="-52"/>
              </a:rPr>
              <a:t>Установление дополнительных показателей: Для более глубокого анализа можно отслеживать другие параметры, такие как влажность, скорость ветра, температура, т.к. корреляция между показаниями концентраций веществ и локацией есть, а более подробной зависимости по данным невозможно.</a:t>
            </a:r>
          </a:p>
          <a:p>
            <a:endParaRPr lang="ru-RU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8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7ADF2-21B4-3166-01FE-EE23ABB2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Montserrat" pitchFamily="2" charset="-52"/>
              </a:rPr>
              <a:t>Предварительная 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ECACC-71E4-CCE7-EF05-3F6E69A355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Montserrat" pitchFamily="2" charset="-52"/>
              </a:rPr>
              <a:t>В данных были обнаружены измерения без указания локаций, в количестве </a:t>
            </a:r>
            <a:r>
              <a:rPr lang="ru-RU" sz="2000" b="1" i="0" dirty="0">
                <a:effectLst/>
                <a:latin typeface="Montserrat" pitchFamily="2" charset="-52"/>
              </a:rPr>
              <a:t>157227</a:t>
            </a:r>
            <a:r>
              <a:rPr lang="ru-RU" sz="2000" b="0" i="0" dirty="0">
                <a:effectLst/>
                <a:latin typeface="Montserrat" pitchFamily="2" charset="-52"/>
              </a:rPr>
              <a:t>, что составило </a:t>
            </a:r>
            <a:r>
              <a:rPr lang="ru-RU" sz="2000" b="1" i="0" dirty="0">
                <a:effectLst/>
                <a:latin typeface="Montserrat" pitchFamily="2" charset="-52"/>
              </a:rPr>
              <a:t>13.23%</a:t>
            </a:r>
            <a:r>
              <a:rPr lang="ru-RU" sz="2000" b="0" i="0" dirty="0">
                <a:effectLst/>
                <a:latin typeface="Montserrat" pitchFamily="2" charset="-52"/>
              </a:rPr>
              <a:t> от общего числа.</a:t>
            </a:r>
          </a:p>
          <a:p>
            <a:r>
              <a:rPr lang="ru-RU" sz="2000" dirty="0">
                <a:latin typeface="Montserrat" pitchFamily="2" charset="-52"/>
              </a:rPr>
              <a:t>Поскольку такие данные трудно будет связать с природными или антропогенными факторами, они были удалены.</a:t>
            </a:r>
          </a:p>
          <a:p>
            <a:r>
              <a:rPr lang="ru-RU" sz="2000" dirty="0">
                <a:latin typeface="Montserrat" pitchFamily="2" charset="-52"/>
              </a:rPr>
              <a:t>Далее были удалены пропуски и данные были сгруппированы по городам, сами измерения стали средними за час</a:t>
            </a:r>
          </a:p>
          <a:p>
            <a:pPr algn="l"/>
            <a:endParaRPr lang="en-US" sz="2000" b="0" i="0" dirty="0">
              <a:solidFill>
                <a:srgbClr val="CCCCCC"/>
              </a:solidFill>
              <a:effectLst/>
              <a:latin typeface="Montserrat" pitchFamily="2" charset="-52"/>
            </a:endParaRPr>
          </a:p>
          <a:p>
            <a:endParaRPr lang="ru-RU" sz="2000" dirty="0">
              <a:latin typeface="Montserrat" pitchFamily="2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93A0D9-CA4E-98CC-C692-295356219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Montserrat" pitchFamily="2" charset="-52"/>
              </a:rPr>
              <a:t>После чего я транспонировал по столбцу с параметром, чтобы для каждой записи получить строку вида: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city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dateUTC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 latitude longitude unit co no2 pm10 pm25 so2</a:t>
            </a:r>
            <a:endParaRPr lang="ru-RU" sz="2000" dirty="0">
              <a:latin typeface="Montserrat" pitchFamily="2" charset="-52"/>
            </a:endParaRPr>
          </a:p>
          <a:p>
            <a:r>
              <a:rPr lang="ru-RU" sz="2000" dirty="0">
                <a:latin typeface="Montserrat" pitchFamily="2" charset="-52"/>
              </a:rPr>
              <a:t>В итоге получился размер датасета </a:t>
            </a:r>
            <a:r>
              <a:rPr lang="ru-RU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377985 </a:t>
            </a:r>
            <a:r>
              <a:rPr lang="en-US" sz="2000" b="0" i="0" dirty="0">
                <a:effectLst/>
                <a:latin typeface="Montserrat" pitchFamily="2" charset="-52"/>
              </a:rPr>
              <a:t>rows × </a:t>
            </a:r>
            <a:r>
              <a:rPr lang="ru-RU" sz="20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10</a:t>
            </a:r>
            <a:r>
              <a:rPr lang="en-US" sz="3200" b="0" i="0" dirty="0">
                <a:effectLst/>
                <a:latin typeface="Montserrat" pitchFamily="2" charset="-52"/>
              </a:rPr>
              <a:t> </a:t>
            </a:r>
            <a:r>
              <a:rPr lang="en-US" sz="2000" b="0" i="0" dirty="0">
                <a:effectLst/>
                <a:latin typeface="Montserrat" pitchFamily="2" charset="-52"/>
              </a:rPr>
              <a:t> columns</a:t>
            </a:r>
            <a:r>
              <a:rPr lang="ru-RU" sz="2000" b="0" i="0" dirty="0">
                <a:effectLst/>
                <a:latin typeface="Montserrat" pitchFamily="2" charset="-52"/>
              </a:rPr>
              <a:t>, который содержал информацию о городе, </a:t>
            </a:r>
            <a:r>
              <a:rPr lang="ru-RU" sz="2000" dirty="0">
                <a:latin typeface="Montserrat" pitchFamily="2" charset="-52"/>
              </a:rPr>
              <a:t>параметре, значении измерения, дате и времени, широте и долготе измерения, единицах измерения</a:t>
            </a:r>
            <a:r>
              <a:rPr lang="ru-RU" sz="2000" dirty="0">
                <a:solidFill>
                  <a:srgbClr val="CCCCCC"/>
                </a:solidFill>
                <a:latin typeface="Montserrat" pitchFamily="2" charset="-52"/>
              </a:rPr>
              <a:t>.</a:t>
            </a:r>
            <a:endParaRPr lang="en-US" sz="2000" b="0" i="0" dirty="0">
              <a:solidFill>
                <a:srgbClr val="CCCCCC"/>
              </a:solidFill>
              <a:effectLst/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5433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299411A8-AF5C-2D7B-F61D-9EF0848F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3212" cy="1600200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 pitchFamily="2" charset="-52"/>
              </a:rPr>
              <a:t>Предварительная обработка данных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91C935A-425F-CEC3-8E5C-9BC302FE2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892799"/>
              </p:ext>
            </p:extLst>
          </p:nvPr>
        </p:nvGraphicFramePr>
        <p:xfrm>
          <a:off x="5221288" y="1400175"/>
          <a:ext cx="6442744" cy="2959212"/>
        </p:xfrm>
        <a:graphic>
          <a:graphicData uri="http://schemas.openxmlformats.org/drawingml/2006/table">
            <a:tbl>
              <a:tblPr/>
              <a:tblGrid>
                <a:gridCol w="783121">
                  <a:extLst>
                    <a:ext uri="{9D8B030D-6E8A-4147-A177-3AD203B41FA5}">
                      <a16:colId xmlns:a16="http://schemas.microsoft.com/office/drawing/2014/main" val="178819093"/>
                    </a:ext>
                  </a:extLst>
                </a:gridCol>
                <a:gridCol w="876293">
                  <a:extLst>
                    <a:ext uri="{9D8B030D-6E8A-4147-A177-3AD203B41FA5}">
                      <a16:colId xmlns:a16="http://schemas.microsoft.com/office/drawing/2014/main" val="206966703"/>
                    </a:ext>
                  </a:extLst>
                </a:gridCol>
                <a:gridCol w="992671">
                  <a:extLst>
                    <a:ext uri="{9D8B030D-6E8A-4147-A177-3AD203B41FA5}">
                      <a16:colId xmlns:a16="http://schemas.microsoft.com/office/drawing/2014/main" val="2148372396"/>
                    </a:ext>
                  </a:extLst>
                </a:gridCol>
                <a:gridCol w="802345">
                  <a:extLst>
                    <a:ext uri="{9D8B030D-6E8A-4147-A177-3AD203B41FA5}">
                      <a16:colId xmlns:a16="http://schemas.microsoft.com/office/drawing/2014/main" val="3750895989"/>
                    </a:ext>
                  </a:extLst>
                </a:gridCol>
                <a:gridCol w="797245">
                  <a:extLst>
                    <a:ext uri="{9D8B030D-6E8A-4147-A177-3AD203B41FA5}">
                      <a16:colId xmlns:a16="http://schemas.microsoft.com/office/drawing/2014/main" val="1709618062"/>
                    </a:ext>
                  </a:extLst>
                </a:gridCol>
                <a:gridCol w="797245">
                  <a:extLst>
                    <a:ext uri="{9D8B030D-6E8A-4147-A177-3AD203B41FA5}">
                      <a16:colId xmlns:a16="http://schemas.microsoft.com/office/drawing/2014/main" val="371681591"/>
                    </a:ext>
                  </a:extLst>
                </a:gridCol>
                <a:gridCol w="797245">
                  <a:extLst>
                    <a:ext uri="{9D8B030D-6E8A-4147-A177-3AD203B41FA5}">
                      <a16:colId xmlns:a16="http://schemas.microsoft.com/office/drawing/2014/main" val="1147144995"/>
                    </a:ext>
                  </a:extLst>
                </a:gridCol>
                <a:gridCol w="596579">
                  <a:extLst>
                    <a:ext uri="{9D8B030D-6E8A-4147-A177-3AD203B41FA5}">
                      <a16:colId xmlns:a16="http://schemas.microsoft.com/office/drawing/2014/main" val="2644340599"/>
                    </a:ext>
                  </a:extLst>
                </a:gridCol>
              </a:tblGrid>
              <a:tr h="1802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parameter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latitude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longitude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co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no2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pm10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pm25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Montserrat" pitchFamily="2" charset="-52"/>
                        </a:rPr>
                        <a:t>so2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74334"/>
                  </a:ext>
                </a:extLst>
              </a:tr>
              <a:tr h="3078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dirty="0">
                          <a:effectLst/>
                          <a:latin typeface="Montserrat" pitchFamily="2" charset="-52"/>
                        </a:rPr>
                        <a:t>count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377985.000000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377985.000000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377985.000000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377985.000000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377985.000000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377985.000000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377985.000000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6982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>
                          <a:effectLst/>
                          <a:latin typeface="Montserrat" pitchFamily="2" charset="-52"/>
                        </a:rPr>
                        <a:t>mean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43.255981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-12.733698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9.303396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-16.256183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8.768041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3.329338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-69.378983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134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>
                          <a:effectLst/>
                          <a:latin typeface="Montserrat" pitchFamily="2" charset="-52"/>
                        </a:rPr>
                        <a:t>std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9.899970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45.455159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372.653589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143.946280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36.076843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36.950989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256.386065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18480"/>
                  </a:ext>
                </a:extLst>
              </a:tr>
              <a:tr h="443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>
                          <a:effectLst/>
                          <a:latin typeface="Montserrat" pitchFamily="2" charset="-52"/>
                        </a:rPr>
                        <a:t>min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20.578611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-121.940560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-4600.000000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-999.000000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-999.000000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-999.000000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-999.000000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708579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0">
                          <a:effectLst/>
                          <a:latin typeface="Montserrat" pitchFamily="2" charset="-52"/>
                        </a:rPr>
                        <a:t>25%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36.067050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1.539138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5497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0">
                          <a:effectLst/>
                          <a:latin typeface="Montserrat" pitchFamily="2" charset="-52"/>
                        </a:rPr>
                        <a:t>50%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49.156110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4.923300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95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0">
                          <a:effectLst/>
                          <a:latin typeface="Montserrat" pitchFamily="2" charset="-52"/>
                        </a:rPr>
                        <a:t>75%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49.747330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14.197074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1.560000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12.600000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5.000000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1.000000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72612"/>
                  </a:ext>
                </a:extLst>
              </a:tr>
              <a:tr h="3078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>
                          <a:effectLst/>
                          <a:latin typeface="Montserrat" pitchFamily="2" charset="-52"/>
                        </a:rPr>
                        <a:t>max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54.319230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18.089306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174000.000000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381.640000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Montserrat" pitchFamily="2" charset="-52"/>
                        </a:rPr>
                        <a:t>3559.500000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1156.000000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Montserrat" pitchFamily="2" charset="-52"/>
                        </a:rPr>
                        <a:t>1541.000000</a:t>
                      </a:r>
                    </a:p>
                  </a:txBody>
                  <a:tcPr marL="37548" marR="37548" marT="18774" marB="18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197020"/>
                  </a:ext>
                </a:extLst>
              </a:tr>
            </a:tbl>
          </a:graphicData>
        </a:graphic>
      </p:graphicFrame>
      <p:sp>
        <p:nvSpPr>
          <p:cNvPr id="15" name="Текст 14">
            <a:extLst>
              <a:ext uri="{FF2B5EF4-FFF2-40B4-BE49-F238E27FC236}">
                <a16:creationId xmlns:a16="http://schemas.microsoft.com/office/drawing/2014/main" id="{1AA0F269-AB1D-2442-D288-97B1C75A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Montserrat Light" pitchFamily="2" charset="-52"/>
              </a:rPr>
              <a:t>Исходя из описания датасета можно заметить, что наблюдается какое-то количество отрицательных значений.</a:t>
            </a:r>
          </a:p>
          <a:p>
            <a:r>
              <a:rPr lang="ru-RU" dirty="0">
                <a:latin typeface="Montserrat Light" pitchFamily="2" charset="-52"/>
              </a:rPr>
              <a:t>Данные показания сенсоров можно считать </a:t>
            </a:r>
            <a:r>
              <a:rPr lang="ru-RU" dirty="0" err="1">
                <a:latin typeface="Montserrat Light" pitchFamily="2" charset="-52"/>
              </a:rPr>
              <a:t>невалидными</a:t>
            </a:r>
            <a:r>
              <a:rPr lang="ru-RU" dirty="0">
                <a:latin typeface="Montserrat Light" pitchFamily="2" charset="-52"/>
              </a:rPr>
              <a:t>, т.к. на ресурсе не было указано, что они могут быть относительными, значит, будем считать, что это прямые измерения. Соответственно, прямые измерения концентрации веществ в воздухе должны быть строго положительными.</a:t>
            </a:r>
          </a:p>
          <a:p>
            <a:r>
              <a:rPr lang="en-US" b="0" dirty="0">
                <a:effectLst/>
                <a:latin typeface="Montserrat Light" pitchFamily="2" charset="-52"/>
              </a:rPr>
              <a:t>print(</a:t>
            </a:r>
            <a:r>
              <a:rPr lang="en-US" b="0" dirty="0" err="1">
                <a:effectLst/>
                <a:latin typeface="Montserrat Light" pitchFamily="2" charset="-52"/>
              </a:rPr>
              <a:t>pivot_data.shape</a:t>
            </a:r>
            <a:r>
              <a:rPr lang="en-US" b="0" dirty="0">
                <a:effectLst/>
                <a:latin typeface="Montserrat Light" pitchFamily="2" charset="-52"/>
              </a:rPr>
              <a:t>)</a:t>
            </a:r>
            <a:endParaRPr lang="ru-RU" dirty="0">
              <a:latin typeface="Montserrat Light" pitchFamily="2" charset="-52"/>
            </a:endParaRPr>
          </a:p>
          <a:p>
            <a:r>
              <a:rPr lang="ru-RU" b="0" dirty="0">
                <a:effectLst/>
                <a:latin typeface="Montserrat Light" pitchFamily="2" charset="-52"/>
              </a:rPr>
              <a:t>Было: </a:t>
            </a:r>
            <a:r>
              <a:rPr lang="en-US" b="0" dirty="0">
                <a:effectLst/>
                <a:latin typeface="Montserrat Light" pitchFamily="2" charset="-52"/>
              </a:rPr>
              <a:t>(377985, 10) </a:t>
            </a:r>
            <a:endParaRPr lang="ru-RU" b="0" dirty="0">
              <a:effectLst/>
              <a:latin typeface="Montserrat Light" pitchFamily="2" charset="-52"/>
            </a:endParaRPr>
          </a:p>
          <a:p>
            <a:r>
              <a:rPr lang="ru-RU" b="0" dirty="0">
                <a:effectLst/>
                <a:latin typeface="Montserrat Light" pitchFamily="2" charset="-52"/>
              </a:rPr>
              <a:t>Стало: (341963, 10) </a:t>
            </a:r>
          </a:p>
          <a:p>
            <a:r>
              <a:rPr lang="ru-RU" b="0" dirty="0">
                <a:effectLst/>
                <a:latin typeface="Montserrat Light" pitchFamily="2" charset="-52"/>
              </a:rPr>
              <a:t>Потеряно: 377985 - 341963 = </a:t>
            </a:r>
            <a:r>
              <a:rPr lang="ru-RU" b="1" dirty="0">
                <a:effectLst/>
                <a:latin typeface="Montserrat Light" pitchFamily="2" charset="-52"/>
              </a:rPr>
              <a:t>36022</a:t>
            </a:r>
          </a:p>
          <a:p>
            <a:endParaRPr lang="ru-RU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455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299411A8-AF5C-2D7B-F61D-9EF0848F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912"/>
            <a:ext cx="4113212" cy="1600200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 pitchFamily="2" charset="-52"/>
              </a:rPr>
              <a:t>Предварительная обработка данных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1AA0F269-AB1D-2442-D288-97B1C75A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132" y="1789112"/>
            <a:ext cx="4200524" cy="4694238"/>
          </a:xfrm>
        </p:spPr>
        <p:txBody>
          <a:bodyPr>
            <a:noAutofit/>
          </a:bodyPr>
          <a:lstStyle/>
          <a:p>
            <a:r>
              <a:rPr lang="ru-RU" sz="1400" b="0" dirty="0">
                <a:effectLst/>
                <a:latin typeface="Montserrat" pitchFamily="2" charset="-52"/>
              </a:rPr>
              <a:t>Теперь нужно убрать все города, у которых много пропусков</a:t>
            </a:r>
            <a:r>
              <a:rPr lang="en-US" sz="1400" b="0" dirty="0">
                <a:effectLst/>
                <a:latin typeface="Montserrat" pitchFamily="2" charset="-52"/>
              </a:rPr>
              <a:t>.</a:t>
            </a:r>
            <a:r>
              <a:rPr lang="ru-RU" sz="1400" b="0" dirty="0">
                <a:effectLst/>
                <a:latin typeface="Montserrat" pitchFamily="2" charset="-52"/>
              </a:rPr>
              <a:t> </a:t>
            </a:r>
            <a:endParaRPr lang="en-US" sz="1400" b="0" dirty="0">
              <a:effectLst/>
              <a:latin typeface="Montserrat" pitchFamily="2" charset="-52"/>
            </a:endParaRPr>
          </a:p>
          <a:p>
            <a:r>
              <a:rPr lang="ru-RU" sz="1400" dirty="0">
                <a:latin typeface="Montserrat" pitchFamily="2" charset="-52"/>
              </a:rPr>
              <a:t>Построим топ 10 городов по количеству дней с измерениями (почасовые измерения за день были усреднены и считались как 1 измерение за день)</a:t>
            </a:r>
            <a:r>
              <a:rPr lang="en-US" sz="1400" dirty="0">
                <a:latin typeface="Montserrat" pitchFamily="2" charset="-52"/>
              </a:rPr>
              <a:t>.</a:t>
            </a:r>
          </a:p>
          <a:p>
            <a:r>
              <a:rPr lang="ru-RU" sz="1400" b="0" dirty="0">
                <a:effectLst/>
                <a:latin typeface="Montserrat" pitchFamily="2" charset="-52"/>
              </a:rPr>
              <a:t>Отберем только европейские страны (соответственно города)</a:t>
            </a:r>
            <a:r>
              <a:rPr lang="ru-RU" sz="1400" dirty="0">
                <a:latin typeface="Montserrat" pitchFamily="2" charset="-52"/>
              </a:rPr>
              <a:t> для того</a:t>
            </a:r>
            <a:r>
              <a:rPr lang="en-US" sz="1400" dirty="0">
                <a:latin typeface="Montserrat" pitchFamily="2" charset="-52"/>
              </a:rPr>
              <a:t>,</a:t>
            </a:r>
            <a:r>
              <a:rPr lang="ru-RU" sz="1400" dirty="0">
                <a:latin typeface="Montserrat" pitchFamily="2" charset="-52"/>
              </a:rPr>
              <a:t> чтобы измерения были с одного и того же континента</a:t>
            </a:r>
            <a:r>
              <a:rPr lang="en-US" sz="1400" dirty="0">
                <a:latin typeface="Montserrat" pitchFamily="2" charset="-52"/>
              </a:rPr>
              <a:t>.</a:t>
            </a:r>
            <a:endParaRPr lang="ru-RU" sz="1400" b="0" dirty="0">
              <a:effectLst/>
              <a:latin typeface="Montserrat" pitchFamily="2" charset="-52"/>
            </a:endParaRPr>
          </a:p>
          <a:p>
            <a:r>
              <a:rPr lang="ru-RU" sz="1400" b="0" dirty="0">
                <a:effectLst/>
                <a:latin typeface="Montserrat" pitchFamily="2" charset="-52"/>
              </a:rPr>
              <a:t>Получим следующий датасет: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Почасовые измерения по 6 городам: </a:t>
            </a:r>
            <a:r>
              <a:rPr lang="ru-RU" sz="1400" b="0" dirty="0">
                <a:effectLst/>
                <a:latin typeface="Montserrat" pitchFamily="2" charset="-52"/>
              </a:rPr>
              <a:t>Мальта, Чехия, Люксембург, Австрия, Андорра.</a:t>
            </a:r>
            <a:endParaRPr lang="ru-RU" sz="14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С указанием точного места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За </a:t>
            </a:r>
            <a:r>
              <a:rPr lang="en-US" sz="1400" dirty="0">
                <a:latin typeface="Montserrat" pitchFamily="2" charset="-52"/>
              </a:rPr>
              <a:t>~</a:t>
            </a:r>
            <a:r>
              <a:rPr lang="ru-RU" sz="1400" dirty="0">
                <a:latin typeface="Montserrat" pitchFamily="2" charset="-52"/>
              </a:rPr>
              <a:t>1000 дней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5 показателей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Без пропусков и </a:t>
            </a:r>
            <a:r>
              <a:rPr lang="ru-RU" sz="1400" dirty="0" err="1">
                <a:latin typeface="Montserrat" pitchFamily="2" charset="-52"/>
              </a:rPr>
              <a:t>невалидных</a:t>
            </a:r>
            <a:r>
              <a:rPr lang="ru-RU" sz="1400" dirty="0">
                <a:latin typeface="Montserrat" pitchFamily="2" charset="-52"/>
              </a:rPr>
              <a:t>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Всего –</a:t>
            </a:r>
            <a:r>
              <a:rPr lang="en-US" sz="1400" dirty="0">
                <a:latin typeface="Montserrat" pitchFamily="2" charset="-52"/>
              </a:rPr>
              <a:t> 151215 </a:t>
            </a:r>
            <a:r>
              <a:rPr lang="ru-RU" sz="1400" dirty="0">
                <a:latin typeface="Montserrat" pitchFamily="2" charset="-52"/>
              </a:rPr>
              <a:t>записей</a:t>
            </a:r>
          </a:p>
          <a:p>
            <a:endParaRPr lang="ru-RU" dirty="0">
              <a:latin typeface="Montserrat" pitchFamily="2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E9A9086-A52B-CBAD-ED17-28BCCE3E9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284417"/>
              </p:ext>
            </p:extLst>
          </p:nvPr>
        </p:nvGraphicFramePr>
        <p:xfrm>
          <a:off x="5411788" y="1789112"/>
          <a:ext cx="6172200" cy="2503666"/>
        </p:xfrm>
        <a:graphic>
          <a:graphicData uri="http://schemas.openxmlformats.org/drawingml/2006/table">
            <a:tbl>
              <a:tblPr/>
              <a:tblGrid>
                <a:gridCol w="1479637">
                  <a:extLst>
                    <a:ext uri="{9D8B030D-6E8A-4147-A177-3AD203B41FA5}">
                      <a16:colId xmlns:a16="http://schemas.microsoft.com/office/drawing/2014/main" val="500180106"/>
                    </a:ext>
                  </a:extLst>
                </a:gridCol>
                <a:gridCol w="1479637">
                  <a:extLst>
                    <a:ext uri="{9D8B030D-6E8A-4147-A177-3AD203B41FA5}">
                      <a16:colId xmlns:a16="http://schemas.microsoft.com/office/drawing/2014/main" val="2806747103"/>
                    </a:ext>
                  </a:extLst>
                </a:gridCol>
                <a:gridCol w="1479637">
                  <a:extLst>
                    <a:ext uri="{9D8B030D-6E8A-4147-A177-3AD203B41FA5}">
                      <a16:colId xmlns:a16="http://schemas.microsoft.com/office/drawing/2014/main" val="261025302"/>
                    </a:ext>
                  </a:extLst>
                </a:gridCol>
                <a:gridCol w="1733289">
                  <a:extLst>
                    <a:ext uri="{9D8B030D-6E8A-4147-A177-3AD203B41FA5}">
                      <a16:colId xmlns:a16="http://schemas.microsoft.com/office/drawing/2014/main" val="516557520"/>
                    </a:ext>
                  </a:extLst>
                </a:gridCol>
              </a:tblGrid>
              <a:tr h="3667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id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city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date_count</a:t>
                      </a:r>
                      <a:endParaRPr lang="en-US" sz="1100" dirty="0">
                        <a:effectLst/>
                      </a:endParaRP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country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11825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BRITISH COLUMBIA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1065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619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1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Plzeň</a:t>
                      </a:r>
                      <a:endParaRPr lang="en-US" sz="1100" dirty="0">
                        <a:effectLst/>
                      </a:endParaRP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1058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CZ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4684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2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Studénka</a:t>
                      </a:r>
                      <a:endParaRPr lang="en-US" sz="1100" dirty="0">
                        <a:effectLst/>
                      </a:endParaRP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1056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CZ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6866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3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Praha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1049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CZ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59676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4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Msida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1038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MT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201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5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Escaldes-Engordany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1032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AD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364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6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Salamanca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1027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MX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9769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7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Air Quality Luxembourg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1014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LU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2942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8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Gharb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1013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MT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1942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9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8020 Graz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969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AT</a:t>
                      </a:r>
                    </a:p>
                  </a:txBody>
                  <a:tcPr marL="44726" marR="44726" marT="22363" marB="22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39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1E400-6EEE-5A8B-CED0-B11999B1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ontserrat" pitchFamily="2" charset="-52"/>
              </a:rPr>
              <a:t>EDA</a:t>
            </a:r>
            <a:endParaRPr lang="ru-RU" sz="3600" dirty="0">
              <a:latin typeface="Montserrat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6804E-19C0-986C-C221-0E6F7AFA7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00200"/>
            <a:ext cx="5256213" cy="4873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Построим матрицу корреляций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1. </a:t>
            </a:r>
            <a:r>
              <a:rPr lang="ru-RU" sz="900" dirty="0" err="1">
                <a:latin typeface="Montserrat" pitchFamily="2" charset="-52"/>
              </a:rPr>
              <a:t>Latitude</a:t>
            </a:r>
            <a:r>
              <a:rPr lang="ru-RU" sz="900" dirty="0">
                <a:latin typeface="Montserrat" pitchFamily="2" charset="-52"/>
              </a:rPr>
              <a:t> (широта):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   - Наибольшая положительная корреляция с уровнем CO (0.18) и NO2 (0.17), что может говорить о том, что на более высоких широтах концентрации этих загрязнителей могут быть выше.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   - Умеренная отрицательная корреляция с PM10 (-0.31) и PM2.5 (-0.25), что может указывать на то, что в более северных регионах концентрация твердых частиц ниже.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2. </a:t>
            </a:r>
            <a:r>
              <a:rPr lang="ru-RU" sz="900" dirty="0" err="1">
                <a:latin typeface="Montserrat" pitchFamily="2" charset="-52"/>
              </a:rPr>
              <a:t>Longitude</a:t>
            </a:r>
            <a:r>
              <a:rPr lang="ru-RU" sz="900" dirty="0">
                <a:latin typeface="Montserrat" pitchFamily="2" charset="-52"/>
              </a:rPr>
              <a:t> (долгота):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   - Умеренная положительная корреляция с CO (0.32) и NO2 (0.26), что может говорить о зависимости концентрации этих загрязнителей от географического положения на восток или запад.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   - Отрицательная корреляция с SO2 (-0.21), что предполагает снижение уровня этого загрязнителя в зависимости от долготы.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3. CO и NO2: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   - Высокая положительная корреляция между CO и NO2 (0.56) говорит о том, что эти загрязнители часто появляются вместе, возможно, из схожих источников).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4. PM10 и PM2.5: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   - Между PM10 и PM2.5 наблюдается положительная корреляция (0.24), что логично, так как оба показателя отражают концентрации твердых частиц в воздухе.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5. SO2:</a:t>
            </a:r>
          </a:p>
          <a:p>
            <a:pPr>
              <a:lnSpc>
                <a:spcPct val="100000"/>
              </a:lnSpc>
            </a:pPr>
            <a:r>
              <a:rPr lang="ru-RU" sz="900" dirty="0">
                <a:latin typeface="Montserrat" pitchFamily="2" charset="-52"/>
              </a:rPr>
              <a:t>   - SO2 не имеет сильных корреляций с другими загрязнителями, что может указывать на его независимое распределение в атмосфере, связанное с различными источниками выбросов (например, промышленность).</a:t>
            </a:r>
          </a:p>
        </p:txBody>
      </p:sp>
      <p:pic>
        <p:nvPicPr>
          <p:cNvPr id="30" name="Объект 29">
            <a:extLst>
              <a:ext uri="{FF2B5EF4-FFF2-40B4-BE49-F238E27FC236}">
                <a16:creationId xmlns:a16="http://schemas.microsoft.com/office/drawing/2014/main" id="{9EC31BCD-93F4-D960-BB09-5400EB167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7778" r="10000" b="5556"/>
          <a:stretch/>
        </p:blipFill>
        <p:spPr>
          <a:xfrm>
            <a:off x="6096000" y="1600200"/>
            <a:ext cx="5779718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1E400-6EEE-5A8B-CED0-B11999B1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ontserrat" pitchFamily="2" charset="-52"/>
              </a:rPr>
              <a:t>EDA</a:t>
            </a:r>
            <a:endParaRPr lang="ru-RU" sz="3600" dirty="0">
              <a:latin typeface="Montserrat" pitchFamily="2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D303CEC-89A8-AEB4-4222-787E97C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>
                <a:latin typeface="Montserrat" pitchFamily="2" charset="-52"/>
              </a:rPr>
              <a:t>Значение концентрации </a:t>
            </a:r>
            <a:r>
              <a:rPr lang="en-US" b="0" dirty="0">
                <a:latin typeface="Montserrat" pitchFamily="2" charset="-52"/>
              </a:rPr>
              <a:t>NO2 </a:t>
            </a:r>
            <a:r>
              <a:rPr lang="ru-RU" b="0" dirty="0">
                <a:latin typeface="Montserrat" pitchFamily="2" charset="-52"/>
              </a:rPr>
              <a:t>по городу</a:t>
            </a:r>
            <a:r>
              <a:rPr lang="en-US" b="0" dirty="0">
                <a:latin typeface="Montserrat" pitchFamily="2" charset="-52"/>
              </a:rPr>
              <a:t> City </a:t>
            </a:r>
            <a:r>
              <a:rPr lang="ru-RU" b="0" dirty="0">
                <a:latin typeface="Montserrat" pitchFamily="2" charset="-52"/>
              </a:rPr>
              <a:t>и дате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FC1E24C-5BA3-5558-F163-1A2385F1E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075"/>
            <a:ext cx="6096000" cy="2660348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1DA7870B-13FF-E0FC-CF50-90BB8C80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0" dirty="0">
                <a:latin typeface="Montserrat" pitchFamily="2" charset="-52"/>
              </a:rPr>
              <a:t>Значение концентрации </a:t>
            </a:r>
            <a:r>
              <a:rPr lang="en-US" b="0" dirty="0">
                <a:latin typeface="Montserrat" pitchFamily="2" charset="-52"/>
              </a:rPr>
              <a:t>CO </a:t>
            </a:r>
            <a:r>
              <a:rPr lang="ru-RU" b="0" dirty="0">
                <a:latin typeface="Montserrat" pitchFamily="2" charset="-52"/>
              </a:rPr>
              <a:t>по городу</a:t>
            </a:r>
            <a:r>
              <a:rPr lang="en-US" b="0" dirty="0">
                <a:latin typeface="Montserrat" pitchFamily="2" charset="-52"/>
              </a:rPr>
              <a:t> City </a:t>
            </a:r>
            <a:r>
              <a:rPr lang="ru-RU" b="0" dirty="0">
                <a:latin typeface="Montserrat" pitchFamily="2" charset="-52"/>
              </a:rPr>
              <a:t>и дате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2A27876-EB7A-5B5A-ED86-6DC3E71EE1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05075"/>
            <a:ext cx="5987563" cy="26130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B2EA26-9254-8D92-C04C-B3BA168A0059}"/>
              </a:ext>
            </a:extLst>
          </p:cNvPr>
          <p:cNvSpPr txBox="1"/>
          <p:nvPr/>
        </p:nvSpPr>
        <p:spPr>
          <a:xfrm>
            <a:off x="839788" y="534184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Исходя из полученных визуализаций можно сделать вывод о сезонности измерений </a:t>
            </a:r>
            <a:r>
              <a:rPr lang="en-US" dirty="0">
                <a:latin typeface="Montserrat" pitchFamily="2" charset="-52"/>
              </a:rPr>
              <a:t>CO </a:t>
            </a:r>
            <a:r>
              <a:rPr lang="ru-RU" dirty="0">
                <a:latin typeface="Montserrat" pitchFamily="2" charset="-52"/>
              </a:rPr>
              <a:t>и </a:t>
            </a:r>
            <a:r>
              <a:rPr lang="en-US" dirty="0">
                <a:latin typeface="Montserrat" pitchFamily="2" charset="-52"/>
              </a:rPr>
              <a:t>NO2</a:t>
            </a:r>
            <a:endParaRPr lang="ru-RU" dirty="0">
              <a:latin typeface="Montserrat" pitchFamily="2" charset="-52"/>
            </a:endParaRPr>
          </a:p>
          <a:p>
            <a:br>
              <a:rPr lang="ru-RU" dirty="0">
                <a:latin typeface="Montserrat" pitchFamily="2" charset="-52"/>
              </a:rPr>
            </a:br>
            <a:r>
              <a:rPr lang="ru-RU" dirty="0">
                <a:latin typeface="Montserrat Light" pitchFamily="2" charset="-52"/>
              </a:rPr>
              <a:t>*На графиках представлены только 2 города, т.к. остальные данные неполные и были очищены (пустые графики)</a:t>
            </a:r>
          </a:p>
        </p:txBody>
      </p:sp>
    </p:spTree>
    <p:extLst>
      <p:ext uri="{BB962C8B-B14F-4D97-AF65-F5344CB8AC3E}">
        <p14:creationId xmlns:p14="http://schemas.microsoft.com/office/powerpoint/2010/main" val="26339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58F5A577-8CE1-1F8F-F639-9762B27716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5896" r="1211" b="5087"/>
          <a:stretch/>
        </p:blipFill>
        <p:spPr>
          <a:xfrm>
            <a:off x="6045200" y="2666999"/>
            <a:ext cx="6146800" cy="2475437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1E400-6EEE-5A8B-CED0-B11999B1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ontserrat" pitchFamily="2" charset="-52"/>
              </a:rPr>
              <a:t>EDA</a:t>
            </a:r>
            <a:endParaRPr lang="ru-RU" sz="3600" dirty="0">
              <a:latin typeface="Montserrat" pitchFamily="2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D303CEC-89A8-AEB4-4222-787E97C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>
                <a:latin typeface="Montserrat" pitchFamily="2" charset="-52"/>
              </a:rPr>
              <a:t>Значение концентрации </a:t>
            </a:r>
            <a:r>
              <a:rPr lang="en-US" b="0" dirty="0">
                <a:latin typeface="Montserrat" pitchFamily="2" charset="-52"/>
              </a:rPr>
              <a:t>pm2.5 </a:t>
            </a:r>
            <a:r>
              <a:rPr lang="ru-RU" b="0" dirty="0">
                <a:latin typeface="Montserrat" pitchFamily="2" charset="-52"/>
              </a:rPr>
              <a:t>по городу</a:t>
            </a:r>
            <a:r>
              <a:rPr lang="en-US" b="0" dirty="0">
                <a:latin typeface="Montserrat" pitchFamily="2" charset="-52"/>
              </a:rPr>
              <a:t> </a:t>
            </a:r>
            <a:r>
              <a:rPr lang="ru-RU" b="0" dirty="0">
                <a:latin typeface="Montserrat" pitchFamily="2" charset="-52"/>
              </a:rPr>
              <a:t>и дате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DA7870B-13FF-E0FC-CF50-90BB8C80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0" dirty="0">
                <a:latin typeface="Montserrat" pitchFamily="2" charset="-52"/>
              </a:rPr>
              <a:t>Значение концентрации </a:t>
            </a:r>
            <a:r>
              <a:rPr lang="en-US" b="0" dirty="0">
                <a:latin typeface="Montserrat" pitchFamily="2" charset="-52"/>
              </a:rPr>
              <a:t>SO2 </a:t>
            </a:r>
            <a:r>
              <a:rPr lang="ru-RU" b="0" dirty="0">
                <a:latin typeface="Montserrat" pitchFamily="2" charset="-52"/>
              </a:rPr>
              <a:t>по городу</a:t>
            </a:r>
            <a:r>
              <a:rPr lang="en-US" b="0" dirty="0">
                <a:latin typeface="Montserrat" pitchFamily="2" charset="-52"/>
              </a:rPr>
              <a:t> </a:t>
            </a:r>
            <a:r>
              <a:rPr lang="ru-RU" b="0" dirty="0">
                <a:latin typeface="Montserrat" pitchFamily="2" charset="-52"/>
              </a:rPr>
              <a:t>и дате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D91BF03-4D09-B41E-4D2F-FB48ACB84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t="5896" r="1114" b="5086"/>
          <a:stretch/>
        </p:blipFill>
        <p:spPr>
          <a:xfrm>
            <a:off x="-953" y="2667000"/>
            <a:ext cx="6223953" cy="2475436"/>
          </a:xfrm>
        </p:spPr>
      </p:pic>
    </p:spTree>
    <p:extLst>
      <p:ext uri="{BB962C8B-B14F-4D97-AF65-F5344CB8AC3E}">
        <p14:creationId xmlns:p14="http://schemas.microsoft.com/office/powerpoint/2010/main" val="2774706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1740</Words>
  <Application>Microsoft Office PowerPoint</Application>
  <PresentationFormat>Широкоэкранный</PresentationFormat>
  <Paragraphs>333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Montserrat</vt:lpstr>
      <vt:lpstr>Montserrat Light</vt:lpstr>
      <vt:lpstr>Тема Office</vt:lpstr>
      <vt:lpstr>Анализ данных о качестве воздуха</vt:lpstr>
      <vt:lpstr>Выбор данных</vt:lpstr>
      <vt:lpstr>Выбор данных</vt:lpstr>
      <vt:lpstr>Предварительная обработка данных</vt:lpstr>
      <vt:lpstr>Предварительная обработка данных</vt:lpstr>
      <vt:lpstr>Предварительная обработка данных</vt:lpstr>
      <vt:lpstr>EDA</vt:lpstr>
      <vt:lpstr>EDA</vt:lpstr>
      <vt:lpstr>EDA</vt:lpstr>
      <vt:lpstr>Стандартизация (z-преобразование)</vt:lpstr>
      <vt:lpstr>Стандартизация (z-преобразование)</vt:lpstr>
      <vt:lpstr>Стандартизация (z-преобразование)</vt:lpstr>
      <vt:lpstr>Стандартизация (z-преобразование)</vt:lpstr>
      <vt:lpstr>Стандартизация (z-преобразование)</vt:lpstr>
      <vt:lpstr>Стандартизация (z-преобразование)</vt:lpstr>
      <vt:lpstr>Стандартизация (z-преобразование)</vt:lpstr>
      <vt:lpstr>Стандартизация (z-преобразование)</vt:lpstr>
      <vt:lpstr>Стандартизация (z-преобразование)</vt:lpstr>
      <vt:lpstr>Дополнительные методы поиска аномалий</vt:lpstr>
      <vt:lpstr>Изолирующий лес (Isolation Forest)</vt:lpstr>
      <vt:lpstr>Изолирующий лес (Isolation Forest)</vt:lpstr>
      <vt:lpstr>Изолирующий лес (Isolation Forest)</vt:lpstr>
      <vt:lpstr>Изолирующий лес (Isolation Forest)</vt:lpstr>
      <vt:lpstr>Изолирующий лес (Isolation Forest)</vt:lpstr>
      <vt:lpstr>Изолирующий лес (Isolation Forest)</vt:lpstr>
      <vt:lpstr>Изолирующий лес (Isolation Forest)</vt:lpstr>
      <vt:lpstr>Локальная оценка выбросов (LOF)</vt:lpstr>
      <vt:lpstr>Локальная оценка выбросов (LOF)</vt:lpstr>
      <vt:lpstr>Локальная оценка выбросов (LOF)</vt:lpstr>
      <vt:lpstr>Локальная оценка выбросов (LOF)</vt:lpstr>
      <vt:lpstr>Локальная оценка выбросов (LOF)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Василий Морозов</dc:creator>
  <cp:lastModifiedBy>Василий Морозов</cp:lastModifiedBy>
  <cp:revision>6</cp:revision>
  <dcterms:created xsi:type="dcterms:W3CDTF">2024-10-04T10:54:24Z</dcterms:created>
  <dcterms:modified xsi:type="dcterms:W3CDTF">2024-10-04T14:02:13Z</dcterms:modified>
</cp:coreProperties>
</file>