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5143500" type="screen16x9"/>
  <p:notesSz cx="51435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5611"/>
    <p:restoredTop sz="94610"/>
  </p:normalViewPr>
  <p:slideViewPr>
    <p:cSldViewPr snapToGrid="0" snapToObjects="1">
      <p:cViewPr varScale="1">
        <p:scale>
          <a:sx n="90" d="100"/>
          <a:sy n="90" d="100"/>
        </p:scale>
        <p:origin x="-576" y="-68"/>
      </p:cViewPr>
      <p:guideLst>
        <p:guide orient="horz" pos="162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1</a:t>
            </a:fld>
            <a:endParaRPr lang="en-US"/>
          </a:p>
        </p:txBody>
      </p:sp>
    </p:spTree>
    <p:extLst>
      <p:ext uri="{BB962C8B-B14F-4D97-AF65-F5344CB8AC3E}">
        <p14:creationId xmlns:p14="http://schemas.microsoft.com/office/powerpoint/2010/main" xmlns=""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10</a:t>
            </a:fld>
            <a:endParaRPr lang="en-US"/>
          </a:p>
        </p:txBody>
      </p:sp>
    </p:spTree>
    <p:extLst>
      <p:ext uri="{BB962C8B-B14F-4D97-AF65-F5344CB8AC3E}">
        <p14:creationId xmlns:p14="http://schemas.microsoft.com/office/powerpoint/2010/main" xmlns=""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11</a:t>
            </a:fld>
            <a:endParaRPr lang="en-US"/>
          </a:p>
        </p:txBody>
      </p:sp>
    </p:spTree>
    <p:extLst>
      <p:ext uri="{BB962C8B-B14F-4D97-AF65-F5344CB8AC3E}">
        <p14:creationId xmlns:p14="http://schemas.microsoft.com/office/powerpoint/2010/main" xmlns=""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2</a:t>
            </a:fld>
            <a:endParaRPr lang="en-US"/>
          </a:p>
        </p:txBody>
      </p:sp>
    </p:spTree>
    <p:extLst>
      <p:ext uri="{BB962C8B-B14F-4D97-AF65-F5344CB8AC3E}">
        <p14:creationId xmlns:p14="http://schemas.microsoft.com/office/powerpoint/2010/main" xmlns=""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3</a:t>
            </a:fld>
            <a:endParaRPr lang="en-US"/>
          </a:p>
        </p:txBody>
      </p:sp>
    </p:spTree>
    <p:extLst>
      <p:ext uri="{BB962C8B-B14F-4D97-AF65-F5344CB8AC3E}">
        <p14:creationId xmlns:p14="http://schemas.microsoft.com/office/powerpoint/2010/main" xmlns=""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4</a:t>
            </a:fld>
            <a:endParaRPr lang="en-US"/>
          </a:p>
        </p:txBody>
      </p:sp>
    </p:spTree>
    <p:extLst>
      <p:ext uri="{BB962C8B-B14F-4D97-AF65-F5344CB8AC3E}">
        <p14:creationId xmlns:p14="http://schemas.microsoft.com/office/powerpoint/2010/main" xmlns=""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5</a:t>
            </a:fld>
            <a:endParaRPr lang="en-US"/>
          </a:p>
        </p:txBody>
      </p:sp>
    </p:spTree>
    <p:extLst>
      <p:ext uri="{BB962C8B-B14F-4D97-AF65-F5344CB8AC3E}">
        <p14:creationId xmlns:p14="http://schemas.microsoft.com/office/powerpoint/2010/main" xmlns=""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6</a:t>
            </a:fld>
            <a:endParaRPr lang="en-US"/>
          </a:p>
        </p:txBody>
      </p:sp>
    </p:spTree>
    <p:extLst>
      <p:ext uri="{BB962C8B-B14F-4D97-AF65-F5344CB8AC3E}">
        <p14:creationId xmlns:p14="http://schemas.microsoft.com/office/powerpoint/2010/main" xmlns=""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7</a:t>
            </a:fld>
            <a:endParaRPr lang="en-US"/>
          </a:p>
        </p:txBody>
      </p:sp>
    </p:spTree>
    <p:extLst>
      <p:ext uri="{BB962C8B-B14F-4D97-AF65-F5344CB8AC3E}">
        <p14:creationId xmlns:p14="http://schemas.microsoft.com/office/powerpoint/2010/main" xmlns=""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8</a:t>
            </a:fld>
            <a:endParaRPr lang="en-US"/>
          </a:p>
        </p:txBody>
      </p:sp>
    </p:spTree>
    <p:extLst>
      <p:ext uri="{BB962C8B-B14F-4D97-AF65-F5344CB8AC3E}">
        <p14:creationId xmlns:p14="http://schemas.microsoft.com/office/powerpoint/2010/main" xmlns=""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9</a:t>
            </a:fld>
            <a:endParaRPr lang="en-US"/>
          </a:p>
        </p:txBody>
      </p:sp>
    </p:spTree>
    <p:extLst>
      <p:ext uri="{BB962C8B-B14F-4D97-AF65-F5344CB8AC3E}">
        <p14:creationId xmlns:p14="http://schemas.microsoft.com/office/powerpoint/2010/main" xmlns=""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Text 0"/>
          <p:cNvSpPr/>
          <p:nvPr/>
        </p:nvSpPr>
        <p:spPr>
          <a:xfrm>
            <a:off x="914400" y="1800225"/>
            <a:ext cx="7315200" cy="2571750"/>
          </a:xfrm>
          <a:prstGeom prst="rect">
            <a:avLst/>
          </a:prstGeom>
          <a:noFill/>
          <a:ln/>
        </p:spPr>
        <p:txBody>
          <a:bodyPr wrap="square" rtlCol="0" anchor="t"/>
          <a:lstStyle/>
          <a:p>
            <a:pPr marL="0" indent="0" algn="ctr">
              <a:buNone/>
            </a:pPr>
            <a:r>
              <a:rPr lang="en-US" sz="3200" b="1" dirty="0">
                <a:solidFill>
                  <a:srgbClr val="1A6847"/>
                </a:solidFill>
                <a:latin typeface="Outfit" pitchFamily="34" charset="0"/>
                <a:ea typeface="Outfit" pitchFamily="34" charset="-122"/>
                <a:cs typeface="Outfit" pitchFamily="34" charset="-120"/>
              </a:rPr>
              <a:t>Unlocking the Power of Prompt Engineering
</a:t>
            </a:r>
            <a:r>
              <a:rPr lang="en-US" sz="1100" dirty="0">
                <a:solidFill>
                  <a:srgbClr val="000000"/>
                </a:solidFill>
                <a:latin typeface="Outfit" pitchFamily="34" charset="0"/>
                <a:ea typeface="Outfit" pitchFamily="34" charset="-122"/>
                <a:cs typeface="Outfit" pitchFamily="34" charset="-120"/>
              </a:rPr>
              <a:t>Mastering Advanced Techniques for Better AI Interaction</a:t>
            </a:r>
            <a:endParaRPr lang="en-US" sz="32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2" name="Shape 0"/>
          <p:cNvSpPr/>
          <p:nvPr/>
        </p:nvSpPr>
        <p:spPr>
          <a:xfrm>
            <a:off x="731520" y="411480"/>
            <a:ext cx="64008" cy="1285875"/>
          </a:xfrm>
          <a:prstGeom prst="rect">
            <a:avLst/>
          </a:prstGeom>
          <a:solidFill>
            <a:srgbClr val="FFD600"/>
          </a:solidFill>
          <a:ln w="12700">
            <a:solidFill>
              <a:srgbClr val="FFD600"/>
            </a:solidFill>
            <a:prstDash val="solid"/>
          </a:ln>
        </p:spPr>
      </p:sp>
      <p:sp>
        <p:nvSpPr>
          <p:cNvPr id="3" name="Shape 1"/>
          <p:cNvSpPr/>
          <p:nvPr/>
        </p:nvSpPr>
        <p:spPr>
          <a:xfrm>
            <a:off x="1280160" y="0"/>
            <a:ext cx="457200" cy="365760"/>
          </a:xfrm>
          <a:prstGeom prst="rect">
            <a:avLst/>
          </a:prstGeom>
          <a:solidFill>
            <a:srgbClr val="1A6847"/>
          </a:solidFill>
          <a:ln w="12700">
            <a:solidFill>
              <a:srgbClr val="1A6847"/>
            </a:solidFill>
            <a:prstDash val="solid"/>
          </a:ln>
        </p:spPr>
      </p:sp>
      <p:sp>
        <p:nvSpPr>
          <p:cNvPr id="4" name="Text 2"/>
          <p:cNvSpPr/>
          <p:nvPr/>
        </p:nvSpPr>
        <p:spPr>
          <a:xfrm>
            <a:off x="1280160" y="0"/>
            <a:ext cx="457200" cy="365760"/>
          </a:xfrm>
          <a:prstGeom prst="rect">
            <a:avLst/>
          </a:prstGeom>
          <a:noFill/>
          <a:ln/>
        </p:spPr>
        <p:txBody>
          <a:bodyPr wrap="square" rtlCol="0" anchor="t"/>
          <a:lstStyle/>
          <a:p>
            <a:pPr marL="0" indent="0" algn="ctr">
              <a:buNone/>
            </a:pPr>
            <a:r>
              <a:rPr lang="en-US" sz="1600" b="1" dirty="0">
                <a:solidFill>
                  <a:srgbClr val="FFD600"/>
                </a:solidFill>
                <a:latin typeface="Outfit" pitchFamily="34" charset="0"/>
                <a:ea typeface="Outfit" pitchFamily="34" charset="-122"/>
                <a:cs typeface="Outfit" pitchFamily="34" charset="-120"/>
              </a:rPr>
              <a:t>8</a:t>
            </a:r>
            <a:endParaRPr lang="en-US" sz="1600" dirty="0"/>
          </a:p>
        </p:txBody>
      </p:sp>
      <p:sp>
        <p:nvSpPr>
          <p:cNvPr id="5" name="Text 3"/>
          <p:cNvSpPr/>
          <p:nvPr/>
        </p:nvSpPr>
        <p:spPr>
          <a:xfrm>
            <a:off x="1188720" y="925830"/>
            <a:ext cx="7315200" cy="514350"/>
          </a:xfrm>
          <a:prstGeom prst="rect">
            <a:avLst/>
          </a:prstGeom>
          <a:noFill/>
          <a:ln/>
        </p:spPr>
        <p:txBody>
          <a:bodyPr wrap="square" rtlCol="0" anchor="ctr"/>
          <a:lstStyle/>
          <a:p>
            <a:pPr marL="0" indent="0">
              <a:buNone/>
            </a:pPr>
            <a:r>
              <a:rPr lang="en-US" sz="2800" b="1" dirty="0">
                <a:solidFill>
                  <a:srgbClr val="1A6847"/>
                </a:solidFill>
                <a:latin typeface="Outfit" pitchFamily="34" charset="0"/>
                <a:ea typeface="Outfit" pitchFamily="34" charset="-122"/>
                <a:cs typeface="Outfit" pitchFamily="34" charset="-120"/>
              </a:rPr>
              <a:t>The Role of Creativity in Prompt Engineering</a:t>
            </a:r>
            <a:endParaRPr lang="en-US" sz="2800" dirty="0"/>
          </a:p>
        </p:txBody>
      </p:sp>
      <p:sp>
        <p:nvSpPr>
          <p:cNvPr id="6" name="Text 4"/>
          <p:cNvSpPr/>
          <p:nvPr/>
        </p:nvSpPr>
        <p:spPr>
          <a:xfrm>
            <a:off x="1207008" y="1543050"/>
            <a:ext cx="7315200" cy="3343275"/>
          </a:xfrm>
          <a:prstGeom prst="rect">
            <a:avLst/>
          </a:prstGeom>
          <a:noFill/>
          <a:ln/>
        </p:spPr>
        <p:txBody>
          <a:bodyPr wrap="square" rtlCol="0" anchor="t"/>
          <a:lstStyle/>
          <a:p>
            <a:pPr marL="342900" indent="-342900" algn="just">
              <a:lnSpc>
                <a:spcPts val="2000"/>
              </a:lnSpc>
              <a:buSzPct val="100000"/>
              <a:buChar char="•"/>
            </a:pPr>
            <a:r>
              <a:rPr lang="en-US" sz="1200" dirty="0">
                <a:solidFill>
                  <a:srgbClr val="000000"/>
                </a:solidFill>
                <a:latin typeface="Outfit" pitchFamily="34" charset="0"/>
                <a:ea typeface="Outfit" pitchFamily="34" charset="-122"/>
                <a:cs typeface="Outfit" pitchFamily="34" charset="-120"/>
              </a:rPr>
              <a:t>Creativity plays a significant role in crafting effective prompts that yield desired outcomes.
Innovative thinking can enhance the engagement quality of AI interactions, making them more human-like.
Exploring diverse perspectives can lead to more robust and varied AI responses.
In marketing, creative prompts can yield compelling campaigns and deeper consumer engagement.
Fostering creativity in AI interaction opens up a world of possibilities.</a:t>
            </a:r>
            <a:endParaRPr lang="en-US" sz="12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sp>
        <p:nvSpPr>
          <p:cNvPr id="2" name="Shape 0"/>
          <p:cNvSpPr/>
          <p:nvPr/>
        </p:nvSpPr>
        <p:spPr>
          <a:xfrm>
            <a:off x="731520" y="411480"/>
            <a:ext cx="64008" cy="1285875"/>
          </a:xfrm>
          <a:prstGeom prst="rect">
            <a:avLst/>
          </a:prstGeom>
          <a:solidFill>
            <a:srgbClr val="FFD600"/>
          </a:solidFill>
          <a:ln w="12700">
            <a:solidFill>
              <a:srgbClr val="FFD600"/>
            </a:solidFill>
            <a:prstDash val="solid"/>
          </a:ln>
        </p:spPr>
      </p:sp>
      <p:sp>
        <p:nvSpPr>
          <p:cNvPr id="3" name="Shape 1"/>
          <p:cNvSpPr/>
          <p:nvPr/>
        </p:nvSpPr>
        <p:spPr>
          <a:xfrm>
            <a:off x="1280160" y="0"/>
            <a:ext cx="457200" cy="365760"/>
          </a:xfrm>
          <a:prstGeom prst="rect">
            <a:avLst/>
          </a:prstGeom>
          <a:solidFill>
            <a:srgbClr val="1A6847"/>
          </a:solidFill>
          <a:ln w="12700">
            <a:solidFill>
              <a:srgbClr val="1A6847"/>
            </a:solidFill>
            <a:prstDash val="solid"/>
          </a:ln>
        </p:spPr>
      </p:sp>
      <p:sp>
        <p:nvSpPr>
          <p:cNvPr id="4" name="Text 2"/>
          <p:cNvSpPr/>
          <p:nvPr/>
        </p:nvSpPr>
        <p:spPr>
          <a:xfrm>
            <a:off x="1280160" y="0"/>
            <a:ext cx="457200" cy="365760"/>
          </a:xfrm>
          <a:prstGeom prst="rect">
            <a:avLst/>
          </a:prstGeom>
          <a:noFill/>
          <a:ln/>
        </p:spPr>
        <p:txBody>
          <a:bodyPr wrap="square" rtlCol="0" anchor="t"/>
          <a:lstStyle/>
          <a:p>
            <a:pPr marL="0" indent="0" algn="ctr">
              <a:buNone/>
            </a:pPr>
            <a:r>
              <a:rPr lang="en-US" sz="1600" b="1" dirty="0">
                <a:solidFill>
                  <a:srgbClr val="FFD600"/>
                </a:solidFill>
                <a:latin typeface="Outfit" pitchFamily="34" charset="0"/>
                <a:ea typeface="Outfit" pitchFamily="34" charset="-122"/>
                <a:cs typeface="Outfit" pitchFamily="34" charset="-120"/>
              </a:rPr>
              <a:t>9</a:t>
            </a:r>
            <a:endParaRPr lang="en-US" sz="1600" dirty="0"/>
          </a:p>
        </p:txBody>
      </p:sp>
      <p:sp>
        <p:nvSpPr>
          <p:cNvPr id="5" name="Text 3"/>
          <p:cNvSpPr/>
          <p:nvPr/>
        </p:nvSpPr>
        <p:spPr>
          <a:xfrm>
            <a:off x="1188720" y="925830"/>
            <a:ext cx="7315200" cy="514350"/>
          </a:xfrm>
          <a:prstGeom prst="rect">
            <a:avLst/>
          </a:prstGeom>
          <a:noFill/>
          <a:ln/>
        </p:spPr>
        <p:txBody>
          <a:bodyPr wrap="square" rtlCol="0" anchor="ctr"/>
          <a:lstStyle/>
          <a:p>
            <a:pPr marL="0" indent="0">
              <a:buNone/>
            </a:pPr>
            <a:r>
              <a:rPr lang="en-US" sz="2800" b="1" dirty="0">
                <a:solidFill>
                  <a:srgbClr val="1A6847"/>
                </a:solidFill>
                <a:latin typeface="Outfit" pitchFamily="34" charset="0"/>
                <a:ea typeface="Outfit" pitchFamily="34" charset="-122"/>
                <a:cs typeface="Outfit" pitchFamily="34" charset="-120"/>
              </a:rPr>
              <a:t>Future Trends in Prompt Engineering</a:t>
            </a:r>
            <a:endParaRPr lang="en-US" sz="2800" dirty="0"/>
          </a:p>
        </p:txBody>
      </p:sp>
      <p:sp>
        <p:nvSpPr>
          <p:cNvPr id="6" name="Text 4"/>
          <p:cNvSpPr/>
          <p:nvPr/>
        </p:nvSpPr>
        <p:spPr>
          <a:xfrm>
            <a:off x="1207008" y="1543050"/>
            <a:ext cx="7315200" cy="3343275"/>
          </a:xfrm>
          <a:prstGeom prst="rect">
            <a:avLst/>
          </a:prstGeom>
          <a:noFill/>
          <a:ln/>
        </p:spPr>
        <p:txBody>
          <a:bodyPr wrap="square" rtlCol="0" anchor="t"/>
          <a:lstStyle/>
          <a:p>
            <a:pPr marL="342900" indent="-342900" algn="just">
              <a:lnSpc>
                <a:spcPts val="2000"/>
              </a:lnSpc>
              <a:buSzPct val="100000"/>
              <a:buChar char="•"/>
            </a:pPr>
            <a:r>
              <a:rPr lang="en-US" sz="1200" dirty="0">
                <a:solidFill>
                  <a:srgbClr val="000000"/>
                </a:solidFill>
                <a:latin typeface="Outfit" pitchFamily="34" charset="0"/>
                <a:ea typeface="Outfit" pitchFamily="34" charset="-122"/>
                <a:cs typeface="Outfit" pitchFamily="34" charset="-120"/>
              </a:rPr>
              <a:t>As technology evolves, so will the landscape of prompt engineering techniques.
Future advancements may include more intuitive AI systems capable of understanding context without explicit prompts.
Investments in education and training will be essential to keep up with these developments.
Collaboration between technologists and users will shape the next generation of AI interaction.
The horizon is bright for those ready to embrace these changes.</a:t>
            </a:r>
            <a:endParaRPr lang="en-US" sz="12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320040" cy="5143500"/>
          </a:xfrm>
          <a:prstGeom prst="rect">
            <a:avLst/>
          </a:prstGeom>
          <a:solidFill>
            <a:srgbClr val="1A6847"/>
          </a:solidFill>
          <a:ln w="12700">
            <a:solidFill>
              <a:srgbClr val="1A6847"/>
            </a:solidFill>
            <a:prstDash val="solid"/>
          </a:ln>
        </p:spPr>
      </p:sp>
      <p:sp>
        <p:nvSpPr>
          <p:cNvPr id="3" name="Text 1"/>
          <p:cNvSpPr/>
          <p:nvPr/>
        </p:nvSpPr>
        <p:spPr>
          <a:xfrm>
            <a:off x="914400" y="514350"/>
            <a:ext cx="2286000" cy="914400"/>
          </a:xfrm>
          <a:prstGeom prst="rect">
            <a:avLst/>
          </a:prstGeom>
          <a:noFill/>
          <a:ln/>
        </p:spPr>
        <p:txBody>
          <a:bodyPr wrap="square" rtlCol="0" anchor="b"/>
          <a:lstStyle/>
          <a:p>
            <a:pPr marL="0" indent="0">
              <a:buNone/>
            </a:pPr>
            <a:r>
              <a:rPr lang="en-US" sz="2800" b="1" dirty="0">
                <a:solidFill>
                  <a:srgbClr val="1A6847"/>
                </a:solidFill>
                <a:latin typeface="Outfit" pitchFamily="34" charset="0"/>
                <a:ea typeface="Outfit" pitchFamily="34" charset="-122"/>
                <a:cs typeface="Outfit" pitchFamily="34" charset="-120"/>
              </a:rPr>
              <a:t>Table of Contents</a:t>
            </a:r>
            <a:endParaRPr lang="en-US" sz="2800" dirty="0"/>
          </a:p>
        </p:txBody>
      </p:sp>
      <p:sp>
        <p:nvSpPr>
          <p:cNvPr id="4" name="Text 2"/>
          <p:cNvSpPr/>
          <p:nvPr/>
        </p:nvSpPr>
        <p:spPr>
          <a:xfrm>
            <a:off x="3749040" y="365760"/>
            <a:ext cx="640080" cy="360045"/>
          </a:xfrm>
          <a:prstGeom prst="rect">
            <a:avLst/>
          </a:prstGeom>
          <a:noFill/>
          <a:ln/>
        </p:spPr>
        <p:txBody>
          <a:bodyPr wrap="square" rtlCol="0" anchor="ctr"/>
          <a:lstStyle/>
          <a:p>
            <a:pPr marL="0" indent="0">
              <a:buNone/>
            </a:pPr>
            <a:r>
              <a:rPr lang="en-US" sz="1200" dirty="0">
                <a:solidFill>
                  <a:srgbClr val="000000"/>
                </a:solidFill>
                <a:latin typeface="Outfit" pitchFamily="34" charset="0"/>
                <a:ea typeface="Outfit" pitchFamily="34" charset="-122"/>
                <a:cs typeface="Outfit" pitchFamily="34" charset="-120"/>
              </a:rPr>
              <a:t>01</a:t>
            </a:r>
            <a:endParaRPr lang="en-US" sz="1200" dirty="0"/>
          </a:p>
        </p:txBody>
      </p:sp>
      <p:sp>
        <p:nvSpPr>
          <p:cNvPr id="5" name="Text 3"/>
          <p:cNvSpPr/>
          <p:nvPr/>
        </p:nvSpPr>
        <p:spPr>
          <a:xfrm>
            <a:off x="4206240" y="365760"/>
            <a:ext cx="4114800" cy="360045"/>
          </a:xfrm>
          <a:prstGeom prst="rect">
            <a:avLst/>
          </a:prstGeom>
          <a:noFill/>
          <a:ln/>
        </p:spPr>
        <p:txBody>
          <a:bodyPr wrap="square" rtlCol="0" anchor="ctr"/>
          <a:lstStyle/>
          <a:p>
            <a:pPr marL="0" indent="0">
              <a:buNone/>
            </a:pPr>
            <a:r>
              <a:rPr lang="en-US" sz="1200" dirty="0">
                <a:solidFill>
                  <a:srgbClr val="000000"/>
                </a:solidFill>
                <a:latin typeface="Outfit" pitchFamily="34" charset="0"/>
                <a:ea typeface="Outfit" pitchFamily="34" charset="-122"/>
                <a:cs typeface="Outfit" pitchFamily="34" charset="-120"/>
              </a:rPr>
              <a:t>The Future of AI Interaction</a:t>
            </a:r>
            <a:endParaRPr lang="en-US" sz="1200" dirty="0"/>
          </a:p>
        </p:txBody>
      </p:sp>
      <p:sp>
        <p:nvSpPr>
          <p:cNvPr id="6" name="Text 4"/>
          <p:cNvSpPr/>
          <p:nvPr/>
        </p:nvSpPr>
        <p:spPr>
          <a:xfrm>
            <a:off x="3749040" y="731520"/>
            <a:ext cx="640080" cy="360045"/>
          </a:xfrm>
          <a:prstGeom prst="rect">
            <a:avLst/>
          </a:prstGeom>
          <a:noFill/>
          <a:ln/>
        </p:spPr>
        <p:txBody>
          <a:bodyPr wrap="square" rtlCol="0" anchor="ctr"/>
          <a:lstStyle/>
          <a:p>
            <a:pPr marL="0" indent="0">
              <a:buNone/>
            </a:pPr>
            <a:r>
              <a:rPr lang="en-US" sz="1200" dirty="0">
                <a:solidFill>
                  <a:srgbClr val="000000"/>
                </a:solidFill>
                <a:latin typeface="Outfit" pitchFamily="34" charset="0"/>
                <a:ea typeface="Outfit" pitchFamily="34" charset="-122"/>
                <a:cs typeface="Outfit" pitchFamily="34" charset="-120"/>
              </a:rPr>
              <a:t>02</a:t>
            </a:r>
            <a:endParaRPr lang="en-US" sz="1200" dirty="0"/>
          </a:p>
        </p:txBody>
      </p:sp>
      <p:sp>
        <p:nvSpPr>
          <p:cNvPr id="7" name="Text 5"/>
          <p:cNvSpPr/>
          <p:nvPr/>
        </p:nvSpPr>
        <p:spPr>
          <a:xfrm>
            <a:off x="4206240" y="731520"/>
            <a:ext cx="4114800" cy="360045"/>
          </a:xfrm>
          <a:prstGeom prst="rect">
            <a:avLst/>
          </a:prstGeom>
          <a:noFill/>
          <a:ln/>
        </p:spPr>
        <p:txBody>
          <a:bodyPr wrap="square" rtlCol="0" anchor="ctr"/>
          <a:lstStyle/>
          <a:p>
            <a:pPr marL="0" indent="0">
              <a:buNone/>
            </a:pPr>
            <a:r>
              <a:rPr lang="en-US" sz="1200" dirty="0">
                <a:solidFill>
                  <a:srgbClr val="000000"/>
                </a:solidFill>
                <a:latin typeface="Outfit" pitchFamily="34" charset="0"/>
                <a:ea typeface="Outfit" pitchFamily="34" charset="-122"/>
                <a:cs typeface="Outfit" pitchFamily="34" charset="-120"/>
              </a:rPr>
              <a:t>Zero-Shot Prompting: Going Straight to the Point</a:t>
            </a:r>
            <a:endParaRPr lang="en-US" sz="1200" dirty="0"/>
          </a:p>
        </p:txBody>
      </p:sp>
      <p:sp>
        <p:nvSpPr>
          <p:cNvPr id="8" name="Text 6"/>
          <p:cNvSpPr/>
          <p:nvPr/>
        </p:nvSpPr>
        <p:spPr>
          <a:xfrm>
            <a:off x="3749040" y="1097280"/>
            <a:ext cx="640080" cy="360045"/>
          </a:xfrm>
          <a:prstGeom prst="rect">
            <a:avLst/>
          </a:prstGeom>
          <a:noFill/>
          <a:ln/>
        </p:spPr>
        <p:txBody>
          <a:bodyPr wrap="square" rtlCol="0" anchor="ctr"/>
          <a:lstStyle/>
          <a:p>
            <a:pPr marL="0" indent="0">
              <a:buNone/>
            </a:pPr>
            <a:r>
              <a:rPr lang="en-US" sz="1200" dirty="0">
                <a:solidFill>
                  <a:srgbClr val="000000"/>
                </a:solidFill>
                <a:latin typeface="Outfit" pitchFamily="34" charset="0"/>
                <a:ea typeface="Outfit" pitchFamily="34" charset="-122"/>
                <a:cs typeface="Outfit" pitchFamily="34" charset="-120"/>
              </a:rPr>
              <a:t>03</a:t>
            </a:r>
            <a:endParaRPr lang="en-US" sz="1200" dirty="0"/>
          </a:p>
        </p:txBody>
      </p:sp>
      <p:sp>
        <p:nvSpPr>
          <p:cNvPr id="9" name="Text 7"/>
          <p:cNvSpPr/>
          <p:nvPr/>
        </p:nvSpPr>
        <p:spPr>
          <a:xfrm>
            <a:off x="4206240" y="1097280"/>
            <a:ext cx="4114800" cy="360045"/>
          </a:xfrm>
          <a:prstGeom prst="rect">
            <a:avLst/>
          </a:prstGeom>
          <a:noFill/>
          <a:ln/>
        </p:spPr>
        <p:txBody>
          <a:bodyPr wrap="square" rtlCol="0" anchor="ctr"/>
          <a:lstStyle/>
          <a:p>
            <a:pPr marL="0" indent="0">
              <a:buNone/>
            </a:pPr>
            <a:r>
              <a:rPr lang="en-US" sz="1200" dirty="0">
                <a:solidFill>
                  <a:srgbClr val="000000"/>
                </a:solidFill>
                <a:latin typeface="Outfit" pitchFamily="34" charset="0"/>
                <a:ea typeface="Outfit" pitchFamily="34" charset="-122"/>
                <a:cs typeface="Outfit" pitchFamily="34" charset="-120"/>
              </a:rPr>
              <a:t>Few-Shot Prompting: Learning from Examples</a:t>
            </a:r>
            <a:endParaRPr lang="en-US" sz="1200" dirty="0"/>
          </a:p>
        </p:txBody>
      </p:sp>
      <p:sp>
        <p:nvSpPr>
          <p:cNvPr id="10" name="Text 8"/>
          <p:cNvSpPr/>
          <p:nvPr/>
        </p:nvSpPr>
        <p:spPr>
          <a:xfrm>
            <a:off x="3749040" y="1463040"/>
            <a:ext cx="640080" cy="360045"/>
          </a:xfrm>
          <a:prstGeom prst="rect">
            <a:avLst/>
          </a:prstGeom>
          <a:noFill/>
          <a:ln/>
        </p:spPr>
        <p:txBody>
          <a:bodyPr wrap="square" rtlCol="0" anchor="ctr"/>
          <a:lstStyle/>
          <a:p>
            <a:pPr marL="0" indent="0">
              <a:buNone/>
            </a:pPr>
            <a:r>
              <a:rPr lang="en-US" sz="1200" dirty="0">
                <a:solidFill>
                  <a:srgbClr val="000000"/>
                </a:solidFill>
                <a:latin typeface="Outfit" pitchFamily="34" charset="0"/>
                <a:ea typeface="Outfit" pitchFamily="34" charset="-122"/>
                <a:cs typeface="Outfit" pitchFamily="34" charset="-120"/>
              </a:rPr>
              <a:t>04</a:t>
            </a:r>
            <a:endParaRPr lang="en-US" sz="1200" dirty="0"/>
          </a:p>
        </p:txBody>
      </p:sp>
      <p:sp>
        <p:nvSpPr>
          <p:cNvPr id="11" name="Text 9"/>
          <p:cNvSpPr/>
          <p:nvPr/>
        </p:nvSpPr>
        <p:spPr>
          <a:xfrm>
            <a:off x="4206240" y="1463040"/>
            <a:ext cx="4114800" cy="360045"/>
          </a:xfrm>
          <a:prstGeom prst="rect">
            <a:avLst/>
          </a:prstGeom>
          <a:noFill/>
          <a:ln/>
        </p:spPr>
        <p:txBody>
          <a:bodyPr wrap="square" rtlCol="0" anchor="ctr"/>
          <a:lstStyle/>
          <a:p>
            <a:pPr marL="0" indent="0">
              <a:buNone/>
            </a:pPr>
            <a:r>
              <a:rPr lang="en-US" sz="1200" dirty="0">
                <a:solidFill>
                  <a:srgbClr val="000000"/>
                </a:solidFill>
                <a:latin typeface="Outfit" pitchFamily="34" charset="0"/>
                <a:ea typeface="Outfit" pitchFamily="34" charset="-122"/>
                <a:cs typeface="Outfit" pitchFamily="34" charset="-120"/>
              </a:rPr>
              <a:t>Chain-of-Thought Prompting: Step-by-Step Reasoning</a:t>
            </a:r>
            <a:endParaRPr lang="en-US" sz="1200" dirty="0"/>
          </a:p>
        </p:txBody>
      </p:sp>
      <p:sp>
        <p:nvSpPr>
          <p:cNvPr id="12" name="Text 10"/>
          <p:cNvSpPr/>
          <p:nvPr/>
        </p:nvSpPr>
        <p:spPr>
          <a:xfrm>
            <a:off x="3749040" y="1828800"/>
            <a:ext cx="640080" cy="360045"/>
          </a:xfrm>
          <a:prstGeom prst="rect">
            <a:avLst/>
          </a:prstGeom>
          <a:noFill/>
          <a:ln/>
        </p:spPr>
        <p:txBody>
          <a:bodyPr wrap="square" rtlCol="0" anchor="ctr"/>
          <a:lstStyle/>
          <a:p>
            <a:pPr marL="0" indent="0">
              <a:buNone/>
            </a:pPr>
            <a:r>
              <a:rPr lang="en-US" sz="1200" dirty="0">
                <a:solidFill>
                  <a:srgbClr val="000000"/>
                </a:solidFill>
                <a:latin typeface="Outfit" pitchFamily="34" charset="0"/>
                <a:ea typeface="Outfit" pitchFamily="34" charset="-122"/>
                <a:cs typeface="Outfit" pitchFamily="34" charset="-120"/>
              </a:rPr>
              <a:t>05</a:t>
            </a:r>
            <a:endParaRPr lang="en-US" sz="1200" dirty="0"/>
          </a:p>
        </p:txBody>
      </p:sp>
      <p:sp>
        <p:nvSpPr>
          <p:cNvPr id="13" name="Text 11"/>
          <p:cNvSpPr/>
          <p:nvPr/>
        </p:nvSpPr>
        <p:spPr>
          <a:xfrm>
            <a:off x="4206240" y="1828800"/>
            <a:ext cx="4114800" cy="360045"/>
          </a:xfrm>
          <a:prstGeom prst="rect">
            <a:avLst/>
          </a:prstGeom>
          <a:noFill/>
          <a:ln/>
        </p:spPr>
        <p:txBody>
          <a:bodyPr wrap="square" rtlCol="0" anchor="ctr"/>
          <a:lstStyle/>
          <a:p>
            <a:pPr marL="0" indent="0">
              <a:buNone/>
            </a:pPr>
            <a:r>
              <a:rPr lang="en-US" sz="1200" dirty="0">
                <a:solidFill>
                  <a:srgbClr val="000000"/>
                </a:solidFill>
                <a:latin typeface="Outfit" pitchFamily="34" charset="0"/>
                <a:ea typeface="Outfit" pitchFamily="34" charset="-122"/>
                <a:cs typeface="Outfit" pitchFamily="34" charset="-120"/>
              </a:rPr>
              <a:t>Combining Techniques for Maximum Impact</a:t>
            </a:r>
            <a:endParaRPr lang="en-US" sz="1200" dirty="0"/>
          </a:p>
        </p:txBody>
      </p:sp>
      <p:sp>
        <p:nvSpPr>
          <p:cNvPr id="14" name="Text 12"/>
          <p:cNvSpPr/>
          <p:nvPr/>
        </p:nvSpPr>
        <p:spPr>
          <a:xfrm>
            <a:off x="3749040" y="2194560"/>
            <a:ext cx="640080" cy="360045"/>
          </a:xfrm>
          <a:prstGeom prst="rect">
            <a:avLst/>
          </a:prstGeom>
          <a:noFill/>
          <a:ln/>
        </p:spPr>
        <p:txBody>
          <a:bodyPr wrap="square" rtlCol="0" anchor="ctr"/>
          <a:lstStyle/>
          <a:p>
            <a:pPr marL="0" indent="0">
              <a:buNone/>
            </a:pPr>
            <a:r>
              <a:rPr lang="en-US" sz="1200" dirty="0">
                <a:solidFill>
                  <a:srgbClr val="000000"/>
                </a:solidFill>
                <a:latin typeface="Outfit" pitchFamily="34" charset="0"/>
                <a:ea typeface="Outfit" pitchFamily="34" charset="-122"/>
                <a:cs typeface="Outfit" pitchFamily="34" charset="-120"/>
              </a:rPr>
              <a:t>06</a:t>
            </a:r>
            <a:endParaRPr lang="en-US" sz="1200" dirty="0"/>
          </a:p>
        </p:txBody>
      </p:sp>
      <p:sp>
        <p:nvSpPr>
          <p:cNvPr id="15" name="Text 13"/>
          <p:cNvSpPr/>
          <p:nvPr/>
        </p:nvSpPr>
        <p:spPr>
          <a:xfrm>
            <a:off x="4206240" y="2194560"/>
            <a:ext cx="4114800" cy="360045"/>
          </a:xfrm>
          <a:prstGeom prst="rect">
            <a:avLst/>
          </a:prstGeom>
          <a:noFill/>
          <a:ln/>
        </p:spPr>
        <p:txBody>
          <a:bodyPr wrap="square" rtlCol="0" anchor="ctr"/>
          <a:lstStyle/>
          <a:p>
            <a:pPr marL="0" indent="0">
              <a:buNone/>
            </a:pPr>
            <a:r>
              <a:rPr lang="en-US" sz="1200" dirty="0">
                <a:solidFill>
                  <a:srgbClr val="000000"/>
                </a:solidFill>
                <a:latin typeface="Outfit" pitchFamily="34" charset="0"/>
                <a:ea typeface="Outfit" pitchFamily="34" charset="-122"/>
                <a:cs typeface="Outfit" pitchFamily="34" charset="-120"/>
              </a:rPr>
              <a:t>Prompt Engineering in Action: Real-World Applications</a:t>
            </a:r>
            <a:endParaRPr lang="en-US" sz="1200" dirty="0"/>
          </a:p>
        </p:txBody>
      </p:sp>
      <p:sp>
        <p:nvSpPr>
          <p:cNvPr id="16" name="Text 14"/>
          <p:cNvSpPr/>
          <p:nvPr/>
        </p:nvSpPr>
        <p:spPr>
          <a:xfrm>
            <a:off x="3749040" y="2560320"/>
            <a:ext cx="640080" cy="360045"/>
          </a:xfrm>
          <a:prstGeom prst="rect">
            <a:avLst/>
          </a:prstGeom>
          <a:noFill/>
          <a:ln/>
        </p:spPr>
        <p:txBody>
          <a:bodyPr wrap="square" rtlCol="0" anchor="ctr"/>
          <a:lstStyle/>
          <a:p>
            <a:pPr marL="0" indent="0">
              <a:buNone/>
            </a:pPr>
            <a:r>
              <a:rPr lang="en-US" sz="1200" dirty="0">
                <a:solidFill>
                  <a:srgbClr val="000000"/>
                </a:solidFill>
                <a:latin typeface="Outfit" pitchFamily="34" charset="0"/>
                <a:ea typeface="Outfit" pitchFamily="34" charset="-122"/>
                <a:cs typeface="Outfit" pitchFamily="34" charset="-120"/>
              </a:rPr>
              <a:t>07</a:t>
            </a:r>
            <a:endParaRPr lang="en-US" sz="1200" dirty="0"/>
          </a:p>
        </p:txBody>
      </p:sp>
      <p:sp>
        <p:nvSpPr>
          <p:cNvPr id="17" name="Text 15"/>
          <p:cNvSpPr/>
          <p:nvPr/>
        </p:nvSpPr>
        <p:spPr>
          <a:xfrm>
            <a:off x="4206240" y="2560320"/>
            <a:ext cx="4114800" cy="360045"/>
          </a:xfrm>
          <a:prstGeom prst="rect">
            <a:avLst/>
          </a:prstGeom>
          <a:noFill/>
          <a:ln/>
        </p:spPr>
        <p:txBody>
          <a:bodyPr wrap="square" rtlCol="0" anchor="ctr"/>
          <a:lstStyle/>
          <a:p>
            <a:pPr marL="0" indent="0">
              <a:buNone/>
            </a:pPr>
            <a:r>
              <a:rPr lang="en-US" sz="1200" dirty="0">
                <a:solidFill>
                  <a:srgbClr val="000000"/>
                </a:solidFill>
                <a:latin typeface="Outfit" pitchFamily="34" charset="0"/>
                <a:ea typeface="Outfit" pitchFamily="34" charset="-122"/>
                <a:cs typeface="Outfit" pitchFamily="34" charset="-120"/>
              </a:rPr>
              <a:t>Challenges and Considerations in Prompt Engineering</a:t>
            </a:r>
            <a:endParaRPr lang="en-US" sz="1200" dirty="0"/>
          </a:p>
        </p:txBody>
      </p:sp>
      <p:sp>
        <p:nvSpPr>
          <p:cNvPr id="18" name="Text 16"/>
          <p:cNvSpPr/>
          <p:nvPr/>
        </p:nvSpPr>
        <p:spPr>
          <a:xfrm>
            <a:off x="3749040" y="2926080"/>
            <a:ext cx="640080" cy="360045"/>
          </a:xfrm>
          <a:prstGeom prst="rect">
            <a:avLst/>
          </a:prstGeom>
          <a:noFill/>
          <a:ln/>
        </p:spPr>
        <p:txBody>
          <a:bodyPr wrap="square" rtlCol="0" anchor="ctr"/>
          <a:lstStyle/>
          <a:p>
            <a:pPr marL="0" indent="0">
              <a:buNone/>
            </a:pPr>
            <a:r>
              <a:rPr lang="en-US" sz="1200" dirty="0">
                <a:solidFill>
                  <a:srgbClr val="000000"/>
                </a:solidFill>
                <a:latin typeface="Outfit" pitchFamily="34" charset="0"/>
                <a:ea typeface="Outfit" pitchFamily="34" charset="-122"/>
                <a:cs typeface="Outfit" pitchFamily="34" charset="-120"/>
              </a:rPr>
              <a:t>08</a:t>
            </a:r>
            <a:endParaRPr lang="en-US" sz="1200" dirty="0"/>
          </a:p>
        </p:txBody>
      </p:sp>
      <p:sp>
        <p:nvSpPr>
          <p:cNvPr id="19" name="Text 17"/>
          <p:cNvSpPr/>
          <p:nvPr/>
        </p:nvSpPr>
        <p:spPr>
          <a:xfrm>
            <a:off x="4206240" y="2926080"/>
            <a:ext cx="4114800" cy="360045"/>
          </a:xfrm>
          <a:prstGeom prst="rect">
            <a:avLst/>
          </a:prstGeom>
          <a:noFill/>
          <a:ln/>
        </p:spPr>
        <p:txBody>
          <a:bodyPr wrap="square" rtlCol="0" anchor="ctr"/>
          <a:lstStyle/>
          <a:p>
            <a:pPr marL="0" indent="0">
              <a:buNone/>
            </a:pPr>
            <a:r>
              <a:rPr lang="en-US" sz="1200" dirty="0">
                <a:solidFill>
                  <a:srgbClr val="000000"/>
                </a:solidFill>
                <a:latin typeface="Outfit" pitchFamily="34" charset="0"/>
                <a:ea typeface="Outfit" pitchFamily="34" charset="-122"/>
                <a:cs typeface="Outfit" pitchFamily="34" charset="-120"/>
              </a:rPr>
              <a:t>The Role of Creativity in Prompt Engineering</a:t>
            </a:r>
            <a:endParaRPr lang="en-US" sz="1200" dirty="0"/>
          </a:p>
        </p:txBody>
      </p:sp>
      <p:sp>
        <p:nvSpPr>
          <p:cNvPr id="20" name="Text 18"/>
          <p:cNvSpPr/>
          <p:nvPr/>
        </p:nvSpPr>
        <p:spPr>
          <a:xfrm>
            <a:off x="3749040" y="3291840"/>
            <a:ext cx="640080" cy="360045"/>
          </a:xfrm>
          <a:prstGeom prst="rect">
            <a:avLst/>
          </a:prstGeom>
          <a:noFill/>
          <a:ln/>
        </p:spPr>
        <p:txBody>
          <a:bodyPr wrap="square" rtlCol="0" anchor="ctr"/>
          <a:lstStyle/>
          <a:p>
            <a:pPr marL="0" indent="0">
              <a:buNone/>
            </a:pPr>
            <a:r>
              <a:rPr lang="en-US" sz="1200" dirty="0">
                <a:solidFill>
                  <a:srgbClr val="000000"/>
                </a:solidFill>
                <a:latin typeface="Outfit" pitchFamily="34" charset="0"/>
                <a:ea typeface="Outfit" pitchFamily="34" charset="-122"/>
                <a:cs typeface="Outfit" pitchFamily="34" charset="-120"/>
              </a:rPr>
              <a:t>09</a:t>
            </a:r>
            <a:endParaRPr lang="en-US" sz="1200" dirty="0"/>
          </a:p>
        </p:txBody>
      </p:sp>
      <p:sp>
        <p:nvSpPr>
          <p:cNvPr id="21" name="Text 19"/>
          <p:cNvSpPr/>
          <p:nvPr/>
        </p:nvSpPr>
        <p:spPr>
          <a:xfrm>
            <a:off x="4206240" y="3291840"/>
            <a:ext cx="4114800" cy="360045"/>
          </a:xfrm>
          <a:prstGeom prst="rect">
            <a:avLst/>
          </a:prstGeom>
          <a:noFill/>
          <a:ln/>
        </p:spPr>
        <p:txBody>
          <a:bodyPr wrap="square" rtlCol="0" anchor="ctr"/>
          <a:lstStyle/>
          <a:p>
            <a:pPr marL="0" indent="0">
              <a:buNone/>
            </a:pPr>
            <a:r>
              <a:rPr lang="en-US" sz="1200" dirty="0">
                <a:solidFill>
                  <a:srgbClr val="000000"/>
                </a:solidFill>
                <a:latin typeface="Outfit" pitchFamily="34" charset="0"/>
                <a:ea typeface="Outfit" pitchFamily="34" charset="-122"/>
                <a:cs typeface="Outfit" pitchFamily="34" charset="-120"/>
              </a:rPr>
              <a:t>Future Trends in Prompt Engineering</a:t>
            </a:r>
            <a:endParaRPr lang="en-US" sz="1200" dirty="0"/>
          </a:p>
        </p:txBody>
      </p:sp>
      <p:sp>
        <p:nvSpPr>
          <p:cNvPr id="22" name="Text 20"/>
          <p:cNvSpPr/>
          <p:nvPr/>
        </p:nvSpPr>
        <p:spPr>
          <a:xfrm>
            <a:off x="3749040" y="3657600"/>
            <a:ext cx="640080" cy="360045"/>
          </a:xfrm>
          <a:prstGeom prst="rect">
            <a:avLst/>
          </a:prstGeom>
          <a:noFill/>
          <a:ln/>
        </p:spPr>
        <p:txBody>
          <a:bodyPr wrap="square" rtlCol="0" anchor="ctr"/>
          <a:lstStyle/>
          <a:p>
            <a:pPr marL="0" indent="0">
              <a:buNone/>
            </a:pPr>
            <a:r>
              <a:rPr lang="en-US" sz="1200" dirty="0">
                <a:solidFill>
                  <a:srgbClr val="000000"/>
                </a:solidFill>
                <a:latin typeface="Outfit" pitchFamily="34" charset="0"/>
                <a:ea typeface="Outfit" pitchFamily="34" charset="-122"/>
                <a:cs typeface="Outfit" pitchFamily="34" charset="-120"/>
              </a:rPr>
              <a:t>10</a:t>
            </a:r>
            <a:endParaRPr lang="en-US" sz="1200" dirty="0"/>
          </a:p>
        </p:txBody>
      </p:sp>
      <p:sp>
        <p:nvSpPr>
          <p:cNvPr id="23" name="Text 21"/>
          <p:cNvSpPr/>
          <p:nvPr/>
        </p:nvSpPr>
        <p:spPr>
          <a:xfrm>
            <a:off x="4206240" y="3657600"/>
            <a:ext cx="4114800" cy="360045"/>
          </a:xfrm>
          <a:prstGeom prst="rect">
            <a:avLst/>
          </a:prstGeom>
          <a:noFill/>
          <a:ln/>
        </p:spPr>
        <p:txBody>
          <a:bodyPr wrap="square" rtlCol="0" anchor="ctr"/>
          <a:lstStyle/>
          <a:p>
            <a:pPr marL="0" indent="0">
              <a:buNone/>
            </a:pPr>
            <a:r>
              <a:rPr lang="en-US" sz="1200" dirty="0">
                <a:solidFill>
                  <a:srgbClr val="000000"/>
                </a:solidFill>
                <a:latin typeface="Outfit" pitchFamily="34" charset="0"/>
                <a:ea typeface="Outfit" pitchFamily="34" charset="-122"/>
                <a:cs typeface="Outfit" pitchFamily="34" charset="-120"/>
              </a:rPr>
              <a:t>Thank You!</a:t>
            </a:r>
            <a:endParaRPr lang="en-US" sz="12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731520" y="411480"/>
            <a:ext cx="64008" cy="1285875"/>
          </a:xfrm>
          <a:prstGeom prst="rect">
            <a:avLst/>
          </a:prstGeom>
          <a:solidFill>
            <a:srgbClr val="FFD600"/>
          </a:solidFill>
          <a:ln w="12700">
            <a:solidFill>
              <a:srgbClr val="FFD600"/>
            </a:solidFill>
            <a:prstDash val="solid"/>
          </a:ln>
        </p:spPr>
      </p:sp>
      <p:sp>
        <p:nvSpPr>
          <p:cNvPr id="3" name="Shape 1"/>
          <p:cNvSpPr/>
          <p:nvPr/>
        </p:nvSpPr>
        <p:spPr>
          <a:xfrm>
            <a:off x="1280160" y="0"/>
            <a:ext cx="457200" cy="365760"/>
          </a:xfrm>
          <a:prstGeom prst="rect">
            <a:avLst/>
          </a:prstGeom>
          <a:solidFill>
            <a:srgbClr val="1A6847"/>
          </a:solidFill>
          <a:ln w="12700">
            <a:solidFill>
              <a:srgbClr val="1A6847"/>
            </a:solidFill>
            <a:prstDash val="solid"/>
          </a:ln>
        </p:spPr>
      </p:sp>
      <p:sp>
        <p:nvSpPr>
          <p:cNvPr id="4" name="Text 2"/>
          <p:cNvSpPr/>
          <p:nvPr/>
        </p:nvSpPr>
        <p:spPr>
          <a:xfrm>
            <a:off x="1280160" y="0"/>
            <a:ext cx="457200" cy="365760"/>
          </a:xfrm>
          <a:prstGeom prst="rect">
            <a:avLst/>
          </a:prstGeom>
          <a:noFill/>
          <a:ln/>
        </p:spPr>
        <p:txBody>
          <a:bodyPr wrap="square" rtlCol="0" anchor="t"/>
          <a:lstStyle/>
          <a:p>
            <a:pPr marL="0" indent="0" algn="ctr">
              <a:buNone/>
            </a:pPr>
            <a:r>
              <a:rPr lang="en-US" sz="1600" b="1" dirty="0">
                <a:solidFill>
                  <a:srgbClr val="FFD600"/>
                </a:solidFill>
                <a:latin typeface="Outfit" pitchFamily="34" charset="0"/>
                <a:ea typeface="Outfit" pitchFamily="34" charset="-122"/>
                <a:cs typeface="Outfit" pitchFamily="34" charset="-120"/>
              </a:rPr>
              <a:t>1</a:t>
            </a:r>
            <a:endParaRPr lang="en-US" sz="1600" dirty="0"/>
          </a:p>
        </p:txBody>
      </p:sp>
      <p:sp>
        <p:nvSpPr>
          <p:cNvPr id="5" name="Text 3"/>
          <p:cNvSpPr/>
          <p:nvPr/>
        </p:nvSpPr>
        <p:spPr>
          <a:xfrm>
            <a:off x="1188720" y="925830"/>
            <a:ext cx="7315200" cy="514350"/>
          </a:xfrm>
          <a:prstGeom prst="rect">
            <a:avLst/>
          </a:prstGeom>
          <a:noFill/>
          <a:ln/>
        </p:spPr>
        <p:txBody>
          <a:bodyPr wrap="square" rtlCol="0" anchor="ctr"/>
          <a:lstStyle/>
          <a:p>
            <a:pPr marL="0" indent="0">
              <a:buNone/>
            </a:pPr>
            <a:r>
              <a:rPr lang="en-US" sz="2800" b="1" dirty="0">
                <a:solidFill>
                  <a:srgbClr val="1A6847"/>
                </a:solidFill>
                <a:latin typeface="Outfit" pitchFamily="34" charset="0"/>
                <a:ea typeface="Outfit" pitchFamily="34" charset="-122"/>
                <a:cs typeface="Outfit" pitchFamily="34" charset="-120"/>
              </a:rPr>
              <a:t>The Future of AI Interaction</a:t>
            </a:r>
            <a:endParaRPr lang="en-US" sz="2800" dirty="0"/>
          </a:p>
        </p:txBody>
      </p:sp>
      <p:sp>
        <p:nvSpPr>
          <p:cNvPr id="6" name="Text 4"/>
          <p:cNvSpPr/>
          <p:nvPr/>
        </p:nvSpPr>
        <p:spPr>
          <a:xfrm>
            <a:off x="1207008" y="1543050"/>
            <a:ext cx="7315200" cy="3343275"/>
          </a:xfrm>
          <a:prstGeom prst="rect">
            <a:avLst/>
          </a:prstGeom>
          <a:noFill/>
          <a:ln/>
        </p:spPr>
        <p:txBody>
          <a:bodyPr wrap="square" rtlCol="0" anchor="t"/>
          <a:lstStyle/>
          <a:p>
            <a:pPr marL="342900" indent="-342900" algn="just">
              <a:lnSpc>
                <a:spcPts val="2000"/>
              </a:lnSpc>
              <a:buSzPct val="100000"/>
              <a:buChar char="•"/>
            </a:pPr>
            <a:r>
              <a:rPr lang="en-US" sz="1200" dirty="0">
                <a:solidFill>
                  <a:srgbClr val="000000"/>
                </a:solidFill>
                <a:latin typeface="Outfit" pitchFamily="34" charset="0"/>
                <a:ea typeface="Outfit" pitchFamily="34" charset="-122"/>
                <a:cs typeface="Outfit" pitchFamily="34" charset="-120"/>
              </a:rPr>
              <a:t>As AI becomes more integral to our lives, mastering prompt engineering is essential for effective communication with these systems.
Prompt engineering enables users to customize and optimize their interactions, leading to smarter and more relevant responses.
In this presentation, we will dive into three advanced techniques: zero-shot, few-shot, and chain-of-thought prompting.
By understanding these techniques, you can unleash the full potential of AI applications in various fields.
Let’s embark on this journey to unlock the future of intelligent interactions.</a:t>
            </a:r>
            <a:endParaRPr lang="en-US" sz="12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731520" y="411480"/>
            <a:ext cx="64008" cy="1285875"/>
          </a:xfrm>
          <a:prstGeom prst="rect">
            <a:avLst/>
          </a:prstGeom>
          <a:solidFill>
            <a:srgbClr val="FFD600"/>
          </a:solidFill>
          <a:ln w="12700">
            <a:solidFill>
              <a:srgbClr val="FFD600"/>
            </a:solidFill>
            <a:prstDash val="solid"/>
          </a:ln>
        </p:spPr>
      </p:sp>
      <p:sp>
        <p:nvSpPr>
          <p:cNvPr id="3" name="Shape 1"/>
          <p:cNvSpPr/>
          <p:nvPr/>
        </p:nvSpPr>
        <p:spPr>
          <a:xfrm>
            <a:off x="1280160" y="0"/>
            <a:ext cx="457200" cy="365760"/>
          </a:xfrm>
          <a:prstGeom prst="rect">
            <a:avLst/>
          </a:prstGeom>
          <a:solidFill>
            <a:srgbClr val="1A6847"/>
          </a:solidFill>
          <a:ln w="12700">
            <a:solidFill>
              <a:srgbClr val="1A6847"/>
            </a:solidFill>
            <a:prstDash val="solid"/>
          </a:ln>
        </p:spPr>
      </p:sp>
      <p:sp>
        <p:nvSpPr>
          <p:cNvPr id="4" name="Text 2"/>
          <p:cNvSpPr/>
          <p:nvPr/>
        </p:nvSpPr>
        <p:spPr>
          <a:xfrm>
            <a:off x="1280160" y="0"/>
            <a:ext cx="457200" cy="365760"/>
          </a:xfrm>
          <a:prstGeom prst="rect">
            <a:avLst/>
          </a:prstGeom>
          <a:noFill/>
          <a:ln/>
        </p:spPr>
        <p:txBody>
          <a:bodyPr wrap="square" rtlCol="0" anchor="t"/>
          <a:lstStyle/>
          <a:p>
            <a:pPr marL="0" indent="0" algn="ctr">
              <a:buNone/>
            </a:pPr>
            <a:r>
              <a:rPr lang="en-US" sz="1600" b="1" dirty="0">
                <a:solidFill>
                  <a:srgbClr val="FFD600"/>
                </a:solidFill>
                <a:latin typeface="Outfit" pitchFamily="34" charset="0"/>
                <a:ea typeface="Outfit" pitchFamily="34" charset="-122"/>
                <a:cs typeface="Outfit" pitchFamily="34" charset="-120"/>
              </a:rPr>
              <a:t>2</a:t>
            </a:r>
            <a:endParaRPr lang="en-US" sz="1600" dirty="0"/>
          </a:p>
        </p:txBody>
      </p:sp>
      <p:sp>
        <p:nvSpPr>
          <p:cNvPr id="5" name="Text 3"/>
          <p:cNvSpPr/>
          <p:nvPr/>
        </p:nvSpPr>
        <p:spPr>
          <a:xfrm>
            <a:off x="1188720" y="925830"/>
            <a:ext cx="7315200" cy="514350"/>
          </a:xfrm>
          <a:prstGeom prst="rect">
            <a:avLst/>
          </a:prstGeom>
          <a:noFill/>
          <a:ln/>
        </p:spPr>
        <p:txBody>
          <a:bodyPr wrap="square" rtlCol="0" anchor="ctr"/>
          <a:lstStyle/>
          <a:p>
            <a:pPr marL="0" indent="0">
              <a:buNone/>
            </a:pPr>
            <a:r>
              <a:rPr lang="en-US" sz="2800" b="1" dirty="0">
                <a:solidFill>
                  <a:srgbClr val="1A6847"/>
                </a:solidFill>
                <a:latin typeface="Outfit" pitchFamily="34" charset="0"/>
                <a:ea typeface="Outfit" pitchFamily="34" charset="-122"/>
                <a:cs typeface="Outfit" pitchFamily="34" charset="-120"/>
              </a:rPr>
              <a:t>Zero-Shot Prompting: Going Straight to the Point</a:t>
            </a:r>
            <a:endParaRPr lang="en-US" sz="2800" dirty="0"/>
          </a:p>
        </p:txBody>
      </p:sp>
      <p:sp>
        <p:nvSpPr>
          <p:cNvPr id="6" name="Text 4"/>
          <p:cNvSpPr/>
          <p:nvPr/>
        </p:nvSpPr>
        <p:spPr>
          <a:xfrm>
            <a:off x="1207008" y="1543050"/>
            <a:ext cx="7315200" cy="3343275"/>
          </a:xfrm>
          <a:prstGeom prst="rect">
            <a:avLst/>
          </a:prstGeom>
          <a:noFill/>
          <a:ln/>
        </p:spPr>
        <p:txBody>
          <a:bodyPr wrap="square" rtlCol="0" anchor="t"/>
          <a:lstStyle/>
          <a:p>
            <a:pPr marL="342900" indent="-342900" algn="just">
              <a:lnSpc>
                <a:spcPts val="2000"/>
              </a:lnSpc>
              <a:buSzPct val="100000"/>
              <a:buChar char="•"/>
            </a:pPr>
            <a:r>
              <a:rPr lang="en-US" sz="1200" dirty="0">
                <a:solidFill>
                  <a:srgbClr val="000000"/>
                </a:solidFill>
                <a:latin typeface="Outfit" pitchFamily="34" charset="0"/>
                <a:ea typeface="Outfit" pitchFamily="34" charset="-122"/>
                <a:cs typeface="Outfit" pitchFamily="34" charset="-120"/>
              </a:rPr>
              <a:t>Zero-shot prompting allows you to ask questions without prior examples or context.
This technique trusts the AI's existing knowledge to provide answers directly, making it efficient.
Applications include summarizing content, generating explanations, or responding to direct inquiries.
Businesses can leverage this for quick decision-making and enhancing customer support.
Zero-shot prompting fosters a unique synergy between human intention and AI capability.</a:t>
            </a:r>
            <a:endParaRPr lang="en-US" sz="12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731520" y="411480"/>
            <a:ext cx="64008" cy="1285875"/>
          </a:xfrm>
          <a:prstGeom prst="rect">
            <a:avLst/>
          </a:prstGeom>
          <a:solidFill>
            <a:srgbClr val="FFD600"/>
          </a:solidFill>
          <a:ln w="12700">
            <a:solidFill>
              <a:srgbClr val="FFD600"/>
            </a:solidFill>
            <a:prstDash val="solid"/>
          </a:ln>
        </p:spPr>
      </p:sp>
      <p:sp>
        <p:nvSpPr>
          <p:cNvPr id="3" name="Shape 1"/>
          <p:cNvSpPr/>
          <p:nvPr/>
        </p:nvSpPr>
        <p:spPr>
          <a:xfrm>
            <a:off x="1280160" y="0"/>
            <a:ext cx="457200" cy="365760"/>
          </a:xfrm>
          <a:prstGeom prst="rect">
            <a:avLst/>
          </a:prstGeom>
          <a:solidFill>
            <a:srgbClr val="1A6847"/>
          </a:solidFill>
          <a:ln w="12700">
            <a:solidFill>
              <a:srgbClr val="1A6847"/>
            </a:solidFill>
            <a:prstDash val="solid"/>
          </a:ln>
        </p:spPr>
      </p:sp>
      <p:sp>
        <p:nvSpPr>
          <p:cNvPr id="4" name="Text 2"/>
          <p:cNvSpPr/>
          <p:nvPr/>
        </p:nvSpPr>
        <p:spPr>
          <a:xfrm>
            <a:off x="1280160" y="0"/>
            <a:ext cx="457200" cy="365760"/>
          </a:xfrm>
          <a:prstGeom prst="rect">
            <a:avLst/>
          </a:prstGeom>
          <a:noFill/>
          <a:ln/>
        </p:spPr>
        <p:txBody>
          <a:bodyPr wrap="square" rtlCol="0" anchor="t"/>
          <a:lstStyle/>
          <a:p>
            <a:pPr marL="0" indent="0" algn="ctr">
              <a:buNone/>
            </a:pPr>
            <a:r>
              <a:rPr lang="en-US" sz="1600" b="1" dirty="0">
                <a:solidFill>
                  <a:srgbClr val="FFD600"/>
                </a:solidFill>
                <a:latin typeface="Outfit" pitchFamily="34" charset="0"/>
                <a:ea typeface="Outfit" pitchFamily="34" charset="-122"/>
                <a:cs typeface="Outfit" pitchFamily="34" charset="-120"/>
              </a:rPr>
              <a:t>3</a:t>
            </a:r>
            <a:endParaRPr lang="en-US" sz="1600" dirty="0"/>
          </a:p>
        </p:txBody>
      </p:sp>
      <p:sp>
        <p:nvSpPr>
          <p:cNvPr id="5" name="Text 3"/>
          <p:cNvSpPr/>
          <p:nvPr/>
        </p:nvSpPr>
        <p:spPr>
          <a:xfrm>
            <a:off x="1188720" y="925830"/>
            <a:ext cx="7315200" cy="514350"/>
          </a:xfrm>
          <a:prstGeom prst="rect">
            <a:avLst/>
          </a:prstGeom>
          <a:noFill/>
          <a:ln/>
        </p:spPr>
        <p:txBody>
          <a:bodyPr wrap="square" rtlCol="0" anchor="ctr"/>
          <a:lstStyle/>
          <a:p>
            <a:pPr marL="0" indent="0">
              <a:buNone/>
            </a:pPr>
            <a:r>
              <a:rPr lang="en-US" sz="2800" b="1" dirty="0">
                <a:solidFill>
                  <a:srgbClr val="1A6847"/>
                </a:solidFill>
                <a:latin typeface="Outfit" pitchFamily="34" charset="0"/>
                <a:ea typeface="Outfit" pitchFamily="34" charset="-122"/>
                <a:cs typeface="Outfit" pitchFamily="34" charset="-120"/>
              </a:rPr>
              <a:t>Few-Shot Prompting: Learning from Examples</a:t>
            </a:r>
            <a:endParaRPr lang="en-US" sz="2800" dirty="0"/>
          </a:p>
        </p:txBody>
      </p:sp>
      <p:sp>
        <p:nvSpPr>
          <p:cNvPr id="6" name="Text 4"/>
          <p:cNvSpPr/>
          <p:nvPr/>
        </p:nvSpPr>
        <p:spPr>
          <a:xfrm>
            <a:off x="1207008" y="1543050"/>
            <a:ext cx="7315200" cy="3343275"/>
          </a:xfrm>
          <a:prstGeom prst="rect">
            <a:avLst/>
          </a:prstGeom>
          <a:noFill/>
          <a:ln/>
        </p:spPr>
        <p:txBody>
          <a:bodyPr wrap="square" rtlCol="0" anchor="t"/>
          <a:lstStyle/>
          <a:p>
            <a:pPr marL="342900" indent="-342900" algn="just">
              <a:lnSpc>
                <a:spcPts val="2000"/>
              </a:lnSpc>
              <a:buSzPct val="100000"/>
              <a:buChar char="•"/>
            </a:pPr>
            <a:r>
              <a:rPr lang="en-US" sz="1200" dirty="0">
                <a:solidFill>
                  <a:srgbClr val="000000"/>
                </a:solidFill>
                <a:latin typeface="Outfit" pitchFamily="34" charset="0"/>
                <a:ea typeface="Outfit" pitchFamily="34" charset="-122"/>
                <a:cs typeface="Outfit" pitchFamily="34" charset="-120"/>
              </a:rPr>
              <a:t>Few-shot prompting uses a limited number of examples to guide AI in generating tailored responses.
This technique enhances the model’s understanding of the context and nuances of the task.
It's useful in applications like language translation, content creation, and personalized recommendations.
In education, few-shot prompting can help students learn new concepts based on initial examples.
By providing a glimpse into the desired output, we can achieve more relevant AI interactions.</a:t>
            </a:r>
            <a:endParaRPr lang="en-US" sz="12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731520" y="411480"/>
            <a:ext cx="64008" cy="1285875"/>
          </a:xfrm>
          <a:prstGeom prst="rect">
            <a:avLst/>
          </a:prstGeom>
          <a:solidFill>
            <a:srgbClr val="FFD600"/>
          </a:solidFill>
          <a:ln w="12700">
            <a:solidFill>
              <a:srgbClr val="FFD600"/>
            </a:solidFill>
            <a:prstDash val="solid"/>
          </a:ln>
        </p:spPr>
      </p:sp>
      <p:sp>
        <p:nvSpPr>
          <p:cNvPr id="3" name="Shape 1"/>
          <p:cNvSpPr/>
          <p:nvPr/>
        </p:nvSpPr>
        <p:spPr>
          <a:xfrm>
            <a:off x="1280160" y="0"/>
            <a:ext cx="457200" cy="365760"/>
          </a:xfrm>
          <a:prstGeom prst="rect">
            <a:avLst/>
          </a:prstGeom>
          <a:solidFill>
            <a:srgbClr val="1A6847"/>
          </a:solidFill>
          <a:ln w="12700">
            <a:solidFill>
              <a:srgbClr val="1A6847"/>
            </a:solidFill>
            <a:prstDash val="solid"/>
          </a:ln>
        </p:spPr>
      </p:sp>
      <p:sp>
        <p:nvSpPr>
          <p:cNvPr id="4" name="Text 2"/>
          <p:cNvSpPr/>
          <p:nvPr/>
        </p:nvSpPr>
        <p:spPr>
          <a:xfrm>
            <a:off x="1280160" y="0"/>
            <a:ext cx="457200" cy="365760"/>
          </a:xfrm>
          <a:prstGeom prst="rect">
            <a:avLst/>
          </a:prstGeom>
          <a:noFill/>
          <a:ln/>
        </p:spPr>
        <p:txBody>
          <a:bodyPr wrap="square" rtlCol="0" anchor="t"/>
          <a:lstStyle/>
          <a:p>
            <a:pPr marL="0" indent="0" algn="ctr">
              <a:buNone/>
            </a:pPr>
            <a:r>
              <a:rPr lang="en-US" sz="1600" b="1" dirty="0">
                <a:solidFill>
                  <a:srgbClr val="FFD600"/>
                </a:solidFill>
                <a:latin typeface="Outfit" pitchFamily="34" charset="0"/>
                <a:ea typeface="Outfit" pitchFamily="34" charset="-122"/>
                <a:cs typeface="Outfit" pitchFamily="34" charset="-120"/>
              </a:rPr>
              <a:t>4</a:t>
            </a:r>
            <a:endParaRPr lang="en-US" sz="1600" dirty="0"/>
          </a:p>
        </p:txBody>
      </p:sp>
      <p:sp>
        <p:nvSpPr>
          <p:cNvPr id="5" name="Text 3"/>
          <p:cNvSpPr/>
          <p:nvPr/>
        </p:nvSpPr>
        <p:spPr>
          <a:xfrm>
            <a:off x="1188720" y="925830"/>
            <a:ext cx="7315200" cy="514350"/>
          </a:xfrm>
          <a:prstGeom prst="rect">
            <a:avLst/>
          </a:prstGeom>
          <a:noFill/>
          <a:ln/>
        </p:spPr>
        <p:txBody>
          <a:bodyPr wrap="square" rtlCol="0" anchor="ctr"/>
          <a:lstStyle/>
          <a:p>
            <a:pPr marL="0" indent="0">
              <a:buNone/>
            </a:pPr>
            <a:r>
              <a:rPr lang="en-US" sz="2800" b="1" dirty="0">
                <a:solidFill>
                  <a:srgbClr val="1A6847"/>
                </a:solidFill>
                <a:latin typeface="Outfit" pitchFamily="34" charset="0"/>
                <a:ea typeface="Outfit" pitchFamily="34" charset="-122"/>
                <a:cs typeface="Outfit" pitchFamily="34" charset="-120"/>
              </a:rPr>
              <a:t>Chain-of-Thought Prompting: Step-by-Step Reasoning</a:t>
            </a:r>
            <a:endParaRPr lang="en-US" sz="2800" dirty="0"/>
          </a:p>
        </p:txBody>
      </p:sp>
      <p:sp>
        <p:nvSpPr>
          <p:cNvPr id="6" name="Text 4"/>
          <p:cNvSpPr/>
          <p:nvPr/>
        </p:nvSpPr>
        <p:spPr>
          <a:xfrm>
            <a:off x="1207008" y="1543050"/>
            <a:ext cx="7315200" cy="3343275"/>
          </a:xfrm>
          <a:prstGeom prst="rect">
            <a:avLst/>
          </a:prstGeom>
          <a:noFill/>
          <a:ln/>
        </p:spPr>
        <p:txBody>
          <a:bodyPr wrap="square" rtlCol="0" anchor="t"/>
          <a:lstStyle/>
          <a:p>
            <a:pPr marL="342900" indent="-342900" algn="just">
              <a:lnSpc>
                <a:spcPts val="2000"/>
              </a:lnSpc>
              <a:buSzPct val="100000"/>
              <a:buChar char="•"/>
            </a:pPr>
            <a:r>
              <a:rPr lang="en-US" sz="1200" dirty="0">
                <a:solidFill>
                  <a:srgbClr val="000000"/>
                </a:solidFill>
                <a:latin typeface="Outfit" pitchFamily="34" charset="0"/>
                <a:ea typeface="Outfit" pitchFamily="34" charset="-122"/>
                <a:cs typeface="Outfit" pitchFamily="34" charset="-120"/>
              </a:rPr>
              <a:t>Chain-of-thought prompting encourages AI to articulate the reasoning process behind its responses.
This method fosters transparency and helps users understand how conclusions are reached.
Applications abound in complex problem solving, such as calculations and multi-step reasoning tasks.
In fields like marketing, this promotes aligning strategies with customer behavior insights.
Chain-of-thought prompting allows us to tap into the AI’s cognitive processes.</a:t>
            </a:r>
            <a:endParaRPr lang="en-US" sz="12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731520" y="411480"/>
            <a:ext cx="64008" cy="1285875"/>
          </a:xfrm>
          <a:prstGeom prst="rect">
            <a:avLst/>
          </a:prstGeom>
          <a:solidFill>
            <a:srgbClr val="FFD600"/>
          </a:solidFill>
          <a:ln w="12700">
            <a:solidFill>
              <a:srgbClr val="FFD600"/>
            </a:solidFill>
            <a:prstDash val="solid"/>
          </a:ln>
        </p:spPr>
      </p:sp>
      <p:sp>
        <p:nvSpPr>
          <p:cNvPr id="3" name="Shape 1"/>
          <p:cNvSpPr/>
          <p:nvPr/>
        </p:nvSpPr>
        <p:spPr>
          <a:xfrm>
            <a:off x="1280160" y="0"/>
            <a:ext cx="457200" cy="365760"/>
          </a:xfrm>
          <a:prstGeom prst="rect">
            <a:avLst/>
          </a:prstGeom>
          <a:solidFill>
            <a:srgbClr val="1A6847"/>
          </a:solidFill>
          <a:ln w="12700">
            <a:solidFill>
              <a:srgbClr val="1A6847"/>
            </a:solidFill>
            <a:prstDash val="solid"/>
          </a:ln>
        </p:spPr>
      </p:sp>
      <p:sp>
        <p:nvSpPr>
          <p:cNvPr id="4" name="Text 2"/>
          <p:cNvSpPr/>
          <p:nvPr/>
        </p:nvSpPr>
        <p:spPr>
          <a:xfrm>
            <a:off x="1280160" y="0"/>
            <a:ext cx="457200" cy="365760"/>
          </a:xfrm>
          <a:prstGeom prst="rect">
            <a:avLst/>
          </a:prstGeom>
          <a:noFill/>
          <a:ln/>
        </p:spPr>
        <p:txBody>
          <a:bodyPr wrap="square" rtlCol="0" anchor="t"/>
          <a:lstStyle/>
          <a:p>
            <a:pPr marL="0" indent="0" algn="ctr">
              <a:buNone/>
            </a:pPr>
            <a:r>
              <a:rPr lang="en-US" sz="1600" b="1" dirty="0">
                <a:solidFill>
                  <a:srgbClr val="FFD600"/>
                </a:solidFill>
                <a:latin typeface="Outfit" pitchFamily="34" charset="0"/>
                <a:ea typeface="Outfit" pitchFamily="34" charset="-122"/>
                <a:cs typeface="Outfit" pitchFamily="34" charset="-120"/>
              </a:rPr>
              <a:t>5</a:t>
            </a:r>
            <a:endParaRPr lang="en-US" sz="1600" dirty="0"/>
          </a:p>
        </p:txBody>
      </p:sp>
      <p:sp>
        <p:nvSpPr>
          <p:cNvPr id="5" name="Text 3"/>
          <p:cNvSpPr/>
          <p:nvPr/>
        </p:nvSpPr>
        <p:spPr>
          <a:xfrm>
            <a:off x="1188720" y="925830"/>
            <a:ext cx="7315200" cy="514350"/>
          </a:xfrm>
          <a:prstGeom prst="rect">
            <a:avLst/>
          </a:prstGeom>
          <a:noFill/>
          <a:ln/>
        </p:spPr>
        <p:txBody>
          <a:bodyPr wrap="square" rtlCol="0" anchor="ctr"/>
          <a:lstStyle/>
          <a:p>
            <a:pPr marL="0" indent="0">
              <a:buNone/>
            </a:pPr>
            <a:r>
              <a:rPr lang="en-US" sz="2800" b="1" dirty="0">
                <a:solidFill>
                  <a:srgbClr val="1A6847"/>
                </a:solidFill>
                <a:latin typeface="Outfit" pitchFamily="34" charset="0"/>
                <a:ea typeface="Outfit" pitchFamily="34" charset="-122"/>
                <a:cs typeface="Outfit" pitchFamily="34" charset="-120"/>
              </a:rPr>
              <a:t>Combining Techniques for Maximum Impact</a:t>
            </a:r>
            <a:endParaRPr lang="en-US" sz="2800" dirty="0"/>
          </a:p>
        </p:txBody>
      </p:sp>
      <p:sp>
        <p:nvSpPr>
          <p:cNvPr id="6" name="Text 4"/>
          <p:cNvSpPr/>
          <p:nvPr/>
        </p:nvSpPr>
        <p:spPr>
          <a:xfrm>
            <a:off x="1207008" y="1543050"/>
            <a:ext cx="7315200" cy="3343275"/>
          </a:xfrm>
          <a:prstGeom prst="rect">
            <a:avLst/>
          </a:prstGeom>
          <a:noFill/>
          <a:ln/>
        </p:spPr>
        <p:txBody>
          <a:bodyPr wrap="square" rtlCol="0" anchor="t"/>
          <a:lstStyle/>
          <a:p>
            <a:pPr marL="342900" indent="-342900" algn="just">
              <a:lnSpc>
                <a:spcPts val="2000"/>
              </a:lnSpc>
              <a:buSzPct val="100000"/>
              <a:buChar char="•"/>
            </a:pPr>
            <a:r>
              <a:rPr lang="en-US" sz="1200" dirty="0">
                <a:solidFill>
                  <a:srgbClr val="000000"/>
                </a:solidFill>
                <a:latin typeface="Outfit" pitchFamily="34" charset="0"/>
                <a:ea typeface="Outfit" pitchFamily="34" charset="-122"/>
                <a:cs typeface="Outfit" pitchFamily="34" charset="-120"/>
              </a:rPr>
              <a:t>An effective prompt engineering strategy often combines these techniques for improved outcomes.
For instance, using few-shot examples within a zero-shot framework can refine response accuracy.
This hybrid approach ensures flexibility in communication with AI while maintaining clarity.
In business, this could mean more adept market analysis and customer engagement strategies.
Combining these techniques opens the door to innovative applications in diverse sectors.</a:t>
            </a:r>
            <a:endParaRPr lang="en-US" sz="12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Shape 0"/>
          <p:cNvSpPr/>
          <p:nvPr/>
        </p:nvSpPr>
        <p:spPr>
          <a:xfrm>
            <a:off x="731520" y="411480"/>
            <a:ext cx="64008" cy="1285875"/>
          </a:xfrm>
          <a:prstGeom prst="rect">
            <a:avLst/>
          </a:prstGeom>
          <a:solidFill>
            <a:srgbClr val="FFD600"/>
          </a:solidFill>
          <a:ln w="12700">
            <a:solidFill>
              <a:srgbClr val="FFD600"/>
            </a:solidFill>
            <a:prstDash val="solid"/>
          </a:ln>
        </p:spPr>
      </p:sp>
      <p:sp>
        <p:nvSpPr>
          <p:cNvPr id="3" name="Shape 1"/>
          <p:cNvSpPr/>
          <p:nvPr/>
        </p:nvSpPr>
        <p:spPr>
          <a:xfrm>
            <a:off x="1280160" y="0"/>
            <a:ext cx="457200" cy="365760"/>
          </a:xfrm>
          <a:prstGeom prst="rect">
            <a:avLst/>
          </a:prstGeom>
          <a:solidFill>
            <a:srgbClr val="1A6847"/>
          </a:solidFill>
          <a:ln w="12700">
            <a:solidFill>
              <a:srgbClr val="1A6847"/>
            </a:solidFill>
            <a:prstDash val="solid"/>
          </a:ln>
        </p:spPr>
      </p:sp>
      <p:sp>
        <p:nvSpPr>
          <p:cNvPr id="4" name="Text 2"/>
          <p:cNvSpPr/>
          <p:nvPr/>
        </p:nvSpPr>
        <p:spPr>
          <a:xfrm>
            <a:off x="1280160" y="0"/>
            <a:ext cx="457200" cy="365760"/>
          </a:xfrm>
          <a:prstGeom prst="rect">
            <a:avLst/>
          </a:prstGeom>
          <a:noFill/>
          <a:ln/>
        </p:spPr>
        <p:txBody>
          <a:bodyPr wrap="square" rtlCol="0" anchor="t"/>
          <a:lstStyle/>
          <a:p>
            <a:pPr marL="0" indent="0" algn="ctr">
              <a:buNone/>
            </a:pPr>
            <a:r>
              <a:rPr lang="en-US" sz="1600" b="1" dirty="0">
                <a:solidFill>
                  <a:srgbClr val="FFD600"/>
                </a:solidFill>
                <a:latin typeface="Outfit" pitchFamily="34" charset="0"/>
                <a:ea typeface="Outfit" pitchFamily="34" charset="-122"/>
                <a:cs typeface="Outfit" pitchFamily="34" charset="-120"/>
              </a:rPr>
              <a:t>6</a:t>
            </a:r>
            <a:endParaRPr lang="en-US" sz="1600" dirty="0"/>
          </a:p>
        </p:txBody>
      </p:sp>
      <p:sp>
        <p:nvSpPr>
          <p:cNvPr id="5" name="Text 3"/>
          <p:cNvSpPr/>
          <p:nvPr/>
        </p:nvSpPr>
        <p:spPr>
          <a:xfrm>
            <a:off x="1188720" y="925830"/>
            <a:ext cx="7315200" cy="514350"/>
          </a:xfrm>
          <a:prstGeom prst="rect">
            <a:avLst/>
          </a:prstGeom>
          <a:noFill/>
          <a:ln/>
        </p:spPr>
        <p:txBody>
          <a:bodyPr wrap="square" rtlCol="0" anchor="ctr"/>
          <a:lstStyle/>
          <a:p>
            <a:pPr marL="0" indent="0">
              <a:buNone/>
            </a:pPr>
            <a:r>
              <a:rPr lang="en-US" sz="2800" b="1" dirty="0">
                <a:solidFill>
                  <a:srgbClr val="1A6847"/>
                </a:solidFill>
                <a:latin typeface="Outfit" pitchFamily="34" charset="0"/>
                <a:ea typeface="Outfit" pitchFamily="34" charset="-122"/>
                <a:cs typeface="Outfit" pitchFamily="34" charset="-120"/>
              </a:rPr>
              <a:t>Prompt Engineering in Action: Real-World Applications</a:t>
            </a:r>
            <a:endParaRPr lang="en-US" sz="2800" dirty="0"/>
          </a:p>
        </p:txBody>
      </p:sp>
      <p:sp>
        <p:nvSpPr>
          <p:cNvPr id="6" name="Text 4"/>
          <p:cNvSpPr/>
          <p:nvPr/>
        </p:nvSpPr>
        <p:spPr>
          <a:xfrm>
            <a:off x="1207008" y="1543050"/>
            <a:ext cx="7315200" cy="3343275"/>
          </a:xfrm>
          <a:prstGeom prst="rect">
            <a:avLst/>
          </a:prstGeom>
          <a:noFill/>
          <a:ln/>
        </p:spPr>
        <p:txBody>
          <a:bodyPr wrap="square" rtlCol="0" anchor="t"/>
          <a:lstStyle/>
          <a:p>
            <a:pPr marL="342900" indent="-342900" algn="just">
              <a:lnSpc>
                <a:spcPts val="2000"/>
              </a:lnSpc>
              <a:buSzPct val="100000"/>
              <a:buChar char="•"/>
            </a:pPr>
            <a:r>
              <a:rPr lang="en-US" sz="1200" dirty="0">
                <a:solidFill>
                  <a:srgbClr val="000000"/>
                </a:solidFill>
                <a:latin typeface="Outfit" pitchFamily="34" charset="0"/>
                <a:ea typeface="Outfit" pitchFamily="34" charset="-122"/>
                <a:cs typeface="Outfit" pitchFamily="34" charset="-120"/>
              </a:rPr>
              <a:t>From chatbots to AI content generators, prompt engineering is revolutionizing various industries.
Businesses harness these techniques to enhance user experience and streamline operations.
Education is transforming with personalized learning platforms powered by these advanced techniques.
In healthcare, AI assists in diagnostics by leveraging prompts to analyze patient data effectively.
The versatility of prompt engineering is paving the way for a smarter future.</a:t>
            </a:r>
            <a:endParaRPr lang="en-US" sz="12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Shape 0"/>
          <p:cNvSpPr/>
          <p:nvPr/>
        </p:nvSpPr>
        <p:spPr>
          <a:xfrm>
            <a:off x="731520" y="411480"/>
            <a:ext cx="64008" cy="1285875"/>
          </a:xfrm>
          <a:prstGeom prst="rect">
            <a:avLst/>
          </a:prstGeom>
          <a:solidFill>
            <a:srgbClr val="FFD600"/>
          </a:solidFill>
          <a:ln w="12700">
            <a:solidFill>
              <a:srgbClr val="FFD600"/>
            </a:solidFill>
            <a:prstDash val="solid"/>
          </a:ln>
        </p:spPr>
      </p:sp>
      <p:sp>
        <p:nvSpPr>
          <p:cNvPr id="3" name="Shape 1"/>
          <p:cNvSpPr/>
          <p:nvPr/>
        </p:nvSpPr>
        <p:spPr>
          <a:xfrm>
            <a:off x="1280160" y="0"/>
            <a:ext cx="457200" cy="365760"/>
          </a:xfrm>
          <a:prstGeom prst="rect">
            <a:avLst/>
          </a:prstGeom>
          <a:solidFill>
            <a:srgbClr val="1A6847"/>
          </a:solidFill>
          <a:ln w="12700">
            <a:solidFill>
              <a:srgbClr val="1A6847"/>
            </a:solidFill>
            <a:prstDash val="solid"/>
          </a:ln>
        </p:spPr>
      </p:sp>
      <p:sp>
        <p:nvSpPr>
          <p:cNvPr id="4" name="Text 2"/>
          <p:cNvSpPr/>
          <p:nvPr/>
        </p:nvSpPr>
        <p:spPr>
          <a:xfrm>
            <a:off x="1280160" y="0"/>
            <a:ext cx="457200" cy="365760"/>
          </a:xfrm>
          <a:prstGeom prst="rect">
            <a:avLst/>
          </a:prstGeom>
          <a:noFill/>
          <a:ln/>
        </p:spPr>
        <p:txBody>
          <a:bodyPr wrap="square" rtlCol="0" anchor="t"/>
          <a:lstStyle/>
          <a:p>
            <a:pPr marL="0" indent="0" algn="ctr">
              <a:buNone/>
            </a:pPr>
            <a:r>
              <a:rPr lang="en-US" sz="1600" b="1" dirty="0">
                <a:solidFill>
                  <a:srgbClr val="FFD600"/>
                </a:solidFill>
                <a:latin typeface="Outfit" pitchFamily="34" charset="0"/>
                <a:ea typeface="Outfit" pitchFamily="34" charset="-122"/>
                <a:cs typeface="Outfit" pitchFamily="34" charset="-120"/>
              </a:rPr>
              <a:t>7</a:t>
            </a:r>
            <a:endParaRPr lang="en-US" sz="1600" dirty="0"/>
          </a:p>
        </p:txBody>
      </p:sp>
      <p:sp>
        <p:nvSpPr>
          <p:cNvPr id="5" name="Text 3"/>
          <p:cNvSpPr/>
          <p:nvPr/>
        </p:nvSpPr>
        <p:spPr>
          <a:xfrm>
            <a:off x="1188720" y="925830"/>
            <a:ext cx="7315200" cy="514350"/>
          </a:xfrm>
          <a:prstGeom prst="rect">
            <a:avLst/>
          </a:prstGeom>
          <a:noFill/>
          <a:ln/>
        </p:spPr>
        <p:txBody>
          <a:bodyPr wrap="square" rtlCol="0" anchor="ctr"/>
          <a:lstStyle/>
          <a:p>
            <a:pPr marL="0" indent="0">
              <a:buNone/>
            </a:pPr>
            <a:r>
              <a:rPr lang="en-US" sz="2800" b="1" dirty="0">
                <a:solidFill>
                  <a:srgbClr val="1A6847"/>
                </a:solidFill>
                <a:latin typeface="Outfit" pitchFamily="34" charset="0"/>
                <a:ea typeface="Outfit" pitchFamily="34" charset="-122"/>
                <a:cs typeface="Outfit" pitchFamily="34" charset="-120"/>
              </a:rPr>
              <a:t>Challenges and Considerations in Prompt Engineering</a:t>
            </a:r>
            <a:endParaRPr lang="en-US" sz="2800" dirty="0"/>
          </a:p>
        </p:txBody>
      </p:sp>
      <p:sp>
        <p:nvSpPr>
          <p:cNvPr id="6" name="Text 4"/>
          <p:cNvSpPr/>
          <p:nvPr/>
        </p:nvSpPr>
        <p:spPr>
          <a:xfrm>
            <a:off x="1207008" y="1543050"/>
            <a:ext cx="7315200" cy="3343275"/>
          </a:xfrm>
          <a:prstGeom prst="rect">
            <a:avLst/>
          </a:prstGeom>
          <a:noFill/>
          <a:ln/>
        </p:spPr>
        <p:txBody>
          <a:bodyPr wrap="square" rtlCol="0" anchor="t"/>
          <a:lstStyle/>
          <a:p>
            <a:pPr marL="342900" indent="-342900" algn="just">
              <a:lnSpc>
                <a:spcPts val="2000"/>
              </a:lnSpc>
              <a:buSzPct val="100000"/>
              <a:buChar char="•"/>
            </a:pPr>
            <a:r>
              <a:rPr lang="en-US" sz="1200" dirty="0">
                <a:solidFill>
                  <a:srgbClr val="000000"/>
                </a:solidFill>
                <a:latin typeface="Outfit" pitchFamily="34" charset="0"/>
                <a:ea typeface="Outfit" pitchFamily="34" charset="-122"/>
                <a:cs typeface="Outfit" pitchFamily="34" charset="-120"/>
              </a:rPr>
              <a:t>As we embrace these techniques, it's vital to acknowledge potential challenges.
Misinterpretation of prompts can lead to irrelevant responses, highlighting the need for clarity.
Moreover, ethical considerations regarding AI transparency and bias must be addressed.
Continuing education and adaptation to new methods will be key to overcoming these hurdles.
A balanced approach will enhance the efficacy of prompt engineering.</a:t>
            </a:r>
            <a:endParaRPr lang="en-US" sz="12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280</Words>
  <Application>Microsoft Office PowerPoint</Application>
  <PresentationFormat>On-screen Show (16:9)</PresentationFormat>
  <Paragraphs>60</Paragraphs>
  <Slides>11</Slides>
  <Notes>11</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vector>
  </TitlesOfParts>
  <Company>PptxGenJS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DELL</cp:lastModifiedBy>
  <cp:revision>2</cp:revision>
  <dcterms:created xsi:type="dcterms:W3CDTF">2024-09-15T17:09:09Z</dcterms:created>
  <dcterms:modified xsi:type="dcterms:W3CDTF">2024-09-15T17:12:33Z</dcterms:modified>
</cp:coreProperties>
</file>