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1" r:id="rId3"/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b="0" i="0" lang="en-GB" sz="1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http://softuni.org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b="0" i="0" lang="en-GB" sz="1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Creative Commons Attribution-NonCommercial-ShareAlike</a:t>
            </a:r>
            <a:r>
              <a:rPr b="0" i="0" lang="en-GB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b="0" i="0" lang="en-GB" sz="1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http://softuni.org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b="0" i="0" lang="en-GB" sz="1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Creative Commons Attribution-NonCommercial-ShareAlike</a:t>
            </a:r>
            <a:r>
              <a:rPr b="0" i="0" lang="en-GB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Shape 306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GB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http://softuni.org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GB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Creative Commons Attribution-NonCommercial-ShareAlike</a:t>
            </a:r>
            <a:r>
              <a:rPr lang="en-GB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Shape 307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Shape 316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GB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http://softuni.org</a:t>
            </a:r>
            <a:endParaRPr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GB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Creative Commons Attribution-NonCommercial-ShareAlike</a:t>
            </a:r>
            <a:r>
              <a:rPr lang="en-GB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Shape 317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1" Type="http://schemas.openxmlformats.org/officeDocument/2006/relationships/hyperlink" Target="http://www.introprogramming.info/" TargetMode="External"/><Relationship Id="rId10" Type="http://schemas.openxmlformats.org/officeDocument/2006/relationships/hyperlink" Target="http://www.youtube.com/SoftwareUniversity" TargetMode="External"/><Relationship Id="rId13" Type="http://schemas.openxmlformats.org/officeDocument/2006/relationships/image" Target="../media/image5.png"/><Relationship Id="rId1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jpg"/><Relationship Id="rId3" Type="http://schemas.openxmlformats.org/officeDocument/2006/relationships/hyperlink" Target="http://softuni.bg/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Relationship Id="rId5" Type="http://schemas.openxmlformats.org/officeDocument/2006/relationships/hyperlink" Target="http://www.nakov.com/" TargetMode="External"/><Relationship Id="rId6" Type="http://schemas.openxmlformats.org/officeDocument/2006/relationships/hyperlink" Target="http://forum.softuni.bg/" TargetMode="External"/><Relationship Id="rId7" Type="http://schemas.openxmlformats.org/officeDocument/2006/relationships/hyperlink" Target="http://judge.softuni.bg/" TargetMode="External"/><Relationship Id="rId8" Type="http://schemas.openxmlformats.org/officeDocument/2006/relationships/hyperlink" Target="https://www.facebook.com/SoftwareUniversity" TargetMode="Externa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1" Type="http://schemas.openxmlformats.org/officeDocument/2006/relationships/hyperlink" Target="http://www.introprogramming.info/" TargetMode="External"/><Relationship Id="rId10" Type="http://schemas.openxmlformats.org/officeDocument/2006/relationships/hyperlink" Target="http://www.youtube.com/SoftwareUniversity" TargetMode="External"/><Relationship Id="rId13" Type="http://schemas.openxmlformats.org/officeDocument/2006/relationships/image" Target="../media/image2.png"/><Relationship Id="rId1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Relationship Id="rId3" Type="http://schemas.openxmlformats.org/officeDocument/2006/relationships/hyperlink" Target="http://softuni.bg/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Relationship Id="rId5" Type="http://schemas.openxmlformats.org/officeDocument/2006/relationships/hyperlink" Target="http://www.nakov.com/" TargetMode="External"/><Relationship Id="rId6" Type="http://schemas.openxmlformats.org/officeDocument/2006/relationships/hyperlink" Target="http://forum.softuni.bg/" TargetMode="External"/><Relationship Id="rId7" Type="http://schemas.openxmlformats.org/officeDocument/2006/relationships/hyperlink" Target="http://judge.softuni.bg/" TargetMode="External"/><Relationship Id="rId8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esentation Title Slide">
  <p:cSld name="Presentation Title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3275663" y="235726"/>
            <a:ext cx="55383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ts val="4100"/>
              <a:buFont typeface="Calibri"/>
              <a:buNone/>
              <a:defRPr b="1" i="0" sz="4100" u="none" cap="none" strike="noStrike">
                <a:solidFill>
                  <a:srgbClr val="F6D1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275663" y="1759724"/>
            <a:ext cx="55383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000"/>
              <a:buFont typeface="Noto Sans Symbols"/>
              <a:buNone/>
              <a:defRPr b="0" i="0" sz="3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None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None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2" type="body"/>
          </p:nvPr>
        </p:nvSpPr>
        <p:spPr>
          <a:xfrm>
            <a:off x="570458" y="3123062"/>
            <a:ext cx="2391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-228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100"/>
              <a:buFont typeface="Noto Sans Symbols"/>
              <a:buNone/>
              <a:defRPr b="1" i="0" sz="2100" u="none" cap="none" strike="noStrike">
                <a:solidFill>
                  <a:srgbClr val="EE792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925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/>
          <p:nvPr>
            <p:ph idx="3" type="pic"/>
          </p:nvPr>
        </p:nvSpPr>
        <p:spPr>
          <a:xfrm>
            <a:off x="3275663" y="3143250"/>
            <a:ext cx="5538300" cy="14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Noto Sans Symbols"/>
              <a:buNone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4" type="body"/>
          </p:nvPr>
        </p:nvSpPr>
        <p:spPr>
          <a:xfrm>
            <a:off x="570458" y="3475487"/>
            <a:ext cx="23913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700"/>
              <a:buFont typeface="Noto Sans Symbols"/>
              <a:buNone/>
              <a:defRPr b="1" i="0" sz="1700" u="none" cap="none" strike="noStrike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925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5" type="body"/>
          </p:nvPr>
        </p:nvSpPr>
        <p:spPr>
          <a:xfrm>
            <a:off x="570458" y="3758753"/>
            <a:ext cx="23913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500"/>
              <a:buFont typeface="Noto Sans Symbols"/>
              <a:buNone/>
              <a:defRPr b="1" i="0" sz="1500" u="none" cap="none" strike="noStrike">
                <a:solidFill>
                  <a:srgbClr val="FAE4B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925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6" type="body"/>
          </p:nvPr>
        </p:nvSpPr>
        <p:spPr>
          <a:xfrm>
            <a:off x="570458" y="4045954"/>
            <a:ext cx="23913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400"/>
              <a:buFont typeface="Noto Sans Symbols"/>
              <a:buNone/>
              <a:defRPr b="1" i="0" sz="1400" u="none" cap="none" strike="noStrik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925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7" type="body"/>
          </p:nvPr>
        </p:nvSpPr>
        <p:spPr>
          <a:xfrm>
            <a:off x="570458" y="4301825"/>
            <a:ext cx="2391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925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secHead">
  <p:cSld name="SECTION_HEADER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684787" y="3714750"/>
            <a:ext cx="7774425" cy="61545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100"/>
              <a:buFont typeface="Calibri"/>
              <a:buNone/>
              <a:defRPr b="1" i="0" sz="41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4787" y="4316226"/>
            <a:ext cx="7774425" cy="5392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000"/>
              <a:buFont typeface="Noto Sans Symbols"/>
              <a:buNone/>
              <a:defRPr b="0" i="0" sz="3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3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39249" y="239894"/>
            <a:ext cx="1659088" cy="413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urce Code Example">
  <p:cSld name="Source Code Exampl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142847" y="863341"/>
            <a:ext cx="8855923" cy="4177766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Noto Sans Symbols"/>
              <a:buNone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925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2" type="body"/>
          </p:nvPr>
        </p:nvSpPr>
        <p:spPr>
          <a:xfrm>
            <a:off x="468132" y="1419089"/>
            <a:ext cx="8207737" cy="1266961"/>
          </a:xfrm>
          <a:prstGeom prst="rect">
            <a:avLst/>
          </a:prstGeom>
          <a:solidFill>
            <a:srgbClr val="D9D4C6">
              <a:alpha val="24705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34925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type="title"/>
          </p:nvPr>
        </p:nvSpPr>
        <p:spPr>
          <a:xfrm>
            <a:off x="141648" y="30256"/>
            <a:ext cx="7185069" cy="833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  <a:defRPr b="1" i="0" sz="3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141647" y="4893751"/>
            <a:ext cx="918238" cy="147358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1061085" y="4893751"/>
            <a:ext cx="7614783" cy="147358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677068" y="4893751"/>
            <a:ext cx="321700" cy="147358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39249" y="239894"/>
            <a:ext cx="1659088" cy="413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estions Slide">
  <p:cSld name="Questions Slide">
    <p:bg>
      <p:bgPr>
        <a:blipFill rotWithShape="1">
          <a:blip r:embed="rId2">
            <a:alphaModFix/>
          </a:blip>
          <a:stretch>
            <a:fillRect b="-1999" l="0" r="0" t="-1998"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1147337" y="4800601"/>
            <a:ext cx="7864001" cy="27266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925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141648" y="30256"/>
            <a:ext cx="7185069" cy="833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  <a:defRPr b="1" i="0" sz="3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6" name="Shape 96">
            <a:hlinkClick r:id="rId3"/>
          </p:cNvPr>
          <p:cNvSpPr txBox="1"/>
          <p:nvPr/>
        </p:nvSpPr>
        <p:spPr>
          <a:xfrm rot="322898">
            <a:off x="7551799" y="1690159"/>
            <a:ext cx="227525" cy="3000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97" name="Shape 97">
            <a:hlinkClick r:id="rId4"/>
          </p:cNvPr>
          <p:cNvSpPr txBox="1"/>
          <p:nvPr/>
        </p:nvSpPr>
        <p:spPr>
          <a:xfrm rot="-969242">
            <a:off x="5677699" y="3255895"/>
            <a:ext cx="227521" cy="30008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98" name="Shape 98">
            <a:hlinkClick r:id="rId5"/>
          </p:cNvPr>
          <p:cNvSpPr txBox="1"/>
          <p:nvPr/>
        </p:nvSpPr>
        <p:spPr>
          <a:xfrm>
            <a:off x="8627368" y="3509728"/>
            <a:ext cx="191448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99" name="Shape 99">
            <a:hlinkClick r:id="rId6"/>
          </p:cNvPr>
          <p:cNvSpPr txBox="1"/>
          <p:nvPr/>
        </p:nvSpPr>
        <p:spPr>
          <a:xfrm rot="-628578">
            <a:off x="4572000" y="4581810"/>
            <a:ext cx="201067" cy="2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100" name="Shape 100">
            <a:hlinkClick r:id="rId7"/>
          </p:cNvPr>
          <p:cNvSpPr txBox="1"/>
          <p:nvPr/>
        </p:nvSpPr>
        <p:spPr>
          <a:xfrm rot="568874">
            <a:off x="6868788" y="3024551"/>
            <a:ext cx="219107" cy="27700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101" name="Shape 101">
            <a:hlinkClick r:id="rId8"/>
          </p:cNvPr>
          <p:cNvSpPr txBox="1"/>
          <p:nvPr/>
        </p:nvSpPr>
        <p:spPr>
          <a:xfrm rot="219625">
            <a:off x="5286893" y="1920089"/>
            <a:ext cx="245564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102" name="Shape 102">
            <a:hlinkClick r:id="rId9"/>
          </p:cNvPr>
          <p:cNvSpPr txBox="1"/>
          <p:nvPr/>
        </p:nvSpPr>
        <p:spPr>
          <a:xfrm rot="-627574">
            <a:off x="8818196" y="1740630"/>
            <a:ext cx="201067" cy="2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103" name="Shape 103">
            <a:hlinkClick r:id="rId10"/>
          </p:cNvPr>
          <p:cNvSpPr txBox="1"/>
          <p:nvPr/>
        </p:nvSpPr>
        <p:spPr>
          <a:xfrm rot="562030">
            <a:off x="8833248" y="2585944"/>
            <a:ext cx="191447" cy="20775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104" name="Shape 104">
            <a:hlinkClick r:id="rId11"/>
          </p:cNvPr>
          <p:cNvSpPr txBox="1"/>
          <p:nvPr/>
        </p:nvSpPr>
        <p:spPr>
          <a:xfrm rot="571064">
            <a:off x="8354764" y="4219432"/>
            <a:ext cx="201067" cy="23083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105" name="Shape 105"/>
          <p:cNvSpPr/>
          <p:nvPr/>
        </p:nvSpPr>
        <p:spPr>
          <a:xfrm rot="-650118">
            <a:off x="2039446" y="2479563"/>
            <a:ext cx="3406591" cy="711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3500"/>
              <a:buFont typeface="Noto Sans Symbols"/>
              <a:buNone/>
            </a:pPr>
            <a:r>
              <a:rPr b="1" lang="en-GB" sz="500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 b="1" sz="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Shape 10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339249" y="239894"/>
            <a:ext cx="1659088" cy="413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 rot="-632286">
            <a:off x="378252" y="1513505"/>
            <a:ext cx="2136959" cy="247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0" type="dt"/>
          </p:nvPr>
        </p:nvSpPr>
        <p:spPr>
          <a:xfrm>
            <a:off x="141647" y="4893751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1061085" y="4893751"/>
            <a:ext cx="7614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677068" y="4893751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142847" y="863341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937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925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type="title"/>
          </p:nvPr>
        </p:nvSpPr>
        <p:spPr>
          <a:xfrm>
            <a:off x="141648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  <a:defRPr b="1" i="0" sz="3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pic>
        <p:nvPicPr>
          <p:cNvPr id="26" name="Shape 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39249" y="239894"/>
            <a:ext cx="1659087" cy="413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secHead">
  <p:cSld name="SECTION_HEADER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684787" y="3714750"/>
            <a:ext cx="777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100"/>
              <a:buFont typeface="Calibri"/>
              <a:buNone/>
              <a:defRPr b="1" i="0" sz="41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684787" y="4316226"/>
            <a:ext cx="77745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000"/>
              <a:buFont typeface="Noto Sans Symbols"/>
              <a:buNone/>
              <a:defRPr b="0" i="0" sz="3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3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0" name="Shape 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39249" y="239894"/>
            <a:ext cx="1659087" cy="413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urce Code Example">
  <p:cSld name="Source Code Exampl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idx="1" type="body"/>
          </p:nvPr>
        </p:nvSpPr>
        <p:spPr>
          <a:xfrm>
            <a:off x="142847" y="863341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Noto Sans Symbols"/>
              <a:buNone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925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68132" y="1419089"/>
            <a:ext cx="8207700" cy="1266900"/>
          </a:xfrm>
          <a:prstGeom prst="rect">
            <a:avLst/>
          </a:prstGeom>
          <a:solidFill>
            <a:srgbClr val="D9D4C6">
              <a:alpha val="24705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34925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141648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  <a:defRPr b="1" i="0" sz="3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141647" y="4893751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1061085" y="4893751"/>
            <a:ext cx="7614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677068" y="4893751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8" name="Shape 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39249" y="239894"/>
            <a:ext cx="1659087" cy="413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estions Slide">
  <p:cSld name="Questions Slide">
    <p:bg>
      <p:bgPr>
        <a:blipFill rotWithShape="1">
          <a:blip r:embed="rId2">
            <a:alphaModFix/>
          </a:blip>
          <a:stretch>
            <a:fillRect b="-1999" l="0" r="0" t="-1998"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idx="1" type="body"/>
          </p:nvPr>
        </p:nvSpPr>
        <p:spPr>
          <a:xfrm>
            <a:off x="1147337" y="4800601"/>
            <a:ext cx="78639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925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type="title"/>
          </p:nvPr>
        </p:nvSpPr>
        <p:spPr>
          <a:xfrm>
            <a:off x="141648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  <a:defRPr b="1" i="0" sz="3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42" name="Shape 42">
            <a:hlinkClick r:id="rId3"/>
          </p:cNvPr>
          <p:cNvSpPr txBox="1"/>
          <p:nvPr/>
        </p:nvSpPr>
        <p:spPr>
          <a:xfrm rot="322337">
            <a:off x="7551780" y="1690138"/>
            <a:ext cx="227499" cy="3001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3" name="Shape 43">
            <a:hlinkClick r:id="rId4"/>
          </p:cNvPr>
          <p:cNvSpPr txBox="1"/>
          <p:nvPr/>
        </p:nvSpPr>
        <p:spPr>
          <a:xfrm rot="-969807">
            <a:off x="5677631" y="3255915"/>
            <a:ext cx="227388" cy="3001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4" name="Shape 44">
            <a:hlinkClick r:id="rId5"/>
          </p:cNvPr>
          <p:cNvSpPr txBox="1"/>
          <p:nvPr/>
        </p:nvSpPr>
        <p:spPr>
          <a:xfrm>
            <a:off x="8627368" y="3509728"/>
            <a:ext cx="191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5" name="Shape 45">
            <a:hlinkClick r:id="rId6"/>
          </p:cNvPr>
          <p:cNvSpPr txBox="1"/>
          <p:nvPr/>
        </p:nvSpPr>
        <p:spPr>
          <a:xfrm rot="-629302">
            <a:off x="4572000" y="4581790"/>
            <a:ext cx="201059" cy="23095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6" name="Shape 46">
            <a:hlinkClick r:id="rId7"/>
          </p:cNvPr>
          <p:cNvSpPr txBox="1"/>
          <p:nvPr/>
        </p:nvSpPr>
        <p:spPr>
          <a:xfrm rot="567739">
            <a:off x="6868821" y="3024510"/>
            <a:ext cx="218979" cy="27707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7" name="Shape 47">
            <a:hlinkClick r:id="rId8"/>
          </p:cNvPr>
          <p:cNvSpPr txBox="1"/>
          <p:nvPr/>
        </p:nvSpPr>
        <p:spPr>
          <a:xfrm rot="218509">
            <a:off x="5286854" y="1920048"/>
            <a:ext cx="245596" cy="3463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8" name="Shape 48">
            <a:hlinkClick r:id="rId9"/>
          </p:cNvPr>
          <p:cNvSpPr txBox="1"/>
          <p:nvPr/>
        </p:nvSpPr>
        <p:spPr>
          <a:xfrm rot="-629302">
            <a:off x="8818223" y="1740575"/>
            <a:ext cx="201059" cy="23095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9" name="Shape 49">
            <a:hlinkClick r:id="rId10"/>
          </p:cNvPr>
          <p:cNvSpPr txBox="1"/>
          <p:nvPr/>
        </p:nvSpPr>
        <p:spPr>
          <a:xfrm rot="562429">
            <a:off x="8833211" y="2585958"/>
            <a:ext cx="191558" cy="2076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50" name="Shape 50">
            <a:hlinkClick r:id="rId11"/>
          </p:cNvPr>
          <p:cNvSpPr txBox="1"/>
          <p:nvPr/>
        </p:nvSpPr>
        <p:spPr>
          <a:xfrm rot="571955">
            <a:off x="8354804" y="4219466"/>
            <a:ext cx="201077" cy="2308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51" name="Shape 51"/>
          <p:cNvSpPr/>
          <p:nvPr/>
        </p:nvSpPr>
        <p:spPr>
          <a:xfrm rot="-650216">
            <a:off x="2039468" y="2479503"/>
            <a:ext cx="3406653" cy="711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3500"/>
              <a:buFont typeface="Noto Sans Symbols"/>
              <a:buNone/>
            </a:pPr>
            <a:r>
              <a:rPr b="1" lang="en-GB" sz="500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 b="1" sz="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" name="Shape 5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339249" y="239894"/>
            <a:ext cx="1659087" cy="413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 rot="-632285">
            <a:off x="378252" y="1513506"/>
            <a:ext cx="2136959" cy="2479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68575" lIns="68575" spcFirstLastPara="1" rIns="68575" wrap="square" tIns="6857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68575" lIns="68575" spcFirstLastPara="1" rIns="68575" wrap="square" tIns="68575"/>
          <a:lstStyle>
            <a:lvl1pPr lv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27000" lIns="27000" spcFirstLastPara="1" rIns="27000" wrap="square" tIns="2700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esentation Title Slide">
  <p:cSld name="Presentation Title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3275663" y="235726"/>
            <a:ext cx="5538198" cy="1500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ts val="4100"/>
              <a:buFont typeface="Calibri"/>
              <a:buNone/>
              <a:defRPr b="1" i="0" sz="4100" u="none" cap="none" strike="noStrike">
                <a:solidFill>
                  <a:srgbClr val="F6D1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3275663" y="1759724"/>
            <a:ext cx="5538198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000"/>
              <a:buFont typeface="Noto Sans Symbols"/>
              <a:buNone/>
              <a:defRPr b="0" i="0" sz="3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None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None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70458" y="3123062"/>
            <a:ext cx="2391333" cy="393851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-228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100"/>
              <a:buFont typeface="Noto Sans Symbols"/>
              <a:buNone/>
              <a:defRPr b="1" i="0" sz="2100" u="none" cap="none" strike="noStrike">
                <a:solidFill>
                  <a:srgbClr val="EE792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925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/>
          <p:nvPr>
            <p:ph idx="3" type="pic"/>
          </p:nvPr>
        </p:nvSpPr>
        <p:spPr>
          <a:xfrm>
            <a:off x="3275663" y="3143250"/>
            <a:ext cx="5538198" cy="142875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Noto Sans Symbols"/>
              <a:buNone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4" type="body"/>
          </p:nvPr>
        </p:nvSpPr>
        <p:spPr>
          <a:xfrm>
            <a:off x="570458" y="3475487"/>
            <a:ext cx="2391333" cy="333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700"/>
              <a:buFont typeface="Noto Sans Symbols"/>
              <a:buNone/>
              <a:defRPr b="1" i="0" sz="1700" u="none" cap="none" strike="noStrike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925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5" type="body"/>
          </p:nvPr>
        </p:nvSpPr>
        <p:spPr>
          <a:xfrm>
            <a:off x="570458" y="3758753"/>
            <a:ext cx="2391333" cy="29690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500"/>
              <a:buFont typeface="Noto Sans Symbols"/>
              <a:buNone/>
              <a:defRPr b="1" i="0" sz="1500" u="none" cap="none" strike="noStrike">
                <a:solidFill>
                  <a:srgbClr val="FAE4B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925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6" type="body"/>
          </p:nvPr>
        </p:nvSpPr>
        <p:spPr>
          <a:xfrm>
            <a:off x="570458" y="4045954"/>
            <a:ext cx="2391333" cy="272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400"/>
              <a:buFont typeface="Noto Sans Symbols"/>
              <a:buNone/>
              <a:defRPr b="1" i="0" sz="1400" u="none" cap="none" strike="noStrik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925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7" type="body"/>
          </p:nvPr>
        </p:nvSpPr>
        <p:spPr>
          <a:xfrm>
            <a:off x="570458" y="4301825"/>
            <a:ext cx="2391333" cy="248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925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0" type="dt"/>
          </p:nvPr>
        </p:nvSpPr>
        <p:spPr>
          <a:xfrm>
            <a:off x="141647" y="4893751"/>
            <a:ext cx="918238" cy="147358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1061085" y="4893751"/>
            <a:ext cx="7614783" cy="147358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77068" y="4893751"/>
            <a:ext cx="321700" cy="147358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142847" y="863341"/>
            <a:ext cx="8855923" cy="4177766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937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925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type="title"/>
          </p:nvPr>
        </p:nvSpPr>
        <p:spPr>
          <a:xfrm>
            <a:off x="141648" y="30256"/>
            <a:ext cx="7185069" cy="833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  <a:defRPr b="1" i="0" sz="3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pic>
        <p:nvPicPr>
          <p:cNvPr id="80" name="Shape 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39249" y="239894"/>
            <a:ext cx="1659088" cy="413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6.jpg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idx="10" type="dt"/>
          </p:nvPr>
        </p:nvSpPr>
        <p:spPr>
          <a:xfrm>
            <a:off x="141647" y="4893751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1061085" y="4893751"/>
            <a:ext cx="7614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677068" y="4893751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" name="Shape 9"/>
          <p:cNvSpPr txBox="1"/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  <a:defRPr b="1" i="0" sz="3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142847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937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925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0" type="dt"/>
          </p:nvPr>
        </p:nvSpPr>
        <p:spPr>
          <a:xfrm>
            <a:off x="141647" y="4893751"/>
            <a:ext cx="918238" cy="147358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1061085" y="4893751"/>
            <a:ext cx="7614783" cy="147358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677068" y="4893751"/>
            <a:ext cx="321700" cy="147358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3" name="Shape 63"/>
          <p:cNvSpPr txBox="1"/>
          <p:nvPr>
            <p:ph type="title"/>
          </p:nvPr>
        </p:nvSpPr>
        <p:spPr>
          <a:xfrm>
            <a:off x="142839" y="29680"/>
            <a:ext cx="8857130" cy="833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  <a:defRPr b="1" i="0" sz="3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42847" y="863342"/>
            <a:ext cx="8855923" cy="417776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937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925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softuni.bg/" TargetMode="External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1.png"/><Relationship Id="rId5" Type="http://schemas.openxmlformats.org/officeDocument/2006/relationships/image" Target="../media/image23.png"/><Relationship Id="rId6" Type="http://schemas.openxmlformats.org/officeDocument/2006/relationships/image" Target="../media/image1.png"/><Relationship Id="rId7" Type="http://schemas.openxmlformats.org/officeDocument/2006/relationships/image" Target="../media/image18.png"/><Relationship Id="rId8" Type="http://schemas.openxmlformats.org/officeDocument/2006/relationships/image" Target="../media/image2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1" Type="http://schemas.openxmlformats.org/officeDocument/2006/relationships/image" Target="../media/image33.png"/><Relationship Id="rId10" Type="http://schemas.openxmlformats.org/officeDocument/2006/relationships/hyperlink" Target="http://www.infragistics.com/" TargetMode="External"/><Relationship Id="rId13" Type="http://schemas.openxmlformats.org/officeDocument/2006/relationships/image" Target="../media/image34.png"/><Relationship Id="rId12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softuni.bg/courses/" TargetMode="External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38.png"/><Relationship Id="rId15" Type="http://schemas.openxmlformats.org/officeDocument/2006/relationships/image" Target="../media/image28.png"/><Relationship Id="rId14" Type="http://schemas.openxmlformats.org/officeDocument/2006/relationships/hyperlink" Target="http://www.telenor.bg/" TargetMode="External"/><Relationship Id="rId17" Type="http://schemas.openxmlformats.org/officeDocument/2006/relationships/image" Target="../media/image35.png"/><Relationship Id="rId16" Type="http://schemas.openxmlformats.org/officeDocument/2006/relationships/hyperlink" Target="http://www.softwaregroup-bg.com/" TargetMode="External"/><Relationship Id="rId5" Type="http://schemas.openxmlformats.org/officeDocument/2006/relationships/image" Target="../media/image32.png"/><Relationship Id="rId19" Type="http://schemas.openxmlformats.org/officeDocument/2006/relationships/image" Target="../media/image36.png"/><Relationship Id="rId6" Type="http://schemas.openxmlformats.org/officeDocument/2006/relationships/hyperlink" Target="http://smartit.bg/" TargetMode="External"/><Relationship Id="rId18" Type="http://schemas.openxmlformats.org/officeDocument/2006/relationships/hyperlink" Target="https://netpeak.net/" TargetMode="External"/><Relationship Id="rId7" Type="http://schemas.openxmlformats.org/officeDocument/2006/relationships/image" Target="../media/image30.png"/><Relationship Id="rId8" Type="http://schemas.openxmlformats.org/officeDocument/2006/relationships/hyperlink" Target="http://www.indeavr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solidity.readthedocs.io/en/develop/units-and-global-variables.html" TargetMode="Externa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ctrTitle"/>
          </p:nvPr>
        </p:nvSpPr>
        <p:spPr>
          <a:xfrm>
            <a:off x="585850" y="275300"/>
            <a:ext cx="8034000" cy="11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600"/>
              <a:t>Smart contract development with solidity</a:t>
            </a:r>
            <a:endParaRPr sz="3600"/>
          </a:p>
        </p:txBody>
      </p:sp>
      <p:sp>
        <p:nvSpPr>
          <p:cNvPr id="116" name="Shape 116"/>
          <p:cNvSpPr txBox="1"/>
          <p:nvPr>
            <p:ph idx="1" type="subTitle"/>
          </p:nvPr>
        </p:nvSpPr>
        <p:spPr>
          <a:xfrm>
            <a:off x="2685558" y="1473974"/>
            <a:ext cx="5934300" cy="9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000"/>
              <a:buFont typeface="Noto Sans Symbols"/>
              <a:buNone/>
            </a:pPr>
            <a:r>
              <a:rPr lang="en-GB"/>
              <a:t>Basics of contracts</a:t>
            </a:r>
            <a:endParaRPr b="0" i="0" sz="30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 txBox="1"/>
          <p:nvPr>
            <p:ph idx="2" type="body"/>
          </p:nvPr>
        </p:nvSpPr>
        <p:spPr>
          <a:xfrm>
            <a:off x="513293" y="3437475"/>
            <a:ext cx="2391333" cy="393851"/>
          </a:xfrm>
          <a:prstGeom prst="rect">
            <a:avLst/>
          </a:prstGeom>
          <a:noFill/>
          <a:ln>
            <a:noFill/>
          </a:ln>
        </p:spPr>
        <p:txBody>
          <a:bodyPr anchorCtr="0" anchor="b" bIns="27000" lIns="27000" spcFirstLastPara="1" rIns="27000" wrap="square" tIns="27000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100"/>
              <a:buFont typeface="Noto Sans Symbols"/>
              <a:buNone/>
            </a:pPr>
            <a:r>
              <a:rPr b="1" i="0" lang="en-GB" sz="2100" u="none" cap="none" strike="noStrike">
                <a:solidFill>
                  <a:srgbClr val="EE792A"/>
                </a:solidFill>
                <a:latin typeface="Calibri"/>
                <a:ea typeface="Calibri"/>
                <a:cs typeface="Calibri"/>
                <a:sym typeface="Calibri"/>
              </a:rPr>
              <a:t>SoftUni Team</a:t>
            </a:r>
            <a:endParaRPr sz="1100"/>
          </a:p>
        </p:txBody>
      </p:sp>
      <p:sp>
        <p:nvSpPr>
          <p:cNvPr id="118" name="Shape 118"/>
          <p:cNvSpPr txBox="1"/>
          <p:nvPr>
            <p:ph idx="4" type="body"/>
          </p:nvPr>
        </p:nvSpPr>
        <p:spPr>
          <a:xfrm>
            <a:off x="513293" y="3789899"/>
            <a:ext cx="2391333" cy="333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700"/>
              <a:buFont typeface="Noto Sans Symbols"/>
              <a:buNone/>
            </a:pPr>
            <a:r>
              <a:rPr b="1" i="0" lang="en-GB" sz="1700" u="none" cap="none" strike="noStrike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rPr>
              <a:t>Technical Trainers</a:t>
            </a:r>
            <a:endParaRPr sz="1100"/>
          </a:p>
        </p:txBody>
      </p:sp>
      <p:sp>
        <p:nvSpPr>
          <p:cNvPr id="119" name="Shape 119"/>
          <p:cNvSpPr txBox="1"/>
          <p:nvPr>
            <p:ph idx="6" type="body"/>
          </p:nvPr>
        </p:nvSpPr>
        <p:spPr>
          <a:xfrm>
            <a:off x="513293" y="4124852"/>
            <a:ext cx="2391333" cy="272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400"/>
              <a:buFont typeface="Noto Sans Symbols"/>
              <a:buNone/>
            </a:pPr>
            <a:r>
              <a:rPr b="1" i="0" lang="en-GB" sz="1400" u="none" cap="none" strike="noStrik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rPr>
              <a:t>Software University</a:t>
            </a:r>
            <a:endParaRPr sz="1100"/>
          </a:p>
        </p:txBody>
      </p:sp>
      <p:sp>
        <p:nvSpPr>
          <p:cNvPr id="120" name="Shape 120"/>
          <p:cNvSpPr txBox="1"/>
          <p:nvPr>
            <p:ph idx="7" type="body"/>
          </p:nvPr>
        </p:nvSpPr>
        <p:spPr>
          <a:xfrm>
            <a:off x="513293" y="4380724"/>
            <a:ext cx="2391333" cy="248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200"/>
              <a:buFont typeface="Noto Sans Symbols"/>
              <a:buNone/>
            </a:pPr>
            <a:r>
              <a:rPr b="1" i="0" lang="en-GB" sz="1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http://softuni.bg</a:t>
            </a:r>
            <a:endParaRPr b="1" i="0" sz="1200" u="none" cap="none" strike="noStrike">
              <a:solidFill>
                <a:srgbClr val="F27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Shape 121" title="CC-BY-NC-SA License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9483" y="2414318"/>
            <a:ext cx="1632069" cy="570874"/>
          </a:xfrm>
          <a:prstGeom prst="roundRect">
            <a:avLst>
              <a:gd fmla="val 3940" name="adj"/>
            </a:avLst>
          </a:prstGeom>
          <a:solidFill>
            <a:srgbClr val="231F20">
              <a:alpha val="49803"/>
            </a:srgbClr>
          </a:solidFill>
          <a:ln cap="flat" cmpd="sng" w="9525">
            <a:solidFill>
              <a:srgbClr val="EC9D11">
                <a:alpha val="49803"/>
              </a:srgbClr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22" name="Shape 1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8955" y="1872193"/>
            <a:ext cx="1659088" cy="413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588296" y="3143250"/>
            <a:ext cx="1689811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54243" y="2789573"/>
            <a:ext cx="937067" cy="1647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29773" y="3051386"/>
            <a:ext cx="1588735" cy="1124068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x="5346300" y="4437250"/>
            <a:ext cx="35154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7B7B7"/>
                </a:solidFill>
              </a:rPr>
              <a:t>Logos: https://www.ethereum.org/assets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27" name="Shape 127"/>
          <p:cNvSpPr txBox="1"/>
          <p:nvPr/>
        </p:nvSpPr>
        <p:spPr>
          <a:xfrm rot="1839838">
            <a:off x="3480533" y="2448101"/>
            <a:ext cx="2182932" cy="1034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FF0D9"/>
                </a:solidFill>
                <a:latin typeface="Calibri"/>
                <a:ea typeface="Calibri"/>
                <a:cs typeface="Calibri"/>
                <a:sym typeface="Calibri"/>
              </a:rPr>
              <a:t>Smart Contract Development with Solidity</a:t>
            </a:r>
            <a:endParaRPr b="1" i="0" sz="2400" u="none" cap="none" strike="noStrike">
              <a:solidFill>
                <a:srgbClr val="FFF0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142850" y="863350"/>
            <a:ext cx="8856000" cy="23310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93700" lvl="0" marL="457200" rtl="0">
              <a:spcBef>
                <a:spcPts val="500"/>
              </a:spcBef>
              <a:spcAft>
                <a:spcPts val="0"/>
              </a:spcAft>
              <a:buSzPts val="2600"/>
              <a:buChar char="▪"/>
            </a:pPr>
            <a:r>
              <a:rPr lang="en-GB"/>
              <a:t>A </a:t>
            </a:r>
            <a:r>
              <a:rPr lang="en-GB">
                <a:solidFill>
                  <a:schemeClr val="accent1"/>
                </a:solidFill>
              </a:rPr>
              <a:t>log</a:t>
            </a:r>
            <a:r>
              <a:rPr lang="en-GB"/>
              <a:t>, submitted by a contract, that </a:t>
            </a:r>
            <a:r>
              <a:rPr lang="en-GB">
                <a:solidFill>
                  <a:schemeClr val="accent1"/>
                </a:solidFill>
              </a:rPr>
              <a:t>stays on the blockchain</a:t>
            </a:r>
            <a:endParaRPr>
              <a:solidFill>
                <a:schemeClr val="accent1"/>
              </a:solidFill>
            </a:endParaRPr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-GB"/>
              <a:t>The blockchain can be easily filtered for events made by contracts</a:t>
            </a:r>
            <a:endParaRPr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-GB"/>
              <a:t>Used to </a:t>
            </a:r>
            <a:r>
              <a:rPr lang="en-GB">
                <a:solidFill>
                  <a:schemeClr val="accent1"/>
                </a:solidFill>
              </a:rPr>
              <a:t>track contract actions</a:t>
            </a:r>
            <a:endParaRPr>
              <a:solidFill>
                <a:schemeClr val="accent1"/>
              </a:solidFill>
            </a:endParaRPr>
          </a:p>
          <a:p>
            <a:pPr indent="-393700" lvl="0" marL="457200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-GB"/>
              <a:t>The ERC20 standard uses events</a:t>
            </a:r>
            <a:endParaRPr/>
          </a:p>
        </p:txBody>
      </p:sp>
      <p:sp>
        <p:nvSpPr>
          <p:cNvPr id="189" name="Shape 189"/>
          <p:cNvSpPr txBox="1"/>
          <p:nvPr>
            <p:ph type="title"/>
          </p:nvPr>
        </p:nvSpPr>
        <p:spPr>
          <a:xfrm>
            <a:off x="141648" y="30256"/>
            <a:ext cx="7185000" cy="8331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Contract events (</a:t>
            </a:r>
            <a:r>
              <a:rPr lang="en-GB"/>
              <a:t>1/2</a:t>
            </a:r>
            <a:r>
              <a:rPr lang="en-GB"/>
              <a:t>)</a:t>
            </a:r>
            <a:endParaRPr/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549344"/>
            <a:ext cx="8839199" cy="370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141648" y="30256"/>
            <a:ext cx="7185000" cy="8331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0675" y="863356"/>
            <a:ext cx="4722647" cy="3975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141648" y="30256"/>
            <a:ext cx="7185000" cy="8331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Event topics</a:t>
            </a:r>
            <a:endParaRPr/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1025" y="1004481"/>
            <a:ext cx="4741953" cy="3975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142850" y="863345"/>
            <a:ext cx="8856000" cy="1773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93700" lvl="0" marL="457200" rtl="0">
              <a:spcBef>
                <a:spcPts val="500"/>
              </a:spcBef>
              <a:spcAft>
                <a:spcPts val="0"/>
              </a:spcAft>
              <a:buSzPts val="2600"/>
              <a:buChar char="▪"/>
            </a:pPr>
            <a:r>
              <a:rPr lang="en-GB"/>
              <a:t>Arguments can have the indexed keyword</a:t>
            </a:r>
            <a:endParaRPr/>
          </a:p>
          <a:p>
            <a:pPr indent="-393700" lvl="0" marL="457200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-GB"/>
              <a:t>The blockchain can be filtered by also certain values of an indexed argument</a:t>
            </a:r>
            <a:endParaRPr/>
          </a:p>
        </p:txBody>
      </p:sp>
      <p:sp>
        <p:nvSpPr>
          <p:cNvPr id="208" name="Shape 208"/>
          <p:cNvSpPr txBox="1"/>
          <p:nvPr>
            <p:ph type="title"/>
          </p:nvPr>
        </p:nvSpPr>
        <p:spPr>
          <a:xfrm>
            <a:off x="141648" y="30256"/>
            <a:ext cx="7185000" cy="8331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Contract events (2/2)</a:t>
            </a:r>
            <a:endParaRPr/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650" y="3363645"/>
            <a:ext cx="8839201" cy="350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142847" y="863341"/>
            <a:ext cx="8856000" cy="4177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93700" lvl="0" marL="457200" rtl="0">
              <a:spcBef>
                <a:spcPts val="500"/>
              </a:spcBef>
              <a:spcAft>
                <a:spcPts val="0"/>
              </a:spcAft>
              <a:buSzPts val="2600"/>
              <a:buChar char="▪"/>
            </a:pPr>
            <a:r>
              <a:rPr lang="en-GB"/>
              <a:t>Write a </a:t>
            </a:r>
            <a:r>
              <a:rPr lang="en-GB">
                <a:solidFill>
                  <a:schemeClr val="accent1"/>
                </a:solidFill>
              </a:rPr>
              <a:t>contract</a:t>
            </a:r>
            <a:r>
              <a:rPr lang="en-GB"/>
              <a:t>, that:</a:t>
            </a:r>
            <a:endParaRPr/>
          </a:p>
          <a:p>
            <a: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-GB"/>
              <a:t>Knows its </a:t>
            </a:r>
            <a:r>
              <a:rPr lang="en-GB">
                <a:solidFill>
                  <a:schemeClr val="accent1"/>
                </a:solidFill>
              </a:rPr>
              <a:t>owner</a:t>
            </a:r>
            <a:r>
              <a:rPr lang="en-GB"/>
              <a:t> (contract publisher)</a:t>
            </a:r>
            <a:endParaRPr/>
          </a:p>
          <a:p>
            <a: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-GB"/>
              <a:t>Has a method that </a:t>
            </a:r>
            <a:r>
              <a:rPr lang="en-GB">
                <a:solidFill>
                  <a:schemeClr val="accent1"/>
                </a:solidFill>
              </a:rPr>
              <a:t>changes the owner</a:t>
            </a:r>
            <a:endParaRPr>
              <a:solidFill>
                <a:schemeClr val="accent1"/>
              </a:solidFill>
            </a:endParaRPr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GB"/>
              <a:t>Can only be called by the current owner</a:t>
            </a:r>
            <a:endParaRPr/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GB"/>
              <a:t>The method takes one argument - address of the </a:t>
            </a:r>
            <a:r>
              <a:rPr lang="en-GB">
                <a:solidFill>
                  <a:schemeClr val="accent1"/>
                </a:solidFill>
              </a:rPr>
              <a:t>new owner</a:t>
            </a:r>
            <a:endParaRPr>
              <a:solidFill>
                <a:schemeClr val="accent1"/>
              </a:solidFill>
            </a:endParaRPr>
          </a:p>
          <a:p>
            <a: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GB"/>
              <a:t>At each owner change, a contract </a:t>
            </a:r>
            <a:r>
              <a:rPr lang="en-GB">
                <a:solidFill>
                  <a:schemeClr val="accent1"/>
                </a:solidFill>
              </a:rPr>
              <a:t>event is created</a:t>
            </a:r>
            <a:r>
              <a:rPr lang="en-GB"/>
              <a:t> with two fields - the old and new owner</a:t>
            </a:r>
            <a:endParaRPr/>
          </a:p>
        </p:txBody>
      </p:sp>
      <p:sp>
        <p:nvSpPr>
          <p:cNvPr id="215" name="Shape 215"/>
          <p:cNvSpPr txBox="1"/>
          <p:nvPr>
            <p:ph type="title"/>
          </p:nvPr>
        </p:nvSpPr>
        <p:spPr>
          <a:xfrm>
            <a:off x="141648" y="30256"/>
            <a:ext cx="7185000" cy="8331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Exercise: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142847" y="863341"/>
            <a:ext cx="8856000" cy="4177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93700" lvl="0" marL="457200" rtl="0">
              <a:spcBef>
                <a:spcPts val="500"/>
              </a:spcBef>
              <a:spcAft>
                <a:spcPts val="0"/>
              </a:spcAft>
              <a:buSzPts val="2600"/>
              <a:buChar char="▪"/>
            </a:pPr>
            <a:r>
              <a:rPr lang="en-GB">
                <a:solidFill>
                  <a:schemeClr val="accent1"/>
                </a:solidFill>
              </a:rPr>
              <a:t>external</a:t>
            </a:r>
            <a:r>
              <a:rPr lang="en-GB"/>
              <a:t> - can only be called </a:t>
            </a:r>
            <a:r>
              <a:rPr lang="en-GB">
                <a:solidFill>
                  <a:schemeClr val="accent1"/>
                </a:solidFill>
              </a:rPr>
              <a:t>via a transaction</a:t>
            </a:r>
            <a:r>
              <a:rPr lang="en-GB"/>
              <a:t> and not within the contract</a:t>
            </a:r>
            <a:endParaRPr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-GB">
                <a:solidFill>
                  <a:schemeClr val="accent1"/>
                </a:solidFill>
              </a:rPr>
              <a:t>public</a:t>
            </a:r>
            <a:r>
              <a:rPr lang="en-GB"/>
              <a:t> - can be called both </a:t>
            </a:r>
            <a:r>
              <a:rPr lang="en-GB">
                <a:solidFill>
                  <a:schemeClr val="accent1"/>
                </a:solidFill>
              </a:rPr>
              <a:t>externally and internally</a:t>
            </a:r>
            <a:endParaRPr>
              <a:solidFill>
                <a:schemeClr val="accent1"/>
              </a:solidFill>
            </a:endParaRPr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-GB">
                <a:solidFill>
                  <a:schemeClr val="accent1"/>
                </a:solidFill>
              </a:rPr>
              <a:t>internal</a:t>
            </a:r>
            <a:r>
              <a:rPr lang="en-GB"/>
              <a:t> - can only be called </a:t>
            </a:r>
            <a:r>
              <a:rPr lang="en-GB">
                <a:solidFill>
                  <a:schemeClr val="accent1"/>
                </a:solidFill>
              </a:rPr>
              <a:t>within the contract</a:t>
            </a:r>
            <a:r>
              <a:rPr lang="en-GB"/>
              <a:t> or contracts </a:t>
            </a:r>
            <a:r>
              <a:rPr lang="en-GB">
                <a:solidFill>
                  <a:schemeClr val="accent1"/>
                </a:solidFill>
              </a:rPr>
              <a:t>deriving</a:t>
            </a:r>
            <a:r>
              <a:rPr lang="en-GB"/>
              <a:t> from the contract</a:t>
            </a:r>
            <a:endParaRPr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-GB">
                <a:solidFill>
                  <a:schemeClr val="accent1"/>
                </a:solidFill>
              </a:rPr>
              <a:t>private</a:t>
            </a:r>
            <a:r>
              <a:rPr lang="en-GB"/>
              <a:t> - can only be called </a:t>
            </a:r>
            <a:r>
              <a:rPr lang="en-GB">
                <a:solidFill>
                  <a:schemeClr val="accent1"/>
                </a:solidFill>
              </a:rPr>
              <a:t>within the contract</a:t>
            </a:r>
            <a:r>
              <a:rPr lang="en-GB"/>
              <a:t> where defined</a:t>
            </a:r>
            <a:endParaRPr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-GB"/>
              <a:t>Compiler complains if you don’t specify the visibility</a:t>
            </a:r>
            <a:endParaRPr/>
          </a:p>
        </p:txBody>
      </p:sp>
      <p:sp>
        <p:nvSpPr>
          <p:cNvPr id="221" name="Shape 221"/>
          <p:cNvSpPr txBox="1"/>
          <p:nvPr>
            <p:ph type="title"/>
          </p:nvPr>
        </p:nvSpPr>
        <p:spPr>
          <a:xfrm>
            <a:off x="141648" y="30256"/>
            <a:ext cx="7185000" cy="8331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 visibility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1" type="body"/>
          </p:nvPr>
        </p:nvSpPr>
        <p:spPr>
          <a:xfrm>
            <a:off x="142847" y="863341"/>
            <a:ext cx="8856000" cy="4177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93700" lvl="0" marL="457200" rtl="0">
              <a:spcBef>
                <a:spcPts val="500"/>
              </a:spcBef>
              <a:spcAft>
                <a:spcPts val="0"/>
              </a:spcAft>
              <a:buSzPts val="2600"/>
              <a:buChar char="▪"/>
            </a:pPr>
            <a:r>
              <a:rPr lang="en-GB">
                <a:solidFill>
                  <a:schemeClr val="accent1"/>
                </a:solidFill>
              </a:rPr>
              <a:t>public</a:t>
            </a:r>
            <a:r>
              <a:rPr lang="en-GB"/>
              <a:t> - an automatic getter function is generated</a:t>
            </a:r>
            <a:endParaRPr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-GB">
                <a:solidFill>
                  <a:schemeClr val="accent1"/>
                </a:solidFill>
              </a:rPr>
              <a:t>internal</a:t>
            </a:r>
            <a:r>
              <a:rPr lang="en-GB"/>
              <a:t> - accessed from the contract or driving from it</a:t>
            </a:r>
            <a:endParaRPr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-GB">
                <a:solidFill>
                  <a:schemeClr val="accent1"/>
                </a:solidFill>
              </a:rPr>
              <a:t>private</a:t>
            </a:r>
            <a:r>
              <a:rPr lang="en-GB"/>
              <a:t> - accessed only from the contract</a:t>
            </a:r>
            <a:endParaRPr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-GB"/>
              <a:t>The access modifiers only restrict what </a:t>
            </a:r>
            <a:r>
              <a:rPr lang="en-GB">
                <a:solidFill>
                  <a:schemeClr val="accent1"/>
                </a:solidFill>
              </a:rPr>
              <a:t>other contracts can</a:t>
            </a:r>
            <a:r>
              <a:rPr lang="en-GB"/>
              <a:t> do with our contract.</a:t>
            </a:r>
            <a:endParaRPr/>
          </a:p>
          <a:p>
            <a: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-GB">
                <a:solidFill>
                  <a:schemeClr val="accent1"/>
                </a:solidFill>
              </a:rPr>
              <a:t>Everything on the blockchain is public</a:t>
            </a:r>
            <a:r>
              <a:rPr lang="en-GB"/>
              <a:t> and any node knows the values of any private variables</a:t>
            </a:r>
            <a:endParaRPr/>
          </a:p>
        </p:txBody>
      </p:sp>
      <p:sp>
        <p:nvSpPr>
          <p:cNvPr id="227" name="Shape 227"/>
          <p:cNvSpPr txBox="1"/>
          <p:nvPr>
            <p:ph type="title"/>
          </p:nvPr>
        </p:nvSpPr>
        <p:spPr>
          <a:xfrm>
            <a:off x="141648" y="30256"/>
            <a:ext cx="7185000" cy="8331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State variables visibility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141648" y="30256"/>
            <a:ext cx="7185000" cy="8331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Shape 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025" y="863356"/>
            <a:ext cx="7587947" cy="3975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142847" y="863341"/>
            <a:ext cx="8856000" cy="4177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93700" lvl="0" marL="457200" rtl="0">
              <a:spcBef>
                <a:spcPts val="500"/>
              </a:spcBef>
              <a:spcAft>
                <a:spcPts val="0"/>
              </a:spcAft>
              <a:buSzPts val="2600"/>
              <a:buChar char="▪"/>
            </a:pPr>
            <a:r>
              <a:rPr lang="en-GB">
                <a:solidFill>
                  <a:schemeClr val="accent1"/>
                </a:solidFill>
              </a:rPr>
              <a:t>view</a:t>
            </a:r>
            <a:r>
              <a:rPr lang="en-GB"/>
              <a:t> - should be used in functions that </a:t>
            </a:r>
            <a:r>
              <a:rPr lang="en-GB" u="sng">
                <a:solidFill>
                  <a:schemeClr val="accent1"/>
                </a:solidFill>
              </a:rPr>
              <a:t>do not change contract state</a:t>
            </a:r>
            <a:endParaRPr u="sng">
              <a:solidFill>
                <a:schemeClr val="accent1"/>
              </a:solidFill>
            </a:endParaRPr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-GB">
                <a:solidFill>
                  <a:schemeClr val="accent1"/>
                </a:solidFill>
              </a:rPr>
              <a:t>p</a:t>
            </a:r>
            <a:r>
              <a:rPr lang="en-GB">
                <a:solidFill>
                  <a:schemeClr val="accent1"/>
                </a:solidFill>
              </a:rPr>
              <a:t>ure</a:t>
            </a:r>
            <a:r>
              <a:rPr lang="en-GB"/>
              <a:t> - should be used in functions that </a:t>
            </a:r>
            <a:r>
              <a:rPr lang="en-GB" u="sng">
                <a:solidFill>
                  <a:schemeClr val="accent1"/>
                </a:solidFill>
              </a:rPr>
              <a:t>do not access the state</a:t>
            </a:r>
            <a:r>
              <a:rPr lang="en-GB"/>
              <a:t> in the first place</a:t>
            </a:r>
            <a:endParaRPr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-GB"/>
              <a:t>We can call view or pure functions </a:t>
            </a:r>
            <a:r>
              <a:rPr lang="en-GB">
                <a:solidFill>
                  <a:schemeClr val="accent1"/>
                </a:solidFill>
              </a:rPr>
              <a:t>free of charge</a:t>
            </a:r>
            <a:r>
              <a:rPr lang="en-GB"/>
              <a:t>. Whatever doesn’t change state, doesn’t cost or has a gas limit !</a:t>
            </a:r>
            <a:endParaRPr/>
          </a:p>
          <a:p>
            <a:pPr indent="-393700" lvl="0" marL="457200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-GB">
                <a:solidFill>
                  <a:schemeClr val="accent1"/>
                </a:solidFill>
              </a:rPr>
              <a:t>payable</a:t>
            </a:r>
            <a:r>
              <a:rPr lang="en-GB"/>
              <a:t> - function that </a:t>
            </a:r>
            <a:r>
              <a:rPr lang="en-GB">
                <a:solidFill>
                  <a:schemeClr val="accent1"/>
                </a:solidFill>
              </a:rPr>
              <a:t>can receive ether</a:t>
            </a:r>
            <a:r>
              <a:rPr lang="en-GB"/>
              <a:t> (which is sent to the contract address)</a:t>
            </a:r>
            <a:endParaRPr/>
          </a:p>
        </p:txBody>
      </p:sp>
      <p:sp>
        <p:nvSpPr>
          <p:cNvPr id="239" name="Shape 239"/>
          <p:cNvSpPr txBox="1"/>
          <p:nvPr>
            <p:ph type="title"/>
          </p:nvPr>
        </p:nvSpPr>
        <p:spPr>
          <a:xfrm>
            <a:off x="141648" y="30256"/>
            <a:ext cx="7185000" cy="8331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 modifiers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141648" y="30256"/>
            <a:ext cx="7185000" cy="8331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Shape 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7863" y="1787556"/>
            <a:ext cx="5248275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141648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</a:pPr>
            <a:r>
              <a:rPr b="1" i="0" lang="en-GB" sz="3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Table of Contents</a:t>
            </a:r>
            <a:endParaRPr b="1" i="0" sz="3000" u="none" cap="none" strike="noStrike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142847" y="893600"/>
            <a:ext cx="8855923" cy="4147508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30200" lvl="0" marL="330200" marR="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Noto Sans Symbols"/>
              <a:buAutoNum type="arabicPeriod"/>
            </a:pPr>
            <a:r>
              <a:rPr lang="en-GB"/>
              <a:t>The address data type</a:t>
            </a:r>
            <a:endParaRPr/>
          </a:p>
          <a:p>
            <a:pPr indent="-330200" lvl="0" marL="330200" marR="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Noto Sans Symbols"/>
              <a:buAutoNum type="arabicPeriod"/>
            </a:pPr>
            <a:r>
              <a:rPr lang="en-GB"/>
              <a:t>Solidity globally available variables</a:t>
            </a:r>
            <a:endParaRPr/>
          </a:p>
          <a:p>
            <a:pPr indent="-330200" lvl="0" marL="330200" marR="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Noto Sans Symbols"/>
              <a:buAutoNum type="arabicPeriod"/>
            </a:pPr>
            <a:r>
              <a:rPr lang="en-GB"/>
              <a:t>Events</a:t>
            </a:r>
            <a:endParaRPr/>
          </a:p>
          <a:p>
            <a:pPr indent="-330200" lvl="0" marL="330200" marR="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Noto Sans Symbols"/>
              <a:buAutoNum type="arabicPeriod"/>
            </a:pPr>
            <a:r>
              <a:rPr lang="en-GB"/>
              <a:t>Access modifiers</a:t>
            </a:r>
            <a:endParaRPr/>
          </a:p>
          <a:p>
            <a:pPr indent="-330200" lvl="0" marL="330200" marR="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Noto Sans Symbols"/>
              <a:buAutoNum type="arabicPeriod"/>
            </a:pPr>
            <a:r>
              <a:rPr lang="en-GB"/>
              <a:t>Function modifiers</a:t>
            </a:r>
            <a:endParaRPr/>
          </a:p>
          <a:p>
            <a:pPr indent="-120650" lvl="1" marL="457200" marR="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SzPts val="1100"/>
              <a:buChar char="▪"/>
            </a:pPr>
            <a:r>
              <a:rPr lang="en-GB"/>
              <a:t>pure, view, payable</a:t>
            </a:r>
            <a:endParaRPr/>
          </a:p>
          <a:p>
            <a:pPr indent="-120650" lvl="1" marL="457200" marR="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SzPts val="1100"/>
              <a:buChar char="▪"/>
            </a:pPr>
            <a:r>
              <a:rPr lang="en-GB"/>
              <a:t>Custom modifiers</a:t>
            </a:r>
            <a:endParaRPr/>
          </a:p>
          <a:p>
            <a:pPr indent="-330200" lvl="0" marL="330200" marR="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Noto Sans Symbols"/>
              <a:buAutoNum type="arabicPeriod"/>
            </a:pPr>
            <a:r>
              <a:rPr lang="en-GB"/>
              <a:t>Solidity exceptions</a:t>
            </a:r>
            <a:endParaRPr/>
          </a:p>
          <a:p>
            <a:pPr indent="-120650" lvl="1" marL="457200" marR="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SzPts val="1100"/>
              <a:buChar char="▪"/>
            </a:pPr>
            <a:r>
              <a:rPr lang="en-GB"/>
              <a:t>How to throw them</a:t>
            </a:r>
            <a:endParaRPr b="0" i="0" sz="2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8677068" y="4893751"/>
            <a:ext cx="321700" cy="147358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drawing of a cartoon character  Description generated with high confidence" id="137" name="Shape 1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319648" y="1028700"/>
            <a:ext cx="2679121" cy="3288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idx="1" type="body"/>
          </p:nvPr>
        </p:nvSpPr>
        <p:spPr>
          <a:xfrm>
            <a:off x="142850" y="863350"/>
            <a:ext cx="8273700" cy="4177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93700" lvl="0" marL="457200" rtl="0">
              <a:spcBef>
                <a:spcPts val="500"/>
              </a:spcBef>
              <a:spcAft>
                <a:spcPts val="0"/>
              </a:spcAft>
              <a:buSzPts val="2600"/>
              <a:buChar char="▪"/>
            </a:pPr>
            <a:r>
              <a:rPr lang="en-GB"/>
              <a:t>Code that is </a:t>
            </a:r>
            <a:r>
              <a:rPr lang="en-GB">
                <a:solidFill>
                  <a:schemeClr val="accent1"/>
                </a:solidFill>
              </a:rPr>
              <a:t>called before a function</a:t>
            </a:r>
            <a:r>
              <a:rPr lang="en-GB"/>
              <a:t> body is executed. Usually to </a:t>
            </a:r>
            <a:r>
              <a:rPr lang="en-GB">
                <a:solidFill>
                  <a:schemeClr val="accent1"/>
                </a:solidFill>
              </a:rPr>
              <a:t>check whether the function can be executed</a:t>
            </a:r>
            <a:r>
              <a:rPr lang="en-GB"/>
              <a:t>.</a:t>
            </a:r>
            <a:endParaRPr/>
          </a:p>
          <a:p>
            <a:pPr indent="-393700" lvl="0" marL="457200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-GB"/>
              <a:t>Can be </a:t>
            </a:r>
            <a:r>
              <a:rPr lang="en-GB">
                <a:solidFill>
                  <a:schemeClr val="accent1"/>
                </a:solidFill>
              </a:rPr>
              <a:t>reused</a:t>
            </a:r>
            <a:r>
              <a:rPr lang="en-GB"/>
              <a:t> for multiple functions</a:t>
            </a:r>
            <a:endParaRPr/>
          </a:p>
        </p:txBody>
      </p:sp>
      <p:sp>
        <p:nvSpPr>
          <p:cNvPr id="251" name="Shape 251"/>
          <p:cNvSpPr txBox="1"/>
          <p:nvPr>
            <p:ph type="title"/>
          </p:nvPr>
        </p:nvSpPr>
        <p:spPr>
          <a:xfrm>
            <a:off x="141648" y="30256"/>
            <a:ext cx="7185000" cy="8331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Custom modifiers</a:t>
            </a:r>
            <a:endParaRPr/>
          </a:p>
        </p:txBody>
      </p:sp>
      <p:pic>
        <p:nvPicPr>
          <p:cNvPr id="252" name="Shape 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5425" y="3207388"/>
            <a:ext cx="5638800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141648" y="30256"/>
            <a:ext cx="7185000" cy="8331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Shape 2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2788" y="863356"/>
            <a:ext cx="4818422" cy="3975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idx="1" type="body"/>
          </p:nvPr>
        </p:nvSpPr>
        <p:spPr>
          <a:xfrm>
            <a:off x="142849" y="863350"/>
            <a:ext cx="5051400" cy="4177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93700" lvl="0" marL="457200" rtl="0">
              <a:spcBef>
                <a:spcPts val="500"/>
              </a:spcBef>
              <a:spcAft>
                <a:spcPts val="0"/>
              </a:spcAft>
              <a:buSzPts val="2600"/>
              <a:buChar char="▪"/>
            </a:pPr>
            <a:r>
              <a:rPr lang="en-GB">
                <a:solidFill>
                  <a:schemeClr val="accent1"/>
                </a:solidFill>
              </a:rPr>
              <a:t>Out of gas</a:t>
            </a:r>
            <a:r>
              <a:rPr lang="en-GB"/>
              <a:t> exception</a:t>
            </a:r>
            <a:endParaRPr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-GB"/>
              <a:t>That’s it. It is thrown in </a:t>
            </a:r>
            <a:r>
              <a:rPr lang="en-GB">
                <a:solidFill>
                  <a:schemeClr val="accent1"/>
                </a:solidFill>
              </a:rPr>
              <a:t>all failing cases</a:t>
            </a:r>
            <a:r>
              <a:rPr lang="en-GB"/>
              <a:t> (example modulo or divide by zero)</a:t>
            </a:r>
            <a:endParaRPr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Char char="▪"/>
            </a:pPr>
            <a:r>
              <a:rPr lang="en-GB">
                <a:solidFill>
                  <a:schemeClr val="accent1"/>
                </a:solidFill>
              </a:rPr>
              <a:t>Cannot be caught</a:t>
            </a:r>
            <a:endParaRPr>
              <a:solidFill>
                <a:schemeClr val="accent1"/>
              </a:solidFill>
            </a:endParaRPr>
          </a:p>
          <a:p>
            <a:pPr indent="-393700" lvl="0" marL="457200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-GB"/>
              <a:t>The </a:t>
            </a:r>
            <a:r>
              <a:rPr lang="en-GB">
                <a:solidFill>
                  <a:schemeClr val="accent1"/>
                </a:solidFill>
              </a:rPr>
              <a:t>transaction is reverted</a:t>
            </a:r>
            <a:r>
              <a:rPr lang="en-GB"/>
              <a:t> as are all blockchain changes</a:t>
            </a:r>
            <a:endParaRPr/>
          </a:p>
        </p:txBody>
      </p:sp>
      <p:sp>
        <p:nvSpPr>
          <p:cNvPr id="264" name="Shape 264"/>
          <p:cNvSpPr txBox="1"/>
          <p:nvPr>
            <p:ph type="title"/>
          </p:nvPr>
        </p:nvSpPr>
        <p:spPr>
          <a:xfrm>
            <a:off x="141648" y="30256"/>
            <a:ext cx="7185000" cy="8331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Ethereum exceptions</a:t>
            </a:r>
            <a:endParaRPr/>
          </a:p>
        </p:txBody>
      </p:sp>
      <p:pic>
        <p:nvPicPr>
          <p:cNvPr id="265" name="Shape 2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0999" y="1687481"/>
            <a:ext cx="3644951" cy="1768556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Shape 266"/>
          <p:cNvSpPr txBox="1"/>
          <p:nvPr/>
        </p:nvSpPr>
        <p:spPr>
          <a:xfrm>
            <a:off x="5980225" y="3501100"/>
            <a:ext cx="16788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This will blow up ^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idx="1" type="body"/>
          </p:nvPr>
        </p:nvSpPr>
        <p:spPr>
          <a:xfrm>
            <a:off x="142847" y="863341"/>
            <a:ext cx="8856000" cy="4177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93700" lvl="0" marL="457200" rtl="0">
              <a:spcBef>
                <a:spcPts val="500"/>
              </a:spcBef>
              <a:spcAft>
                <a:spcPts val="0"/>
              </a:spcAft>
              <a:buSzPts val="2600"/>
              <a:buChar char="▪"/>
            </a:pPr>
            <a:r>
              <a:rPr lang="en-GB">
                <a:solidFill>
                  <a:schemeClr val="accent1"/>
                </a:solidFill>
              </a:rPr>
              <a:t>assert()</a:t>
            </a:r>
            <a:r>
              <a:rPr lang="en-GB"/>
              <a:t> - should be used to check </a:t>
            </a:r>
            <a:r>
              <a:rPr lang="en-GB">
                <a:solidFill>
                  <a:schemeClr val="accent1"/>
                </a:solidFill>
              </a:rPr>
              <a:t>internal errors</a:t>
            </a:r>
            <a:r>
              <a:rPr lang="en-GB"/>
              <a:t> (unexpected / bug behavior)</a:t>
            </a:r>
            <a:endParaRPr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-GB">
                <a:solidFill>
                  <a:schemeClr val="accent1"/>
                </a:solidFill>
              </a:rPr>
              <a:t>require()</a:t>
            </a:r>
            <a:r>
              <a:rPr lang="en-GB"/>
              <a:t> - should be used to check </a:t>
            </a:r>
            <a:r>
              <a:rPr lang="en-GB">
                <a:solidFill>
                  <a:schemeClr val="accent1"/>
                </a:solidFill>
              </a:rPr>
              <a:t>valid conditions</a:t>
            </a:r>
            <a:r>
              <a:rPr lang="en-GB"/>
              <a:t> (input or state variables)</a:t>
            </a:r>
            <a:endParaRPr/>
          </a:p>
          <a:p>
            <a:pPr indent="-393700" lvl="0" marL="457200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-GB">
                <a:solidFill>
                  <a:schemeClr val="accent1"/>
                </a:solidFill>
              </a:rPr>
              <a:t>revert()</a:t>
            </a:r>
            <a:r>
              <a:rPr lang="en-GB"/>
              <a:t> - flag an error (similiar to assert)</a:t>
            </a:r>
            <a:endParaRPr/>
          </a:p>
        </p:txBody>
      </p:sp>
      <p:sp>
        <p:nvSpPr>
          <p:cNvPr id="272" name="Shape 272"/>
          <p:cNvSpPr txBox="1"/>
          <p:nvPr>
            <p:ph type="title"/>
          </p:nvPr>
        </p:nvSpPr>
        <p:spPr>
          <a:xfrm>
            <a:off x="141648" y="30256"/>
            <a:ext cx="7185000" cy="8331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Throwing exceptions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141648" y="30256"/>
            <a:ext cx="7185000" cy="8331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8" name="Shape 2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5493"/>
            <a:ext cx="8839201" cy="2992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idx="1" type="body"/>
          </p:nvPr>
        </p:nvSpPr>
        <p:spPr>
          <a:xfrm>
            <a:off x="142847" y="863341"/>
            <a:ext cx="8856000" cy="4177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93700" lvl="0" marL="457200" rtl="0">
              <a:spcBef>
                <a:spcPts val="500"/>
              </a:spcBef>
              <a:spcAft>
                <a:spcPts val="0"/>
              </a:spcAft>
              <a:buSzPts val="2600"/>
              <a:buChar char="▪"/>
            </a:pPr>
            <a:r>
              <a:rPr lang="en-GB"/>
              <a:t>Every contract that </a:t>
            </a:r>
            <a:r>
              <a:rPr lang="en-GB">
                <a:solidFill>
                  <a:schemeClr val="accent1"/>
                </a:solidFill>
              </a:rPr>
              <a:t>receives ETH payments</a:t>
            </a:r>
            <a:r>
              <a:rPr lang="en-GB"/>
              <a:t> </a:t>
            </a:r>
            <a:r>
              <a:rPr lang="en-GB" u="sng"/>
              <a:t>WITHOUT</a:t>
            </a:r>
            <a:r>
              <a:rPr lang="en-GB"/>
              <a:t> a function call </a:t>
            </a:r>
            <a:r>
              <a:rPr lang="en-GB" u="sng"/>
              <a:t>MUST</a:t>
            </a:r>
            <a:r>
              <a:rPr lang="en-GB"/>
              <a:t> implement a </a:t>
            </a:r>
            <a:r>
              <a:rPr lang="en-GB">
                <a:solidFill>
                  <a:schemeClr val="accent1"/>
                </a:solidFill>
              </a:rPr>
              <a:t>fallback functio</a:t>
            </a:r>
            <a:r>
              <a:rPr lang="en-GB">
                <a:solidFill>
                  <a:schemeClr val="accent1"/>
                </a:solidFill>
              </a:rPr>
              <a:t>n</a:t>
            </a:r>
            <a:endParaRPr>
              <a:solidFill>
                <a:schemeClr val="accent1"/>
              </a:solidFill>
            </a:endParaRPr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-GB"/>
              <a:t>The function is called if a nonexistent contract function is called, or no contract function is called at all (just ETH pay)</a:t>
            </a:r>
            <a:endParaRPr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-GB"/>
              <a:t>The function must be </a:t>
            </a:r>
            <a:r>
              <a:rPr lang="en-GB">
                <a:solidFill>
                  <a:schemeClr val="accent1"/>
                </a:solidFill>
              </a:rPr>
              <a:t>payable</a:t>
            </a:r>
            <a:r>
              <a:rPr lang="en-GB"/>
              <a:t> for the contract to </a:t>
            </a:r>
            <a:r>
              <a:rPr lang="en-GB">
                <a:solidFill>
                  <a:schemeClr val="accent1"/>
                </a:solidFill>
              </a:rPr>
              <a:t>receive plain ETH</a:t>
            </a:r>
            <a:r>
              <a:rPr lang="en-GB"/>
              <a:t> (no code execution)</a:t>
            </a:r>
            <a:endParaRPr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-GB">
                <a:solidFill>
                  <a:schemeClr val="accent1"/>
                </a:solidFill>
              </a:rPr>
              <a:t>Only 2300 gas</a:t>
            </a:r>
            <a:r>
              <a:rPr lang="en-GB"/>
              <a:t> allowed in the function!</a:t>
            </a:r>
            <a:endParaRPr/>
          </a:p>
        </p:txBody>
      </p:sp>
      <p:sp>
        <p:nvSpPr>
          <p:cNvPr id="284" name="Shape 284"/>
          <p:cNvSpPr txBox="1"/>
          <p:nvPr>
            <p:ph type="title"/>
          </p:nvPr>
        </p:nvSpPr>
        <p:spPr>
          <a:xfrm>
            <a:off x="141648" y="30256"/>
            <a:ext cx="7185000" cy="8331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fallback function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141648" y="30256"/>
            <a:ext cx="7185000" cy="8331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0" name="Shape 2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325" y="863356"/>
            <a:ext cx="5459353" cy="3975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idx="1" type="body"/>
          </p:nvPr>
        </p:nvSpPr>
        <p:spPr>
          <a:xfrm>
            <a:off x="144000" y="536601"/>
            <a:ext cx="8856000" cy="444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9250" lvl="0" marL="457200" rtl="0">
              <a:spcBef>
                <a:spcPts val="500"/>
              </a:spcBef>
              <a:spcAft>
                <a:spcPts val="0"/>
              </a:spcAft>
              <a:buSzPts val="1900"/>
              <a:buChar char="▪"/>
            </a:pPr>
            <a:r>
              <a:rPr lang="en-GB" sz="1900"/>
              <a:t>Create a faucet </a:t>
            </a:r>
            <a:r>
              <a:rPr lang="en-GB" sz="1900">
                <a:solidFill>
                  <a:schemeClr val="accent1"/>
                </a:solidFill>
              </a:rPr>
              <a:t>contract</a:t>
            </a:r>
            <a:r>
              <a:rPr lang="en-GB" sz="1900"/>
              <a:t>, that:</a:t>
            </a:r>
            <a:endParaRPr sz="1900"/>
          </a:p>
          <a:p>
            <a: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-GB" sz="1900"/>
              <a:t>Is owned</a:t>
            </a:r>
            <a:endParaRPr sz="1900"/>
          </a:p>
          <a:p>
            <a: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-GB" sz="1900"/>
              <a:t>Can </a:t>
            </a:r>
            <a:r>
              <a:rPr lang="en-GB" sz="1900">
                <a:solidFill>
                  <a:schemeClr val="accent1"/>
                </a:solidFill>
              </a:rPr>
              <a:t>receive</a:t>
            </a:r>
            <a:r>
              <a:rPr lang="en-GB" sz="1900"/>
              <a:t> plain </a:t>
            </a:r>
            <a:r>
              <a:rPr lang="en-GB" sz="1900">
                <a:solidFill>
                  <a:schemeClr val="accent1"/>
                </a:solidFill>
              </a:rPr>
              <a:t>ETH</a:t>
            </a:r>
            <a:r>
              <a:rPr lang="en-GB" sz="1900"/>
              <a:t> payments from anyone</a:t>
            </a:r>
            <a:endParaRPr sz="1900"/>
          </a:p>
          <a:p>
            <a: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-GB" sz="1900"/>
              <a:t>Has method to get its </a:t>
            </a:r>
            <a:r>
              <a:rPr lang="en-GB" sz="1900">
                <a:solidFill>
                  <a:schemeClr val="accent1"/>
                </a:solidFill>
              </a:rPr>
              <a:t>balance</a:t>
            </a:r>
            <a:endParaRPr sz="1900">
              <a:solidFill>
                <a:schemeClr val="accent1"/>
              </a:solidFill>
            </a:endParaRPr>
          </a:p>
          <a:p>
            <a: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-GB" sz="1900"/>
              <a:t>Has a state variable </a:t>
            </a:r>
            <a:r>
              <a:rPr lang="en-GB" sz="1900">
                <a:solidFill>
                  <a:schemeClr val="accent1"/>
                </a:solidFill>
              </a:rPr>
              <a:t>sendAmount</a:t>
            </a:r>
            <a:r>
              <a:rPr lang="en-GB" sz="1900"/>
              <a:t> with initial value </a:t>
            </a:r>
            <a:r>
              <a:rPr lang="en-GB" sz="1900">
                <a:solidFill>
                  <a:schemeClr val="accent1"/>
                </a:solidFill>
              </a:rPr>
              <a:t>1 ETH</a:t>
            </a:r>
            <a:endParaRPr sz="1900">
              <a:solidFill>
                <a:schemeClr val="accent1"/>
              </a:solidFill>
            </a:endParaRPr>
          </a:p>
          <a:p>
            <a: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-GB" sz="1900"/>
              <a:t>The value of sendAmount can be </a:t>
            </a:r>
            <a:r>
              <a:rPr lang="en-GB" sz="1900">
                <a:solidFill>
                  <a:schemeClr val="accent1"/>
                </a:solidFill>
              </a:rPr>
              <a:t>changed by the owner</a:t>
            </a:r>
            <a:endParaRPr sz="1900">
              <a:solidFill>
                <a:schemeClr val="accent1"/>
              </a:solidFill>
            </a:endParaRPr>
          </a:p>
          <a:p>
            <a: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-GB" sz="1900"/>
              <a:t>Has method to </a:t>
            </a:r>
            <a:r>
              <a:rPr lang="en-GB" sz="1900">
                <a:solidFill>
                  <a:schemeClr val="accent1"/>
                </a:solidFill>
              </a:rPr>
              <a:t>withdraw sendAmount</a:t>
            </a:r>
            <a:r>
              <a:rPr lang="en-GB" sz="1900"/>
              <a:t> of money for free, publicly (if available)</a:t>
            </a:r>
            <a:endParaRPr sz="1900"/>
          </a:p>
          <a:p>
            <a: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-GB" sz="1900"/>
              <a:t>Has method to </a:t>
            </a:r>
            <a:r>
              <a:rPr lang="en-GB" sz="1900">
                <a:solidFill>
                  <a:schemeClr val="accent1"/>
                </a:solidFill>
              </a:rPr>
              <a:t>send sendAmount</a:t>
            </a:r>
            <a:r>
              <a:rPr lang="en-GB" sz="1900"/>
              <a:t> of money </a:t>
            </a:r>
            <a:r>
              <a:rPr lang="en-GB" sz="1900">
                <a:solidFill>
                  <a:schemeClr val="accent1"/>
                </a:solidFill>
              </a:rPr>
              <a:t>to someone else </a:t>
            </a:r>
            <a:r>
              <a:rPr lang="en-GB" sz="1900"/>
              <a:t>for free</a:t>
            </a:r>
            <a:endParaRPr sz="1900"/>
          </a:p>
          <a:p>
            <a: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-GB" sz="1900"/>
              <a:t>The ow</a:t>
            </a:r>
            <a:r>
              <a:rPr lang="en-GB" sz="1900"/>
              <a:t>ner can withdraw as much as he wants</a:t>
            </a:r>
            <a:endParaRPr sz="1900"/>
          </a:p>
          <a:p>
            <a: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-GB" sz="1900"/>
              <a:t>Use assert and require to assure that ETH can be withdrawn </a:t>
            </a:r>
            <a:endParaRPr sz="1900"/>
          </a:p>
          <a:p>
            <a: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-GB" sz="1900"/>
              <a:t>Creates an event f</a:t>
            </a:r>
            <a:r>
              <a:rPr lang="en-GB" sz="1900"/>
              <a:t>or every withdrawal</a:t>
            </a:r>
            <a:endParaRPr sz="1900"/>
          </a:p>
          <a:p>
            <a: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-GB" sz="1900"/>
              <a:t>Can be </a:t>
            </a:r>
            <a:r>
              <a:rPr lang="en-GB" sz="1900">
                <a:solidFill>
                  <a:schemeClr val="accent1"/>
                </a:solidFill>
              </a:rPr>
              <a:t>destroyed</a:t>
            </a:r>
            <a:r>
              <a:rPr lang="en-GB" sz="1900"/>
              <a:t> by the owner</a:t>
            </a:r>
            <a:endParaRPr sz="1900"/>
          </a:p>
          <a:p>
            <a: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-GB" sz="1900"/>
              <a:t>Use custom modifiers to check </a:t>
            </a:r>
            <a:r>
              <a:rPr lang="en-GB" sz="1900"/>
              <a:t>if money can be withdrawn</a:t>
            </a:r>
            <a:endParaRPr sz="1900"/>
          </a:p>
        </p:txBody>
      </p:sp>
      <p:sp>
        <p:nvSpPr>
          <p:cNvPr id="296" name="Shape 296"/>
          <p:cNvSpPr txBox="1"/>
          <p:nvPr>
            <p:ph type="title"/>
          </p:nvPr>
        </p:nvSpPr>
        <p:spPr>
          <a:xfrm>
            <a:off x="141648" y="30256"/>
            <a:ext cx="7185000" cy="8331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Exercise: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idx="1" type="body"/>
          </p:nvPr>
        </p:nvSpPr>
        <p:spPr>
          <a:xfrm>
            <a:off x="142850" y="633726"/>
            <a:ext cx="8856000" cy="4407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93700" lvl="0" marL="457200" rtl="0">
              <a:spcBef>
                <a:spcPts val="500"/>
              </a:spcBef>
              <a:spcAft>
                <a:spcPts val="0"/>
              </a:spcAft>
              <a:buSzPts val="2600"/>
              <a:buChar char="▪"/>
            </a:pPr>
            <a:r>
              <a:rPr lang="en-GB"/>
              <a:t>Create a contract, that:</a:t>
            </a:r>
            <a:endParaRPr/>
          </a:p>
          <a:p>
            <a: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-GB"/>
              <a:t>Has a method to buy a certain service. The service costs 1 ETH.</a:t>
            </a:r>
            <a:endParaRPr/>
          </a:p>
          <a:p>
            <a: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-GB"/>
              <a:t>If the money se</a:t>
            </a:r>
            <a:r>
              <a:rPr lang="en-GB"/>
              <a:t>nt are more than 1ETH, the contract will return the extra back.</a:t>
            </a:r>
            <a:endParaRPr/>
          </a:p>
          <a:p>
            <a: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-GB"/>
              <a:t>The contract confirms that the person bought the service by emitting an event.</a:t>
            </a:r>
            <a:endParaRPr/>
          </a:p>
          <a:p>
            <a: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-GB"/>
              <a:t>Nobody can buy the service for 2 minutes after someone bought it. Use a custom function modifier for that.</a:t>
            </a:r>
            <a:endParaRPr/>
          </a:p>
          <a:p>
            <a: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-GB"/>
              <a:t>Use assert and require whenever possible.</a:t>
            </a:r>
            <a:endParaRPr/>
          </a:p>
          <a:p>
            <a: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-GB"/>
              <a:t>The owner of the contract can withdraw the money once per hour and maximum of 5 ETH at a time.</a:t>
            </a:r>
            <a:endParaRPr/>
          </a:p>
        </p:txBody>
      </p:sp>
      <p:sp>
        <p:nvSpPr>
          <p:cNvPr id="302" name="Shape 302"/>
          <p:cNvSpPr txBox="1"/>
          <p:nvPr>
            <p:ph type="title"/>
          </p:nvPr>
        </p:nvSpPr>
        <p:spPr>
          <a:xfrm>
            <a:off x="141648" y="30256"/>
            <a:ext cx="7185000" cy="8331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Homework: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idx="12" type="sldNum"/>
          </p:nvPr>
        </p:nvSpPr>
        <p:spPr>
          <a:xfrm>
            <a:off x="8677068" y="4893751"/>
            <a:ext cx="321700" cy="147358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142846" y="863341"/>
            <a:ext cx="8855922" cy="4177766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2B254"/>
              </a:buClr>
              <a:buSzPts val="2400"/>
              <a:buFont typeface="Noto Sans Symbols"/>
              <a:buChar char="▪"/>
            </a:pPr>
            <a:r>
              <a:rPr lang="en-GB" sz="2400"/>
              <a:t>The </a:t>
            </a:r>
            <a:r>
              <a:rPr lang="en-GB" sz="2400">
                <a:solidFill>
                  <a:schemeClr val="accent1"/>
                </a:solidFill>
              </a:rPr>
              <a:t>address</a:t>
            </a:r>
            <a:r>
              <a:rPr lang="en-GB" sz="2400"/>
              <a:t> type and its methods</a:t>
            </a:r>
            <a:endParaRPr sz="2400"/>
          </a:p>
          <a:p>
            <a:pPr indent="-228600" lvl="0" marL="2286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2B254"/>
              </a:buClr>
              <a:buSzPts val="2400"/>
              <a:buFont typeface="Noto Sans Symbols"/>
              <a:buChar char="▪"/>
            </a:pPr>
            <a:r>
              <a:rPr lang="en-GB" sz="2400">
                <a:solidFill>
                  <a:schemeClr val="accent1"/>
                </a:solidFill>
              </a:rPr>
              <a:t>Ether, time</a:t>
            </a:r>
            <a:r>
              <a:rPr lang="en-GB" sz="2400"/>
              <a:t> units and globally available </a:t>
            </a:r>
            <a:r>
              <a:rPr lang="en-GB" sz="2400">
                <a:solidFill>
                  <a:schemeClr val="accent1"/>
                </a:solidFill>
              </a:rPr>
              <a:t>variables</a:t>
            </a:r>
            <a:endParaRPr sz="2400">
              <a:solidFill>
                <a:schemeClr val="accent1"/>
              </a:solidFill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2B254"/>
              </a:buClr>
              <a:buSzPts val="2400"/>
              <a:buFont typeface="Noto Sans Symbols"/>
              <a:buChar char="▪"/>
            </a:pPr>
            <a:r>
              <a:rPr lang="en-GB" sz="2400"/>
              <a:t>Contract </a:t>
            </a:r>
            <a:r>
              <a:rPr lang="en-GB" sz="2400">
                <a:solidFill>
                  <a:schemeClr val="accent1"/>
                </a:solidFill>
              </a:rPr>
              <a:t>events</a:t>
            </a:r>
            <a:endParaRPr sz="2400">
              <a:solidFill>
                <a:schemeClr val="accent1"/>
              </a:solidFill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2B254"/>
              </a:buClr>
              <a:buSzPts val="2400"/>
              <a:buFont typeface="Noto Sans Symbols"/>
              <a:buChar char="▪"/>
            </a:pPr>
            <a:r>
              <a:rPr lang="en-GB" sz="2400"/>
              <a:t>Function and variable </a:t>
            </a:r>
            <a:r>
              <a:rPr lang="en-GB" sz="2400">
                <a:solidFill>
                  <a:schemeClr val="accent1"/>
                </a:solidFill>
              </a:rPr>
              <a:t>visibility</a:t>
            </a:r>
            <a:endParaRPr sz="2400">
              <a:solidFill>
                <a:schemeClr val="accent1"/>
              </a:solidFill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2B254"/>
              </a:buClr>
              <a:buSzPts val="2400"/>
              <a:buFont typeface="Noto Sans Symbols"/>
              <a:buChar char="▪"/>
            </a:pPr>
            <a:r>
              <a:rPr lang="en-GB" sz="2400">
                <a:solidFill>
                  <a:schemeClr val="accent1"/>
                </a:solidFill>
              </a:rPr>
              <a:t>Function modifiers</a:t>
            </a:r>
            <a:r>
              <a:rPr lang="en-GB" sz="2400"/>
              <a:t> and free functions</a:t>
            </a:r>
            <a:endParaRPr sz="2400"/>
          </a:p>
          <a:p>
            <a:pPr indent="-228600" lvl="0" marL="2286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</a:pPr>
            <a:r>
              <a:rPr lang="en-GB" sz="2400">
                <a:solidFill>
                  <a:schemeClr val="accent1"/>
                </a:solidFill>
              </a:rPr>
              <a:t>Custom modifiers</a:t>
            </a:r>
            <a:endParaRPr sz="2400">
              <a:solidFill>
                <a:schemeClr val="accent1"/>
              </a:solidFill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2B254"/>
              </a:buClr>
              <a:buSzPts val="2400"/>
              <a:buFont typeface="Noto Sans Symbols"/>
              <a:buChar char="▪"/>
            </a:pPr>
            <a:r>
              <a:rPr lang="en-GB" sz="2400"/>
              <a:t>How to handle </a:t>
            </a:r>
            <a:r>
              <a:rPr lang="en-GB" sz="2400">
                <a:solidFill>
                  <a:schemeClr val="accent1"/>
                </a:solidFill>
              </a:rPr>
              <a:t>error cases</a:t>
            </a:r>
            <a:endParaRPr sz="2400">
              <a:solidFill>
                <a:schemeClr val="accent1"/>
              </a:solidFill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2B254"/>
              </a:buClr>
              <a:buSzPts val="2400"/>
              <a:buFont typeface="Noto Sans Symbols"/>
              <a:buChar char="▪"/>
            </a:pPr>
            <a:r>
              <a:rPr lang="en-GB" sz="2400"/>
              <a:t>How to </a:t>
            </a:r>
            <a:r>
              <a:rPr lang="en-GB" sz="2400">
                <a:solidFill>
                  <a:schemeClr val="accent1"/>
                </a:solidFill>
              </a:rPr>
              <a:t>transfer money</a:t>
            </a:r>
            <a:r>
              <a:rPr lang="en-GB" sz="2400"/>
              <a:t> using contracts</a:t>
            </a:r>
            <a:endParaRPr sz="2400"/>
          </a:p>
        </p:txBody>
      </p:sp>
      <p:sp>
        <p:nvSpPr>
          <p:cNvPr id="311" name="Shape 311"/>
          <p:cNvSpPr txBox="1"/>
          <p:nvPr>
            <p:ph type="title"/>
          </p:nvPr>
        </p:nvSpPr>
        <p:spPr>
          <a:xfrm>
            <a:off x="141648" y="30256"/>
            <a:ext cx="7185069" cy="833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</a:pPr>
            <a:r>
              <a:rPr b="1" i="0" lang="en-GB" sz="3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sz="1100"/>
          </a:p>
        </p:txBody>
      </p:sp>
      <p:pic>
        <p:nvPicPr>
          <p:cNvPr id="312" name="Shape 3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916200" y="971550"/>
            <a:ext cx="1689811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144038" y="1428750"/>
            <a:ext cx="8855923" cy="2451359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5400"/>
              <a:buFont typeface="Noto Sans Symbols"/>
              <a:buNone/>
            </a:pPr>
            <a:r>
              <a:rPr b="1" i="0" lang="en-GB" sz="5400" u="none" cap="none" strike="noStrike">
                <a:solidFill>
                  <a:srgbClr val="EEBA72"/>
                </a:solidFill>
                <a:latin typeface="Calibri"/>
                <a:ea typeface="Calibri"/>
                <a:cs typeface="Calibri"/>
                <a:sym typeface="Calibri"/>
              </a:rPr>
              <a:t>sli.do</a:t>
            </a:r>
            <a:br>
              <a:rPr b="1" i="0" lang="en-GB" sz="4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GB" sz="8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b="1" lang="en-GB" sz="8600"/>
              <a:t>SContracts</a:t>
            </a:r>
            <a:endParaRPr b="1" i="0" sz="4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3500" lvl="0" marL="228600" marR="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 txBox="1"/>
          <p:nvPr>
            <p:ph type="title"/>
          </p:nvPr>
        </p:nvSpPr>
        <p:spPr>
          <a:xfrm>
            <a:off x="141648" y="30256"/>
            <a:ext cx="7185069" cy="833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</a:pPr>
            <a:r>
              <a:rPr b="1" i="0" lang="en-GB" sz="3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Questions</a:t>
            </a:r>
            <a:endParaRPr sz="11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141648" y="30256"/>
            <a:ext cx="7185069" cy="833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</a:pPr>
            <a:r>
              <a:t/>
            </a:r>
            <a:endParaRPr b="1" i="0" sz="3000" u="none" cap="none" strike="noStrike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1147337" y="4800601"/>
            <a:ext cx="7864001" cy="263816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27000" spcFirstLastPara="1" rIns="27000" wrap="square" tIns="27000">
            <a:noAutofit/>
          </a:bodyPr>
          <a:lstStyle/>
          <a:p>
            <a:pPr indent="0" lvl="0" marL="0" marR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400"/>
              <a:buFont typeface="Noto Sans Symbols"/>
              <a:buNone/>
            </a:pPr>
            <a:r>
              <a:rPr b="0" i="0" lang="en-GB" sz="1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https://softuni.bg/courses/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1" name="Shape 321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-16203" r="-16202" t="0"/>
          <a:stretch/>
        </p:blipFill>
        <p:spPr>
          <a:xfrm>
            <a:off x="227468" y="934669"/>
            <a:ext cx="2073256" cy="718323"/>
          </a:xfrm>
          <a:prstGeom prst="roundRect">
            <a:avLst>
              <a:gd fmla="val 3159" name="adj"/>
            </a:avLst>
          </a:prstGeom>
          <a:solidFill>
            <a:schemeClr val="lt1"/>
          </a:solidFill>
          <a:ln>
            <a:noFill/>
          </a:ln>
        </p:spPr>
      </p:pic>
      <p:pic>
        <p:nvPicPr>
          <p:cNvPr id="322" name="Shape 322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-5908" r="-5907" t="0"/>
          <a:stretch/>
        </p:blipFill>
        <p:spPr>
          <a:xfrm>
            <a:off x="2841204" y="941208"/>
            <a:ext cx="2073256" cy="711785"/>
          </a:xfrm>
          <a:prstGeom prst="roundRect">
            <a:avLst>
              <a:gd fmla="val 3159" name="adj"/>
            </a:avLst>
          </a:prstGeom>
          <a:solidFill>
            <a:schemeClr val="lt1"/>
          </a:solidFill>
          <a:ln>
            <a:noFill/>
          </a:ln>
        </p:spPr>
      </p:pic>
      <p:pic>
        <p:nvPicPr>
          <p:cNvPr id="323" name="Shape 323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0" l="-25003" r="-25003" t="0"/>
          <a:stretch/>
        </p:blipFill>
        <p:spPr>
          <a:xfrm>
            <a:off x="5454938" y="3001513"/>
            <a:ext cx="3461593" cy="711785"/>
          </a:xfrm>
          <a:prstGeom prst="roundRect">
            <a:avLst>
              <a:gd fmla="val 2953" name="adj"/>
            </a:avLst>
          </a:prstGeom>
          <a:solidFill>
            <a:schemeClr val="lt1"/>
          </a:solidFill>
          <a:ln>
            <a:noFill/>
          </a:ln>
        </p:spPr>
      </p:pic>
      <p:pic>
        <p:nvPicPr>
          <p:cNvPr id="324" name="Shape 324">
            <a:hlinkClick r:id="rId10"/>
          </p:cNvPr>
          <p:cNvPicPr preferRelativeResize="0"/>
          <p:nvPr/>
        </p:nvPicPr>
        <p:blipFill rotWithShape="1">
          <a:blip r:embed="rId11">
            <a:alphaModFix/>
          </a:blip>
          <a:srcRect b="0" l="-705" r="-705" t="0"/>
          <a:stretch/>
        </p:blipFill>
        <p:spPr>
          <a:xfrm>
            <a:off x="5454938" y="4031665"/>
            <a:ext cx="3461593" cy="711785"/>
          </a:xfrm>
          <a:prstGeom prst="roundRect">
            <a:avLst>
              <a:gd fmla="val 3159" name="adj"/>
            </a:avLst>
          </a:prstGeom>
          <a:solidFill>
            <a:schemeClr val="lt1"/>
          </a:solidFill>
          <a:ln>
            <a:noFill/>
          </a:ln>
        </p:spPr>
      </p:pic>
      <p:pic>
        <p:nvPicPr>
          <p:cNvPr id="325" name="Shape 325">
            <a:hlinkClick r:id="rId12"/>
          </p:cNvPr>
          <p:cNvPicPr preferRelativeResize="0"/>
          <p:nvPr/>
        </p:nvPicPr>
        <p:blipFill rotWithShape="1">
          <a:blip r:embed="rId13">
            <a:alphaModFix/>
          </a:blip>
          <a:srcRect b="-59505" l="0" r="0" t="-66530"/>
          <a:stretch/>
        </p:blipFill>
        <p:spPr>
          <a:xfrm>
            <a:off x="5454938" y="1964822"/>
            <a:ext cx="3461593" cy="718323"/>
          </a:xfrm>
          <a:prstGeom prst="roundRect">
            <a:avLst>
              <a:gd fmla="val 3159" name="adj"/>
            </a:avLst>
          </a:prstGeom>
          <a:solidFill>
            <a:schemeClr val="lt1"/>
          </a:solidFill>
          <a:ln>
            <a:noFill/>
          </a:ln>
        </p:spPr>
      </p:pic>
      <p:pic>
        <p:nvPicPr>
          <p:cNvPr id="326" name="Shape 326">
            <a:hlinkClick r:id="rId14"/>
          </p:cNvPr>
          <p:cNvPicPr preferRelativeResize="0"/>
          <p:nvPr/>
        </p:nvPicPr>
        <p:blipFill rotWithShape="1">
          <a:blip r:embed="rId15">
            <a:alphaModFix/>
          </a:blip>
          <a:srcRect b="0" l="-14709" r="-14708" t="0"/>
          <a:stretch/>
        </p:blipFill>
        <p:spPr>
          <a:xfrm>
            <a:off x="227468" y="4031665"/>
            <a:ext cx="2073256" cy="711785"/>
          </a:xfrm>
          <a:prstGeom prst="roundRect">
            <a:avLst>
              <a:gd fmla="val 3159" name="adj"/>
            </a:avLst>
          </a:prstGeom>
          <a:solidFill>
            <a:schemeClr val="lt1"/>
          </a:solidFill>
          <a:ln>
            <a:noFill/>
          </a:ln>
        </p:spPr>
      </p:pic>
      <p:pic>
        <p:nvPicPr>
          <p:cNvPr id="327" name="Shape 327">
            <a:hlinkClick r:id="rId16"/>
          </p:cNvPr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2841203" y="4031665"/>
            <a:ext cx="2073256" cy="711785"/>
          </a:xfrm>
          <a:prstGeom prst="roundRect">
            <a:avLst>
              <a:gd fmla="val 3159" name="adj"/>
            </a:avLst>
          </a:prstGeom>
          <a:noFill/>
          <a:ln>
            <a:noFill/>
          </a:ln>
        </p:spPr>
      </p:pic>
      <p:pic>
        <p:nvPicPr>
          <p:cNvPr id="328" name="Shape 328">
            <a:hlinkClick r:id="rId18"/>
          </p:cNvPr>
          <p:cNvPicPr preferRelativeResize="0"/>
          <p:nvPr/>
        </p:nvPicPr>
        <p:blipFill rotWithShape="1">
          <a:blip r:embed="rId19">
            <a:alphaModFix/>
          </a:blip>
          <a:srcRect b="0" l="-9951" r="-9950" t="0"/>
          <a:stretch/>
        </p:blipFill>
        <p:spPr>
          <a:xfrm>
            <a:off x="5454938" y="934669"/>
            <a:ext cx="3461592" cy="711785"/>
          </a:xfrm>
          <a:prstGeom prst="roundRect">
            <a:avLst>
              <a:gd fmla="val 3159" name="adj"/>
            </a:avLst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142850" y="863344"/>
            <a:ext cx="8856000" cy="14520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93700" lvl="0" marL="457200" rtl="0">
              <a:spcBef>
                <a:spcPts val="500"/>
              </a:spcBef>
              <a:spcAft>
                <a:spcPts val="0"/>
              </a:spcAft>
              <a:buSzPts val="2600"/>
              <a:buChar char="▪"/>
            </a:pPr>
            <a:r>
              <a:rPr lang="en-GB"/>
              <a:t>Holds a 20 byte value (size of an </a:t>
            </a:r>
            <a:r>
              <a:rPr lang="en-GB">
                <a:solidFill>
                  <a:schemeClr val="accent1"/>
                </a:solidFill>
              </a:rPr>
              <a:t>Ethereum address</a:t>
            </a:r>
            <a:r>
              <a:rPr lang="en-GB"/>
              <a:t>).</a:t>
            </a:r>
            <a:endParaRPr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-GB"/>
              <a:t>Has </a:t>
            </a:r>
            <a:r>
              <a:rPr lang="en-GB">
                <a:solidFill>
                  <a:schemeClr val="accent1"/>
                </a:solidFill>
              </a:rPr>
              <a:t>members</a:t>
            </a:r>
            <a:r>
              <a:rPr lang="en-GB"/>
              <a:t>.</a:t>
            </a:r>
            <a:endParaRPr/>
          </a:p>
        </p:txBody>
      </p:sp>
      <p:sp>
        <p:nvSpPr>
          <p:cNvPr id="149" name="Shape 149"/>
          <p:cNvSpPr txBox="1"/>
          <p:nvPr>
            <p:ph type="title"/>
          </p:nvPr>
        </p:nvSpPr>
        <p:spPr>
          <a:xfrm>
            <a:off x="141648" y="30256"/>
            <a:ext cx="7185000" cy="8331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address type</a:t>
            </a:r>
            <a:endParaRPr/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5426" y="1971350"/>
            <a:ext cx="3693150" cy="281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142850" y="863351"/>
            <a:ext cx="8856000" cy="1469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93700" lvl="0" marL="457200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600"/>
              <a:buChar char="▪"/>
            </a:pPr>
            <a:r>
              <a:rPr lang="en-GB">
                <a:solidFill>
                  <a:schemeClr val="accent1"/>
                </a:solidFill>
              </a:rPr>
              <a:t>b</a:t>
            </a:r>
            <a:r>
              <a:rPr lang="en-GB">
                <a:solidFill>
                  <a:schemeClr val="accent1"/>
                </a:solidFill>
              </a:rPr>
              <a:t>alance</a:t>
            </a:r>
            <a:endParaRPr>
              <a:solidFill>
                <a:schemeClr val="accent1"/>
              </a:solidFill>
            </a:endParaRPr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-GB">
                <a:solidFill>
                  <a:schemeClr val="accent1"/>
                </a:solidFill>
              </a:rPr>
              <a:t>transfer</a:t>
            </a:r>
            <a:r>
              <a:rPr lang="en-GB"/>
              <a:t>(uint amountInWei)</a:t>
            </a:r>
            <a:endParaRPr/>
          </a:p>
          <a:p>
            <a:pPr indent="-393700" lvl="0" marL="457200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-GB"/>
              <a:t>c</a:t>
            </a:r>
            <a:r>
              <a:rPr lang="en-GB"/>
              <a:t>all, callcode, delegatecall (discuss in the following lectures)</a:t>
            </a:r>
            <a:endParaRPr/>
          </a:p>
        </p:txBody>
      </p:sp>
      <p:sp>
        <p:nvSpPr>
          <p:cNvPr id="156" name="Shape 156"/>
          <p:cNvSpPr txBox="1"/>
          <p:nvPr>
            <p:ph type="title"/>
          </p:nvPr>
        </p:nvSpPr>
        <p:spPr>
          <a:xfrm>
            <a:off x="141648" y="30256"/>
            <a:ext cx="7185000" cy="8331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Address members</a:t>
            </a:r>
            <a:endParaRPr/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8013" y="2389143"/>
            <a:ext cx="4065670" cy="2754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142847" y="863341"/>
            <a:ext cx="8856000" cy="4177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accent1"/>
                </a:solidFill>
              </a:rPr>
              <a:t>block.gaslimit</a:t>
            </a:r>
            <a:r>
              <a:rPr lang="en-GB"/>
              <a:t> (uint): current block gaslimit</a:t>
            </a:r>
            <a:endParaRPr/>
          </a:p>
          <a:p>
            <a:pPr indent="0" lvl="0" mar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accent1"/>
                </a:solidFill>
              </a:rPr>
              <a:t>block.number</a:t>
            </a:r>
            <a:r>
              <a:rPr lang="en-GB"/>
              <a:t> (uint): current block number</a:t>
            </a:r>
            <a:endParaRPr/>
          </a:p>
          <a:p>
            <a:pPr indent="0" lvl="0" mar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accent1"/>
                </a:solidFill>
              </a:rPr>
              <a:t>block.timestamp</a:t>
            </a:r>
            <a:r>
              <a:rPr lang="en-GB"/>
              <a:t> (uint): current block timestamp as seconds since unix epoch</a:t>
            </a:r>
            <a:endParaRPr/>
          </a:p>
          <a:p>
            <a:pPr indent="0" lvl="0" mar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accent1"/>
                </a:solidFill>
              </a:rPr>
              <a:t>msg.gas</a:t>
            </a:r>
            <a:r>
              <a:rPr lang="en-GB"/>
              <a:t> (uint): remaining gas</a:t>
            </a:r>
            <a:endParaRPr/>
          </a:p>
          <a:p>
            <a:pPr indent="0" lvl="0" mar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accent1"/>
                </a:solidFill>
              </a:rPr>
              <a:t>msg.sender</a:t>
            </a:r>
            <a:r>
              <a:rPr lang="en-GB"/>
              <a:t> (address): sender of the message (current call)</a:t>
            </a:r>
            <a:endParaRPr/>
          </a:p>
          <a:p>
            <a:pPr indent="0" lvl="0" mar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accent1"/>
                </a:solidFill>
              </a:rPr>
              <a:t>msg.value</a:t>
            </a:r>
            <a:r>
              <a:rPr lang="en-GB"/>
              <a:t> (uint): number of wei sent with the message</a:t>
            </a:r>
            <a:endParaRPr/>
          </a:p>
          <a:p>
            <a:pPr indent="0" lvl="0" marL="0" rtl="0">
              <a:spcBef>
                <a:spcPts val="500"/>
              </a:spcBef>
              <a:spcAft>
                <a:spcPts val="50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now</a:t>
            </a:r>
            <a:r>
              <a:rPr lang="en-GB"/>
              <a:t> (uint): same as block.timestamp</a:t>
            </a:r>
            <a:endParaRPr/>
          </a:p>
        </p:txBody>
      </p:sp>
      <p:sp>
        <p:nvSpPr>
          <p:cNvPr id="163" name="Shape 163"/>
          <p:cNvSpPr txBox="1"/>
          <p:nvPr>
            <p:ph type="title"/>
          </p:nvPr>
        </p:nvSpPr>
        <p:spPr>
          <a:xfrm>
            <a:off x="141648" y="30256"/>
            <a:ext cx="7185000" cy="8331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Units and globally available values (1/2)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142848" y="863350"/>
            <a:ext cx="3969600" cy="4177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93700" lvl="0" marL="457200" rtl="0">
              <a:spcBef>
                <a:spcPts val="500"/>
              </a:spcBef>
              <a:spcAft>
                <a:spcPts val="0"/>
              </a:spcAft>
              <a:buSzPts val="2600"/>
              <a:buChar char="▪"/>
            </a:pPr>
            <a:r>
              <a:rPr lang="en-GB">
                <a:solidFill>
                  <a:schemeClr val="accent1"/>
                </a:solidFill>
              </a:rPr>
              <a:t>Time</a:t>
            </a:r>
            <a:r>
              <a:rPr lang="en-GB"/>
              <a:t> units:</a:t>
            </a:r>
            <a:endParaRPr/>
          </a:p>
          <a:p>
            <a: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-GB"/>
              <a:t>1 == 1 seconds</a:t>
            </a:r>
            <a:endParaRPr/>
          </a:p>
          <a:p>
            <a: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-GB"/>
              <a:t>1 minutes == 60 seconds</a:t>
            </a:r>
            <a:endParaRPr/>
          </a:p>
          <a:p>
            <a: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-GB"/>
              <a:t>1 hours == 60 minutes</a:t>
            </a:r>
            <a:endParaRPr/>
          </a:p>
          <a:p>
            <a: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-GB"/>
              <a:t>1 days == 24 hours</a:t>
            </a:r>
            <a:endParaRPr/>
          </a:p>
          <a:p>
            <a: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-GB"/>
              <a:t>1 weeks == 7 days</a:t>
            </a:r>
            <a:endParaRPr/>
          </a:p>
          <a:p>
            <a: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-GB"/>
              <a:t>1 years == 365 days</a:t>
            </a:r>
            <a:endParaRPr/>
          </a:p>
        </p:txBody>
      </p:sp>
      <p:sp>
        <p:nvSpPr>
          <p:cNvPr id="169" name="Shape 169"/>
          <p:cNvSpPr txBox="1"/>
          <p:nvPr>
            <p:ph type="title"/>
          </p:nvPr>
        </p:nvSpPr>
        <p:spPr>
          <a:xfrm>
            <a:off x="141648" y="30256"/>
            <a:ext cx="7185000" cy="8331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Units and globally available values (2</a:t>
            </a:r>
            <a:r>
              <a:rPr lang="en-GB"/>
              <a:t>/2</a:t>
            </a:r>
            <a:r>
              <a:rPr lang="en-GB"/>
              <a:t>)</a:t>
            </a:r>
            <a:endParaRPr/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4852848" y="965700"/>
            <a:ext cx="3969600" cy="4177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93700" lvl="0" marL="457200" rtl="0">
              <a:spcBef>
                <a:spcPts val="500"/>
              </a:spcBef>
              <a:spcAft>
                <a:spcPts val="0"/>
              </a:spcAft>
              <a:buSzPts val="2600"/>
              <a:buChar char="▪"/>
            </a:pPr>
            <a:r>
              <a:rPr lang="en-GB">
                <a:solidFill>
                  <a:schemeClr val="accent1"/>
                </a:solidFill>
              </a:rPr>
              <a:t>Value</a:t>
            </a:r>
            <a:r>
              <a:rPr lang="en-GB"/>
              <a:t> units:</a:t>
            </a:r>
            <a:endParaRPr/>
          </a:p>
          <a:p>
            <a: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-GB"/>
              <a:t>1 == 1 wei</a:t>
            </a:r>
            <a:endParaRPr/>
          </a:p>
          <a:p>
            <a: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-GB"/>
              <a:t>2 ether == 2000 finney</a:t>
            </a:r>
            <a:endParaRPr/>
          </a:p>
          <a:p>
            <a: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-GB"/>
              <a:t>...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142847" y="863341"/>
            <a:ext cx="8856000" cy="4177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93700" lvl="0" marL="457200">
              <a:spcBef>
                <a:spcPts val="500"/>
              </a:spcBef>
              <a:spcAft>
                <a:spcPts val="0"/>
              </a:spcAft>
              <a:buSzPts val="2600"/>
              <a:buChar char="▪"/>
            </a:pPr>
            <a:r>
              <a:rPr lang="en-GB"/>
              <a:t>Write a </a:t>
            </a:r>
            <a:r>
              <a:rPr lang="en-GB">
                <a:solidFill>
                  <a:schemeClr val="accent1"/>
                </a:solidFill>
              </a:rPr>
              <a:t>contract</a:t>
            </a:r>
            <a:r>
              <a:rPr lang="en-GB"/>
              <a:t>, that:</a:t>
            </a:r>
            <a:endParaRPr/>
          </a:p>
          <a:p>
            <a: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-GB"/>
              <a:t>Holds a uint state </a:t>
            </a:r>
            <a:r>
              <a:rPr lang="en-GB">
                <a:solidFill>
                  <a:schemeClr val="accent1"/>
                </a:solidFill>
              </a:rPr>
              <a:t>variable</a:t>
            </a:r>
            <a:r>
              <a:rPr lang="en-GB"/>
              <a:t> (value </a:t>
            </a:r>
            <a:r>
              <a:rPr lang="en-GB">
                <a:solidFill>
                  <a:schemeClr val="accent1"/>
                </a:solidFill>
              </a:rPr>
              <a:t>passed</a:t>
            </a:r>
            <a:r>
              <a:rPr lang="en-GB"/>
              <a:t> in constructor)</a:t>
            </a:r>
            <a:endParaRPr/>
          </a:p>
          <a:p>
            <a: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-GB"/>
              <a:t>Has a function to </a:t>
            </a:r>
            <a:r>
              <a:rPr lang="en-GB">
                <a:solidFill>
                  <a:schemeClr val="accent1"/>
                </a:solidFill>
              </a:rPr>
              <a:t>increment</a:t>
            </a:r>
            <a:r>
              <a:rPr lang="en-GB"/>
              <a:t> that value by one, </a:t>
            </a:r>
            <a:r>
              <a:rPr lang="en-GB">
                <a:solidFill>
                  <a:schemeClr val="accent1"/>
                </a:solidFill>
              </a:rPr>
              <a:t>if</a:t>
            </a:r>
            <a:r>
              <a:rPr lang="en-GB"/>
              <a:t>:</a:t>
            </a:r>
            <a:endParaRPr/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GB"/>
              <a:t>The caller is the owner of the contract</a:t>
            </a:r>
            <a:endParaRPr/>
          </a:p>
          <a:p>
            <a: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GB"/>
              <a:t>At least </a:t>
            </a:r>
            <a:r>
              <a:rPr lang="en-GB">
                <a:solidFill>
                  <a:schemeClr val="accent1"/>
                </a:solidFill>
              </a:rPr>
              <a:t>15 seconds</a:t>
            </a:r>
            <a:r>
              <a:rPr lang="en-GB"/>
              <a:t> have </a:t>
            </a:r>
            <a:r>
              <a:rPr lang="en-GB">
                <a:solidFill>
                  <a:schemeClr val="accent1"/>
                </a:solidFill>
              </a:rPr>
              <a:t>passed</a:t>
            </a:r>
            <a:r>
              <a:rPr lang="en-GB"/>
              <a:t> since the last increment</a:t>
            </a:r>
            <a:endParaRPr/>
          </a:p>
        </p:txBody>
      </p:sp>
      <p:sp>
        <p:nvSpPr>
          <p:cNvPr id="176" name="Shape 176"/>
          <p:cNvSpPr txBox="1"/>
          <p:nvPr>
            <p:ph type="title"/>
          </p:nvPr>
        </p:nvSpPr>
        <p:spPr>
          <a:xfrm>
            <a:off x="141648" y="30256"/>
            <a:ext cx="7185000" cy="8331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Exercise: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142847" y="863341"/>
            <a:ext cx="8856000" cy="4177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500"/>
              </a:spcBef>
              <a:spcAft>
                <a:spcPts val="50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http://solidity.readthedocs.io/en/develop/units-and-global-variables.html</a:t>
            </a:r>
            <a:endParaRPr/>
          </a:p>
        </p:txBody>
      </p:sp>
      <p:sp>
        <p:nvSpPr>
          <p:cNvPr id="182" name="Shape 182"/>
          <p:cNvSpPr txBox="1"/>
          <p:nvPr>
            <p:ph type="title"/>
          </p:nvPr>
        </p:nvSpPr>
        <p:spPr>
          <a:xfrm>
            <a:off x="141648" y="30256"/>
            <a:ext cx="7185000" cy="8331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Read more:</a:t>
            </a:r>
            <a:endParaRPr/>
          </a:p>
        </p:txBody>
      </p:sp>
      <p:pic>
        <p:nvPicPr>
          <p:cNvPr id="183" name="Shape 1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3300" y="1955000"/>
            <a:ext cx="4817400" cy="292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ftUni 16x9">
  <a:themeElements>
    <a:clrScheme name="Custom 1">
      <a:dk1>
        <a:srgbClr val="000000"/>
      </a:dk1>
      <a:lt1>
        <a:srgbClr val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oftUni 16x9">
  <a:themeElements>
    <a:clrScheme name="Custom 1">
      <a:dk1>
        <a:srgbClr val="000000"/>
      </a:dk1>
      <a:lt1>
        <a:srgbClr val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