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GB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10.png"/><Relationship Id="rId1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9.png"/><Relationship Id="rId1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570458" y="3123062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84787" y="3714750"/>
            <a:ext cx="7774425" cy="6154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4787" y="4316226"/>
            <a:ext cx="7774425" cy="53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142847" y="863341"/>
            <a:ext cx="8855923" cy="41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8132" y="1419089"/>
            <a:ext cx="8207737" cy="1266961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41648" y="30256"/>
            <a:ext cx="7185069" cy="8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41647" y="4893751"/>
            <a:ext cx="918238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061085" y="4893751"/>
            <a:ext cx="7614783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147337" y="4800601"/>
            <a:ext cx="7864001" cy="27266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Shape 96">
            <a:hlinkClick r:id="rId3"/>
          </p:cNvPr>
          <p:cNvSpPr txBox="1"/>
          <p:nvPr/>
        </p:nvSpPr>
        <p:spPr>
          <a:xfrm rot="322898">
            <a:off x="7551799" y="1690159"/>
            <a:ext cx="22752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7" name="Shape 97">
            <a:hlinkClick r:id="rId4"/>
          </p:cNvPr>
          <p:cNvSpPr txBox="1"/>
          <p:nvPr/>
        </p:nvSpPr>
        <p:spPr>
          <a:xfrm rot="-969242">
            <a:off x="5677699" y="3255895"/>
            <a:ext cx="227521" cy="3000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8" name="Shape 98">
            <a:hlinkClick r:id="rId5"/>
          </p:cNvPr>
          <p:cNvSpPr txBox="1"/>
          <p:nvPr/>
        </p:nvSpPr>
        <p:spPr>
          <a:xfrm>
            <a:off x="8627368" y="3509728"/>
            <a:ext cx="19144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9" name="Shape 99">
            <a:hlinkClick r:id="rId6"/>
          </p:cNvPr>
          <p:cNvSpPr txBox="1"/>
          <p:nvPr/>
        </p:nvSpPr>
        <p:spPr>
          <a:xfrm rot="-628578">
            <a:off x="4572000" y="4581810"/>
            <a:ext cx="201067" cy="2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0" name="Shape 100">
            <a:hlinkClick r:id="rId7"/>
          </p:cNvPr>
          <p:cNvSpPr txBox="1"/>
          <p:nvPr/>
        </p:nvSpPr>
        <p:spPr>
          <a:xfrm rot="568874">
            <a:off x="6868788" y="3024551"/>
            <a:ext cx="219107" cy="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1" name="Shape 101">
            <a:hlinkClick r:id="rId8"/>
          </p:cNvPr>
          <p:cNvSpPr txBox="1"/>
          <p:nvPr/>
        </p:nvSpPr>
        <p:spPr>
          <a:xfrm rot="219625">
            <a:off x="5286893" y="1920089"/>
            <a:ext cx="24556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2" name="Shape 102">
            <a:hlinkClick r:id="rId9"/>
          </p:cNvPr>
          <p:cNvSpPr txBox="1"/>
          <p:nvPr/>
        </p:nvSpPr>
        <p:spPr>
          <a:xfrm rot="-627574">
            <a:off x="8818196" y="1740630"/>
            <a:ext cx="201067" cy="2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3" name="Shape 103">
            <a:hlinkClick r:id="rId10"/>
          </p:cNvPr>
          <p:cNvSpPr txBox="1"/>
          <p:nvPr/>
        </p:nvSpPr>
        <p:spPr>
          <a:xfrm rot="562030">
            <a:off x="8833248" y="2585944"/>
            <a:ext cx="191447" cy="2077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4" name="Shape 104">
            <a:hlinkClick r:id="rId11"/>
          </p:cNvPr>
          <p:cNvSpPr txBox="1"/>
          <p:nvPr/>
        </p:nvSpPr>
        <p:spPr>
          <a:xfrm rot="571064">
            <a:off x="8354764" y="4219432"/>
            <a:ext cx="201067" cy="2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05" name="Shape 105"/>
          <p:cNvSpPr/>
          <p:nvPr/>
        </p:nvSpPr>
        <p:spPr>
          <a:xfrm rot="-650118">
            <a:off x="2039446" y="2479563"/>
            <a:ext cx="3406591" cy="711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-GB" sz="5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6">
            <a:off x="378252" y="1513505"/>
            <a:ext cx="2136959" cy="24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0" type="dt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84787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4787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8132" y="1419089"/>
            <a:ext cx="8207700" cy="1266900"/>
          </a:xfrm>
          <a:prstGeom prst="rect">
            <a:avLst/>
          </a:prstGeom>
          <a:solidFill>
            <a:srgbClr val="D9D4C6">
              <a:alpha val="24705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Shape 42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Shape 43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Shape 44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Shape 45">
            <a:hlinkClick r:id="rId6"/>
          </p:cNvPr>
          <p:cNvSpPr txBox="1"/>
          <p:nvPr/>
        </p:nvSpPr>
        <p:spPr>
          <a:xfrm rot="-629302">
            <a:off x="4572000" y="4581790"/>
            <a:ext cx="201059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Shape 46">
            <a:hlinkClick r:id="rId7"/>
          </p:cNvPr>
          <p:cNvSpPr txBox="1"/>
          <p:nvPr/>
        </p:nvSpPr>
        <p:spPr>
          <a:xfrm rot="567739">
            <a:off x="6868821" y="3024510"/>
            <a:ext cx="218979" cy="2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Shape 47">
            <a:hlinkClick r:id="rId8"/>
          </p:cNvPr>
          <p:cNvSpPr txBox="1"/>
          <p:nvPr/>
        </p:nvSpPr>
        <p:spPr>
          <a:xfrm rot="218509">
            <a:off x="5286854" y="1920048"/>
            <a:ext cx="245596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Shape 48">
            <a:hlinkClick r:id="rId9"/>
          </p:cNvPr>
          <p:cNvSpPr txBox="1"/>
          <p:nvPr/>
        </p:nvSpPr>
        <p:spPr>
          <a:xfrm rot="-629302">
            <a:off x="8818223" y="1740575"/>
            <a:ext cx="201059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9" name="Shape 49">
            <a:hlinkClick r:id="rId10"/>
          </p:cNvPr>
          <p:cNvSpPr txBox="1"/>
          <p:nvPr/>
        </p:nvSpPr>
        <p:spPr>
          <a:xfrm rot="562429">
            <a:off x="8833211" y="2585958"/>
            <a:ext cx="191558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50" name="Shape 50">
            <a:hlinkClick r:id="rId11"/>
          </p:cNvPr>
          <p:cNvSpPr txBox="1"/>
          <p:nvPr/>
        </p:nvSpPr>
        <p:spPr>
          <a:xfrm rot="571955">
            <a:off x="8354804" y="4219466"/>
            <a:ext cx="201077" cy="230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51" name="Shape 51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-GB" sz="5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378252" y="1513506"/>
            <a:ext cx="2136959" cy="247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275663" y="235726"/>
            <a:ext cx="5538198" cy="150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275663" y="1759724"/>
            <a:ext cx="553819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70458" y="3123062"/>
            <a:ext cx="2391333" cy="39385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/>
          <p:nvPr>
            <p:ph idx="3" type="pic"/>
          </p:nvPr>
        </p:nvSpPr>
        <p:spPr>
          <a:xfrm>
            <a:off x="3275663" y="3143250"/>
            <a:ext cx="5538198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570458" y="3475487"/>
            <a:ext cx="2391333" cy="33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5" type="body"/>
          </p:nvPr>
        </p:nvSpPr>
        <p:spPr>
          <a:xfrm>
            <a:off x="570458" y="3758753"/>
            <a:ext cx="2391333" cy="29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6" type="body"/>
          </p:nvPr>
        </p:nvSpPr>
        <p:spPr>
          <a:xfrm>
            <a:off x="570458" y="4045954"/>
            <a:ext cx="2391333" cy="27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7" type="body"/>
          </p:nvPr>
        </p:nvSpPr>
        <p:spPr>
          <a:xfrm>
            <a:off x="570458" y="4301825"/>
            <a:ext cx="2391333" cy="248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141647" y="4893751"/>
            <a:ext cx="918238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061085" y="4893751"/>
            <a:ext cx="7614783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2847" y="863341"/>
            <a:ext cx="8855923" cy="41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49" y="239894"/>
            <a:ext cx="1659088" cy="4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0" type="dt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42847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141647" y="4893751"/>
            <a:ext cx="918238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061085" y="4893751"/>
            <a:ext cx="7614783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42839" y="29680"/>
            <a:ext cx="8857130" cy="83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42847" y="863342"/>
            <a:ext cx="8855923" cy="41777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8.png"/><Relationship Id="rId5" Type="http://schemas.openxmlformats.org/officeDocument/2006/relationships/image" Target="../media/image30.png"/><Relationship Id="rId6" Type="http://schemas.openxmlformats.org/officeDocument/2006/relationships/image" Target="../media/image2.png"/><Relationship Id="rId7" Type="http://schemas.openxmlformats.org/officeDocument/2006/relationships/image" Target="../media/image26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3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oftuni.bg/courses/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5.png"/><Relationship Id="rId15" Type="http://schemas.openxmlformats.org/officeDocument/2006/relationships/image" Target="../media/image41.png"/><Relationship Id="rId14" Type="http://schemas.openxmlformats.org/officeDocument/2006/relationships/hyperlink" Target="http://www.telenor.bg/" TargetMode="External"/><Relationship Id="rId17" Type="http://schemas.openxmlformats.org/officeDocument/2006/relationships/image" Target="../media/image43.png"/><Relationship Id="rId16" Type="http://schemas.openxmlformats.org/officeDocument/2006/relationships/hyperlink" Target="http://www.softwaregroup-bg.com/" TargetMode="External"/><Relationship Id="rId5" Type="http://schemas.openxmlformats.org/officeDocument/2006/relationships/image" Target="../media/image37.png"/><Relationship Id="rId19" Type="http://schemas.openxmlformats.org/officeDocument/2006/relationships/image" Target="../media/image47.png"/><Relationship Id="rId6" Type="http://schemas.openxmlformats.org/officeDocument/2006/relationships/hyperlink" Target="http://smartit.bg/" TargetMode="External"/><Relationship Id="rId18" Type="http://schemas.openxmlformats.org/officeDocument/2006/relationships/hyperlink" Target="https://netpeak.net/" TargetMode="External"/><Relationship Id="rId7" Type="http://schemas.openxmlformats.org/officeDocument/2006/relationships/image" Target="../media/image49.png"/><Relationship Id="rId8" Type="http://schemas.openxmlformats.org/officeDocument/2006/relationships/hyperlink" Target="http://www.indeavr.com/" TargetMode="Externa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://forum.softuni.bg/" TargetMode="External"/><Relationship Id="rId10" Type="http://schemas.openxmlformats.org/officeDocument/2006/relationships/image" Target="../media/image42.png"/><Relationship Id="rId13" Type="http://schemas.openxmlformats.org/officeDocument/2006/relationships/hyperlink" Target="http://softuni.bg/" TargetMode="External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hyperlink" Target="http://www.facebook.com/SoftwareUniversity" TargetMode="External"/><Relationship Id="rId15" Type="http://schemas.openxmlformats.org/officeDocument/2006/relationships/image" Target="../media/image40.png"/><Relationship Id="rId14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585850" y="275300"/>
            <a:ext cx="8034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/>
              <a:t>Smart contract development with solidity</a:t>
            </a:r>
            <a:endParaRPr sz="3600"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685558" y="1473974"/>
            <a:ext cx="59343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</a:pPr>
            <a:r>
              <a:rPr lang="en-GB"/>
              <a:t>Solidity types</a:t>
            </a:r>
            <a:endParaRPr b="0" i="0" sz="3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513293" y="3437475"/>
            <a:ext cx="2391333" cy="393851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</a:pPr>
            <a:r>
              <a:rPr b="1" i="0" lang="en-GB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  <a:endParaRPr sz="1100"/>
          </a:p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513293" y="3789899"/>
            <a:ext cx="2391333" cy="33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</a:pPr>
            <a:r>
              <a:rPr b="1" i="0" lang="en-GB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  <a:endParaRPr sz="1100"/>
          </a:p>
        </p:txBody>
      </p:sp>
      <p:sp>
        <p:nvSpPr>
          <p:cNvPr id="119" name="Shape 119"/>
          <p:cNvSpPr txBox="1"/>
          <p:nvPr>
            <p:ph idx="6" type="body"/>
          </p:nvPr>
        </p:nvSpPr>
        <p:spPr>
          <a:xfrm>
            <a:off x="513293" y="4124852"/>
            <a:ext cx="2391333" cy="27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</a:pPr>
            <a:r>
              <a:rPr b="1" i="0" lang="en-GB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sz="1100"/>
          </a:p>
        </p:txBody>
      </p:sp>
      <p:sp>
        <p:nvSpPr>
          <p:cNvPr id="120" name="Shape 120"/>
          <p:cNvSpPr txBox="1"/>
          <p:nvPr>
            <p:ph idx="7" type="body"/>
          </p:nvPr>
        </p:nvSpPr>
        <p:spPr>
          <a:xfrm>
            <a:off x="513293" y="4380724"/>
            <a:ext cx="2391333" cy="248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</a:pPr>
            <a:r>
              <a:rPr b="1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  <a:endParaRPr b="1" i="0" sz="1200" u="none" cap="none" strike="noStrike">
              <a:solidFill>
                <a:srgbClr val="F27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483" y="2414318"/>
            <a:ext cx="1632069" cy="570874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955" y="1872193"/>
            <a:ext cx="1659088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8296" y="3143250"/>
            <a:ext cx="168981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4243" y="2789573"/>
            <a:ext cx="937067" cy="16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9773" y="3051386"/>
            <a:ext cx="1588735" cy="11240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346300" y="4437250"/>
            <a:ext cx="351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Logos: https://www.ethereum.org/assets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 rot="1839838">
            <a:off x="3480533" y="2448101"/>
            <a:ext cx="2182932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Smart Contract Development with Solidity</a:t>
            </a:r>
            <a:endParaRPr b="1" i="0" sz="2400" u="none" cap="none" strike="noStrike">
              <a:solidFill>
                <a:srgbClr val="FFF0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8300" lvl="0" marL="457200" rtl="0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Write a contract, that: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Has </a:t>
            </a:r>
            <a:r>
              <a:rPr lang="en-GB" sz="2200">
                <a:solidFill>
                  <a:schemeClr val="accent1"/>
                </a:solidFill>
              </a:rPr>
              <a:t>3 kinds of states</a:t>
            </a:r>
            <a:r>
              <a:rPr lang="en-GB" sz="2200"/>
              <a:t>: </a:t>
            </a:r>
            <a:r>
              <a:rPr lang="en-GB" sz="2200">
                <a:solidFill>
                  <a:schemeClr val="accent1"/>
                </a:solidFill>
              </a:rPr>
              <a:t>locked, unlocked and restricted</a:t>
            </a:r>
            <a:endParaRPr sz="2200">
              <a:solidFill>
                <a:schemeClr val="accent1"/>
              </a:solidFill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The owner can change the state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>
                <a:solidFill>
                  <a:schemeClr val="accent1"/>
                </a:solidFill>
              </a:rPr>
              <a:t>Locked</a:t>
            </a:r>
            <a:r>
              <a:rPr lang="en-GB" sz="2200"/>
              <a:t> means that nobody can call public contract functions (even fallback)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>
                <a:solidFill>
                  <a:schemeClr val="accent1"/>
                </a:solidFill>
              </a:rPr>
              <a:t>Unlocked</a:t>
            </a:r>
            <a:r>
              <a:rPr lang="en-GB" sz="2200"/>
              <a:t> means that everyone can call contract functions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>
                <a:solidFill>
                  <a:schemeClr val="accent1"/>
                </a:solidFill>
              </a:rPr>
              <a:t>Restricted</a:t>
            </a:r>
            <a:r>
              <a:rPr lang="en-GB" sz="2200"/>
              <a:t> means that only the owner can call contract functions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Have a structure that contains a counter, a timestamp and an address</a:t>
            </a:r>
            <a:endParaRPr sz="2200"/>
          </a:p>
          <a:p>
            <a: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Have a function that increments the counter by one, sets the current timestamp and sets the address to that of the caller</a:t>
            </a:r>
            <a:endParaRPr sz="2200"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14399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Fixed-size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T</a:t>
            </a:r>
            <a:r>
              <a:rPr lang="en-GB">
                <a:solidFill>
                  <a:schemeClr val="accent1"/>
                </a:solidFill>
              </a:rPr>
              <a:t>[k]</a:t>
            </a:r>
            <a:r>
              <a:rPr lang="en-GB"/>
              <a:t> - array of type T with size k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.length</a:t>
            </a:r>
            <a:r>
              <a:rPr lang="en-GB"/>
              <a:t> = k (read only)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Dynamic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T[]</a:t>
            </a:r>
            <a:r>
              <a:rPr lang="en-GB"/>
              <a:t> - dynamic array of type T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Modifying </a:t>
            </a:r>
            <a:r>
              <a:rPr lang="en-GB">
                <a:solidFill>
                  <a:schemeClr val="accent1"/>
                </a:solidFill>
              </a:rPr>
              <a:t>.length</a:t>
            </a:r>
            <a:r>
              <a:rPr lang="en-GB"/>
              <a:t> resizes the array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.push</a:t>
            </a:r>
            <a:r>
              <a:rPr lang="en-GB"/>
              <a:t> adds new element and increases length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Index access</a:t>
            </a:r>
            <a:endParaRPr/>
          </a:p>
          <a:p>
            <a: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Read and write</a:t>
            </a:r>
            <a:endParaRPr/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example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76" y="768100"/>
            <a:ext cx="5687851" cy="42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Arrays can be multidimensional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Unlike other languages (incl C#), the above array is a dynamic array of 2 booleans (not two dynamic arrays of booleans)!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Index access is the same as other languages</a:t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Multi-dim arrays warning!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425" y="1459775"/>
            <a:ext cx="37528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175" y="3635050"/>
            <a:ext cx="47053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bytes1, bytes2, bytes3, ….bytes32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Initialized with 0 (as are all solidity types)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bytesX[n]</a:t>
            </a:r>
            <a:r>
              <a:rPr lang="en-GB"/>
              <a:t> accesses the </a:t>
            </a:r>
            <a:r>
              <a:rPr lang="en-GB">
                <a:solidFill>
                  <a:schemeClr val="accent1"/>
                </a:solidFill>
              </a:rPr>
              <a:t>n-th</a:t>
            </a:r>
            <a:r>
              <a:rPr lang="en-GB"/>
              <a:t> byte (n &lt; X). Read-only!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bytesX[n]</a:t>
            </a:r>
            <a:r>
              <a:rPr lang="en-GB"/>
              <a:t> is from 0 to 255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bytesX.length = X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Operations: 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Comparisons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Bit operators</a:t>
            </a:r>
            <a:endParaRPr>
              <a:solidFill>
                <a:schemeClr val="accent1"/>
              </a:solidFill>
            </a:endParaRPr>
          </a:p>
          <a:p>
            <a: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Index access</a:t>
            </a:r>
            <a:r>
              <a:rPr lang="en-GB"/>
              <a:t> (reading)</a:t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Fixed-size byte arrays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463" y="2649550"/>
            <a:ext cx="38957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143984" y="609816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bytes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Arbitrary-length </a:t>
            </a:r>
            <a:r>
              <a:rPr lang="en-GB">
                <a:solidFill>
                  <a:schemeClr val="accent1"/>
                </a:solidFill>
              </a:rPr>
              <a:t>raw byte data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The same as uint8[]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string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Arbitrary-length </a:t>
            </a:r>
            <a:r>
              <a:rPr lang="en-GB">
                <a:solidFill>
                  <a:schemeClr val="accent1"/>
                </a:solidFill>
              </a:rPr>
              <a:t>UTF-8 data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No index access. You need to cast it to bytes!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Always use fixed size</a:t>
            </a:r>
            <a:r>
              <a:rPr lang="en-GB"/>
              <a:t> if you can  (less gas)</a:t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sized byte array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13" y="3498100"/>
            <a:ext cx="67913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143997" y="598566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8300" lvl="0" marL="457200" rtl="0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Write a contract, that: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Can </a:t>
            </a:r>
            <a:r>
              <a:rPr lang="en-GB" sz="2200">
                <a:solidFill>
                  <a:schemeClr val="accent1"/>
                </a:solidFill>
              </a:rPr>
              <a:t>accept ETH</a:t>
            </a:r>
            <a:endParaRPr sz="2200">
              <a:solidFill>
                <a:schemeClr val="accent1"/>
              </a:solidFill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Has </a:t>
            </a:r>
            <a:r>
              <a:rPr lang="en-GB" sz="2200">
                <a:solidFill>
                  <a:schemeClr val="accent1"/>
                </a:solidFill>
              </a:rPr>
              <a:t>N number of owners</a:t>
            </a:r>
            <a:r>
              <a:rPr lang="en-GB" sz="2200"/>
              <a:t> (a list of owners given in constructor)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A proposal can be made to transfer funds to an account (make it a struct)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For the proposal to be accepted, </a:t>
            </a:r>
            <a:r>
              <a:rPr lang="en-GB" sz="2200">
                <a:solidFill>
                  <a:schemeClr val="accent1"/>
                </a:solidFill>
              </a:rPr>
              <a:t>each owner must agree in the order</a:t>
            </a:r>
            <a:r>
              <a:rPr lang="en-GB" sz="2200"/>
              <a:t> defined in the list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For the second owner to agree, the first one has to agree first.</a:t>
            </a:r>
            <a:endParaRPr sz="2200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/>
              <a:t>The same logic for all owners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GB" sz="2200">
                <a:solidFill>
                  <a:schemeClr val="accent1"/>
                </a:solidFill>
              </a:rPr>
              <a:t>If all agree within 5 minutes</a:t>
            </a:r>
            <a:r>
              <a:rPr lang="en-GB" sz="2200"/>
              <a:t> of the proposal, the proposal is </a:t>
            </a:r>
            <a:r>
              <a:rPr lang="en-GB" sz="2200">
                <a:solidFill>
                  <a:schemeClr val="accent1"/>
                </a:solidFill>
              </a:rPr>
              <a:t>accepted</a:t>
            </a:r>
            <a:r>
              <a:rPr lang="en-GB" sz="2200"/>
              <a:t> and the funds are </a:t>
            </a:r>
            <a:r>
              <a:rPr lang="en-GB" sz="2200">
                <a:solidFill>
                  <a:schemeClr val="accent1"/>
                </a:solidFill>
              </a:rPr>
              <a:t>transferred</a:t>
            </a:r>
            <a:endParaRPr sz="2200">
              <a:solidFill>
                <a:schemeClr val="accent1"/>
              </a:solidFill>
            </a:endParaRPr>
          </a:p>
          <a:p>
            <a:pPr indent="-3683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▪"/>
            </a:pPr>
            <a:r>
              <a:rPr lang="en-GB" sz="2200">
                <a:solidFill>
                  <a:srgbClr val="FFFFFF"/>
                </a:solidFill>
              </a:rPr>
              <a:t>Include the necessary </a:t>
            </a:r>
            <a:r>
              <a:rPr lang="en-GB" sz="2200">
                <a:solidFill>
                  <a:schemeClr val="accent1"/>
                </a:solidFill>
              </a:rPr>
              <a:t>constraints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Key-value pair </a:t>
            </a:r>
            <a:r>
              <a:rPr lang="en-GB">
                <a:solidFill>
                  <a:schemeClr val="accent1"/>
                </a:solidFill>
              </a:rPr>
              <a:t>mapping(_KeyType =&gt; _ValueType)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>
                <a:solidFill>
                  <a:schemeClr val="accent1"/>
                </a:solidFill>
              </a:rPr>
              <a:t>The key is not stored</a:t>
            </a:r>
            <a:r>
              <a:rPr lang="en-GB"/>
              <a:t>, its </a:t>
            </a:r>
            <a:r>
              <a:rPr lang="en-GB">
                <a:solidFill>
                  <a:schemeClr val="accent1"/>
                </a:solidFill>
              </a:rPr>
              <a:t>keccak256</a:t>
            </a:r>
            <a:r>
              <a:rPr lang="en-GB"/>
              <a:t> is used to look up the value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-&gt; It is impossible to retrieve the keys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-&gt; It is impossible to retrieve the values without the keys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Cannot be passed/returned by functions</a:t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example</a:t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595443"/>
            <a:ext cx="53149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Sometimes the compiler can guess the type of a variable and we don’t have to explicitly specify it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type of </a:t>
            </a:r>
            <a:r>
              <a:rPr lang="en-GB">
                <a:solidFill>
                  <a:schemeClr val="accent1"/>
                </a:solidFill>
              </a:rPr>
              <a:t>y</a:t>
            </a:r>
            <a:r>
              <a:rPr lang="en-GB"/>
              <a:t> is </a:t>
            </a:r>
            <a:r>
              <a:rPr lang="en-GB">
                <a:solidFill>
                  <a:schemeClr val="accent1"/>
                </a:solidFill>
              </a:rPr>
              <a:t>uint24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deduction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3" y="2224088"/>
            <a:ext cx="2238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b="1" i="0" lang="en-GB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 i="0" sz="3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42847" y="893600"/>
            <a:ext cx="8855923" cy="4147508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667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Rational and integer literals (incl 0x, …)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Enums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Structs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Fixed size </a:t>
            </a:r>
            <a:r>
              <a:rPr lang="en-GB" sz="1600"/>
              <a:t>arrays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Dynamic size arrays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Mappings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Storage location &amp; gas expenses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Pointers and location copy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Passing types as return values/function arguments</a:t>
            </a:r>
            <a:endParaRPr sz="1600"/>
          </a:p>
          <a:p>
            <a:pPr indent="-152400" lvl="1" marL="457200" marR="0" rtl="0" algn="l">
              <a:lnSpc>
                <a:spcPct val="117647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</a:pPr>
            <a:r>
              <a:rPr lang="en-GB" sz="1600"/>
              <a:t>The constraints</a:t>
            </a:r>
            <a:endParaRPr sz="1600"/>
          </a:p>
          <a:p>
            <a:pPr indent="-266700" lvl="0" marL="330200" marR="0" rtl="0" algn="l">
              <a:lnSpc>
                <a:spcPct val="117647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AutoNum type="arabicPeriod"/>
            </a:pPr>
            <a:r>
              <a:rPr lang="en-GB" sz="1600"/>
              <a:t>Type deduction</a:t>
            </a:r>
            <a:endParaRPr sz="1600"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rawing of a cartoon character  Description generated with high confidence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8" y="1028700"/>
            <a:ext cx="2679121" cy="328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Every complex type (array, struct, …) has a storage location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Two main types: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storage</a:t>
            </a:r>
            <a:r>
              <a:rPr lang="en-GB"/>
              <a:t> : stored in the contract state (state &amp; local variables)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>
                <a:solidFill>
                  <a:schemeClr val="accent1"/>
                </a:solidFill>
              </a:rPr>
              <a:t>memory</a:t>
            </a:r>
            <a:r>
              <a:rPr lang="en-GB"/>
              <a:t> : temporary cheaper storage (function parameters)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 location of local and function parameters can be changed by the modifiers </a:t>
            </a:r>
            <a:r>
              <a:rPr lang="en-GB">
                <a:solidFill>
                  <a:schemeClr val="accent1"/>
                </a:solidFill>
              </a:rPr>
              <a:t>storage</a:t>
            </a:r>
            <a:r>
              <a:rPr lang="en-GB"/>
              <a:t> and </a:t>
            </a:r>
            <a:r>
              <a:rPr lang="en-GB">
                <a:solidFill>
                  <a:schemeClr val="accent1"/>
                </a:solidFill>
              </a:rPr>
              <a:t>memory</a:t>
            </a:r>
            <a:r>
              <a:rPr lang="en-GB"/>
              <a:t>.</a:t>
            </a:r>
            <a:endParaRPr/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location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location example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25" y="824175"/>
            <a:ext cx="7568350" cy="42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Have to be allocated with </a:t>
            </a:r>
            <a:r>
              <a:rPr lang="en-GB">
                <a:solidFill>
                  <a:schemeClr val="accent1"/>
                </a:solidFill>
              </a:rPr>
              <a:t>new</a:t>
            </a:r>
            <a:r>
              <a:rPr lang="en-GB"/>
              <a:t>, specifying the size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They </a:t>
            </a:r>
            <a:r>
              <a:rPr lang="en-GB">
                <a:solidFill>
                  <a:schemeClr val="accent1"/>
                </a:solidFill>
              </a:rPr>
              <a:t>cannot be resized</a:t>
            </a:r>
            <a:r>
              <a:rPr lang="en-GB"/>
              <a:t>!</a:t>
            </a:r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in memory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152750"/>
            <a:ext cx="6629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more complex array example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850" y="903081"/>
            <a:ext cx="3058305" cy="397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Create a </a:t>
            </a:r>
            <a:r>
              <a:rPr lang="en-GB"/>
              <a:t>Pokemon game,</a:t>
            </a:r>
            <a:r>
              <a:rPr lang="en-GB"/>
              <a:t> that: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Knows ~10 differe</a:t>
            </a:r>
            <a:r>
              <a:rPr lang="en-GB"/>
              <a:t>nt types of Pokemons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Any person can say that he caught a Pokemon, but maximum once per 15 seconds (personalized timer)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The contract can list the Pokemons that a person has caught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The contract can list which people possess a Pokemon of certain type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GB"/>
              <a:t>Watch out for duplicates!</a:t>
            </a:r>
            <a:endParaRPr/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-GB" sz="2100"/>
              <a:t>Create people balances contract. The contract holds the account balance and the balance is represented by an integer (think tokens). The that: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/>
              <a:t>Has states:</a:t>
            </a:r>
            <a:endParaRPr sz="2100"/>
          </a:p>
          <a:p>
            <a: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>
                <a:solidFill>
                  <a:schemeClr val="accent1"/>
                </a:solidFill>
              </a:rPr>
              <a:t>Crowdsale</a:t>
            </a:r>
            <a:r>
              <a:rPr lang="en-GB" sz="2100"/>
              <a:t> in the first 5 </a:t>
            </a:r>
            <a:r>
              <a:rPr lang="en-GB" sz="2100"/>
              <a:t>minutes, where people can buy the token at a rate of 5 Tokens / 1 ETH. People cannot transfer during this period</a:t>
            </a:r>
            <a:endParaRPr sz="2100"/>
          </a:p>
          <a:p>
            <a: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>
                <a:solidFill>
                  <a:schemeClr val="accent1"/>
                </a:solidFill>
              </a:rPr>
              <a:t>Open</a:t>
            </a:r>
            <a:r>
              <a:rPr lang="en-GB" sz="2100"/>
              <a:t> exchange of tokens after that period.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/>
              <a:t>The contract owner can withdraw the ETH 1 year after the initial sale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/>
              <a:t>For each token holder there should be a boolean flag that shows if that person holds or ever held tokens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/>
              <a:t>There should be an array that contains all current or past token holders 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/>
              <a:t>No duplicates :)</a:t>
            </a:r>
            <a:endParaRPr sz="2100"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2" type="sldNum"/>
          </p:nvPr>
        </p:nvSpPr>
        <p:spPr>
          <a:xfrm>
            <a:off x="8677068" y="4893751"/>
            <a:ext cx="321700" cy="147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42846" y="863341"/>
            <a:ext cx="8855922" cy="41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28600" lvl="0" marL="228600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Rational and integer literals (incl 0x, …)</a:t>
            </a:r>
            <a:endParaRPr sz="2400"/>
          </a:p>
          <a:p>
            <a:pPr indent="-228600" lvl="0" marL="228600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Enums</a:t>
            </a:r>
            <a:endParaRPr sz="2400"/>
          </a:p>
          <a:p>
            <a:pPr indent="-228600" lvl="0" marL="228600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Structs</a:t>
            </a:r>
            <a:endParaRPr sz="2400"/>
          </a:p>
          <a:p>
            <a:pPr indent="-228600" lvl="0" marL="228600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Arrays</a:t>
            </a:r>
            <a:endParaRPr sz="2400"/>
          </a:p>
          <a:p>
            <a:pPr indent="-228600" lvl="0" marL="228600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Mappings</a:t>
            </a:r>
            <a:endParaRPr sz="2400"/>
          </a:p>
          <a:p>
            <a:pPr indent="-228600" lvl="0" marL="228600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Storage location &amp;  pointers</a:t>
            </a:r>
            <a:endParaRPr sz="2400"/>
          </a:p>
          <a:p>
            <a:pPr indent="-228600" lvl="0" marL="228600" rtl="0">
              <a:lnSpc>
                <a:spcPct val="117647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lang="en-GB" sz="2400"/>
              <a:t>Type deduction</a:t>
            </a:r>
            <a:endParaRPr sz="2400"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b="1" i="0" lang="en-GB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16200" y="971550"/>
            <a:ext cx="168981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147337" y="4800601"/>
            <a:ext cx="7864001" cy="263816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Shape 30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-16203" r="-16202" t="0"/>
          <a:stretch/>
        </p:blipFill>
        <p:spPr>
          <a:xfrm>
            <a:off x="227468" y="934669"/>
            <a:ext cx="2073256" cy="718323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10" name="Shape 31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-5908" r="-5907" t="0"/>
          <a:stretch/>
        </p:blipFill>
        <p:spPr>
          <a:xfrm>
            <a:off x="2841204" y="941208"/>
            <a:ext cx="2073256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11" name="Shape 31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-25003" r="-25003" t="0"/>
          <a:stretch/>
        </p:blipFill>
        <p:spPr>
          <a:xfrm>
            <a:off x="5454938" y="3001513"/>
            <a:ext cx="3461593" cy="711785"/>
          </a:xfrm>
          <a:prstGeom prst="roundRect">
            <a:avLst>
              <a:gd fmla="val 2953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12" name="Shape 312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-705" r="-705" t="0"/>
          <a:stretch/>
        </p:blipFill>
        <p:spPr>
          <a:xfrm>
            <a:off x="5454938" y="4031665"/>
            <a:ext cx="3461593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13" name="Shape 313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-59505" l="0" r="0" t="-66530"/>
          <a:stretch/>
        </p:blipFill>
        <p:spPr>
          <a:xfrm>
            <a:off x="5454938" y="1964822"/>
            <a:ext cx="3461593" cy="718323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14" name="Shape 314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-14709" r="-14708" t="0"/>
          <a:stretch/>
        </p:blipFill>
        <p:spPr>
          <a:xfrm>
            <a:off x="227468" y="4031665"/>
            <a:ext cx="2073256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315" name="Shape 315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41203" y="4031665"/>
            <a:ext cx="2073256" cy="71178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16" name="Shape 316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-9951" r="-9950" t="0"/>
          <a:stretch/>
        </p:blipFill>
        <p:spPr>
          <a:xfrm>
            <a:off x="5454938" y="934669"/>
            <a:ext cx="3461592" cy="711785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4294967295" type="title"/>
          </p:nvPr>
        </p:nvSpPr>
        <p:spPr>
          <a:xfrm>
            <a:off x="194975" y="77292"/>
            <a:ext cx="6807385" cy="702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b="1" i="0" lang="en-GB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Trainings @ Software University (SoftUni)</a:t>
            </a:r>
            <a:endParaRPr sz="1100"/>
          </a:p>
        </p:txBody>
      </p:sp>
      <p:sp>
        <p:nvSpPr>
          <p:cNvPr id="324" name="Shape 324"/>
          <p:cNvSpPr txBox="1"/>
          <p:nvPr>
            <p:ph idx="4294967295" type="body"/>
          </p:nvPr>
        </p:nvSpPr>
        <p:spPr>
          <a:xfrm>
            <a:off x="194975" y="779761"/>
            <a:ext cx="7077728" cy="4229534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  <a:endParaRPr sz="1100"/>
          </a:p>
          <a:p>
            <a:pPr indent="-171450" lvl="1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GB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softuni.bg</a:t>
            </a:r>
            <a:r>
              <a:rPr b="0" i="0" lang="en-GB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228600" lvl="0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GB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http://softuni.foundation/</a:t>
            </a:r>
            <a:endParaRPr b="0" i="0" sz="2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  <a:endParaRPr sz="1100"/>
          </a:p>
          <a:p>
            <a:pPr indent="-171450" lvl="1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▪"/>
            </a:pPr>
            <a:r>
              <a:rPr b="0" i="0" lang="en-GB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2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Char char="▪"/>
            </a:pPr>
            <a:r>
              <a:rPr b="0" i="0" lang="en-GB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forum.softuni.bg</a:t>
            </a:r>
            <a:endParaRPr b="0" i="0" sz="2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Shape 32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95790" y="2449440"/>
            <a:ext cx="1100322" cy="274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facebook.com/SoftwareUniversity" id="326" name="Shape 326" title="Software University @ Facebook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8620" y="3009180"/>
            <a:ext cx="752965" cy="763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orum.softuni.bg" id="327" name="Shape 327" title="Software University - Forum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583976" y="4057650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22617" y="2045561"/>
            <a:ext cx="206024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  Description generated with very high confidence" id="329" name="Shape 3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74003" y="779761"/>
            <a:ext cx="1122103" cy="138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44038" y="1428750"/>
            <a:ext cx="8855923" cy="2451359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5400"/>
              <a:buFont typeface="Noto Sans Symbols"/>
              <a:buNone/>
            </a:pPr>
            <a:r>
              <a:rPr b="1" i="0" lang="en-GB" sz="5400" u="none" cap="none" strike="noStrike">
                <a:solidFill>
                  <a:srgbClr val="EEBA72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GB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1" lang="en-GB" sz="8600"/>
              <a:t>SContracts</a:t>
            </a:r>
            <a:endParaRPr b="1" i="0" sz="4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2286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41648" y="30256"/>
            <a:ext cx="7185069" cy="83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b="1" i="0" lang="en-GB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142850" y="643647"/>
            <a:ext cx="8856000" cy="2730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Literals are notations for representing a fixed value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Rational literals are allowed, but cannot be assigned to or from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Rational numbers can be stored in types fixed and ufixed, but not assigned to or from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Remix doesn’t even compile them</a:t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 and integer literals (</a:t>
            </a:r>
            <a:r>
              <a:rPr lang="en-GB"/>
              <a:t>1/2</a:t>
            </a:r>
            <a:r>
              <a:rPr lang="en-GB"/>
              <a:t>)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5" y="3374550"/>
            <a:ext cx="8766549" cy="16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143988" y="1145325"/>
            <a:ext cx="8856000" cy="3367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Any computations made with literals </a:t>
            </a:r>
            <a:r>
              <a:rPr lang="en-GB">
                <a:solidFill>
                  <a:schemeClr val="accent1"/>
                </a:solidFill>
              </a:rPr>
              <a:t>retains arbitrary precision</a:t>
            </a:r>
            <a:endParaRPr>
              <a:solidFill>
                <a:schemeClr val="accent1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Integer literal </a:t>
            </a:r>
            <a:r>
              <a:rPr lang="en-GB">
                <a:solidFill>
                  <a:schemeClr val="accent1"/>
                </a:solidFill>
              </a:rPr>
              <a:t>division</a:t>
            </a:r>
            <a:r>
              <a:rPr lang="en-GB"/>
              <a:t> evaluates to a </a:t>
            </a:r>
            <a:r>
              <a:rPr lang="en-GB">
                <a:solidFill>
                  <a:schemeClr val="accent1"/>
                </a:solidFill>
              </a:rPr>
              <a:t>rational</a:t>
            </a:r>
            <a:r>
              <a:rPr lang="en-GB"/>
              <a:t> number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Expressions with variables </a:t>
            </a:r>
            <a:r>
              <a:rPr lang="en-GB">
                <a:solidFill>
                  <a:schemeClr val="accent1"/>
                </a:solidFill>
              </a:rPr>
              <a:t>don’t retain</a:t>
            </a:r>
            <a:r>
              <a:rPr lang="en-GB"/>
              <a:t> arbitrary </a:t>
            </a:r>
            <a:r>
              <a:rPr lang="en-GB">
                <a:solidFill>
                  <a:schemeClr val="accent1"/>
                </a:solidFill>
              </a:rPr>
              <a:t>precision</a:t>
            </a:r>
            <a:r>
              <a:rPr lang="en-GB"/>
              <a:t>!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 and integer literals (2/2)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550" y="2626756"/>
            <a:ext cx="3477209" cy="47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788" y="3352681"/>
            <a:ext cx="428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325" y="4417050"/>
            <a:ext cx="4155031" cy="6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9600" y="859575"/>
            <a:ext cx="34671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A user defined type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A set of possible choices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Can be explicitly cast to all integer types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Enums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75" y="2308488"/>
            <a:ext cx="67151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enum contract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38" y="914356"/>
            <a:ext cx="8576521" cy="397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142850" y="863344"/>
            <a:ext cx="8856000" cy="1418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A structure/combination of existing types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GB"/>
              <a:t>Like a class but without methods</a:t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Structs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2456694"/>
            <a:ext cx="36766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struct contract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13" y="886181"/>
            <a:ext cx="6030575" cy="397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