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75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08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915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Dictionaries,</a:t>
            </a:r>
            <a:br>
              <a:rPr lang="en-US" sz="4800" dirty="0" smtClean="0"/>
            </a:br>
            <a:r>
              <a:rPr lang="en-US" sz="4800" dirty="0" smtClean="0"/>
              <a:t> Hash </a:t>
            </a:r>
            <a:r>
              <a:rPr lang="en-US" sz="4800" dirty="0"/>
              <a:t>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Dictionaries, Hash Tables, </a:t>
            </a:r>
            <a:r>
              <a:rPr lang="en-US" dirty="0" smtClean="0"/>
              <a:t>Hashing, Collisions, </a:t>
            </a:r>
            <a:r>
              <a:rPr lang="en-US" dirty="0"/>
              <a:t>Sets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777272" y="15826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us.123rf.com/400wm/400/400/alexh/alexh0607/alexh060700038/456113-magnifying-glass-on-dictionary-p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00" y="4601996"/>
            <a:ext cx="2768600" cy="182804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8477">
            <a:off x="2261107" y="396875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5400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1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021" y="4345645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</a:t>
            </a:r>
            <a:r>
              <a:rPr lang="en-US" dirty="0" smtClean="0"/>
              <a:t>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 smtClean="0"/>
              <a:t> is </a:t>
            </a:r>
            <a:r>
              <a:rPr lang="en-US" dirty="0"/>
              <a:t>the situation when different keys </a:t>
            </a:r>
            <a:r>
              <a:rPr lang="en-US" dirty="0" smtClean="0"/>
              <a:t>have </a:t>
            </a:r>
            <a:r>
              <a:rPr lang="en-US" dirty="0"/>
              <a:t>the same </a:t>
            </a:r>
            <a:r>
              <a:rPr lang="en-US" dirty="0" smtClean="0"/>
              <a:t>hash value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-25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</a:t>
            </a:r>
            <a:r>
              <a:rPr lang="en-US" dirty="0" smtClean="0"/>
              <a:t>tables work </a:t>
            </a:r>
            <a:r>
              <a:rPr lang="en-US" dirty="0"/>
              <a:t>quite well (fast)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 smtClean="0"/>
              <a:t>strategies exist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Chaining in a </a:t>
            </a:r>
            <a:r>
              <a:rPr lang="en-US" dirty="0" smtClean="0"/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9700" name="Picture 4" descr="http://www.unitedutilities.com/supply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5636049"/>
            <a:ext cx="914399" cy="897893"/>
          </a:xfrm>
          <a:prstGeom prst="roundRect">
            <a:avLst>
              <a:gd name="adj" fmla="val 106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3825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</a:t>
            </a:r>
            <a:r>
              <a:rPr lang="en-US" smtClean="0"/>
              <a:t>Resolution: Chaining</a:t>
            </a:r>
            <a:endParaRPr lang="en-US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2971800" cy="2286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h("Mimi") = 1	</a:t>
            </a:r>
            <a:endParaRPr lang="en-US" sz="2600" noProof="1" smtClean="0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h("Lili") = m-1</a:t>
            </a:r>
            <a:endParaRPr lang="en-US" sz="2600" noProof="1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2209800" y="1676400"/>
            <a:ext cx="14478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2209798" y="2133600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4900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4540101" y="4665034"/>
            <a:ext cx="732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4541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4900463" y="5084134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4900463" y="5817559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4541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4104943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673143" y="4657096"/>
            <a:ext cx="85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674730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4104943" y="5084134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8021638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7661275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7661275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8021638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6451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5948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6089352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00132" y="1880390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715000" y="1295400"/>
            <a:ext cx="2819400" cy="1379101"/>
          </a:xfrm>
          <a:prstGeom prst="wedgeRoundRectCallout">
            <a:avLst>
              <a:gd name="adj1" fmla="val -37615"/>
              <a:gd name="adj2" fmla="val 84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2929268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/>
                <a:gridCol w="785417"/>
                <a:gridCol w="783497"/>
                <a:gridCol w="783497"/>
                <a:gridCol w="783497"/>
                <a:gridCol w="783497"/>
                <a:gridCol w="78349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2929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/>
                <a:gridCol w="785418"/>
                <a:gridCol w="783497"/>
                <a:gridCol w="783497"/>
                <a:gridCol w="783497"/>
                <a:gridCol w="783497"/>
                <a:gridCol w="783497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516368" y="3581400"/>
            <a:ext cx="47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6455734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886749" y="1545266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886749" y="2449033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8674" name="Picture 2" descr="http://www.secondpicture.com/tutorials/3d/3d_chrome_chain_in_3ds_max_using_a_bump_ma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2600" y="4724400"/>
            <a:ext cx="233680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210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Hash tables are the most efficient implementation of ADT "dictionary"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Amortized </a:t>
            </a:r>
            <a:r>
              <a:rPr lang="en-US" dirty="0"/>
              <a:t>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Finding an element in array of 1 000 000 elements takes average 500 000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Dictionaries: .NET Interfaces 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mocoloco.com/upload/2008/01/imm_cologne_200/imm_tables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81300" y="1295400"/>
            <a:ext cx="3543300" cy="2725618"/>
          </a:xfrm>
          <a:prstGeom prst="roundRect">
            <a:avLst>
              <a:gd name="adj" fmla="val 4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2" descr="http://www.computer-books.us/images/csharpthebasic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316666"/>
            <a:ext cx="1828800" cy="1325482"/>
          </a:xfrm>
          <a:prstGeom prst="roundRect">
            <a:avLst>
              <a:gd name="adj" fmla="val 11470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8425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104"/>
            <a:ext cx="8686800" cy="5867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</a:t>
            </a:r>
            <a:r>
              <a:rPr lang="en-US" dirty="0" smtClean="0"/>
              <a:t>hash table</a:t>
            </a:r>
            <a:endParaRPr lang="en-US" sz="3000" dirty="0"/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The size </a:t>
            </a:r>
            <a:r>
              <a:rPr lang="en-US" dirty="0"/>
              <a:t>is dynamically increased as needed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/>
              <a:t>Contains a collection of </a:t>
            </a:r>
            <a:r>
              <a:rPr lang="en-US" dirty="0" smtClean="0"/>
              <a:t>key-value pairs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Collisions are resolved by chaining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Elements have almost random order</a:t>
            </a:r>
          </a:p>
          <a:p>
            <a:pPr marL="1073150" lvl="2" indent="-323850">
              <a:lnSpc>
                <a:spcPct val="98000"/>
              </a:lnSpc>
            </a:pPr>
            <a:r>
              <a:rPr lang="en-US" dirty="0" smtClean="0"/>
              <a:t>Ordered by </a:t>
            </a:r>
            <a:r>
              <a:rPr lang="en-US" dirty="0"/>
              <a:t>the hash code of </a:t>
            </a:r>
            <a:r>
              <a:rPr lang="en-US" dirty="0" smtClean="0"/>
              <a:t>the key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</a:t>
            </a:r>
            <a:r>
              <a:rPr lang="en-US" dirty="0"/>
              <a:t>on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– for comparing the keys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operations: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 smtClean="0"/>
              <a:t> </a:t>
            </a:r>
            <a:r>
              <a:rPr lang="en-US" dirty="0"/>
              <a:t>– adds an element </a:t>
            </a:r>
            <a:r>
              <a:rPr lang="en-US" dirty="0" smtClean="0"/>
              <a:t>with </a:t>
            </a:r>
            <a:r>
              <a:rPr lang="en-US" dirty="0"/>
              <a:t>the specified key and </a:t>
            </a:r>
            <a:r>
              <a:rPr lang="en-US" dirty="0" smtClean="0"/>
              <a:t>value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 smtClean="0"/>
              <a:t> </a:t>
            </a:r>
            <a:r>
              <a:rPr lang="en-US" dirty="0"/>
              <a:t>– removes the element </a:t>
            </a:r>
            <a:r>
              <a:rPr lang="en-US" dirty="0" smtClean="0"/>
              <a:t>by key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 smtClean="0"/>
              <a:t> – get / add / replace of element by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</a:t>
            </a:r>
            <a:r>
              <a:rPr lang="en-US" dirty="0" smtClean="0"/>
              <a:t>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 smtClean="0"/>
              <a:t> – returns a collection of the keys</a:t>
            </a:r>
          </a:p>
          <a:p>
            <a:pPr marL="781050" lvl="1" indent="-323850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dirty="0" smtClean="0"/>
              <a:t> – returns a collection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52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3387" indent="-323850"/>
            <a:r>
              <a:rPr lang="en-US" dirty="0" smtClean="0"/>
              <a:t>Major operations:</a:t>
            </a:r>
            <a:endParaRPr lang="en-US" noProof="1" smtClean="0">
              <a:latin typeface="Courier New" pitchFamily="49" charset="0"/>
            </a:endParaRP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</a:t>
            </a:r>
            <a:r>
              <a:rPr lang="en-US" dirty="0" smtClean="0"/>
              <a:t>value</a:t>
            </a:r>
          </a:p>
          <a:p>
            <a:pPr marL="1073150" lvl="2" indent="-323850"/>
            <a:r>
              <a:rPr lang="en-US" dirty="0" smtClean="0"/>
              <a:t>Warning: slow operation – O(n)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 indent="-323850"/>
            <a:r>
              <a:rPr lang="en-US" dirty="0" smtClean="0"/>
              <a:t>If the key is found, returns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 smtClean="0"/>
          </a:p>
          <a:p>
            <a:pPr marL="1073150" lvl="2" indent="-323850"/>
            <a:r>
              <a:rPr lang="en-US" dirty="0" smtClean="0"/>
              <a:t>Otherwise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 smtClean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454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Dictionary&lt;string, 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--&gt; {1}", pair.Key, pair.Value);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1506" name="Picture 2" descr="http://oboerista.files.wordpress.com/2006/12/dictionary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23165">
            <a:off x="6394178" y="1413022"/>
            <a:ext cx="2326913" cy="1553007"/>
          </a:xfrm>
          <a:prstGeom prst="roundRect">
            <a:avLst>
              <a:gd name="adj" fmla="val 670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309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1"/>
            <a:ext cx="8229600" cy="685800"/>
          </a:xfrm>
        </p:spPr>
        <p:txBody>
          <a:bodyPr/>
          <a:lstStyle/>
          <a:p>
            <a:r>
              <a:rPr lang="en-US" sz="4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33472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482" name="Picture 2" descr="http://www.a-i-a.com/images/liveDemo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3956754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://cf.ydcdn.net/1.0.0.30/images/homepage/slide1ao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473" y="3429000"/>
            <a:ext cx="244919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noProof="1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dirty="0" smtClean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Sets: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9938" name="Picture 2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3733800"/>
            <a:ext cx="2052268" cy="2543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790950"/>
            <a:ext cx="475456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423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the Words </a:t>
            </a:r>
            <a:r>
              <a:rPr lang="en-US" dirty="0"/>
              <a:t>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8434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81921">
            <a:off x="5922056" y="2971800"/>
            <a:ext cx="2840944" cy="2270377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49138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8382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dirty="0" smtClean="0"/>
              <a:t>Data structures can be nested, e.g. dictionary of 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 smtClean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92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 smtClean="0"/>
              <a:t>Dictionary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0724" y="990600"/>
            <a:ext cx="561702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5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28965"/>
            <a:ext cx="7924800" cy="685800"/>
          </a:xfrm>
        </p:spPr>
        <p:txBody>
          <a:bodyPr/>
          <a:lstStyle/>
          <a:p>
            <a:r>
              <a:rPr lang="en-US" dirty="0" smtClean="0"/>
              <a:t>Balanced Tree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31444"/>
            <a:ext cx="7924800" cy="569120"/>
          </a:xfrm>
        </p:spPr>
        <p:txBody>
          <a:bodyPr/>
          <a:lstStyle/>
          <a:p>
            <a:r>
              <a:rPr lang="en-US" noProof="1" smtClean="0"/>
              <a:t>The Sorted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7410" name="Picture 2" descr="http://static.zooomr.com/images/2408559_b02d0262f9_m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589024"/>
            <a:ext cx="2514600" cy="1714500"/>
          </a:xfrm>
          <a:prstGeom prst="roundRect">
            <a:avLst>
              <a:gd name="adj" fmla="val 61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4" name="Picture 6" descr="http://www.sand-atlas.com/en/wp-content/uploads/2009/12/1005-sort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5600" y="4526972"/>
            <a:ext cx="3295650" cy="1797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92744">
            <a:off x="2103813" y="636024"/>
            <a:ext cx="2649129" cy="16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 smtClean="0">
                <a:latin typeface="Consolas" pitchFamily="49" charset="0"/>
                <a:cs typeface="Consolas" pitchFamily="49" charset="0"/>
              </a:rPr>
            </a:br>
            <a:r>
              <a:rPr lang="en-US" noProof="1" smtClean="0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implements </a:t>
            </a:r>
            <a:r>
              <a:rPr lang="en-US" dirty="0"/>
              <a:t>the ADT </a:t>
            </a:r>
            <a:r>
              <a:rPr lang="en-US" dirty="0" smtClean="0"/>
              <a:t>"dictionary" </a:t>
            </a:r>
            <a:r>
              <a:rPr lang="en-US" dirty="0"/>
              <a:t>as </a:t>
            </a:r>
            <a:r>
              <a:rPr lang="en-US" dirty="0" smtClean="0"/>
              <a:t>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Elements are arranged in the tree ordered by key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 / Find / Delete perform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800" dirty="0" smtClean="0"/>
              <a:t> operations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Otherwise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– it has better performance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1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44340" flipH="1" flipV="1">
            <a:off x="5872128" y="2958734"/>
            <a:ext cx="2840944" cy="2270376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425798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802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7620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7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legshilo.files.wordpress.com/2009/07/bom-compar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8242" y="1059864"/>
            <a:ext cx="4433558" cy="2673936"/>
          </a:xfrm>
          <a:prstGeom prst="roundRect">
            <a:avLst>
              <a:gd name="adj" fmla="val 51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0668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noProof="1" smtClean="0"/>
              <a:t>Comparing Dictionary Keys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873920"/>
          </a:xfrm>
        </p:spPr>
        <p:txBody>
          <a:bodyPr/>
          <a:lstStyle/>
          <a:p>
            <a:r>
              <a:rPr lang="en-US" noProof="1" smtClean="0"/>
              <a:t>Using custom key classes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on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for comparing the keys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</a:p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relies 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dirty="0" smtClean="0"/>
              <a:t> for ordering the keys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Built-in types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smtClean="0"/>
              <a:t> already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types used when used as dictionary keys should provide custom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apartmenttherapy.com/uimages/la/atla-032708-keys0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25138" y="969692"/>
            <a:ext cx="3268496" cy="2844804"/>
          </a:xfrm>
          <a:prstGeom prst="roundRect">
            <a:avLst>
              <a:gd name="adj" fmla="val 38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evankessler.files.wordpress.com/2009/07/diction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920" t="-2302" r="-3700" b="-1557"/>
          <a:stretch>
            <a:fillRect/>
          </a:stretch>
        </p:blipFill>
        <p:spPr bwMode="auto">
          <a:xfrm rot="802840">
            <a:off x="1698936" y="949967"/>
            <a:ext cx="2819400" cy="3032156"/>
          </a:xfrm>
          <a:prstGeom prst="roundRect">
            <a:avLst>
              <a:gd name="adj" fmla="val 3829"/>
            </a:avLst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noProof="1" smtClean="0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371600"/>
            <a:ext cx="791911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9458" name="Picture 2" descr="http://media.point2.com/p2a/module/302c/afc6/8fb9/5ccf9ae27d05aeb28456/origina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921" y="4278895"/>
            <a:ext cx="1354058" cy="1805410"/>
          </a:xfrm>
          <a:prstGeom prst="roundRect">
            <a:avLst>
              <a:gd name="adj" fmla="val 5934"/>
            </a:avLst>
          </a:prstGeom>
          <a:noFill/>
        </p:spPr>
      </p:pic>
      <p:pic>
        <p:nvPicPr>
          <p:cNvPr id="3074" name="Picture 2" descr="http://www.infolab21.lancs.ac.uk/images/calcula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635641"/>
            <a:ext cx="1346792" cy="1346792"/>
          </a:xfrm>
          <a:prstGeom prst="roundRect">
            <a:avLst>
              <a:gd name="adj" fmla="val 593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6359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+mn-lt"/>
                <a:cs typeface="Consolas" pitchFamily="49" charset="0"/>
              </a:rPr>
              <a:t>Implementing </a:t>
            </a:r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143000"/>
            <a:ext cx="791911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447800"/>
            <a:ext cx="1034902" cy="1082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3170274"/>
            <a:ext cx="1031358" cy="1158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999074"/>
            <a:ext cx="1031358" cy="102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495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572001"/>
            <a:ext cx="4267200" cy="685800"/>
          </a:xfrm>
        </p:spPr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374480"/>
            <a:ext cx="4267200" cy="569120"/>
          </a:xfrm>
        </p:spPr>
        <p:txBody>
          <a:bodyPr/>
          <a:lstStyle/>
          <a:p>
            <a:r>
              <a:rPr lang="en-US" noProof="1" smtClean="0"/>
              <a:t>Sets of Elements</a:t>
            </a:r>
            <a:endParaRPr lang="en-US" dirty="0"/>
          </a:p>
        </p:txBody>
      </p:sp>
      <p:pic>
        <p:nvPicPr>
          <p:cNvPr id="14338" name="Picture 2" descr="http://mlab.cca.edu/wp-content/uploads/2009/02/revit_01-500x6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38200" y="1302866"/>
            <a:ext cx="3233670" cy="4488334"/>
          </a:xfrm>
          <a:prstGeom prst="roundRect">
            <a:avLst>
              <a:gd name="adj" fmla="val 45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www.learningthings.com/mmLEARNINGTHINGS/Images/LER_MATH_LINKING_CUBE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9144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83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" keeps a set of elements with no duplicates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Sets with duplicates are also known as ADT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3000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Sets 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Sets</a:t>
            </a:r>
            <a:r>
              <a:rPr lang="en-US" dirty="0"/>
              <a:t>: .NET </a:t>
            </a:r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mtClean="0"/>
              <a:t>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1577912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8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 smtClean="0"/>
              <a:t> implements ADT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 smtClean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 smtClean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 smtClean="0"/>
              <a:t> – performs union / intersection with another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364" y="1143000"/>
            <a:ext cx="7920036" cy="52091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http://windowsclient.net/blogs/damonwildercarr/WindowsLiveWriter/GetMoreLinqOperationsandIntegratet.5only_B9AA/premature_6_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4648200"/>
            <a:ext cx="2161067" cy="1440712"/>
          </a:xfrm>
          <a:prstGeom prst="roundRect">
            <a:avLst>
              <a:gd name="adj" fmla="val 7512"/>
            </a:avLst>
          </a:prstGeom>
          <a:noFill/>
          <a:ln>
            <a:solidFill>
              <a:schemeClr val="accent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1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 smtClean="0"/>
              <a:t> implements ADT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are sorted in increasing order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0564" y="3505200"/>
            <a:ext cx="7767636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21080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pload.wikimedia.org/wikipedia/commons/b/b7/Roman_hoard,_2_silver_brooches_and_associated_objec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0486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5288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4" name="Picture 2" descr="http://i24.ebayimg.com/05/i/000/e6/c5/535c_1_sb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472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Very fast add / find / delete – 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Hash-table or balanced tree implementations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170" name="Picture 2" descr="http://people.rit.edu/andpph/photofile-c/splash-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239000" y="4800600"/>
            <a:ext cx="1330324" cy="11430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9631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30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Also known as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800" dirty="0"/>
              <a:t>" or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8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200400"/>
            <a:ext cx="1936614" cy="1906197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1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Dictionaries,</a:t>
            </a:r>
            <a:br>
              <a:rPr lang="en-US" dirty="0" smtClean="0"/>
            </a:br>
            <a:r>
              <a:rPr lang="en-US" dirty="0" smtClean="0"/>
              <a:t> Hash </a:t>
            </a:r>
            <a:r>
              <a:rPr lang="en-US" dirty="0"/>
              <a:t>Tables and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1694118" y="1135796"/>
            <a:ext cx="1421963" cy="1355724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63" y="4572000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8684">
            <a:off x="5810534" y="4419600"/>
            <a:ext cx="23876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525116"/>
            <a:ext cx="3930934" cy="125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Dictionary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dictionary: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700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/>
                <a:gridCol w="6324600"/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42" name="Picture 2" descr="http://www.eugenegordin.com/wp-content/uploads/dictionary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1066800"/>
            <a:ext cx="1676400" cy="1676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466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What is Hash Table? How it Works?</a:t>
            </a:r>
            <a:endParaRPr lang="en-US" dirty="0"/>
          </a:p>
        </p:txBody>
      </p:sp>
      <p:pic>
        <p:nvPicPr>
          <p:cNvPr id="34818" name="Picture 2" descr="http://blogs.cisco.com/upload/images/techwisetv/TWTV58/hash-table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5350" y="357543"/>
            <a:ext cx="5962650" cy="4056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4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key, value) </a:t>
            </a:r>
            <a:r>
              <a:rPr lang="en-CA" dirty="0" smtClean="0"/>
              <a:t>pairs</a:t>
            </a: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</a:t>
            </a:r>
            <a:br>
              <a:rPr lang="en-CA" dirty="0" smtClean="0"/>
            </a:br>
            <a:r>
              <a:rPr lang="en-CA" dirty="0" smtClean="0"/>
              <a:t>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/>
          </p:nvPr>
        </p:nvGraphicFramePr>
        <p:xfrm>
          <a:off x="2698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/>
          </p:nvPr>
        </p:nvGraphicFramePr>
        <p:xfrm>
          <a:off x="2698899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86000" y="4075747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114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4597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6019800" y="5066347"/>
            <a:ext cx="1981200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838200" y="5066347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0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 smtClean="0"/>
              <a:t>A hash table has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 smtClean="0"/>
              <a:t> slots, indexed from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to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 smtClean="0"/>
              <a:t>A </a:t>
            </a:r>
            <a:r>
              <a:rPr lang="en-CA" sz="3000" dirty="0"/>
              <a:t>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maps </a:t>
            </a:r>
            <a:r>
              <a:rPr lang="en-CA" sz="3000" dirty="0"/>
              <a:t>keys to </a:t>
            </a:r>
            <a:r>
              <a:rPr lang="en-CA" sz="3000" dirty="0" smtClean="0"/>
              <a:t>positions:</a:t>
            </a:r>
            <a:endParaRPr lang="en-CA" sz="3000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 smtClean="0"/>
              <a:t>For any value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 smtClean="0"/>
              <a:t> in the key range and some 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 smtClean="0"/>
              <a:t> we have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 smtClean="0"/>
              <a:t> and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2394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2394099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5029200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810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4292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34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  <a:r>
              <a:rPr lang="en-US" dirty="0"/>
              <a:t>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</a:t>
            </a:r>
            <a:r>
              <a:rPr lang="en-US" dirty="0" smtClean="0"/>
              <a:t>of each </a:t>
            </a:r>
            <a:r>
              <a:rPr lang="en-US" dirty="0"/>
              <a:t>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</a:t>
            </a:r>
            <a:r>
              <a:rPr lang="en-US" dirty="0" smtClean="0"/>
              <a:t>an integer in the range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</a:t>
            </a:r>
            <a:r>
              <a:rPr lang="en-US" dirty="0" smtClean="0"/>
              <a:t>function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h(k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54</TotalTime>
  <Words>1970</Words>
  <Application>Microsoft Office PowerPoint</Application>
  <PresentationFormat>On-screen Show (4:3)</PresentationFormat>
  <Paragraphs>396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 theme</vt:lpstr>
      <vt:lpstr>Dictionaries, 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Dictionaries,  Hash Tables and Sets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Nikolay Kostov</cp:lastModifiedBy>
  <cp:revision>8</cp:revision>
  <dcterms:created xsi:type="dcterms:W3CDTF">2014-08-21T10:39:03Z</dcterms:created>
  <dcterms:modified xsi:type="dcterms:W3CDTF">2015-10-31T09:52:59Z</dcterms:modified>
</cp:coreProperties>
</file>