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6.jpeg" ContentType="image/jpeg"/>
  <Override PartName="/ppt/media/image35.gif" ContentType="image/gif"/>
  <Override PartName="/ppt/media/image32.png" ContentType="image/png"/>
  <Override PartName="/ppt/media/image30.jpeg" ContentType="image/jpeg"/>
  <Override PartName="/ppt/media/image28.jpeg" ContentType="image/jpeg"/>
  <Override PartName="/ppt/media/image38.png" ContentType="image/png"/>
  <Override PartName="/ppt/media/image33.png" ContentType="image/png"/>
  <Override PartName="/ppt/media/image25.png" ContentType="image/png"/>
  <Override PartName="/ppt/media/image37.png" ContentType="image/png"/>
  <Override PartName="/ppt/media/image22.png" ContentType="image/png"/>
  <Override PartName="/ppt/media/image31.png" ContentType="image/png"/>
  <Override PartName="/ppt/media/image41.jpeg" ContentType="image/jpeg"/>
  <Override PartName="/ppt/media/image24.png" ContentType="image/png"/>
  <Override PartName="/ppt/media/image21.png" ContentType="image/png"/>
  <Override PartName="/ppt/media/image20.png" ContentType="image/png"/>
  <Override PartName="/ppt/media/image29.jpeg" ContentType="image/jpeg"/>
  <Override PartName="/ppt/media/image19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13.png" ContentType="image/png"/>
  <Override PartName="/ppt/media/image23.png" ContentType="image/png"/>
  <Override PartName="/ppt/media/image39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40.png" ContentType="image/png"/>
  <Override PartName="/ppt/media/image8.png" ContentType="image/png"/>
  <Override PartName="/ppt/media/image26.jpeg" ContentType="image/jpeg"/>
  <Override PartName="/ppt/media/image34.png" ContentType="image/png"/>
  <Override PartName="/ppt/media/image6.png" ContentType="image/png"/>
  <Override PartName="/ppt/media/image5.png" ContentType="image/png"/>
  <Override PartName="/ppt/media/image27.jpeg" ContentType="image/jpeg"/>
  <Override PartName="/ppt/media/image18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20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20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20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20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4E2C7B2-50E7-4823-B6AE-4F3159BE566C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0" y="0"/>
            <a:ext cx="2971440" cy="458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*</a:t>
            </a:r>
            <a:endParaRPr/>
          </a:p>
        </p:txBody>
      </p:sp>
      <p:sp>
        <p:nvSpPr>
          <p:cNvPr id="286" name="TextShape 2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1200">
                <a:latin typeface="Times New Roman"/>
              </a:rPr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28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B855F53-DF04-4D43-8DD5-18F2DBDD822C}" type="slidenum">
              <a:rPr lang="en-US" sz="1200">
                <a:latin typeface="Times New Roman"/>
              </a:rPr>
              <a:t>&lt;number&gt;</a:t>
            </a:fld>
            <a:r>
              <a:rPr lang="en-US" sz="1200">
                <a:latin typeface="Times New Roman"/>
              </a:rPr>
              <a:t>##</a:t>
            </a:r>
            <a:endParaRPr/>
          </a:p>
        </p:txBody>
      </p:sp>
      <p:sp>
        <p:nvSpPr>
          <p:cNvPr id="288" name="PlaceHolder 4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8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807240" y="6400800"/>
            <a:ext cx="2218320" cy="658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807240" y="13611960"/>
            <a:ext cx="2218320" cy="658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8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07240" y="640080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7944120" y="640080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4120" y="1361196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807240" y="1361196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8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807240" y="6400800"/>
            <a:ext cx="2218320" cy="1380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807240" y="6400800"/>
            <a:ext cx="2218320" cy="1380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807240" y="12418920"/>
            <a:ext cx="2218320" cy="176976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807240" y="12418920"/>
            <a:ext cx="2218320" cy="1769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8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807240" y="6445800"/>
            <a:ext cx="221832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8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807240" y="6400800"/>
            <a:ext cx="2218320" cy="1380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8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807240" y="6400800"/>
            <a:ext cx="1082520" cy="1380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7944120" y="6400800"/>
            <a:ext cx="1082520" cy="1380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8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1828800" y="152280"/>
            <a:ext cx="7086240" cy="388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8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807240" y="640080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807240" y="1361196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7944120" y="6400800"/>
            <a:ext cx="1082520" cy="1380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8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807240" y="6445800"/>
            <a:ext cx="221832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8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807240" y="6400800"/>
            <a:ext cx="1082520" cy="1380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7944120" y="640080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7944120" y="1361196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8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807240" y="640080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7944120" y="640080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807240" y="13611960"/>
            <a:ext cx="2218320" cy="658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8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807240" y="6400800"/>
            <a:ext cx="2218320" cy="658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807240" y="13611960"/>
            <a:ext cx="2218320" cy="658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8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807240" y="640080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7944120" y="640080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4120" y="1361196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807240" y="1361196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8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807240" y="6400800"/>
            <a:ext cx="2218320" cy="1380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807240" y="6400800"/>
            <a:ext cx="2218320" cy="1380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807240" y="12418920"/>
            <a:ext cx="2218320" cy="176976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807240" y="12418920"/>
            <a:ext cx="2218320" cy="1769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8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6807240" y="6445800"/>
            <a:ext cx="221832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8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807240" y="6400800"/>
            <a:ext cx="2218320" cy="1380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8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807240" y="6400800"/>
            <a:ext cx="1082520" cy="1380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7944120" y="6400800"/>
            <a:ext cx="1082520" cy="1380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8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8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807240" y="6400800"/>
            <a:ext cx="2218320" cy="1380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1828800" y="152280"/>
            <a:ext cx="7086240" cy="388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8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807240" y="640080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807240" y="1361196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7944120" y="6400800"/>
            <a:ext cx="1082520" cy="1380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8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807240" y="6400800"/>
            <a:ext cx="1082520" cy="1380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7944120" y="640080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7944120" y="1361196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8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07240" y="640080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7944120" y="640080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807240" y="13611960"/>
            <a:ext cx="2218320" cy="658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8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807240" y="6400800"/>
            <a:ext cx="2218320" cy="658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807240" y="13611960"/>
            <a:ext cx="2218320" cy="658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8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807240" y="640080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7944120" y="640080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7944120" y="1361196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6807240" y="1361196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8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07240" y="6400800"/>
            <a:ext cx="2218320" cy="1380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807240" y="6400800"/>
            <a:ext cx="2218320" cy="1380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807240" y="12418920"/>
            <a:ext cx="2218320" cy="176976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807240" y="12418920"/>
            <a:ext cx="2218320" cy="1769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8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6807240" y="6445800"/>
            <a:ext cx="221832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8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07240" y="6400800"/>
            <a:ext cx="2218320" cy="1380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8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07240" y="6400800"/>
            <a:ext cx="1082520" cy="1380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7944120" y="6400800"/>
            <a:ext cx="1082520" cy="1380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8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07240" y="6400800"/>
            <a:ext cx="1082520" cy="1380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7944120" y="6400800"/>
            <a:ext cx="1082520" cy="1380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8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ubTitle"/>
          </p:nvPr>
        </p:nvSpPr>
        <p:spPr>
          <a:xfrm>
            <a:off x="1828800" y="152280"/>
            <a:ext cx="7086240" cy="388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8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07240" y="640080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807240" y="1361196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7944120" y="6400800"/>
            <a:ext cx="1082520" cy="1380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8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807240" y="6400800"/>
            <a:ext cx="1082520" cy="1380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7944120" y="640080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7944120" y="1361196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8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07240" y="640080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7944120" y="640080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6807240" y="13611960"/>
            <a:ext cx="2218320" cy="658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8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807240" y="6400800"/>
            <a:ext cx="2218320" cy="658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807240" y="13611960"/>
            <a:ext cx="2218320" cy="658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8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807240" y="640080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7944120" y="640080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7944120" y="1361196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6807240" y="1361196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8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07240" y="6400800"/>
            <a:ext cx="2218320" cy="1380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6807240" y="6400800"/>
            <a:ext cx="2218320" cy="1380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0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807240" y="12418920"/>
            <a:ext cx="2218320" cy="1769760"/>
          </a:xfrm>
          <a:prstGeom prst="rect">
            <a:avLst/>
          </a:prstGeom>
          <a:ln>
            <a:noFill/>
          </a:ln>
        </p:spPr>
      </p:pic>
      <p:pic>
        <p:nvPicPr>
          <p:cNvPr id="20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807240" y="12418920"/>
            <a:ext cx="2218320" cy="1769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8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1828800" y="152280"/>
            <a:ext cx="7086240" cy="388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8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807240" y="640080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807240" y="1361196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7944120" y="6400800"/>
            <a:ext cx="1082520" cy="1380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8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807240" y="6400800"/>
            <a:ext cx="1082520" cy="13806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7944120" y="640080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944120" y="1361196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8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807240" y="640080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944120" y="6400800"/>
            <a:ext cx="1082520" cy="658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807240" y="13611960"/>
            <a:ext cx="2218320" cy="6585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pic>
        <p:nvPicPr>
          <p:cNvPr id="1" name="Picture 3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63360"/>
            <a:ext cx="9143640" cy="5906880"/>
          </a:xfrm>
          <a:prstGeom prst="rect">
            <a:avLst/>
          </a:prstGeom>
          <a:ln>
            <a:noFill/>
          </a:ln>
        </p:spPr>
      </p:pic>
      <p:pic>
        <p:nvPicPr>
          <p:cNvPr id="2" name="Picture 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247680"/>
            <a:ext cx="9143640" cy="4833720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152280" y="228600"/>
            <a:ext cx="1714320" cy="42840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1523880"/>
            <a:ext cx="8229240" cy="1523520"/>
          </a:xfrm>
          <a:prstGeom prst="rect">
            <a:avLst/>
          </a:prstGeom>
        </p:spPr>
        <p:txBody>
          <a:bodyPr lIns="90000" rIns="90000" tIns="0" bIns="0" anchor="b"/>
          <a:p>
            <a:pPr algn="r">
              <a:lnSpc>
                <a:spcPts val="1976"/>
              </a:lnSpc>
            </a:pPr>
            <a:r>
              <a:rPr b="1" lang="en-US" sz="5400">
                <a:solidFill>
                  <a:srgbClr val="d4ff5b"/>
                </a:solidFill>
                <a:latin typeface="Corbel"/>
              </a:rPr>
              <a:t>Click to edit the title text formatPresentation Title</a:t>
            </a:r>
            <a:endParaRPr/>
          </a:p>
        </p:txBody>
      </p:sp>
      <p:sp>
        <p:nvSpPr>
          <p:cNvPr id="5" name="Line 2"/>
          <p:cNvSpPr/>
          <p:nvPr/>
        </p:nvSpPr>
        <p:spPr>
          <a:xfrm>
            <a:off x="2666880" y="4114800"/>
            <a:ext cx="6248520" cy="0"/>
          </a:xfrm>
          <a:prstGeom prst="line">
            <a:avLst/>
          </a:prstGeom>
          <a:ln w="38160">
            <a:solidFill>
              <a:srgbClr val="daedf2"/>
            </a:solidFill>
            <a:round/>
          </a:ln>
        </p:spPr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267080" y="4572000"/>
            <a:ext cx="4419360" cy="190476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ccff66"/>
                </a:solidFill>
                <a:latin typeface="Corbe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solidFill>
                  <a:srgbClr val="ccff66"/>
                </a:solidFill>
                <a:latin typeface="Corbe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solidFill>
                  <a:srgbClr val="ccff66"/>
                </a:solidFill>
                <a:latin typeface="Corbe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solidFill>
                  <a:srgbClr val="ccff66"/>
                </a:solidFill>
                <a:latin typeface="Corbe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solidFill>
                  <a:srgbClr val="ccff66"/>
                </a:solidFill>
                <a:latin typeface="Corbe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solidFill>
                  <a:srgbClr val="ccff66"/>
                </a:solidFill>
                <a:latin typeface="Corbe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ccff66"/>
                </a:solidFill>
                <a:latin typeface="Corbel"/>
              </a:rPr>
              <a:t>Seventh Outline LevelInsert a Picture Here</a:t>
            </a:r>
            <a:endParaRPr/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457200" y="5496120"/>
            <a:ext cx="3990240" cy="585000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b="1" lang="en-US" sz="2000">
                <a:solidFill>
                  <a:srgbClr val="f5ffd6"/>
                </a:solidFill>
                <a:latin typeface="Corbe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000">
                <a:solidFill>
                  <a:srgbClr val="f5ffd6"/>
                </a:solidFill>
                <a:latin typeface="Corbe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 sz="2000">
                <a:solidFill>
                  <a:srgbClr val="f5ffd6"/>
                </a:solidFill>
                <a:latin typeface="Corbe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en-US" sz="2000">
                <a:solidFill>
                  <a:srgbClr val="f5ffd6"/>
                </a:solidFill>
                <a:latin typeface="Corbe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en-US" sz="2000">
                <a:solidFill>
                  <a:srgbClr val="f5ffd6"/>
                </a:solidFill>
                <a:latin typeface="Corbe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en-US" sz="2000">
                <a:solidFill>
                  <a:srgbClr val="f5ffd6"/>
                </a:solidFill>
                <a:latin typeface="Corbe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f5ffd6"/>
                </a:solidFill>
                <a:latin typeface="Corbel"/>
              </a:rPr>
              <a:t>Seventh Outline LevelLearning &amp; Development</a:t>
            </a:r>
            <a:endParaRPr/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457200" y="5801040"/>
            <a:ext cx="3990240" cy="450684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b="1" lang="en-US">
                <a:solidFill>
                  <a:srgbClr val="f5ffd6"/>
                </a:solidFill>
                <a:latin typeface="Corbe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>
                <a:solidFill>
                  <a:srgbClr val="f5ffd6"/>
                </a:solidFill>
                <a:latin typeface="Corbe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>
                <a:solidFill>
                  <a:srgbClr val="f5ffd6"/>
                </a:solidFill>
                <a:latin typeface="Corbe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en-US">
                <a:solidFill>
                  <a:srgbClr val="f5ffd6"/>
                </a:solidFill>
                <a:latin typeface="Corbe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en-US">
                <a:solidFill>
                  <a:srgbClr val="f5ffd6"/>
                </a:solidFill>
                <a:latin typeface="Corbe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en-US">
                <a:solidFill>
                  <a:srgbClr val="f5ffd6"/>
                </a:solidFill>
                <a:latin typeface="Corbe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f5ffd6"/>
                </a:solidFill>
                <a:latin typeface="Corbel"/>
              </a:rPr>
              <a:t>Seventh Outline Levelhttp://academy.telerik.com</a:t>
            </a:r>
            <a:endParaRPr/>
          </a:p>
        </p:txBody>
      </p:sp>
      <p:sp>
        <p:nvSpPr>
          <p:cNvPr id="9" name="PlaceHolder 6"/>
          <p:cNvSpPr>
            <a:spLocks noGrp="1"/>
          </p:cNvSpPr>
          <p:nvPr>
            <p:ph type="body"/>
          </p:nvPr>
        </p:nvSpPr>
        <p:spPr>
          <a:xfrm>
            <a:off x="457200" y="5121720"/>
            <a:ext cx="3990240" cy="761580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739900"/>
                </a:solidFill>
                <a:latin typeface="Corbe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400">
                <a:solidFill>
                  <a:srgbClr val="739900"/>
                </a:solidFill>
                <a:latin typeface="Corbe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739900"/>
                </a:solidFill>
                <a:latin typeface="Corbe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en-US" sz="2400">
                <a:solidFill>
                  <a:srgbClr val="739900"/>
                </a:solidFill>
                <a:latin typeface="Corbe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739900"/>
                </a:solidFill>
                <a:latin typeface="Corbe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739900"/>
                </a:solidFill>
                <a:latin typeface="Corbe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739900"/>
                </a:solidFill>
                <a:latin typeface="Corbel"/>
              </a:rPr>
              <a:t>Seventh Outline LevelTelerik Software Academy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pic>
        <p:nvPicPr>
          <p:cNvPr id="45" name="Picture 3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63360"/>
            <a:ext cx="9143640" cy="5906880"/>
          </a:xfrm>
          <a:prstGeom prst="rect">
            <a:avLst/>
          </a:prstGeom>
          <a:ln>
            <a:noFill/>
          </a:ln>
        </p:spPr>
      </p:pic>
      <p:pic>
        <p:nvPicPr>
          <p:cNvPr id="46" name="Picture 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247680"/>
            <a:ext cx="9143640" cy="4833720"/>
          </a:xfrm>
          <a:prstGeom prst="rect">
            <a:avLst/>
          </a:prstGeom>
          <a:ln>
            <a:noFill/>
          </a:ln>
        </p:spPr>
      </p:pic>
      <p:pic>
        <p:nvPicPr>
          <p:cNvPr id="47" name="Picture 2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152280" y="228600"/>
            <a:ext cx="1714320" cy="428400"/>
          </a:xfrm>
          <a:prstGeom prst="rect">
            <a:avLst/>
          </a:prstGeom>
          <a:ln>
            <a:noFill/>
          </a:ln>
        </p:spPr>
      </p:pic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828800" y="76320"/>
            <a:ext cx="7086240" cy="83772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ts val="1411"/>
              </a:lnSpc>
            </a:pPr>
            <a:r>
              <a:rPr b="1" lang="en-US" sz="4000">
                <a:solidFill>
                  <a:srgbClr val="ccff33"/>
                </a:solidFill>
                <a:latin typeface="Corbel"/>
              </a:rPr>
              <a:t>Click to edit the title text formatSlide Title</a:t>
            </a:r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228600" y="914400"/>
            <a:ext cx="8686440" cy="579096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b="1" lang="en-US" sz="3200">
                <a:solidFill>
                  <a:srgbClr val="ebffd2"/>
                </a:solidFill>
                <a:latin typeface="Corbe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3200">
                <a:solidFill>
                  <a:srgbClr val="ebffd2"/>
                </a:solidFill>
                <a:latin typeface="Corbe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 sz="3200">
                <a:solidFill>
                  <a:srgbClr val="ebffd2"/>
                </a:solidFill>
                <a:latin typeface="Corbe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en-US" sz="3200">
                <a:solidFill>
                  <a:srgbClr val="ebffd2"/>
                </a:solidFill>
                <a:latin typeface="Corbe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en-US" sz="3200">
                <a:solidFill>
                  <a:srgbClr val="ebffd2"/>
                </a:solidFill>
                <a:latin typeface="Corbe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en-US" sz="3200">
                <a:solidFill>
                  <a:srgbClr val="ebffd2"/>
                </a:solidFill>
                <a:latin typeface="Corbe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70000"/>
              <a:buFont typeface="Wingdings 2" charset="2"/>
              <a:buChar char=""/>
            </a:pPr>
            <a:r>
              <a:rPr b="1" lang="en-US" sz="3200">
                <a:solidFill>
                  <a:srgbClr val="ebffd2"/>
                </a:solidFill>
                <a:latin typeface="Corbel"/>
              </a:rPr>
              <a:t>Seventh Outline LevelFirst Level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"/>
            </a:pPr>
            <a:r>
              <a:rPr b="1" lang="en-US" sz="3000">
                <a:solidFill>
                  <a:srgbClr val="ebffc2"/>
                </a:solidFill>
                <a:latin typeface="Corbe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"/>
            </a:pPr>
            <a:r>
              <a:rPr b="1" lang="en-US" sz="2800">
                <a:solidFill>
                  <a:srgbClr val="f5ffc2"/>
                </a:solidFill>
                <a:latin typeface="Corbe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Wingdings 2" charset="2"/>
              <a:buChar char=""/>
            </a:pPr>
            <a:r>
              <a:rPr b="1" lang="en-US" sz="2600">
                <a:solidFill>
                  <a:srgbClr val="ebffc2"/>
                </a:solidFill>
                <a:latin typeface="Corbe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Wingdings 2" charset="2"/>
              <a:buChar char=""/>
            </a:pPr>
            <a:r>
              <a:rPr b="1" lang="en-US" sz="2400">
                <a:solidFill>
                  <a:srgbClr val="ebffc2"/>
                </a:solidFill>
                <a:latin typeface="Corbel"/>
              </a:rPr>
              <a:t>Fifth level</a:t>
            </a:r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sldNum"/>
          </p:nvPr>
        </p:nvSpPr>
        <p:spPr>
          <a:xfrm>
            <a:off x="8610480" y="6553080"/>
            <a:ext cx="456840" cy="22824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6B8CE71-DC80-4E1D-A2CD-1E2606FD08A2}" type="slidenum">
              <a:rPr lang="en-US" sz="1100">
                <a:solidFill>
                  <a:srgbClr val="ccff66"/>
                </a:solidFill>
                <a:latin typeface="Corbe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pic>
        <p:nvPicPr>
          <p:cNvPr id="86" name="Picture 3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63360"/>
            <a:ext cx="9143640" cy="5906880"/>
          </a:xfrm>
          <a:prstGeom prst="rect">
            <a:avLst/>
          </a:prstGeom>
          <a:ln>
            <a:noFill/>
          </a:ln>
        </p:spPr>
      </p:pic>
      <p:pic>
        <p:nvPicPr>
          <p:cNvPr id="87" name="Picture 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247680"/>
            <a:ext cx="9143640" cy="4833720"/>
          </a:xfrm>
          <a:prstGeom prst="rect">
            <a:avLst/>
          </a:prstGeom>
          <a:ln>
            <a:noFill/>
          </a:ln>
        </p:spPr>
      </p:pic>
      <p:pic>
        <p:nvPicPr>
          <p:cNvPr id="88" name="Picture 2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152280" y="228600"/>
            <a:ext cx="1714320" cy="428400"/>
          </a:xfrm>
          <a:prstGeom prst="rect">
            <a:avLst/>
          </a:prstGeom>
          <a:ln>
            <a:noFill/>
          </a:ln>
        </p:spPr>
      </p:pic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43200"/>
            <a:ext cx="7924320" cy="685440"/>
          </a:xfrm>
          <a:prstGeom prst="rect">
            <a:avLst/>
          </a:prstGeom>
        </p:spPr>
        <p:txBody>
          <a:bodyPr lIns="90000" rIns="90000" tIns="0" bIns="0" anchor="ctr"/>
          <a:p>
            <a:pPr algn="ctr">
              <a:lnSpc>
                <a:spcPts val="1976"/>
              </a:lnSpc>
            </a:pPr>
            <a:r>
              <a:rPr b="1" lang="en-US" sz="5000">
                <a:solidFill>
                  <a:srgbClr val="ccff33"/>
                </a:solidFill>
                <a:latin typeface="Corbel"/>
              </a:rPr>
              <a:t>Click to edit the title text formatSection Title</a:t>
            </a:r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b="1" lang="en-US" sz="3200">
                <a:latin typeface="Corbe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800">
                <a:latin typeface="Corbe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 sz="2600">
                <a:latin typeface="Corbe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en-US" sz="2400">
                <a:latin typeface="Corbe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en-US" sz="2000">
                <a:latin typeface="Corbe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en-US" sz="2000">
                <a:latin typeface="Corbe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b="1" lang="en-US" sz="2000">
                <a:latin typeface="Corbe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pic>
        <p:nvPicPr>
          <p:cNvPr id="126" name="Picture 3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63360"/>
            <a:ext cx="9143640" cy="5906880"/>
          </a:xfrm>
          <a:prstGeom prst="rect">
            <a:avLst/>
          </a:prstGeom>
          <a:ln>
            <a:noFill/>
          </a:ln>
        </p:spPr>
      </p:pic>
      <p:pic>
        <p:nvPicPr>
          <p:cNvPr id="127" name="Picture 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247680"/>
            <a:ext cx="9143640" cy="4833720"/>
          </a:xfrm>
          <a:prstGeom prst="rect">
            <a:avLst/>
          </a:prstGeom>
          <a:ln>
            <a:noFill/>
          </a:ln>
        </p:spPr>
      </p:pic>
      <p:pic>
        <p:nvPicPr>
          <p:cNvPr id="128" name="Picture 2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152280" y="228600"/>
            <a:ext cx="1714320" cy="428400"/>
          </a:xfrm>
          <a:prstGeom prst="rect">
            <a:avLst/>
          </a:prstGeom>
          <a:ln>
            <a:noFill/>
          </a:ln>
        </p:spPr>
      </p:pic>
      <p:sp>
        <p:nvSpPr>
          <p:cNvPr id="129" name="CustomShape 1"/>
          <p:cNvSpPr/>
          <p:nvPr/>
        </p:nvSpPr>
        <p:spPr>
          <a:xfrm flipH="1">
            <a:off x="981720" y="6395040"/>
            <a:ext cx="736920" cy="120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00">
                <a:solidFill>
                  <a:srgbClr val="000000"/>
                </a:solidFill>
                <a:latin typeface="Corbel"/>
              </a:rPr>
              <a:t>форум програмиране, форум уеб дизайн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 flipH="1">
            <a:off x="107640" y="6374520"/>
            <a:ext cx="979200" cy="120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80000"/>
              </a:lnSpc>
            </a:pPr>
            <a:r>
              <a:rPr lang="en-US" sz="200">
                <a:solidFill>
                  <a:srgbClr val="000000"/>
                </a:solidFill>
                <a:latin typeface="Corbel"/>
              </a:rPr>
              <a:t>курсове и уроци по програмиране, уеб дизайн – безплатно</a:t>
            </a:r>
            <a:endParaRPr/>
          </a:p>
        </p:txBody>
      </p:sp>
      <p:sp>
        <p:nvSpPr>
          <p:cNvPr id="131" name="CustomShape 3"/>
          <p:cNvSpPr/>
          <p:nvPr/>
        </p:nvSpPr>
        <p:spPr>
          <a:xfrm flipH="1">
            <a:off x="192600" y="6440040"/>
            <a:ext cx="886320" cy="120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00">
                <a:solidFill>
                  <a:srgbClr val="000000"/>
                </a:solidFill>
                <a:latin typeface="Corbel"/>
              </a:rPr>
              <a:t>програмиране за деца – безплатни курсове и уроци</a:t>
            </a:r>
            <a:endParaRPr/>
          </a:p>
        </p:txBody>
      </p:sp>
      <p:sp>
        <p:nvSpPr>
          <p:cNvPr id="132" name="CustomShape 4"/>
          <p:cNvSpPr/>
          <p:nvPr/>
        </p:nvSpPr>
        <p:spPr>
          <a:xfrm flipH="1">
            <a:off x="249120" y="6465240"/>
            <a:ext cx="825480" cy="120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00">
                <a:solidFill>
                  <a:srgbClr val="000000"/>
                </a:solidFill>
                <a:latin typeface="Corbel"/>
              </a:rPr>
              <a:t>безплатен SEO курс - оптимизация за търсачки</a:t>
            </a:r>
            <a:endParaRPr/>
          </a:p>
        </p:txBody>
      </p:sp>
      <p:sp>
        <p:nvSpPr>
          <p:cNvPr id="133" name="CustomShape 5"/>
          <p:cNvSpPr/>
          <p:nvPr/>
        </p:nvSpPr>
        <p:spPr>
          <a:xfrm flipH="1">
            <a:off x="161640" y="6511680"/>
            <a:ext cx="910800" cy="120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00">
                <a:solidFill>
                  <a:srgbClr val="000000"/>
                </a:solidFill>
                <a:latin typeface="Corbel"/>
              </a:rPr>
              <a:t>уроци по уеб дизайн, HTML, CSS, JavaScript, Photoshop</a:t>
            </a:r>
            <a:endParaRPr/>
          </a:p>
        </p:txBody>
      </p:sp>
      <p:sp>
        <p:nvSpPr>
          <p:cNvPr id="134" name="CustomShape 6"/>
          <p:cNvSpPr/>
          <p:nvPr/>
        </p:nvSpPr>
        <p:spPr>
          <a:xfrm flipH="1">
            <a:off x="238680" y="6417000"/>
            <a:ext cx="846720" cy="120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00">
                <a:solidFill>
                  <a:srgbClr val="000000"/>
                </a:solidFill>
                <a:latin typeface="Corbel"/>
              </a:rPr>
              <a:t>уроци по програмиране и уеб дизайн за ученици</a:t>
            </a:r>
            <a:endParaRPr/>
          </a:p>
        </p:txBody>
      </p:sp>
      <p:sp>
        <p:nvSpPr>
          <p:cNvPr id="135" name="CustomShape 7"/>
          <p:cNvSpPr/>
          <p:nvPr/>
        </p:nvSpPr>
        <p:spPr>
          <a:xfrm flipH="1">
            <a:off x="982800" y="6445800"/>
            <a:ext cx="913680" cy="120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00">
                <a:solidFill>
                  <a:srgbClr val="000000"/>
                </a:solidFill>
                <a:latin typeface="Corbel"/>
              </a:rPr>
              <a:t>ASP.NET MVC курс – HTML, SQL, C#, .NET, ASP.NET MVC</a:t>
            </a:r>
            <a:endParaRPr/>
          </a:p>
        </p:txBody>
      </p:sp>
      <p:sp>
        <p:nvSpPr>
          <p:cNvPr id="136" name="CustomShape 8"/>
          <p:cNvSpPr/>
          <p:nvPr/>
        </p:nvSpPr>
        <p:spPr>
          <a:xfrm flipH="1">
            <a:off x="146880" y="6582600"/>
            <a:ext cx="923040" cy="120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00">
                <a:solidFill>
                  <a:srgbClr val="000000"/>
                </a:solidFill>
                <a:latin typeface="Corbel"/>
              </a:rPr>
              <a:t>безплатен курс "Разработка на софтуер в cloud среда"</a:t>
            </a:r>
            <a:endParaRPr/>
          </a:p>
        </p:txBody>
      </p:sp>
      <p:sp>
        <p:nvSpPr>
          <p:cNvPr id="137" name="CustomShape 9"/>
          <p:cNvSpPr/>
          <p:nvPr/>
        </p:nvSpPr>
        <p:spPr>
          <a:xfrm flipH="1">
            <a:off x="960480" y="6373800"/>
            <a:ext cx="918360" cy="120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00">
                <a:solidFill>
                  <a:srgbClr val="000000"/>
                </a:solidFill>
                <a:latin typeface="Corbel"/>
              </a:rPr>
              <a:t>BG Coder - онлайн състезателна система - online judge</a:t>
            </a:r>
            <a:endParaRPr/>
          </a:p>
        </p:txBody>
      </p:sp>
      <p:sp>
        <p:nvSpPr>
          <p:cNvPr id="138" name="CustomShape 10"/>
          <p:cNvSpPr/>
          <p:nvPr/>
        </p:nvSpPr>
        <p:spPr>
          <a:xfrm flipH="1">
            <a:off x="56160" y="6488280"/>
            <a:ext cx="1034280" cy="120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00">
                <a:solidFill>
                  <a:srgbClr val="000000"/>
                </a:solidFill>
                <a:latin typeface="Corbel"/>
              </a:rPr>
              <a:t>курсове и уроци по програмиране, книги – безплатно от Наков</a:t>
            </a:r>
            <a:endParaRPr/>
          </a:p>
        </p:txBody>
      </p:sp>
      <p:sp>
        <p:nvSpPr>
          <p:cNvPr id="139" name="CustomShape 11"/>
          <p:cNvSpPr/>
          <p:nvPr/>
        </p:nvSpPr>
        <p:spPr>
          <a:xfrm flipH="1">
            <a:off x="298440" y="6558120"/>
            <a:ext cx="772200" cy="120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00">
                <a:solidFill>
                  <a:srgbClr val="000000"/>
                </a:solidFill>
                <a:latin typeface="Corbel"/>
              </a:rPr>
              <a:t>безплатен курс "Качествен програмен код"</a:t>
            </a:r>
            <a:endParaRPr/>
          </a:p>
        </p:txBody>
      </p:sp>
      <p:sp>
        <p:nvSpPr>
          <p:cNvPr id="140" name="CustomShape 12"/>
          <p:cNvSpPr/>
          <p:nvPr/>
        </p:nvSpPr>
        <p:spPr>
          <a:xfrm flipH="1">
            <a:off x="966960" y="6469200"/>
            <a:ext cx="965520" cy="120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00">
                <a:solidFill>
                  <a:srgbClr val="000000"/>
                </a:solidFill>
                <a:latin typeface="Corbel"/>
              </a:rPr>
              <a:t>алго академия – състезателно програмиране, състезания</a:t>
            </a:r>
            <a:endParaRPr/>
          </a:p>
        </p:txBody>
      </p:sp>
      <p:sp>
        <p:nvSpPr>
          <p:cNvPr id="141" name="CustomShape 13"/>
          <p:cNvSpPr/>
          <p:nvPr/>
        </p:nvSpPr>
        <p:spPr>
          <a:xfrm flipH="1">
            <a:off x="964440" y="6420960"/>
            <a:ext cx="1054080" cy="120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00">
                <a:solidFill>
                  <a:srgbClr val="000000"/>
                </a:solidFill>
                <a:latin typeface="Corbel"/>
              </a:rPr>
              <a:t>ASP.NET курс - уеб програмиране, бази данни, C#, .NET, ASP.NET</a:t>
            </a:r>
            <a:endParaRPr/>
          </a:p>
        </p:txBody>
      </p:sp>
      <p:sp>
        <p:nvSpPr>
          <p:cNvPr id="142" name="CustomShape 14"/>
          <p:cNvSpPr/>
          <p:nvPr/>
        </p:nvSpPr>
        <p:spPr>
          <a:xfrm flipH="1">
            <a:off x="177840" y="6393600"/>
            <a:ext cx="923040" cy="120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00">
                <a:solidFill>
                  <a:srgbClr val="000000"/>
                </a:solidFill>
                <a:latin typeface="Corbel"/>
              </a:rPr>
              <a:t>курсове и уроци по </a:t>
            </a:r>
            <a:r>
              <a:rPr lang="en-US" sz="200">
                <a:solidFill>
                  <a:srgbClr val="000000"/>
                </a:solidFill>
                <a:latin typeface="Corbel"/>
              </a:rPr>
              <a:t>програмиране – Телерик академия</a:t>
            </a:r>
            <a:endParaRPr/>
          </a:p>
        </p:txBody>
      </p:sp>
      <p:sp>
        <p:nvSpPr>
          <p:cNvPr id="143" name="CustomShape 15"/>
          <p:cNvSpPr/>
          <p:nvPr/>
        </p:nvSpPr>
        <p:spPr>
          <a:xfrm flipH="1">
            <a:off x="966600" y="6495480"/>
            <a:ext cx="996120" cy="120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00">
                <a:solidFill>
                  <a:srgbClr val="000000"/>
                </a:solidFill>
                <a:latin typeface="Corbel"/>
              </a:rPr>
              <a:t>курс мобилни приложения с iPhone, Android, WP7, PhoneGap</a:t>
            </a:r>
            <a:endParaRPr/>
          </a:p>
        </p:txBody>
      </p:sp>
      <p:sp>
        <p:nvSpPr>
          <p:cNvPr id="144" name="CustomShape 16"/>
          <p:cNvSpPr/>
          <p:nvPr/>
        </p:nvSpPr>
        <p:spPr>
          <a:xfrm flipH="1">
            <a:off x="146880" y="6536160"/>
            <a:ext cx="930600" cy="120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00">
                <a:solidFill>
                  <a:srgbClr val="000000"/>
                </a:solidFill>
                <a:latin typeface="Corbel"/>
              </a:rPr>
              <a:t>free C# book, безплатна книга C#, книга Java, книга C#</a:t>
            </a:r>
            <a:endParaRPr/>
          </a:p>
        </p:txBody>
      </p:sp>
      <p:sp>
        <p:nvSpPr>
          <p:cNvPr id="145" name="CustomShape 17"/>
          <p:cNvSpPr/>
          <p:nvPr/>
        </p:nvSpPr>
        <p:spPr>
          <a:xfrm flipH="1">
            <a:off x="993600" y="6520320"/>
            <a:ext cx="697320" cy="120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00">
                <a:solidFill>
                  <a:srgbClr val="000000"/>
                </a:solidFill>
                <a:latin typeface="Corbel"/>
              </a:rPr>
              <a:t>Дончо Минков - сайт за програмиране</a:t>
            </a:r>
            <a:endParaRPr/>
          </a:p>
        </p:txBody>
      </p:sp>
      <p:sp>
        <p:nvSpPr>
          <p:cNvPr id="146" name="CustomShape 18"/>
          <p:cNvSpPr/>
          <p:nvPr/>
        </p:nvSpPr>
        <p:spPr>
          <a:xfrm flipH="1">
            <a:off x="989280" y="6546240"/>
            <a:ext cx="721800" cy="120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00">
                <a:solidFill>
                  <a:srgbClr val="000000"/>
                </a:solidFill>
                <a:latin typeface="Corbel"/>
              </a:rPr>
              <a:t>Николай Костов - блог за програмиране</a:t>
            </a:r>
            <a:endParaRPr/>
          </a:p>
        </p:txBody>
      </p:sp>
      <p:sp>
        <p:nvSpPr>
          <p:cNvPr id="147" name="CustomShape 19"/>
          <p:cNvSpPr/>
          <p:nvPr/>
        </p:nvSpPr>
        <p:spPr>
          <a:xfrm flipH="1">
            <a:off x="989280" y="6579720"/>
            <a:ext cx="654840" cy="120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00">
                <a:solidFill>
                  <a:srgbClr val="000000"/>
                </a:solidFill>
                <a:latin typeface="Corbel"/>
              </a:rPr>
              <a:t>C# курс, програмиране, безплатно</a:t>
            </a:r>
            <a:endParaRPr/>
          </a:p>
        </p:txBody>
      </p:sp>
      <p:sp>
        <p:nvSpPr>
          <p:cNvPr id="148" name="PlaceHolder 20"/>
          <p:cNvSpPr>
            <a:spLocks noGrp="1"/>
          </p:cNvSpPr>
          <p:nvPr>
            <p:ph type="title"/>
          </p:nvPr>
        </p:nvSpPr>
        <p:spPr>
          <a:xfrm>
            <a:off x="1828800" y="152280"/>
            <a:ext cx="7086240" cy="83772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ts val="1411"/>
              </a:lnSpc>
            </a:pPr>
            <a:r>
              <a:rPr b="1" lang="en-US" sz="4000">
                <a:solidFill>
                  <a:srgbClr val="ccff33"/>
                </a:solidFill>
                <a:latin typeface="Corbel"/>
              </a:rPr>
              <a:t>Click to edit the title text formatPresentation Title</a:t>
            </a:r>
            <a:endParaRPr/>
          </a:p>
        </p:txBody>
      </p:sp>
      <p:sp>
        <p:nvSpPr>
          <p:cNvPr id="149" name="CustomShape 21"/>
          <p:cNvSpPr/>
          <p:nvPr/>
        </p:nvSpPr>
        <p:spPr>
          <a:xfrm flipH="1" rot="9557400">
            <a:off x="7473960" y="3856320"/>
            <a:ext cx="889920" cy="155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9600">
                <a:solidFill>
                  <a:srgbClr val="aeff0d"/>
                </a:solidFill>
                <a:latin typeface="Corbel"/>
              </a:rPr>
              <a:t>?</a:t>
            </a:r>
            <a:endParaRPr/>
          </a:p>
        </p:txBody>
      </p:sp>
      <p:sp>
        <p:nvSpPr>
          <p:cNvPr id="150" name="CustomShape 22"/>
          <p:cNvSpPr/>
          <p:nvPr/>
        </p:nvSpPr>
        <p:spPr>
          <a:xfrm flipH="1" rot="12064200">
            <a:off x="919800" y="1875600"/>
            <a:ext cx="672840" cy="143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8800">
                <a:solidFill>
                  <a:srgbClr val="90cad7"/>
                </a:solidFill>
                <a:latin typeface="Corbel"/>
              </a:rPr>
              <a:t>?</a:t>
            </a:r>
            <a:endParaRPr/>
          </a:p>
        </p:txBody>
      </p:sp>
      <p:sp>
        <p:nvSpPr>
          <p:cNvPr id="151" name="CustomShape 23"/>
          <p:cNvSpPr/>
          <p:nvPr/>
        </p:nvSpPr>
        <p:spPr>
          <a:xfrm flipH="1" rot="4661400">
            <a:off x="4914360" y="1039680"/>
            <a:ext cx="859320" cy="184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1500">
                <a:solidFill>
                  <a:srgbClr val="ff831d"/>
                </a:solidFill>
                <a:latin typeface="Corbel"/>
              </a:rPr>
              <a:t>?</a:t>
            </a:r>
            <a:endParaRPr/>
          </a:p>
        </p:txBody>
      </p:sp>
      <p:sp>
        <p:nvSpPr>
          <p:cNvPr id="152" name="CustomShape 24"/>
          <p:cNvSpPr/>
          <p:nvPr/>
        </p:nvSpPr>
        <p:spPr>
          <a:xfrm flipH="1" rot="1762800">
            <a:off x="7383960" y="1496520"/>
            <a:ext cx="949320" cy="20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800">
                <a:solidFill>
                  <a:srgbClr val="6e98cc"/>
                </a:solidFill>
                <a:latin typeface="Corbel"/>
              </a:rPr>
              <a:t>?</a:t>
            </a:r>
            <a:endParaRPr/>
          </a:p>
        </p:txBody>
      </p:sp>
      <p:sp>
        <p:nvSpPr>
          <p:cNvPr id="153" name="CustomShape 25"/>
          <p:cNvSpPr/>
          <p:nvPr/>
        </p:nvSpPr>
        <p:spPr>
          <a:xfrm flipH="1" rot="19365600">
            <a:off x="2136240" y="940680"/>
            <a:ext cx="444960" cy="94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5600">
                <a:solidFill>
                  <a:srgbClr val="ace600"/>
                </a:solidFill>
                <a:latin typeface="Corbel"/>
              </a:rPr>
              <a:t>?</a:t>
            </a:r>
            <a:endParaRPr/>
          </a:p>
        </p:txBody>
      </p:sp>
      <p:sp>
        <p:nvSpPr>
          <p:cNvPr id="154" name="CustomShape 26"/>
          <p:cNvSpPr/>
          <p:nvPr/>
        </p:nvSpPr>
        <p:spPr>
          <a:xfrm flipH="1" rot="13068600">
            <a:off x="4752000" y="4736880"/>
            <a:ext cx="642960" cy="155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9600">
                <a:solidFill>
                  <a:srgbClr val="ff4a37"/>
                </a:solidFill>
                <a:latin typeface="Corbel"/>
              </a:rPr>
              <a:t>?</a:t>
            </a:r>
            <a:endParaRPr/>
          </a:p>
        </p:txBody>
      </p:sp>
      <p:sp>
        <p:nvSpPr>
          <p:cNvPr id="155" name="CustomShape 27"/>
          <p:cNvSpPr/>
          <p:nvPr/>
        </p:nvSpPr>
        <p:spPr>
          <a:xfrm flipH="1" rot="8972400">
            <a:off x="2911320" y="4412520"/>
            <a:ext cx="38628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ebffad"/>
                </a:solidFill>
                <a:latin typeface="Corbel"/>
              </a:rPr>
              <a:t>?</a:t>
            </a:r>
            <a:endParaRPr/>
          </a:p>
        </p:txBody>
      </p:sp>
      <p:sp>
        <p:nvSpPr>
          <p:cNvPr id="156" name="CustomShape 28"/>
          <p:cNvSpPr/>
          <p:nvPr/>
        </p:nvSpPr>
        <p:spPr>
          <a:xfrm flipH="1" rot="20413200">
            <a:off x="6183720" y="4125600"/>
            <a:ext cx="498960" cy="109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6600">
                <a:solidFill>
                  <a:srgbClr val="9966ff"/>
                </a:solidFill>
                <a:latin typeface="Corbel"/>
              </a:rPr>
              <a:t>?</a:t>
            </a:r>
            <a:endParaRPr/>
          </a:p>
        </p:txBody>
      </p:sp>
      <p:sp>
        <p:nvSpPr>
          <p:cNvPr id="157" name="CustomShape 29"/>
          <p:cNvSpPr/>
          <p:nvPr/>
        </p:nvSpPr>
        <p:spPr>
          <a:xfrm flipH="1" rot="2140800">
            <a:off x="3151800" y="1980000"/>
            <a:ext cx="488880" cy="76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4400">
                <a:solidFill>
                  <a:srgbClr val="ff6699"/>
                </a:solidFill>
                <a:latin typeface="Corbel"/>
              </a:rPr>
              <a:t>?</a:t>
            </a:r>
            <a:endParaRPr/>
          </a:p>
        </p:txBody>
      </p:sp>
      <p:sp>
        <p:nvSpPr>
          <p:cNvPr id="158" name="CustomShape 30"/>
          <p:cNvSpPr/>
          <p:nvPr/>
        </p:nvSpPr>
        <p:spPr>
          <a:xfrm flipH="1" rot="3324000">
            <a:off x="407160" y="3273480"/>
            <a:ext cx="41328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ebffad"/>
                </a:solidFill>
                <a:latin typeface="Corbel"/>
              </a:rPr>
              <a:t>?</a:t>
            </a:r>
            <a:endParaRPr/>
          </a:p>
        </p:txBody>
      </p:sp>
      <p:sp>
        <p:nvSpPr>
          <p:cNvPr id="159" name="CustomShape 31"/>
          <p:cNvSpPr/>
          <p:nvPr/>
        </p:nvSpPr>
        <p:spPr>
          <a:xfrm flipH="1" rot="2904600">
            <a:off x="3130200" y="5397840"/>
            <a:ext cx="547920" cy="1004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6000">
                <a:solidFill>
                  <a:srgbClr val="0f4377"/>
                </a:solidFill>
                <a:latin typeface="Corbel"/>
              </a:rPr>
              <a:t>?</a:t>
            </a:r>
            <a:endParaRPr/>
          </a:p>
        </p:txBody>
      </p:sp>
      <p:sp>
        <p:nvSpPr>
          <p:cNvPr id="160" name="CustomShape 32"/>
          <p:cNvSpPr/>
          <p:nvPr/>
        </p:nvSpPr>
        <p:spPr>
          <a:xfrm flipH="1" rot="11464800">
            <a:off x="6730200" y="5530320"/>
            <a:ext cx="443880" cy="69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4000">
                <a:solidFill>
                  <a:srgbClr val="fbd797"/>
                </a:solidFill>
                <a:latin typeface="Corbel"/>
              </a:rPr>
              <a:t>?</a:t>
            </a:r>
            <a:endParaRPr/>
          </a:p>
        </p:txBody>
      </p:sp>
      <p:sp>
        <p:nvSpPr>
          <p:cNvPr id="161" name="CustomShape 33"/>
          <p:cNvSpPr/>
          <p:nvPr/>
        </p:nvSpPr>
        <p:spPr>
          <a:xfrm flipH="1" rot="9473400">
            <a:off x="560880" y="937800"/>
            <a:ext cx="387360" cy="69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fbd797"/>
                </a:solidFill>
                <a:latin typeface="Corbel"/>
              </a:rPr>
              <a:t>?</a:t>
            </a:r>
            <a:endParaRPr/>
          </a:p>
        </p:txBody>
      </p:sp>
      <p:sp>
        <p:nvSpPr>
          <p:cNvPr id="162" name="CustomShape 34"/>
          <p:cNvSpPr/>
          <p:nvPr/>
        </p:nvSpPr>
        <p:spPr>
          <a:xfrm flipH="1" rot="758400">
            <a:off x="8187120" y="5517720"/>
            <a:ext cx="35712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deccd"/>
                </a:solidFill>
                <a:latin typeface="Corbel"/>
              </a:rPr>
              <a:t>?</a:t>
            </a:r>
            <a:endParaRPr/>
          </a:p>
        </p:txBody>
      </p:sp>
      <p:sp>
        <p:nvSpPr>
          <p:cNvPr id="163" name="CustomShape 35"/>
          <p:cNvSpPr/>
          <p:nvPr/>
        </p:nvSpPr>
        <p:spPr>
          <a:xfrm flipH="1" rot="6174000">
            <a:off x="1148760" y="4077360"/>
            <a:ext cx="369360" cy="76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4400">
                <a:solidFill>
                  <a:srgbClr val="d6e2ef"/>
                </a:solidFill>
                <a:latin typeface="Corbel"/>
              </a:rPr>
              <a:t>?</a:t>
            </a:r>
            <a:endParaRPr/>
          </a:p>
        </p:txBody>
      </p:sp>
      <p:sp>
        <p:nvSpPr>
          <p:cNvPr id="164" name="CustomShape 36"/>
          <p:cNvSpPr/>
          <p:nvPr/>
        </p:nvSpPr>
        <p:spPr>
          <a:xfrm flipH="1" rot="10527000">
            <a:off x="6518520" y="1146600"/>
            <a:ext cx="344880" cy="51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f9c568"/>
                </a:solidFill>
                <a:latin typeface="Corbel"/>
              </a:rPr>
              <a:t>?</a:t>
            </a:r>
            <a:endParaRPr/>
          </a:p>
        </p:txBody>
      </p:sp>
      <p:sp>
        <p:nvSpPr>
          <p:cNvPr id="165" name="CustomShape 37"/>
          <p:cNvSpPr/>
          <p:nvPr/>
        </p:nvSpPr>
        <p:spPr>
          <a:xfrm flipH="1" rot="21298200">
            <a:off x="3901680" y="1278720"/>
            <a:ext cx="344880" cy="51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fdfff9"/>
                </a:solidFill>
                <a:latin typeface="Corbel"/>
              </a:rPr>
              <a:t>?</a:t>
            </a:r>
            <a:endParaRPr/>
          </a:p>
        </p:txBody>
      </p:sp>
      <p:sp>
        <p:nvSpPr>
          <p:cNvPr id="166" name="CustomShape 38"/>
          <p:cNvSpPr/>
          <p:nvPr/>
        </p:nvSpPr>
        <p:spPr>
          <a:xfrm flipH="1" rot="19514400">
            <a:off x="8327880" y="1359720"/>
            <a:ext cx="443880" cy="57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fdefd5"/>
                </a:solidFill>
                <a:latin typeface="Corbel"/>
              </a:rPr>
              <a:t>?</a:t>
            </a:r>
            <a:endParaRPr/>
          </a:p>
        </p:txBody>
      </p:sp>
      <p:sp>
        <p:nvSpPr>
          <p:cNvPr id="167" name="CustomShape 39"/>
          <p:cNvSpPr/>
          <p:nvPr/>
        </p:nvSpPr>
        <p:spPr>
          <a:xfrm>
            <a:off x="1828800" y="2903760"/>
            <a:ext cx="5486040" cy="12614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1" lang="en-US" sz="7600">
                <a:solidFill>
                  <a:srgbClr val="ebffc2"/>
                </a:solidFill>
                <a:latin typeface="Corbel"/>
              </a:rPr>
              <a:t>Questions?</a:t>
            </a:r>
            <a:endParaRPr/>
          </a:p>
        </p:txBody>
      </p:sp>
      <p:sp>
        <p:nvSpPr>
          <p:cNvPr id="168" name="PlaceHolder 40"/>
          <p:cNvSpPr>
            <a:spLocks noGrp="1"/>
          </p:cNvSpPr>
          <p:nvPr>
            <p:ph type="body"/>
          </p:nvPr>
        </p:nvSpPr>
        <p:spPr>
          <a:xfrm>
            <a:off x="6807240" y="6400800"/>
            <a:ext cx="2218320" cy="1380600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b="1" lang="en-US">
                <a:solidFill>
                  <a:srgbClr val="f5ffe0"/>
                </a:solidFill>
                <a:latin typeface="Corbe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>
                <a:solidFill>
                  <a:srgbClr val="f5ffe0"/>
                </a:solidFill>
                <a:latin typeface="Corbe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>
                <a:solidFill>
                  <a:srgbClr val="f5ffe0"/>
                </a:solidFill>
                <a:latin typeface="Corbe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en-US">
                <a:solidFill>
                  <a:srgbClr val="f5ffe0"/>
                </a:solidFill>
                <a:latin typeface="Corbe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en-US">
                <a:solidFill>
                  <a:srgbClr val="f5ffe0"/>
                </a:solidFill>
                <a:latin typeface="Corbe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en-US">
                <a:solidFill>
                  <a:srgbClr val="f5ffe0"/>
                </a:solidFill>
                <a:latin typeface="Corbe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f5ffe0"/>
                </a:solidFill>
                <a:latin typeface="Corbel"/>
              </a:rPr>
              <a:t>Seventh Outline LevelCourse web site URL</a:t>
            </a:r>
            <a:endParaRPr/>
          </a:p>
        </p:txBody>
      </p:sp>
      <p:sp>
        <p:nvSpPr>
          <p:cNvPr id="169" name="CustomShape 41"/>
          <p:cNvSpPr/>
          <p:nvPr/>
        </p:nvSpPr>
        <p:spPr>
          <a:xfrm flipH="1" rot="19143600">
            <a:off x="1083240" y="4927320"/>
            <a:ext cx="859320" cy="191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0000"/>
              </a:lnSpc>
            </a:pPr>
            <a:r>
              <a:rPr b="1" lang="en-US" sz="12000">
                <a:solidFill>
                  <a:srgbClr val="ffbf8b"/>
                </a:solidFill>
                <a:latin typeface="Cambria"/>
              </a:rPr>
              <a:t>?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jpeg"/><Relationship Id="rId3" Type="http://schemas.openxmlformats.org/officeDocument/2006/relationships/image" Target="../media/image27.jpeg"/><Relationship Id="rId4" Type="http://schemas.openxmlformats.org/officeDocument/2006/relationships/image" Target="../media/image28.jpeg"/><Relationship Id="rId5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1.jpeg"/><Relationship Id="rId2" Type="http://schemas.openxmlformats.org/officeDocument/2006/relationships/slideLayout" Target="../slideLayouts/slideLayout2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2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5.gif"/><Relationship Id="rId2" Type="http://schemas.openxmlformats.org/officeDocument/2006/relationships/image" Target="../media/image36.jpeg"/><Relationship Id="rId3" Type="http://schemas.openxmlformats.org/officeDocument/2006/relationships/image" Target="../media/image37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2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457200" y="1523880"/>
            <a:ext cx="8229240" cy="1523520"/>
          </a:xfrm>
          <a:prstGeom prst="rect">
            <a:avLst/>
          </a:prstGeom>
        </p:spPr>
        <p:txBody>
          <a:bodyPr lIns="90000" rIns="90000" tIns="0" bIns="0" anchor="b"/>
          <a:p>
            <a:pPr algn="r">
              <a:lnSpc>
                <a:spcPts val="1976"/>
              </a:lnSpc>
            </a:pPr>
            <a:r>
              <a:rPr b="1" lang="en-US" sz="5400">
                <a:solidFill>
                  <a:srgbClr val="d4ff5b"/>
                </a:solidFill>
                <a:latin typeface="Corbel"/>
              </a:rPr>
              <a:t>Introduction to NodeJS</a:t>
            </a:r>
            <a:endParaRPr/>
          </a:p>
        </p:txBody>
      </p:sp>
      <p:sp>
        <p:nvSpPr>
          <p:cNvPr id="210" name="TextShape 2"/>
          <p:cNvSpPr txBox="1"/>
          <p:nvPr/>
        </p:nvSpPr>
        <p:spPr>
          <a:xfrm>
            <a:off x="457200" y="3240720"/>
            <a:ext cx="8229240" cy="568800"/>
          </a:xfrm>
          <a:prstGeom prst="rect">
            <a:avLst/>
          </a:prstGeom>
        </p:spPr>
        <p:txBody>
          <a:bodyPr lIns="90000" rIns="90000" tIns="0" bIns="0" anchor="ctr"/>
          <a:p>
            <a:pPr algn="r">
              <a:lnSpc>
                <a:spcPct val="100000"/>
              </a:lnSpc>
            </a:pPr>
            <a:r>
              <a:rPr lang="en-US" sz="2800">
                <a:solidFill>
                  <a:srgbClr val="faf8c8"/>
                </a:solidFill>
                <a:latin typeface="Arial"/>
              </a:rPr>
              <a:t>What is the fuzz all about?</a:t>
            </a:r>
            <a:endParaRPr/>
          </a:p>
        </p:txBody>
      </p:sp>
      <p:pic>
        <p:nvPicPr>
          <p:cNvPr id="211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210280" y="4660920"/>
            <a:ext cx="3476160" cy="1737720"/>
          </a:xfrm>
          <a:prstGeom prst="rect">
            <a:avLst/>
          </a:prstGeom>
          <a:ln>
            <a:noFill/>
          </a:ln>
        </p:spPr>
      </p:pic>
      <p:pic>
        <p:nvPicPr>
          <p:cNvPr id="212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585120" y="647640"/>
            <a:ext cx="1923480" cy="1153800"/>
          </a:xfrm>
          <a:prstGeom prst="rect">
            <a:avLst/>
          </a:prstGeom>
          <a:ln>
            <a:noFill/>
          </a:ln>
        </p:spPr>
      </p:pic>
      <p:pic>
        <p:nvPicPr>
          <p:cNvPr id="213" name="Picture 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01760" y="647640"/>
            <a:ext cx="1717200" cy="1433880"/>
          </a:xfrm>
          <a:prstGeom prst="rect">
            <a:avLst/>
          </a:prstGeom>
          <a:ln>
            <a:noFill/>
          </a:ln>
        </p:spPr>
      </p:pic>
      <p:pic>
        <p:nvPicPr>
          <p:cNvPr id="214" name="Picture 10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01760" y="3382560"/>
            <a:ext cx="1663200" cy="1278000"/>
          </a:xfrm>
          <a:prstGeom prst="rect">
            <a:avLst/>
          </a:prstGeom>
          <a:ln>
            <a:noFill/>
          </a:ln>
        </p:spPr>
      </p:pic>
      <p:sp>
        <p:nvSpPr>
          <p:cNvPr id="215" name="CustomShape 3"/>
          <p:cNvSpPr/>
          <p:nvPr/>
        </p:nvSpPr>
        <p:spPr>
          <a:xfrm>
            <a:off x="429120" y="5726520"/>
            <a:ext cx="399024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f5ffd6"/>
                </a:solidFill>
                <a:latin typeface="Corbel"/>
              </a:rPr>
              <a:t>Telerik Software Academy</a:t>
            </a:r>
            <a:endParaRPr/>
          </a:p>
        </p:txBody>
      </p:sp>
      <p:sp>
        <p:nvSpPr>
          <p:cNvPr id="216" name="CustomShape 4"/>
          <p:cNvSpPr/>
          <p:nvPr/>
        </p:nvSpPr>
        <p:spPr>
          <a:xfrm>
            <a:off x="429120" y="6031440"/>
            <a:ext cx="39902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u="sng">
                <a:solidFill>
                  <a:srgbClr val="e9ffbd"/>
                </a:solidFill>
                <a:latin typeface="Corbel"/>
              </a:rPr>
              <a:t>http://academy.telerik.com</a:t>
            </a:r>
            <a:r>
              <a:rPr b="1" lang="en-US">
                <a:solidFill>
                  <a:srgbClr val="f5ffd6"/>
                </a:solidFill>
                <a:latin typeface="Corbel"/>
              </a:rPr>
              <a:t> </a:t>
            </a:r>
            <a:endParaRPr/>
          </a:p>
        </p:txBody>
      </p:sp>
      <p:sp>
        <p:nvSpPr>
          <p:cNvPr id="217" name="CustomShape 5"/>
          <p:cNvSpPr/>
          <p:nvPr/>
        </p:nvSpPr>
        <p:spPr>
          <a:xfrm>
            <a:off x="429120" y="5352120"/>
            <a:ext cx="4812480" cy="821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739900"/>
                </a:solidFill>
                <a:latin typeface="Corbel"/>
              </a:rPr>
              <a:t>End-to-end JavaScript Applications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1828800" y="76320"/>
            <a:ext cx="7086240" cy="83772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ts val="1411"/>
              </a:lnSpc>
            </a:pPr>
            <a:r>
              <a:rPr b="1" lang="en-US" sz="4000">
                <a:solidFill>
                  <a:srgbClr val="ccff33"/>
                </a:solidFill>
                <a:latin typeface="Corbel"/>
              </a:rPr>
              <a:t>Asynchronous Code</a:t>
            </a:r>
            <a:endParaRPr/>
          </a:p>
        </p:txBody>
      </p:sp>
      <p:sp>
        <p:nvSpPr>
          <p:cNvPr id="245" name="TextShape 2"/>
          <p:cNvSpPr txBox="1"/>
          <p:nvPr/>
        </p:nvSpPr>
        <p:spPr>
          <a:xfrm>
            <a:off x="237600" y="825480"/>
            <a:ext cx="8686440" cy="57909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5000"/>
              </a:lnSpc>
              <a:buSzPct val="70000"/>
              <a:buFont typeface="Wingdings 2" charset="2"/>
              <a:buChar char=""/>
            </a:pPr>
            <a:r>
              <a:rPr b="1" lang="en-US" sz="3200">
                <a:solidFill>
                  <a:srgbClr val="ebffd2"/>
                </a:solidFill>
                <a:latin typeface="Corbel"/>
              </a:rPr>
              <a:t>Standard way</a:t>
            </a: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0000"/>
              </a:lnSpc>
              <a:buSzPct val="70000"/>
              <a:buFont typeface="Wingdings 2" charset="2"/>
              <a:buChar char=""/>
            </a:pPr>
            <a:r>
              <a:rPr b="1" lang="en-US" sz="3200">
                <a:solidFill>
                  <a:srgbClr val="ebffd2"/>
                </a:solidFill>
                <a:latin typeface="Corbel"/>
              </a:rPr>
              <a:t>Callback approach</a:t>
            </a:r>
            <a:endParaRPr/>
          </a:p>
        </p:txBody>
      </p:sp>
      <p:sp>
        <p:nvSpPr>
          <p:cNvPr id="246" name="CustomShape 3"/>
          <p:cNvSpPr/>
          <p:nvPr/>
        </p:nvSpPr>
        <p:spPr>
          <a:xfrm>
            <a:off x="533520" y="1360440"/>
            <a:ext cx="8076960" cy="1736280"/>
          </a:xfrm>
          <a:prstGeom prst="rect">
            <a:avLst/>
          </a:prstGeom>
          <a:solidFill>
            <a:srgbClr val="b5dbe5"/>
          </a:solidFill>
          <a:ln w="12600">
            <a:solidFill>
              <a:srgbClr val="90cad7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8cf4f2"/>
                </a:solidFill>
                <a:latin typeface="Consolas"/>
              </a:rPr>
              <a:t>var conn = getDbConnection(connectionString);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8cf4f2"/>
                </a:solidFill>
                <a:latin typeface="Consolas"/>
              </a:rPr>
              <a:t>var stmt = conn.createStatement();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8cf4f2"/>
                </a:solidFill>
                <a:latin typeface="Consolas"/>
              </a:rPr>
              <a:t>var results = stmt.executeQuery(sqlQuery);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8cf4f2"/>
                </a:solidFill>
                <a:latin typeface="Consolas"/>
              </a:rPr>
              <a:t>for (var i=0; i&lt;results.length; i++) {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8cf4f2"/>
                </a:solidFill>
                <a:latin typeface="Consolas"/>
              </a:rPr>
              <a:t>    </a:t>
            </a:r>
            <a:r>
              <a:rPr b="1" lang="en-US">
                <a:solidFill>
                  <a:srgbClr val="8cf4f2"/>
                </a:solidFill>
                <a:latin typeface="Consolas"/>
              </a:rPr>
              <a:t>// print results[i];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8cf4f2"/>
                </a:solidFill>
                <a:latin typeface="Consolas"/>
              </a:rPr>
              <a:t>}</a:t>
            </a:r>
            <a:endParaRPr/>
          </a:p>
        </p:txBody>
      </p:sp>
      <p:sp>
        <p:nvSpPr>
          <p:cNvPr id="247" name="CustomShape 4"/>
          <p:cNvSpPr/>
          <p:nvPr/>
        </p:nvSpPr>
        <p:spPr>
          <a:xfrm>
            <a:off x="533520" y="3678840"/>
            <a:ext cx="8076960" cy="2284920"/>
          </a:xfrm>
          <a:prstGeom prst="rect">
            <a:avLst/>
          </a:prstGeom>
          <a:solidFill>
            <a:srgbClr val="b5dbe5"/>
          </a:solidFill>
          <a:ln w="12600">
            <a:solidFill>
              <a:srgbClr val="90cad7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8cf4f2"/>
                </a:solidFill>
                <a:latin typeface="Consolas"/>
              </a:rPr>
              <a:t>getDbConnection(connectionString, function(err, conn) {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8cf4f2"/>
                </a:solidFill>
                <a:latin typeface="Consolas"/>
              </a:rPr>
              <a:t>   </a:t>
            </a:r>
            <a:r>
              <a:rPr b="1" lang="en-US">
                <a:solidFill>
                  <a:srgbClr val="8cf4f2"/>
                </a:solidFill>
                <a:latin typeface="Consolas"/>
              </a:rPr>
              <a:t>conn.createStatement(function(err, stmt) {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8cf4f2"/>
                </a:solidFill>
                <a:latin typeface="Consolas"/>
              </a:rPr>
              <a:t>      </a:t>
            </a:r>
            <a:r>
              <a:rPr b="1" lang="en-US">
                <a:solidFill>
                  <a:srgbClr val="8cf4f2"/>
                </a:solidFill>
                <a:latin typeface="Consolas"/>
              </a:rPr>
              <a:t>var results = stmt.executeQuery(sqlQuery);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8cf4f2"/>
                </a:solidFill>
                <a:latin typeface="Consolas"/>
              </a:rPr>
              <a:t>      </a:t>
            </a:r>
            <a:r>
              <a:rPr b="1" lang="en-US">
                <a:solidFill>
                  <a:srgbClr val="8cf4f2"/>
                </a:solidFill>
                <a:latin typeface="Consolas"/>
              </a:rPr>
              <a:t>results.on(‘row’, function(result) {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8cf4f2"/>
                </a:solidFill>
                <a:latin typeface="Consolas"/>
              </a:rPr>
              <a:t>         </a:t>
            </a:r>
            <a:r>
              <a:rPr b="1" lang="en-US">
                <a:solidFill>
                  <a:srgbClr val="8cf4f2"/>
                </a:solidFill>
                <a:latin typeface="Consolas"/>
              </a:rPr>
              <a:t>// print result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8cf4f2"/>
                </a:solidFill>
                <a:latin typeface="Consolas"/>
              </a:rPr>
              <a:t>      </a:t>
            </a:r>
            <a:r>
              <a:rPr b="1" lang="en-US">
                <a:solidFill>
                  <a:srgbClr val="8cf4f2"/>
                </a:solidFill>
                <a:latin typeface="Consolas"/>
              </a:rPr>
              <a:t>});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8cf4f2"/>
                </a:solidFill>
                <a:latin typeface="Consolas"/>
              </a:rPr>
              <a:t>   </a:t>
            </a:r>
            <a:r>
              <a:rPr b="1" lang="en-US">
                <a:solidFill>
                  <a:srgbClr val="8cf4f2"/>
                </a:solidFill>
                <a:latin typeface="Consolas"/>
              </a:rPr>
              <a:t>});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8cf4f2"/>
                </a:solidFill>
                <a:latin typeface="Consolas"/>
              </a:rPr>
              <a:t>});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1828800" y="76320"/>
            <a:ext cx="7086240" cy="83772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ts val="1411"/>
              </a:lnSpc>
            </a:pPr>
            <a:r>
              <a:rPr b="1" lang="en-US" sz="4000">
                <a:solidFill>
                  <a:srgbClr val="ccff33"/>
                </a:solidFill>
                <a:latin typeface="Corbel"/>
              </a:rPr>
              <a:t>Asynchronous Code</a:t>
            </a:r>
            <a:endParaRPr/>
          </a:p>
        </p:txBody>
      </p:sp>
      <p:sp>
        <p:nvSpPr>
          <p:cNvPr id="249" name="TextShape 2"/>
          <p:cNvSpPr txBox="1"/>
          <p:nvPr/>
        </p:nvSpPr>
        <p:spPr>
          <a:xfrm>
            <a:off x="228600" y="1066680"/>
            <a:ext cx="8686440" cy="57909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5000"/>
              </a:lnSpc>
              <a:buSzPct val="70000"/>
              <a:buFont typeface="Wingdings 2" charset="2"/>
              <a:buChar char=""/>
            </a:pPr>
            <a:r>
              <a:rPr b="1" lang="en-US" sz="3200">
                <a:solidFill>
                  <a:srgbClr val="ebffd2"/>
                </a:solidFill>
                <a:latin typeface="Corbel"/>
              </a:rPr>
              <a:t>Convention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"/>
            </a:pPr>
            <a:r>
              <a:rPr b="1" lang="en-US" sz="3000">
                <a:solidFill>
                  <a:srgbClr val="ebffc2"/>
                </a:solidFill>
                <a:latin typeface="Corbel"/>
              </a:rPr>
              <a:t>Callback is last parameter in the async call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"/>
            </a:pPr>
            <a:r>
              <a:rPr b="1" lang="en-US" sz="3000">
                <a:solidFill>
                  <a:srgbClr val="ebffc2"/>
                </a:solidFill>
                <a:latin typeface="Corbel"/>
              </a:rPr>
              <a:t>Error is first parameter in the callback</a:t>
            </a:r>
            <a:endParaRPr/>
          </a:p>
        </p:txBody>
      </p:sp>
      <p:sp>
        <p:nvSpPr>
          <p:cNvPr id="250" name="CustomShape 3"/>
          <p:cNvSpPr/>
          <p:nvPr/>
        </p:nvSpPr>
        <p:spPr>
          <a:xfrm>
            <a:off x="533520" y="3696840"/>
            <a:ext cx="8076960" cy="1736280"/>
          </a:xfrm>
          <a:prstGeom prst="rect">
            <a:avLst/>
          </a:prstGeom>
          <a:solidFill>
            <a:srgbClr val="b5dbe5"/>
          </a:solidFill>
          <a:ln w="12600">
            <a:solidFill>
              <a:srgbClr val="90cad7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8cf4f2"/>
                </a:solidFill>
                <a:latin typeface="Consolas"/>
              </a:rPr>
              <a:t>var handleResults = function(error, results) {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8cf4f2"/>
                </a:solidFill>
                <a:latin typeface="Consolas"/>
              </a:rPr>
              <a:t>    </a:t>
            </a:r>
            <a:r>
              <a:rPr b="1" lang="en-US">
                <a:solidFill>
                  <a:srgbClr val="8cf4f2"/>
                </a:solidFill>
                <a:latin typeface="Consolas"/>
              </a:rPr>
              <a:t>// if error is undefined… 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8cf4f2"/>
                </a:solidFill>
                <a:latin typeface="Consolas"/>
              </a:rPr>
              <a:t>    </a:t>
            </a:r>
            <a:r>
              <a:rPr b="1" lang="en-US">
                <a:solidFill>
                  <a:srgbClr val="8cf4f2"/>
                </a:solidFill>
                <a:latin typeface="Consolas"/>
              </a:rPr>
              <a:t>// do something with the results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8cf4f2"/>
                </a:solidFill>
                <a:latin typeface="Consolas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8cf4f2"/>
                </a:solidFill>
                <a:latin typeface="Consolas"/>
              </a:rPr>
              <a:t>getStuff(inputParam, handleResults);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1828800" y="76320"/>
            <a:ext cx="7086240" cy="83772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ts val="1411"/>
              </a:lnSpc>
            </a:pPr>
            <a:r>
              <a:rPr b="1" lang="en-US" sz="4000">
                <a:solidFill>
                  <a:srgbClr val="ccff33"/>
                </a:solidFill>
                <a:latin typeface="Corbel"/>
              </a:rPr>
              <a:t>Asynchronous Code</a:t>
            </a:r>
            <a:endParaRPr/>
          </a:p>
        </p:txBody>
      </p:sp>
      <p:sp>
        <p:nvSpPr>
          <p:cNvPr id="252" name="TextShape 2"/>
          <p:cNvSpPr txBox="1"/>
          <p:nvPr/>
        </p:nvSpPr>
        <p:spPr>
          <a:xfrm>
            <a:off x="228600" y="978120"/>
            <a:ext cx="8686440" cy="57909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5000"/>
              </a:lnSpc>
              <a:buSzPct val="70000"/>
              <a:buFont typeface="Wingdings 2" charset="2"/>
              <a:buChar char=""/>
            </a:pPr>
            <a:r>
              <a:rPr b="1" lang="en-US" sz="3200">
                <a:solidFill>
                  <a:srgbClr val="ebffd2"/>
                </a:solidFill>
                <a:latin typeface="Corbel"/>
              </a:rPr>
              <a:t>For simple uses – anonymous function</a:t>
            </a: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  <a:buSzPct val="70000"/>
              <a:buFont typeface="Wingdings 2" charset="2"/>
              <a:buChar char=""/>
            </a:pPr>
            <a:r>
              <a:rPr b="1" lang="en-US" sz="3200">
                <a:solidFill>
                  <a:srgbClr val="ebffd2"/>
                </a:solidFill>
                <a:latin typeface="Corbel"/>
              </a:rPr>
              <a:t>Closures are your friend</a:t>
            </a: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</a:pPr>
            <a:endParaRPr/>
          </a:p>
          <a:p>
            <a:pPr>
              <a:lnSpc>
                <a:spcPct val="105000"/>
              </a:lnSpc>
              <a:buSzPct val="70000"/>
              <a:buFont typeface="Wingdings 2" charset="2"/>
              <a:buChar char=""/>
            </a:pPr>
            <a:r>
              <a:rPr b="1" lang="en-US" sz="3200">
                <a:solidFill>
                  <a:srgbClr val="ebffd2"/>
                </a:solidFill>
                <a:latin typeface="Corbel"/>
              </a:rPr>
              <a:t>Do not overuse!</a:t>
            </a:r>
            <a:endParaRPr/>
          </a:p>
        </p:txBody>
      </p:sp>
      <p:sp>
        <p:nvSpPr>
          <p:cNvPr id="253" name="CustomShape 3"/>
          <p:cNvSpPr/>
          <p:nvPr/>
        </p:nvSpPr>
        <p:spPr>
          <a:xfrm>
            <a:off x="533520" y="1619280"/>
            <a:ext cx="8076960" cy="1187640"/>
          </a:xfrm>
          <a:prstGeom prst="rect">
            <a:avLst/>
          </a:prstGeom>
          <a:solidFill>
            <a:srgbClr val="b5dbe5"/>
          </a:solidFill>
          <a:ln w="12600">
            <a:solidFill>
              <a:srgbClr val="90cad7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8cf4f2"/>
                </a:solidFill>
                <a:latin typeface="Consolas"/>
              </a:rPr>
              <a:t>getStuff(inputParam, function(error, results) {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8cf4f2"/>
                </a:solidFill>
                <a:latin typeface="Consolas"/>
              </a:rPr>
              <a:t>   </a:t>
            </a:r>
            <a:r>
              <a:rPr b="1" lang="en-US">
                <a:solidFill>
                  <a:srgbClr val="8cf4f2"/>
                </a:solidFill>
                <a:latin typeface="Consolas"/>
              </a:rPr>
              <a:t>// if error is undefined… 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8cf4f2"/>
                </a:solidFill>
                <a:latin typeface="Consolas"/>
              </a:rPr>
              <a:t>   </a:t>
            </a:r>
            <a:r>
              <a:rPr b="1" lang="en-US">
                <a:solidFill>
                  <a:srgbClr val="8cf4f2"/>
                </a:solidFill>
                <a:latin typeface="Consolas"/>
              </a:rPr>
              <a:t>// do something with the results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8cf4f2"/>
                </a:solidFill>
                <a:latin typeface="Consolas"/>
              </a:rPr>
              <a:t>});</a:t>
            </a:r>
            <a:endParaRPr/>
          </a:p>
        </p:txBody>
      </p:sp>
      <p:sp>
        <p:nvSpPr>
          <p:cNvPr id="254" name="CustomShape 4"/>
          <p:cNvSpPr/>
          <p:nvPr/>
        </p:nvSpPr>
        <p:spPr>
          <a:xfrm>
            <a:off x="533520" y="3574080"/>
            <a:ext cx="8076960" cy="2010600"/>
          </a:xfrm>
          <a:prstGeom prst="rect">
            <a:avLst/>
          </a:prstGeom>
          <a:solidFill>
            <a:srgbClr val="b5dbe5"/>
          </a:solidFill>
          <a:ln w="12600">
            <a:solidFill>
              <a:srgbClr val="90cad7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8cf4f2"/>
                </a:solidFill>
                <a:latin typeface="Consolas"/>
              </a:rPr>
              <a:t>someOtherFunction(function(err, stuffToGet) {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8cf4f2"/>
                </a:solidFill>
                <a:latin typeface="Consolas"/>
              </a:rPr>
              <a:t>   </a:t>
            </a:r>
            <a:r>
              <a:rPr b="1" lang="en-US">
                <a:solidFill>
                  <a:srgbClr val="8cf4f2"/>
                </a:solidFill>
                <a:latin typeface="Consolas"/>
              </a:rPr>
              <a:t>var foo = 23;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8cf4f2"/>
                </a:solidFill>
                <a:latin typeface="Consolas"/>
              </a:rPr>
              <a:t>   </a:t>
            </a:r>
            <a:r>
              <a:rPr b="1" lang="en-US">
                <a:solidFill>
                  <a:srgbClr val="8cf4f2"/>
                </a:solidFill>
                <a:latin typeface="Consolas"/>
              </a:rPr>
              <a:t>getStuff(stuffToGet, function(error, results) {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8cf4f2"/>
                </a:solidFill>
                <a:latin typeface="Consolas"/>
              </a:rPr>
              <a:t>      </a:t>
            </a:r>
            <a:r>
              <a:rPr b="1" lang="en-US">
                <a:solidFill>
                  <a:srgbClr val="8cf4f2"/>
                </a:solidFill>
                <a:latin typeface="Consolas"/>
              </a:rPr>
              <a:t>// if error is undefined… 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8cf4f2"/>
                </a:solidFill>
                <a:latin typeface="Consolas"/>
              </a:rPr>
              <a:t>      </a:t>
            </a:r>
            <a:r>
              <a:rPr b="1" lang="en-US">
                <a:solidFill>
                  <a:srgbClr val="8cf4f2"/>
                </a:solidFill>
                <a:latin typeface="Consolas"/>
              </a:rPr>
              <a:t>// do something with the results   (and foo)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8cf4f2"/>
                </a:solidFill>
                <a:latin typeface="Consolas"/>
              </a:rPr>
              <a:t>   </a:t>
            </a:r>
            <a:r>
              <a:rPr b="1" lang="en-US">
                <a:solidFill>
                  <a:srgbClr val="8cf4f2"/>
                </a:solidFill>
                <a:latin typeface="Consolas"/>
              </a:rPr>
              <a:t>});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8cf4f2"/>
                </a:solidFill>
                <a:latin typeface="Consolas"/>
              </a:rPr>
              <a:t>});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609480" y="2743200"/>
            <a:ext cx="7924320" cy="685440"/>
          </a:xfrm>
          <a:prstGeom prst="rect">
            <a:avLst/>
          </a:prstGeom>
        </p:spPr>
        <p:txBody>
          <a:bodyPr lIns="90000" rIns="90000" tIns="0" bIns="0" anchor="ctr"/>
          <a:p>
            <a:pPr algn="ctr">
              <a:lnSpc>
                <a:spcPts val="1976"/>
              </a:lnSpc>
            </a:pPr>
            <a:r>
              <a:rPr b="1" lang="en-US" sz="5000">
                <a:solidFill>
                  <a:srgbClr val="ccff33"/>
                </a:solidFill>
                <a:latin typeface="Corbel"/>
              </a:rPr>
              <a:t>Asynchronous Code</a:t>
            </a:r>
            <a:endParaRPr/>
          </a:p>
        </p:txBody>
      </p:sp>
      <p:sp>
        <p:nvSpPr>
          <p:cNvPr id="256" name="TextShape 2"/>
          <p:cNvSpPr txBox="1"/>
          <p:nvPr/>
        </p:nvSpPr>
        <p:spPr>
          <a:xfrm>
            <a:off x="609480" y="3469320"/>
            <a:ext cx="7924320" cy="5688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faf7c8"/>
                </a:solidFill>
                <a:latin typeface="Corbel"/>
              </a:rPr>
              <a:t>Live Demo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609480" y="1295280"/>
            <a:ext cx="7924320" cy="685440"/>
          </a:xfrm>
          <a:prstGeom prst="rect">
            <a:avLst/>
          </a:prstGeom>
        </p:spPr>
        <p:txBody>
          <a:bodyPr lIns="90000" rIns="90000" tIns="0" bIns="0" anchor="ctr"/>
          <a:p>
            <a:pPr algn="ctr">
              <a:lnSpc>
                <a:spcPts val="1976"/>
              </a:lnSpc>
            </a:pPr>
            <a:r>
              <a:rPr b="1" lang="en-US" sz="5000">
                <a:solidFill>
                  <a:srgbClr val="ccff33"/>
                </a:solidFill>
                <a:latin typeface="Corbel"/>
              </a:rPr>
              <a:t>Using Modules</a:t>
            </a:r>
            <a:endParaRPr/>
          </a:p>
        </p:txBody>
      </p:sp>
      <p:pic>
        <p:nvPicPr>
          <p:cNvPr id="25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41320" y="2357640"/>
            <a:ext cx="3936600" cy="3334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1828800" y="76320"/>
            <a:ext cx="7086240" cy="83772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ts val="1411"/>
              </a:lnSpc>
            </a:pPr>
            <a:r>
              <a:rPr b="1" lang="en-US" sz="4000">
                <a:solidFill>
                  <a:srgbClr val="ccff33"/>
                </a:solidFill>
                <a:latin typeface="Corbel"/>
              </a:rPr>
              <a:t>Using Modules</a:t>
            </a:r>
            <a:endParaRPr/>
          </a:p>
        </p:txBody>
      </p:sp>
      <p:sp>
        <p:nvSpPr>
          <p:cNvPr id="260" name="TextShape 2"/>
          <p:cNvSpPr txBox="1"/>
          <p:nvPr/>
        </p:nvSpPr>
        <p:spPr>
          <a:xfrm>
            <a:off x="228600" y="1430640"/>
            <a:ext cx="8686440" cy="57909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5000"/>
              </a:lnSpc>
              <a:buSzPct val="70000"/>
              <a:buFont typeface="Wingdings 2" charset="2"/>
              <a:buChar char=""/>
            </a:pPr>
            <a:r>
              <a:rPr b="1" lang="en-US" sz="3200">
                <a:solidFill>
                  <a:srgbClr val="ebffd2"/>
                </a:solidFill>
                <a:latin typeface="Corbel"/>
              </a:rPr>
              <a:t>Modules are used with "</a:t>
            </a:r>
            <a:r>
              <a:rPr b="1" lang="en-US" sz="3200">
                <a:solidFill>
                  <a:srgbClr val="daedf2"/>
                </a:solidFill>
                <a:latin typeface="Corbel"/>
              </a:rPr>
              <a:t>require</a:t>
            </a:r>
            <a:r>
              <a:rPr b="1" lang="en-US" sz="3200">
                <a:solidFill>
                  <a:srgbClr val="ebffd2"/>
                </a:solidFill>
                <a:latin typeface="Corbel"/>
              </a:rPr>
              <a:t>"</a:t>
            </a:r>
            <a:endParaRPr/>
          </a:p>
        </p:txBody>
      </p:sp>
      <p:sp>
        <p:nvSpPr>
          <p:cNvPr id="261" name="CustomShape 3"/>
          <p:cNvSpPr/>
          <p:nvPr/>
        </p:nvSpPr>
        <p:spPr>
          <a:xfrm>
            <a:off x="533520" y="2320560"/>
            <a:ext cx="8076960" cy="3381480"/>
          </a:xfrm>
          <a:prstGeom prst="rect">
            <a:avLst/>
          </a:prstGeom>
          <a:solidFill>
            <a:srgbClr val="b5dbe5"/>
          </a:solidFill>
          <a:ln w="12600">
            <a:solidFill>
              <a:srgbClr val="90cad7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8cf4f2"/>
                </a:solidFill>
                <a:latin typeface="Consolas"/>
              </a:rPr>
              <a:t>var first = require('first');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8cf4f2"/>
                </a:solidFill>
                <a:latin typeface="Consolas"/>
              </a:rPr>
              <a:t>var Second = require('second');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8cf4f2"/>
                </a:solidFill>
                <a:latin typeface="Consolas"/>
              </a:rPr>
              <a:t>var justPart = require('largeModule').justPart;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8cf4f2"/>
                </a:solidFill>
                <a:latin typeface="Consolas"/>
              </a:rPr>
              <a:t>var propertyResult = 2 + first.property; // export variable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8cf4f2"/>
                </a:solidFill>
                <a:latin typeface="Consolas"/>
              </a:rPr>
              <a:t>var functionResult = first.function() * 3; // export function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8cf4f2"/>
                </a:solidFill>
                <a:latin typeface="Consolas"/>
              </a:rPr>
              <a:t>var second = new Second(); // export object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8cf4f2"/>
                </a:solidFill>
                <a:latin typeface="Consolas"/>
              </a:rPr>
              <a:t>console.log(justPart()); // export part of object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1828800" y="76320"/>
            <a:ext cx="7086240" cy="83772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ts val="1411"/>
              </a:lnSpc>
            </a:pPr>
            <a:r>
              <a:rPr b="1" lang="en-US" sz="4000">
                <a:solidFill>
                  <a:srgbClr val="ccff33"/>
                </a:solidFill>
                <a:latin typeface="Corbel"/>
              </a:rPr>
              <a:t>Built-in Modules</a:t>
            </a:r>
            <a:endParaRPr/>
          </a:p>
        </p:txBody>
      </p:sp>
      <p:sp>
        <p:nvSpPr>
          <p:cNvPr id="263" name="TextShape 2"/>
          <p:cNvSpPr txBox="1"/>
          <p:nvPr/>
        </p:nvSpPr>
        <p:spPr>
          <a:xfrm>
            <a:off x="228600" y="1066680"/>
            <a:ext cx="8686440" cy="57909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5000"/>
              </a:lnSpc>
              <a:buSzPct val="70000"/>
              <a:buFont typeface="Wingdings 2" charset="2"/>
              <a:buChar char=""/>
            </a:pPr>
            <a:r>
              <a:rPr b="1" lang="en-US" sz="3200">
                <a:solidFill>
                  <a:srgbClr val="ebffd2"/>
                </a:solidFill>
                <a:latin typeface="Corbel"/>
              </a:rPr>
              <a:t>Built-in modules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"/>
            </a:pPr>
            <a:r>
              <a:rPr b="1" lang="en-US" sz="3000">
                <a:solidFill>
                  <a:srgbClr val="ebffc2"/>
                </a:solidFill>
                <a:latin typeface="Corbel"/>
              </a:rPr>
              <a:t>Come with Node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"/>
            </a:pPr>
            <a:r>
              <a:rPr b="1" lang="en-US" sz="3000">
                <a:solidFill>
                  <a:srgbClr val="ebffc2"/>
                </a:solidFill>
                <a:latin typeface="Corbel"/>
              </a:rPr>
              <a:t>Are </a:t>
            </a:r>
            <a:r>
              <a:rPr b="1" lang="en-US" sz="3000">
                <a:solidFill>
                  <a:srgbClr val="daedf2"/>
                </a:solidFill>
                <a:latin typeface="Corbel"/>
              </a:rPr>
              <a:t>"require"-ed </a:t>
            </a:r>
            <a:r>
              <a:rPr b="1" lang="en-US" sz="3000">
                <a:solidFill>
                  <a:srgbClr val="ebffc2"/>
                </a:solidFill>
                <a:latin typeface="Corbel"/>
              </a:rPr>
              <a:t>with string identifier</a:t>
            </a:r>
            <a:endParaRPr/>
          </a:p>
          <a:p>
            <a:endParaRPr/>
          </a:p>
          <a:p>
            <a:pPr>
              <a:lnSpc>
                <a:spcPct val="105000"/>
              </a:lnSpc>
              <a:buSzPct val="70000"/>
              <a:buFont typeface="Wingdings 2" charset="2"/>
              <a:buChar char=""/>
            </a:pPr>
            <a:r>
              <a:rPr b="1" lang="en-US" sz="3200">
                <a:solidFill>
                  <a:srgbClr val="ebffd2"/>
                </a:solidFill>
                <a:latin typeface="Corbel"/>
              </a:rPr>
              <a:t>Commonly used modules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"/>
            </a:pPr>
            <a:r>
              <a:rPr b="1" lang="en-US" sz="3000">
                <a:solidFill>
                  <a:srgbClr val="ebffc2"/>
                </a:solidFill>
                <a:latin typeface="Corbel"/>
              </a:rPr>
              <a:t>fs, http, crypto, os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"/>
            </a:pPr>
            <a:r>
              <a:rPr b="1" lang="en-US" sz="3000">
                <a:solidFill>
                  <a:srgbClr val="ebffc2"/>
                </a:solidFill>
                <a:latin typeface="Corbel"/>
              </a:rPr>
              <a:t>More at </a:t>
            </a:r>
            <a:r>
              <a:rPr b="1" lang="en-US" sz="3000" u="sng">
                <a:solidFill>
                  <a:srgbClr val="d2ff7a"/>
                </a:solidFill>
                <a:latin typeface="Corbel"/>
              </a:rPr>
              <a:t>http://nodejs.org/api/</a:t>
            </a:r>
            <a:endParaRPr/>
          </a:p>
          <a:p>
            <a:endParaRPr/>
          </a:p>
        </p:txBody>
      </p:sp>
      <p:sp>
        <p:nvSpPr>
          <p:cNvPr id="264" name="CustomShape 3"/>
          <p:cNvSpPr/>
          <p:nvPr/>
        </p:nvSpPr>
        <p:spPr>
          <a:xfrm>
            <a:off x="533520" y="3073680"/>
            <a:ext cx="8076960" cy="364680"/>
          </a:xfrm>
          <a:prstGeom prst="rect">
            <a:avLst/>
          </a:prstGeom>
          <a:solidFill>
            <a:srgbClr val="b5dbe5"/>
          </a:solidFill>
          <a:ln w="12600">
            <a:solidFill>
              <a:srgbClr val="90cad7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8cf4f2"/>
                </a:solidFill>
                <a:latin typeface="Consolas"/>
              </a:rPr>
              <a:t>var fs = require('fs');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609480" y="2743200"/>
            <a:ext cx="7924320" cy="685440"/>
          </a:xfrm>
          <a:prstGeom prst="rect">
            <a:avLst/>
          </a:prstGeom>
        </p:spPr>
        <p:txBody>
          <a:bodyPr lIns="90000" rIns="90000" tIns="0" bIns="0" anchor="ctr"/>
          <a:p>
            <a:pPr algn="ctr">
              <a:lnSpc>
                <a:spcPts val="1976"/>
              </a:lnSpc>
            </a:pPr>
            <a:r>
              <a:rPr b="1" lang="en-US" sz="5000">
                <a:solidFill>
                  <a:srgbClr val="ccff33"/>
                </a:solidFill>
                <a:latin typeface="Corbel"/>
              </a:rPr>
              <a:t>Built-in Modules</a:t>
            </a:r>
            <a:endParaRPr/>
          </a:p>
        </p:txBody>
      </p:sp>
      <p:sp>
        <p:nvSpPr>
          <p:cNvPr id="266" name="TextShape 2"/>
          <p:cNvSpPr txBox="1"/>
          <p:nvPr/>
        </p:nvSpPr>
        <p:spPr>
          <a:xfrm>
            <a:off x="609480" y="3469320"/>
            <a:ext cx="7924320" cy="5688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faf7c8"/>
                </a:solidFill>
                <a:latin typeface="Corbel"/>
              </a:rPr>
              <a:t>Live Demo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1828800" y="76320"/>
            <a:ext cx="7086240" cy="83772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ts val="1411"/>
              </a:lnSpc>
            </a:pPr>
            <a:r>
              <a:rPr b="1" lang="en-US" sz="4000">
                <a:solidFill>
                  <a:srgbClr val="ccff33"/>
                </a:solidFill>
                <a:latin typeface="Corbel"/>
              </a:rPr>
              <a:t>Your Modules</a:t>
            </a:r>
            <a:endParaRPr/>
          </a:p>
        </p:txBody>
      </p:sp>
      <p:sp>
        <p:nvSpPr>
          <p:cNvPr id="268" name="TextShape 2"/>
          <p:cNvSpPr txBox="1"/>
          <p:nvPr/>
        </p:nvSpPr>
        <p:spPr>
          <a:xfrm>
            <a:off x="228600" y="1572840"/>
            <a:ext cx="8686440" cy="57909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5000"/>
              </a:lnSpc>
              <a:buSzPct val="70000"/>
              <a:buFont typeface="Wingdings 2" charset="2"/>
              <a:buChar char=""/>
            </a:pPr>
            <a:r>
              <a:rPr b="1" lang="en-US" sz="3200">
                <a:solidFill>
                  <a:srgbClr val="ebffd2"/>
                </a:solidFill>
                <a:latin typeface="Corbel"/>
              </a:rPr>
              <a:t>Each .js file is a different module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"/>
            </a:pPr>
            <a:r>
              <a:rPr b="1" lang="en-US" sz="3000">
                <a:solidFill>
                  <a:srgbClr val="ebffc2"/>
                </a:solidFill>
                <a:latin typeface="Corbel"/>
              </a:rPr>
              <a:t>Are </a:t>
            </a:r>
            <a:r>
              <a:rPr b="1" lang="en-US" sz="3000">
                <a:solidFill>
                  <a:srgbClr val="daedf2"/>
                </a:solidFill>
                <a:latin typeface="Corbel"/>
              </a:rPr>
              <a:t>"require"-ed </a:t>
            </a:r>
            <a:r>
              <a:rPr b="1" lang="en-US" sz="3000">
                <a:solidFill>
                  <a:srgbClr val="ebffc2"/>
                </a:solidFill>
                <a:latin typeface="Corbel"/>
              </a:rPr>
              <a:t>with file system semantics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"/>
            </a:pPr>
            <a:r>
              <a:rPr b="1" lang="en-US" sz="3000">
                <a:solidFill>
                  <a:srgbClr val="ebffc2"/>
                </a:solidFill>
                <a:latin typeface="Corbel"/>
              </a:rPr>
              <a:t>".js" is not needed in the string</a:t>
            </a:r>
            <a:endParaRPr/>
          </a:p>
        </p:txBody>
      </p:sp>
      <p:sp>
        <p:nvSpPr>
          <p:cNvPr id="269" name="CustomShape 3"/>
          <p:cNvSpPr/>
          <p:nvPr/>
        </p:nvSpPr>
        <p:spPr>
          <a:xfrm>
            <a:off x="533520" y="3954240"/>
            <a:ext cx="8076960" cy="1735560"/>
          </a:xfrm>
          <a:prstGeom prst="rect">
            <a:avLst/>
          </a:prstGeom>
          <a:solidFill>
            <a:srgbClr val="b5dbe5"/>
          </a:solidFill>
          <a:ln w="12600">
            <a:solidFill>
              <a:srgbClr val="90cad7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8cf4f2"/>
                </a:solidFill>
                <a:latin typeface="Consolas"/>
              </a:rPr>
              <a:t>var data = require('./data'); // in same directory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8cf4f2"/>
                </a:solidFill>
                <a:latin typeface="Consolas"/>
              </a:rPr>
              <a:t>var a = require('./other/a'); // in child directory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8cf4f2"/>
                </a:solidFill>
                <a:latin typeface="Consolas"/>
              </a:rPr>
              <a:t>var b = require('../lib/b'); // in parent directory's child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8cf4f2"/>
                </a:solidFill>
                <a:latin typeface="Consolas"/>
              </a:rPr>
              <a:t>var justPart = require(‘./data’).part; // just part of module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1828800" y="76320"/>
            <a:ext cx="7086240" cy="83772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ts val="1411"/>
              </a:lnSpc>
            </a:pPr>
            <a:r>
              <a:rPr b="1" lang="en-US" sz="4000">
                <a:solidFill>
                  <a:srgbClr val="ccff33"/>
                </a:solidFill>
                <a:latin typeface="Corbel"/>
              </a:rPr>
              <a:t>Your Modules</a:t>
            </a:r>
            <a:endParaRPr/>
          </a:p>
        </p:txBody>
      </p:sp>
      <p:sp>
        <p:nvSpPr>
          <p:cNvPr id="271" name="TextShape 2"/>
          <p:cNvSpPr txBox="1"/>
          <p:nvPr/>
        </p:nvSpPr>
        <p:spPr>
          <a:xfrm>
            <a:off x="228600" y="782640"/>
            <a:ext cx="8686440" cy="57909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5000"/>
              </a:lnSpc>
              <a:buSzPct val="70000"/>
              <a:buFont typeface="Wingdings 2" charset="2"/>
              <a:buChar char=""/>
            </a:pPr>
            <a:r>
              <a:rPr b="1" lang="en-US" sz="3200">
                <a:solidFill>
                  <a:srgbClr val="ebffd2"/>
                </a:solidFill>
                <a:latin typeface="Corbel"/>
              </a:rPr>
              <a:t>Variable are exported with </a:t>
            </a:r>
            <a:r>
              <a:rPr b="1" lang="en-US" sz="3200">
                <a:solidFill>
                  <a:srgbClr val="daedf2"/>
                </a:solidFill>
                <a:latin typeface="Corbel"/>
              </a:rPr>
              <a:t>module.exports</a:t>
            </a:r>
            <a:endParaRPr/>
          </a:p>
        </p:txBody>
      </p:sp>
      <p:sp>
        <p:nvSpPr>
          <p:cNvPr id="272" name="CustomShape 3"/>
          <p:cNvSpPr/>
          <p:nvPr/>
        </p:nvSpPr>
        <p:spPr>
          <a:xfrm>
            <a:off x="533520" y="1530720"/>
            <a:ext cx="8076960" cy="1736280"/>
          </a:xfrm>
          <a:prstGeom prst="rect">
            <a:avLst/>
          </a:prstGeom>
          <a:solidFill>
            <a:srgbClr val="b5dbe5"/>
          </a:solidFill>
          <a:ln w="12600">
            <a:solidFill>
              <a:srgbClr val="90cad7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8cf4f2"/>
                </a:solidFill>
                <a:latin typeface="Consolas"/>
              </a:rPr>
              <a:t>// first.js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8cf4f2"/>
                </a:solidFill>
                <a:latin typeface="Consolas"/>
              </a:rPr>
              <a:t>var count = 2; 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8cf4f2"/>
                </a:solidFill>
                <a:latin typeface="Consolas"/>
              </a:rPr>
              <a:t>var doIt = function(i, callback) { … } 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8cf4f2"/>
                </a:solidFill>
                <a:latin typeface="Consolas"/>
              </a:rPr>
              <a:t>module.exports.doIt = doIt; 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8cf4f2"/>
                </a:solidFill>
                <a:latin typeface="Consolas"/>
              </a:rPr>
              <a:t>module.exports.someVar = 'result'; </a:t>
            </a:r>
            <a:endParaRPr/>
          </a:p>
        </p:txBody>
      </p:sp>
      <p:sp>
        <p:nvSpPr>
          <p:cNvPr id="273" name="CustomShape 4"/>
          <p:cNvSpPr/>
          <p:nvPr/>
        </p:nvSpPr>
        <p:spPr>
          <a:xfrm>
            <a:off x="533520" y="3716280"/>
            <a:ext cx="8076960" cy="2284920"/>
          </a:xfrm>
          <a:prstGeom prst="rect">
            <a:avLst/>
          </a:prstGeom>
          <a:solidFill>
            <a:srgbClr val="b5dbe5"/>
          </a:solidFill>
          <a:ln w="12600">
            <a:solidFill>
              <a:srgbClr val="90cad7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8cf4f2"/>
                </a:solidFill>
                <a:latin typeface="Consolas"/>
              </a:rPr>
              <a:t>// second.js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8cf4f2"/>
                </a:solidFill>
                <a:latin typeface="Consolas"/>
              </a:rPr>
              <a:t>var one = require('./first');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8cf4f2"/>
                </a:solidFill>
                <a:latin typeface="Consolas"/>
              </a:rPr>
              <a:t>one.doIt(23, function (err, result) {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8cf4f2"/>
                </a:solidFill>
                <a:latin typeface="Consolas"/>
              </a:rPr>
              <a:t>   </a:t>
            </a:r>
            <a:r>
              <a:rPr b="1" lang="en-US">
                <a:solidFill>
                  <a:srgbClr val="8cf4f2"/>
                </a:solidFill>
                <a:latin typeface="Consolas"/>
              </a:rPr>
              <a:t>console.log(result);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8cf4f2"/>
                </a:solidFill>
                <a:latin typeface="Consolas"/>
              </a:rPr>
              <a:t>});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8cf4f2"/>
                </a:solidFill>
                <a:latin typeface="Consolas"/>
              </a:rPr>
              <a:t>console.log(one.someVar);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8cf4f2"/>
                </a:solidFill>
                <a:latin typeface="Consolas"/>
              </a:rPr>
              <a:t>console.log(one.count); // invalid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1828800" y="76320"/>
            <a:ext cx="7086240" cy="83772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ts val="1411"/>
              </a:lnSpc>
            </a:pPr>
            <a:r>
              <a:rPr b="1" lang="en-US" sz="4000">
                <a:solidFill>
                  <a:srgbClr val="ccff33"/>
                </a:solidFill>
                <a:latin typeface="Corbel"/>
              </a:rPr>
              <a:t>Table of Contents</a:t>
            </a:r>
            <a:endParaRPr/>
          </a:p>
        </p:txBody>
      </p:sp>
      <p:sp>
        <p:nvSpPr>
          <p:cNvPr id="219" name="TextShape 2"/>
          <p:cNvSpPr txBox="1"/>
          <p:nvPr/>
        </p:nvSpPr>
        <p:spPr>
          <a:xfrm>
            <a:off x="228600" y="756000"/>
            <a:ext cx="8686440" cy="57909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70000"/>
              <a:buFont typeface="Corbel"/>
              <a:buAutoNum type="arabicPeriod"/>
            </a:pPr>
            <a:r>
              <a:rPr b="1" lang="en-US" sz="3200">
                <a:solidFill>
                  <a:srgbClr val="ebffd2"/>
                </a:solidFill>
                <a:latin typeface="Corbel"/>
              </a:rPr>
              <a:t>Overview of NodeJS</a:t>
            </a:r>
            <a:endParaRPr/>
          </a:p>
          <a:p>
            <a:pPr lvl="1">
              <a:lnSpc>
                <a:spcPct val="100000"/>
              </a:lnSpc>
              <a:buFont typeface="Corbel"/>
              <a:buAutoNum type="arabicPeriod"/>
            </a:pPr>
            <a:r>
              <a:rPr b="1" lang="en-US" sz="3000">
                <a:solidFill>
                  <a:srgbClr val="ebffc2"/>
                </a:solidFill>
                <a:latin typeface="Corbel"/>
              </a:rPr>
              <a:t>Building and installing NodeJS</a:t>
            </a:r>
            <a:endParaRPr/>
          </a:p>
          <a:p>
            <a:pPr lvl="1">
              <a:lnSpc>
                <a:spcPct val="100000"/>
              </a:lnSpc>
              <a:buFont typeface="Corbel"/>
              <a:buAutoNum type="arabicPeriod"/>
            </a:pPr>
            <a:r>
              <a:rPr b="1" lang="en-US" sz="3000">
                <a:solidFill>
                  <a:srgbClr val="ebffc2"/>
                </a:solidFill>
                <a:latin typeface="Corbel"/>
              </a:rPr>
              <a:t>Developing IDEs</a:t>
            </a:r>
            <a:endParaRPr/>
          </a:p>
          <a:p>
            <a:pPr lvl="1">
              <a:lnSpc>
                <a:spcPct val="100000"/>
              </a:lnSpc>
              <a:buFont typeface="Corbel"/>
              <a:buAutoNum type="arabicPeriod"/>
            </a:pPr>
            <a:r>
              <a:rPr b="1" lang="en-US" sz="3000">
                <a:solidFill>
                  <a:srgbClr val="ebffc2"/>
                </a:solidFill>
                <a:latin typeface="Corbel"/>
              </a:rPr>
              <a:t>What is the Event Loop?</a:t>
            </a:r>
            <a:endParaRPr/>
          </a:p>
          <a:p>
            <a:pPr lvl="1">
              <a:lnSpc>
                <a:spcPct val="100000"/>
              </a:lnSpc>
              <a:buFont typeface="Corbel"/>
              <a:buAutoNum type="arabicPeriod"/>
            </a:pPr>
            <a:r>
              <a:rPr b="1" lang="en-US" sz="3000">
                <a:solidFill>
                  <a:srgbClr val="ebffc2"/>
                </a:solidFill>
                <a:latin typeface="Corbel"/>
              </a:rPr>
              <a:t>Writing code with callbacks</a:t>
            </a:r>
            <a:endParaRPr/>
          </a:p>
          <a:p>
            <a:pPr>
              <a:lnSpc>
                <a:spcPct val="100000"/>
              </a:lnSpc>
              <a:buSzPct val="70000"/>
              <a:buFont typeface="Corbel"/>
              <a:buAutoNum type="arabicPeriod"/>
            </a:pPr>
            <a:r>
              <a:rPr b="1" lang="en-US" sz="3200">
                <a:solidFill>
                  <a:srgbClr val="ebffd2"/>
                </a:solidFill>
                <a:latin typeface="Corbel"/>
              </a:rPr>
              <a:t>Modules</a:t>
            </a:r>
            <a:endParaRPr/>
          </a:p>
          <a:p>
            <a:pPr lvl="1">
              <a:lnSpc>
                <a:spcPct val="100000"/>
              </a:lnSpc>
              <a:buFont typeface="Corbel"/>
              <a:buAutoNum type="arabicPeriod"/>
            </a:pPr>
            <a:r>
              <a:rPr b="1" lang="en-US" sz="3000">
                <a:solidFill>
                  <a:srgbClr val="ebffc2"/>
                </a:solidFill>
                <a:latin typeface="Corbel"/>
              </a:rPr>
              <a:t>Using modules</a:t>
            </a:r>
            <a:endParaRPr/>
          </a:p>
          <a:p>
            <a:pPr lvl="1">
              <a:lnSpc>
                <a:spcPct val="100000"/>
              </a:lnSpc>
              <a:buFont typeface="Corbel"/>
              <a:buAutoNum type="arabicPeriod"/>
            </a:pPr>
            <a:r>
              <a:rPr b="1" lang="en-US" sz="3000">
                <a:solidFill>
                  <a:srgbClr val="ebffc2"/>
                </a:solidFill>
                <a:latin typeface="Corbel"/>
              </a:rPr>
              <a:t>Installing modules</a:t>
            </a:r>
            <a:endParaRPr/>
          </a:p>
        </p:txBody>
      </p:sp>
      <p:sp>
        <p:nvSpPr>
          <p:cNvPr id="220" name="TextShape 3"/>
          <p:cNvSpPr txBox="1"/>
          <p:nvPr/>
        </p:nvSpPr>
        <p:spPr>
          <a:xfrm>
            <a:off x="8610480" y="6553080"/>
            <a:ext cx="456840" cy="2282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CB05169F-13DC-4721-A4D2-A73119E7CE66}" type="slidenum">
              <a:rPr lang="en-US" sz="1100">
                <a:solidFill>
                  <a:srgbClr val="ccff66"/>
                </a:solidFill>
                <a:latin typeface="Corbel"/>
              </a:rPr>
              <a:t>&lt;number&gt;</a:t>
            </a:fld>
            <a:endParaRPr/>
          </a:p>
        </p:txBody>
      </p:sp>
      <p:pic>
        <p:nvPicPr>
          <p:cNvPr id="221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09080" y="4662000"/>
            <a:ext cx="2235960" cy="1672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609480" y="2743200"/>
            <a:ext cx="7924320" cy="685440"/>
          </a:xfrm>
          <a:prstGeom prst="rect">
            <a:avLst/>
          </a:prstGeom>
        </p:spPr>
        <p:txBody>
          <a:bodyPr lIns="90000" rIns="90000" tIns="0" bIns="0" anchor="ctr"/>
          <a:p>
            <a:pPr algn="ctr">
              <a:lnSpc>
                <a:spcPts val="1976"/>
              </a:lnSpc>
            </a:pPr>
            <a:r>
              <a:rPr b="1" lang="en-US" sz="5000">
                <a:solidFill>
                  <a:srgbClr val="ccff33"/>
                </a:solidFill>
                <a:latin typeface="Corbel"/>
              </a:rPr>
              <a:t>Your Modules</a:t>
            </a:r>
            <a:endParaRPr/>
          </a:p>
        </p:txBody>
      </p:sp>
      <p:sp>
        <p:nvSpPr>
          <p:cNvPr id="275" name="TextShape 2"/>
          <p:cNvSpPr txBox="1"/>
          <p:nvPr/>
        </p:nvSpPr>
        <p:spPr>
          <a:xfrm>
            <a:off x="609480" y="3469320"/>
            <a:ext cx="7924320" cy="5688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faf7c8"/>
                </a:solidFill>
                <a:latin typeface="Corbel"/>
              </a:rPr>
              <a:t>Live Demo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1828800" y="76320"/>
            <a:ext cx="7086240" cy="83772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ts val="1411"/>
              </a:lnSpc>
            </a:pPr>
            <a:r>
              <a:rPr b="1" lang="en-US" sz="4000">
                <a:solidFill>
                  <a:srgbClr val="ccff33"/>
                </a:solidFill>
                <a:latin typeface="Corbel"/>
              </a:rPr>
              <a:t>Third-Party Modules</a:t>
            </a:r>
            <a:endParaRPr/>
          </a:p>
        </p:txBody>
      </p:sp>
      <p:sp>
        <p:nvSpPr>
          <p:cNvPr id="277" name="TextShape 2"/>
          <p:cNvSpPr txBox="1"/>
          <p:nvPr/>
        </p:nvSpPr>
        <p:spPr>
          <a:xfrm>
            <a:off x="228600" y="1066680"/>
            <a:ext cx="8686440" cy="57909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5000"/>
              </a:lnSpc>
              <a:buSzPct val="70000"/>
              <a:buFont typeface="Wingdings 2" charset="2"/>
              <a:buChar char=""/>
            </a:pPr>
            <a:r>
              <a:rPr b="1" lang="en-US" sz="3200">
                <a:solidFill>
                  <a:srgbClr val="ebffd2"/>
                </a:solidFill>
                <a:latin typeface="Corbel"/>
              </a:rPr>
              <a:t>Third-Party Modules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"/>
            </a:pPr>
            <a:r>
              <a:rPr b="1" lang="en-US" sz="3000">
                <a:solidFill>
                  <a:srgbClr val="ebffc2"/>
                </a:solidFill>
                <a:latin typeface="Corbel"/>
              </a:rPr>
              <a:t>Installed from Node Package Manager (</a:t>
            </a:r>
            <a:r>
              <a:rPr b="1" lang="en-US" sz="3000">
                <a:solidFill>
                  <a:srgbClr val="daedf2"/>
                </a:solidFill>
                <a:latin typeface="Corbel"/>
              </a:rPr>
              <a:t>NPM</a:t>
            </a:r>
            <a:r>
              <a:rPr b="1" lang="en-US" sz="3000">
                <a:solidFill>
                  <a:srgbClr val="ebffc2"/>
                </a:solidFill>
                <a:latin typeface="Corbel"/>
              </a:rPr>
              <a:t>)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"/>
            </a:pPr>
            <a:r>
              <a:rPr b="1" lang="en-US" sz="3000">
                <a:solidFill>
                  <a:srgbClr val="ebffc2"/>
                </a:solidFill>
                <a:latin typeface="Corbel"/>
              </a:rPr>
              <a:t>Command: </a:t>
            </a:r>
            <a:r>
              <a:rPr b="1" lang="en-US" sz="3000">
                <a:solidFill>
                  <a:srgbClr val="daedf2"/>
                </a:solidFill>
                <a:latin typeface="Corbel"/>
              </a:rPr>
              <a:t>"npm install</a:t>
            </a:r>
            <a:r>
              <a:rPr b="1" i="1" lang="en-US" sz="3000">
                <a:solidFill>
                  <a:srgbClr val="daedf2"/>
                </a:solidFill>
                <a:latin typeface="Corbel"/>
              </a:rPr>
              <a:t> mdl_name</a:t>
            </a:r>
            <a:r>
              <a:rPr b="1" lang="en-US" sz="3000">
                <a:solidFill>
                  <a:srgbClr val="daedf2"/>
                </a:solidFill>
                <a:latin typeface="Corbel"/>
              </a:rPr>
              <a:t>"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"/>
            </a:pPr>
            <a:r>
              <a:rPr b="1" lang="en-US" sz="3000">
                <a:solidFill>
                  <a:srgbClr val="ebffc2"/>
                </a:solidFill>
                <a:latin typeface="Corbel"/>
              </a:rPr>
              <a:t>Are </a:t>
            </a:r>
            <a:r>
              <a:rPr b="1" lang="en-US" sz="3000">
                <a:solidFill>
                  <a:srgbClr val="daedf2"/>
                </a:solidFill>
                <a:latin typeface="Corbel"/>
              </a:rPr>
              <a:t>"require"-ed </a:t>
            </a:r>
            <a:r>
              <a:rPr b="1" lang="en-US" sz="3000">
                <a:solidFill>
                  <a:srgbClr val="ebffc2"/>
                </a:solidFill>
                <a:latin typeface="Corbel"/>
              </a:rPr>
              <a:t>with string identifier</a:t>
            </a:r>
            <a:endParaRPr/>
          </a:p>
          <a:p>
            <a:endParaRPr/>
          </a:p>
          <a:p>
            <a:pPr>
              <a:lnSpc>
                <a:spcPct val="105000"/>
              </a:lnSpc>
              <a:buSzPct val="70000"/>
              <a:buFont typeface="Wingdings 2" charset="2"/>
              <a:buChar char=""/>
            </a:pPr>
            <a:r>
              <a:rPr b="1" lang="en-US" sz="3200">
                <a:solidFill>
                  <a:srgbClr val="ebffd2"/>
                </a:solidFill>
                <a:latin typeface="Corbel"/>
              </a:rPr>
              <a:t>Some modules have command line tools</a:t>
            </a:r>
            <a:endParaRPr/>
          </a:p>
          <a:p>
            <a:pPr>
              <a:lnSpc>
                <a:spcPct val="105000"/>
              </a:lnSpc>
              <a:buSzPct val="70000"/>
              <a:buFont typeface="Wingdings 2" charset="2"/>
              <a:buChar char=""/>
            </a:pPr>
            <a:r>
              <a:rPr b="1" lang="en-US" sz="3200">
                <a:solidFill>
                  <a:srgbClr val="ebffd2"/>
                </a:solidFill>
                <a:latin typeface="Corbel"/>
              </a:rPr>
              <a:t>Command: </a:t>
            </a:r>
            <a:r>
              <a:rPr b="1" lang="en-US" sz="3200">
                <a:solidFill>
                  <a:srgbClr val="daedf2"/>
                </a:solidFill>
                <a:latin typeface="Corbel"/>
              </a:rPr>
              <a:t>"npm install –g </a:t>
            </a:r>
            <a:r>
              <a:rPr b="1" i="1" lang="en-US" sz="3200">
                <a:solidFill>
                  <a:srgbClr val="daedf2"/>
                </a:solidFill>
                <a:latin typeface="Corbel"/>
              </a:rPr>
              <a:t>mdl_name</a:t>
            </a:r>
            <a:r>
              <a:rPr b="1" lang="en-US" sz="3200">
                <a:solidFill>
                  <a:srgbClr val="daedf2"/>
                </a:solidFill>
                <a:latin typeface="Corbel"/>
              </a:rPr>
              <a:t>"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"/>
            </a:pPr>
            <a:r>
              <a:rPr b="1" lang="en-US" sz="3000">
                <a:solidFill>
                  <a:srgbClr val="ebffc2"/>
                </a:solidFill>
                <a:latin typeface="Corbel"/>
              </a:rPr>
              <a:t>Example: Express, Mocha</a:t>
            </a:r>
            <a:endParaRPr/>
          </a:p>
          <a:p>
            <a:endParaRPr/>
          </a:p>
        </p:txBody>
      </p:sp>
      <p:sp>
        <p:nvSpPr>
          <p:cNvPr id="278" name="CustomShape 3"/>
          <p:cNvSpPr/>
          <p:nvPr/>
        </p:nvSpPr>
        <p:spPr>
          <a:xfrm>
            <a:off x="533520" y="3757320"/>
            <a:ext cx="8076960" cy="364680"/>
          </a:xfrm>
          <a:prstGeom prst="rect">
            <a:avLst/>
          </a:prstGeom>
          <a:solidFill>
            <a:srgbClr val="b5dbe5"/>
          </a:solidFill>
          <a:ln w="12600">
            <a:solidFill>
              <a:srgbClr val="90cad7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8cf4f2"/>
                </a:solidFill>
                <a:latin typeface="Consolas"/>
              </a:rPr>
              <a:t>var request = require('request');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609480" y="2743200"/>
            <a:ext cx="7924320" cy="685440"/>
          </a:xfrm>
          <a:prstGeom prst="rect">
            <a:avLst/>
          </a:prstGeom>
        </p:spPr>
        <p:txBody>
          <a:bodyPr lIns="90000" rIns="90000" tIns="0" bIns="0" anchor="ctr"/>
          <a:p>
            <a:pPr algn="ctr">
              <a:lnSpc>
                <a:spcPts val="1976"/>
              </a:lnSpc>
            </a:pPr>
            <a:r>
              <a:rPr b="1" lang="en-US" sz="5000">
                <a:solidFill>
                  <a:srgbClr val="ccff33"/>
                </a:solidFill>
                <a:latin typeface="Corbel"/>
              </a:rPr>
              <a:t>Third-Party Modules</a:t>
            </a:r>
            <a:endParaRPr/>
          </a:p>
        </p:txBody>
      </p:sp>
      <p:sp>
        <p:nvSpPr>
          <p:cNvPr id="280" name="TextShape 2"/>
          <p:cNvSpPr txBox="1"/>
          <p:nvPr/>
        </p:nvSpPr>
        <p:spPr>
          <a:xfrm>
            <a:off x="609480" y="3469320"/>
            <a:ext cx="7924320" cy="5688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faf7c8"/>
                </a:solidFill>
                <a:latin typeface="Corbel"/>
              </a:rPr>
              <a:t>Live Demo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1828800" y="76320"/>
            <a:ext cx="7086240" cy="83772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ts val="1411"/>
              </a:lnSpc>
            </a:pPr>
            <a:r>
              <a:rPr b="1" lang="en-US" sz="4000">
                <a:solidFill>
                  <a:srgbClr val="ccff33"/>
                </a:solidFill>
                <a:latin typeface="Corbel"/>
              </a:rPr>
              <a:t>Resources</a:t>
            </a:r>
            <a:endParaRPr/>
          </a:p>
        </p:txBody>
      </p:sp>
      <p:sp>
        <p:nvSpPr>
          <p:cNvPr id="282" name="TextShape 2"/>
          <p:cNvSpPr txBox="1"/>
          <p:nvPr/>
        </p:nvSpPr>
        <p:spPr>
          <a:xfrm>
            <a:off x="219600" y="1324080"/>
            <a:ext cx="8686440" cy="57909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5000"/>
              </a:lnSpc>
              <a:buSzPct val="70000"/>
              <a:buFont typeface="Wingdings 2" charset="2"/>
              <a:buChar char=""/>
            </a:pPr>
            <a:r>
              <a:rPr b="1" lang="en-US" sz="3200" u="sng">
                <a:solidFill>
                  <a:srgbClr val="76b200"/>
                </a:solidFill>
                <a:latin typeface="Corbel"/>
              </a:rPr>
              <a:t>http://nodejs.org</a:t>
            </a:r>
            <a:r>
              <a:rPr b="1" lang="en-US" sz="3200" u="sng">
                <a:solidFill>
                  <a:srgbClr val="76b200"/>
                </a:solidFill>
                <a:latin typeface="Corbel"/>
              </a:rPr>
              <a:t>/</a:t>
            </a:r>
            <a:r>
              <a:rPr b="1" lang="en-US" sz="3200">
                <a:solidFill>
                  <a:srgbClr val="ebffd2"/>
                </a:solidFill>
                <a:latin typeface="Corbel"/>
              </a:rPr>
              <a:t> - NodeJS official web site</a:t>
            </a:r>
            <a:endParaRPr/>
          </a:p>
          <a:p>
            <a:pPr>
              <a:lnSpc>
                <a:spcPct val="105000"/>
              </a:lnSpc>
              <a:buSzPct val="70000"/>
              <a:buFont typeface="Wingdings 2" charset="2"/>
              <a:buChar char=""/>
            </a:pPr>
            <a:r>
              <a:rPr b="1" lang="en-US" sz="3200" u="sng">
                <a:solidFill>
                  <a:srgbClr val="76b200"/>
                </a:solidFill>
                <a:latin typeface="Corbel"/>
              </a:rPr>
              <a:t>http</a:t>
            </a:r>
            <a:r>
              <a:rPr b="1" lang="en-US" sz="3200" u="sng">
                <a:solidFill>
                  <a:srgbClr val="76b200"/>
                </a:solidFill>
                <a:latin typeface="Corbel"/>
              </a:rPr>
              <a:t>://nodejs.org/api</a:t>
            </a:r>
            <a:r>
              <a:rPr b="1" lang="en-US" sz="3200" u="sng">
                <a:solidFill>
                  <a:srgbClr val="76b200"/>
                </a:solidFill>
                <a:latin typeface="Corbel"/>
              </a:rPr>
              <a:t>/</a:t>
            </a:r>
            <a:r>
              <a:rPr b="1" lang="en-US" sz="3200">
                <a:solidFill>
                  <a:srgbClr val="ebffd2"/>
                </a:solidFill>
                <a:latin typeface="Corbel"/>
              </a:rPr>
              <a:t> - API documentation</a:t>
            </a:r>
            <a:endParaRPr/>
          </a:p>
          <a:p>
            <a:pPr>
              <a:lnSpc>
                <a:spcPct val="105000"/>
              </a:lnSpc>
              <a:buSzPct val="70000"/>
              <a:buFont typeface="Wingdings 2" charset="2"/>
              <a:buChar char=""/>
            </a:pPr>
            <a:r>
              <a:rPr b="1" lang="en-US" sz="3200" u="sng">
                <a:solidFill>
                  <a:srgbClr val="76b200"/>
                </a:solidFill>
                <a:latin typeface="Corbel"/>
              </a:rPr>
              <a:t>http://blog.nodejitsu.com/npm-cheatsheet </a:t>
            </a:r>
            <a:r>
              <a:rPr b="1" lang="en-US" sz="3200">
                <a:solidFill>
                  <a:srgbClr val="ebffd2"/>
                </a:solidFill>
                <a:latin typeface="Corbel"/>
              </a:rPr>
              <a:t>- NPM documentation</a:t>
            </a:r>
            <a:endParaRPr/>
          </a:p>
          <a:p>
            <a:pPr>
              <a:lnSpc>
                <a:spcPct val="105000"/>
              </a:lnSpc>
              <a:buSzPct val="70000"/>
              <a:buFont typeface="Wingdings 2" charset="2"/>
              <a:buChar char=""/>
            </a:pPr>
            <a:r>
              <a:rPr b="1" lang="en-US" sz="3200" u="sng">
                <a:solidFill>
                  <a:srgbClr val="76b200"/>
                </a:solidFill>
                <a:latin typeface="Corbel"/>
              </a:rPr>
              <a:t>https://npmjs.org</a:t>
            </a:r>
            <a:r>
              <a:rPr b="1" lang="en-US" sz="3200" u="sng">
                <a:solidFill>
                  <a:srgbClr val="76b200"/>
                </a:solidFill>
                <a:latin typeface="Corbel"/>
              </a:rPr>
              <a:t>/</a:t>
            </a:r>
            <a:r>
              <a:rPr b="1" lang="en-US" sz="3200">
                <a:solidFill>
                  <a:srgbClr val="ebffd2"/>
                </a:solidFill>
                <a:latin typeface="Corbel"/>
              </a:rPr>
              <a:t> - NPM official web site</a:t>
            </a:r>
            <a:endParaRPr/>
          </a:p>
          <a:p>
            <a:pPr>
              <a:lnSpc>
                <a:spcPct val="105000"/>
              </a:lnSpc>
              <a:buSzPct val="70000"/>
              <a:buFont typeface="Wingdings 2" charset="2"/>
              <a:buChar char=""/>
            </a:pPr>
            <a:r>
              <a:rPr b="1" lang="en-US" sz="3200" u="sng">
                <a:solidFill>
                  <a:srgbClr val="76b200"/>
                </a:solidFill>
                <a:latin typeface="Corbel"/>
              </a:rPr>
              <a:t>https://</a:t>
            </a:r>
            <a:r>
              <a:rPr b="1" lang="en-US" sz="3200" u="sng">
                <a:solidFill>
                  <a:srgbClr val="76b200"/>
                </a:solidFill>
                <a:latin typeface="Corbel"/>
              </a:rPr>
              <a:t>github.com/felixge/node-style-guide</a:t>
            </a:r>
            <a:r>
              <a:rPr b="1" lang="en-US" sz="3200">
                <a:solidFill>
                  <a:srgbClr val="ebffd2"/>
                </a:solidFill>
                <a:latin typeface="Corbel"/>
              </a:rPr>
              <a:t> - NodeJS style guide</a:t>
            </a:r>
            <a:endParaRPr/>
          </a:p>
          <a:p>
            <a:pPr>
              <a:lnSpc>
                <a:spcPct val="105000"/>
              </a:lnSpc>
            </a:pP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1828800" y="152280"/>
            <a:ext cx="7086240" cy="83772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ts val="1411"/>
              </a:lnSpc>
            </a:pPr>
            <a:r>
              <a:rPr b="1" lang="en-US" sz="4000">
                <a:solidFill>
                  <a:srgbClr val="ccff33"/>
                </a:solidFill>
                <a:latin typeface="Corbel"/>
              </a:rPr>
              <a:t>Introduction to NodeJS</a:t>
            </a:r>
            <a:endParaRPr/>
          </a:p>
        </p:txBody>
      </p:sp>
      <p:sp>
        <p:nvSpPr>
          <p:cNvPr id="284" name="TextShape 2"/>
          <p:cNvSpPr txBox="1"/>
          <p:nvPr/>
        </p:nvSpPr>
        <p:spPr>
          <a:xfrm>
            <a:off x="6057360" y="6400800"/>
            <a:ext cx="2967840" cy="36900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u="sng">
                <a:solidFill>
                  <a:srgbClr val="e9ffbd"/>
                </a:solidFill>
                <a:latin typeface="Corbel"/>
              </a:rPr>
              <a:t>http://academy.telerik.com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607680" y="1437480"/>
            <a:ext cx="7924320" cy="685440"/>
          </a:xfrm>
          <a:prstGeom prst="rect">
            <a:avLst/>
          </a:prstGeom>
        </p:spPr>
        <p:txBody>
          <a:bodyPr lIns="90000" rIns="90000" tIns="0" bIns="0" anchor="ctr"/>
          <a:p>
            <a:pPr algn="ctr">
              <a:lnSpc>
                <a:spcPts val="1976"/>
              </a:lnSpc>
            </a:pPr>
            <a:r>
              <a:rPr b="1" lang="en-US" sz="5000">
                <a:solidFill>
                  <a:srgbClr val="ccff33"/>
                </a:solidFill>
                <a:latin typeface="Corbel"/>
              </a:rPr>
              <a:t>Overview of NodeJS</a:t>
            </a:r>
            <a:endParaRPr/>
          </a:p>
        </p:txBody>
      </p:sp>
      <p:pic>
        <p:nvPicPr>
          <p:cNvPr id="223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12440" y="2580120"/>
            <a:ext cx="4114800" cy="2743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1828800" y="76320"/>
            <a:ext cx="7086240" cy="83772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ts val="1411"/>
              </a:lnSpc>
            </a:pPr>
            <a:r>
              <a:rPr b="1" lang="en-US" sz="4000">
                <a:solidFill>
                  <a:srgbClr val="ccff33"/>
                </a:solidFill>
                <a:latin typeface="Corbel"/>
              </a:rPr>
              <a:t>Overview of NodeJS</a:t>
            </a:r>
            <a:endParaRPr/>
          </a:p>
        </p:txBody>
      </p:sp>
      <p:sp>
        <p:nvSpPr>
          <p:cNvPr id="225" name="TextShape 2"/>
          <p:cNvSpPr txBox="1"/>
          <p:nvPr/>
        </p:nvSpPr>
        <p:spPr>
          <a:xfrm>
            <a:off x="237600" y="825480"/>
            <a:ext cx="8686440" cy="57909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5000"/>
              </a:lnSpc>
              <a:buSzPct val="70000"/>
              <a:buFont typeface="Wingdings 2" charset="2"/>
              <a:buChar char=""/>
            </a:pPr>
            <a:r>
              <a:rPr b="1" lang="en-US" sz="3200">
                <a:solidFill>
                  <a:srgbClr val="ebffd2"/>
                </a:solidFill>
                <a:latin typeface="Corbel"/>
              </a:rPr>
              <a:t>Background</a:t>
            </a:r>
            <a:endParaRPr/>
          </a:p>
          <a:p>
            <a:pPr>
              <a:lnSpc>
                <a:spcPct val="105000"/>
              </a:lnSpc>
            </a:pPr>
            <a:endParaRPr/>
          </a:p>
        </p:txBody>
      </p:sp>
      <p:pic>
        <p:nvPicPr>
          <p:cNvPr id="226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94640" y="1410480"/>
            <a:ext cx="3621960" cy="2992680"/>
          </a:xfrm>
          <a:prstGeom prst="rect">
            <a:avLst/>
          </a:prstGeom>
          <a:ln>
            <a:noFill/>
          </a:ln>
        </p:spPr>
      </p:pic>
      <p:pic>
        <p:nvPicPr>
          <p:cNvPr id="227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306160" y="2292120"/>
            <a:ext cx="4500000" cy="3702600"/>
          </a:xfrm>
          <a:prstGeom prst="rect">
            <a:avLst/>
          </a:prstGeom>
          <a:ln>
            <a:noFill/>
          </a:ln>
        </p:spPr>
      </p:pic>
      <p:pic>
        <p:nvPicPr>
          <p:cNvPr id="228" name="Picture 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312440" y="3479400"/>
            <a:ext cx="4289760" cy="308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1828800" y="76320"/>
            <a:ext cx="7086240" cy="83772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ts val="1411"/>
              </a:lnSpc>
            </a:pPr>
            <a:r>
              <a:rPr b="1" lang="en-US" sz="4000">
                <a:solidFill>
                  <a:srgbClr val="ccff33"/>
                </a:solidFill>
                <a:latin typeface="Corbel"/>
              </a:rPr>
              <a:t>Why NodeJS</a:t>
            </a:r>
            <a:endParaRPr/>
          </a:p>
        </p:txBody>
      </p:sp>
      <p:sp>
        <p:nvSpPr>
          <p:cNvPr id="230" name="TextShape 2"/>
          <p:cNvSpPr txBox="1"/>
          <p:nvPr/>
        </p:nvSpPr>
        <p:spPr>
          <a:xfrm>
            <a:off x="228600" y="923400"/>
            <a:ext cx="8686440" cy="57909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5000"/>
              </a:lnSpc>
              <a:buSzPct val="70000"/>
              <a:buFont typeface="Wingdings 2" charset="2"/>
              <a:buChar char=""/>
            </a:pPr>
            <a:r>
              <a:rPr b="1" lang="en-US" sz="3200">
                <a:solidFill>
                  <a:srgbClr val="ebffd2"/>
                </a:solidFill>
                <a:latin typeface="Corbel"/>
              </a:rPr>
              <a:t>Node is written in JavaScript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"/>
            </a:pPr>
            <a:r>
              <a:rPr b="1" lang="en-US" sz="3000">
                <a:solidFill>
                  <a:srgbClr val="ebffc2"/>
                </a:solidFill>
                <a:latin typeface="Corbel"/>
              </a:rPr>
              <a:t>One language on the server and the client</a:t>
            </a:r>
            <a:endParaRPr/>
          </a:p>
          <a:p>
            <a:pPr>
              <a:lnSpc>
                <a:spcPct val="105000"/>
              </a:lnSpc>
              <a:buSzPct val="70000"/>
              <a:buFont typeface="Wingdings 2" charset="2"/>
              <a:buChar char=""/>
            </a:pPr>
            <a:r>
              <a:rPr b="1" lang="en-US" sz="3200">
                <a:solidFill>
                  <a:srgbClr val="ebffd2"/>
                </a:solidFill>
                <a:latin typeface="Corbel"/>
              </a:rPr>
              <a:t>Full control of the server</a:t>
            </a:r>
            <a:endParaRPr/>
          </a:p>
          <a:p>
            <a:pPr>
              <a:lnSpc>
                <a:spcPct val="105000"/>
              </a:lnSpc>
              <a:buSzPct val="70000"/>
              <a:buFont typeface="Wingdings 2" charset="2"/>
              <a:buChar char=""/>
            </a:pPr>
            <a:r>
              <a:rPr b="1" lang="en-US" sz="3200">
                <a:solidFill>
                  <a:srgbClr val="ebffd2"/>
                </a:solidFill>
                <a:latin typeface="Corbel"/>
              </a:rPr>
              <a:t>Asynchronous and fast (callback oriented)</a:t>
            </a:r>
            <a:endParaRPr/>
          </a:p>
          <a:p>
            <a:pPr>
              <a:lnSpc>
                <a:spcPct val="105000"/>
              </a:lnSpc>
            </a:pPr>
            <a:endParaRPr/>
          </a:p>
        </p:txBody>
      </p:sp>
      <p:pic>
        <p:nvPicPr>
          <p:cNvPr id="231" name="Picture 2" descr=""/>
          <p:cNvPicPr/>
          <p:nvPr/>
        </p:nvPicPr>
        <p:blipFill>
          <a:blip r:embed="rId1"/>
          <a:srcRect l="35901" t="82327" r="35901" b="88362"/>
          <a:stretch>
            <a:fillRect/>
          </a:stretch>
        </p:blipFill>
        <p:spPr>
          <a:xfrm>
            <a:off x="1624680" y="3994920"/>
            <a:ext cx="5663520" cy="207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1828800" y="76320"/>
            <a:ext cx="7086240" cy="83772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ts val="1411"/>
              </a:lnSpc>
            </a:pPr>
            <a:r>
              <a:rPr b="1" lang="en-US" sz="4000">
                <a:solidFill>
                  <a:srgbClr val="ccff33"/>
                </a:solidFill>
                <a:latin typeface="Corbel"/>
              </a:rPr>
              <a:t>Building Blocks &amp; Installation</a:t>
            </a:r>
            <a:endParaRPr/>
          </a:p>
        </p:txBody>
      </p:sp>
      <p:sp>
        <p:nvSpPr>
          <p:cNvPr id="233" name="TextShape 2"/>
          <p:cNvSpPr txBox="1"/>
          <p:nvPr/>
        </p:nvSpPr>
        <p:spPr>
          <a:xfrm>
            <a:off x="237600" y="825480"/>
            <a:ext cx="8686440" cy="57909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5000"/>
              </a:lnSpc>
              <a:buSzPct val="70000"/>
              <a:buFont typeface="Wingdings 2" charset="2"/>
              <a:buChar char=""/>
            </a:pPr>
            <a:r>
              <a:rPr b="1" lang="en-US" sz="3200">
                <a:solidFill>
                  <a:srgbClr val="dde7f2"/>
                </a:solidFill>
                <a:latin typeface="Corbel"/>
              </a:rPr>
              <a:t>NodeJS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"/>
            </a:pPr>
            <a:r>
              <a:rPr b="1" lang="en-US" sz="3000">
                <a:solidFill>
                  <a:srgbClr val="dde7f2"/>
                </a:solidFill>
                <a:latin typeface="Corbel"/>
              </a:rPr>
              <a:t>libuv</a:t>
            </a:r>
            <a:r>
              <a:rPr b="1" lang="en-US" sz="3000">
                <a:solidFill>
                  <a:srgbClr val="ebffc2"/>
                </a:solidFill>
                <a:latin typeface="Corbel"/>
              </a:rPr>
              <a:t> – high-performance event I/O library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"/>
            </a:pPr>
            <a:r>
              <a:rPr b="1" lang="en-US" sz="3000">
                <a:solidFill>
                  <a:srgbClr val="dde7f2"/>
                </a:solidFill>
                <a:latin typeface="Corbel"/>
              </a:rPr>
              <a:t>V8</a:t>
            </a:r>
            <a:r>
              <a:rPr b="1" lang="en-US" sz="3000">
                <a:solidFill>
                  <a:srgbClr val="ebffc2"/>
                </a:solidFill>
                <a:latin typeface="Corbel"/>
              </a:rPr>
              <a:t> – Google Chrome's JavaScript engine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"/>
            </a:pPr>
            <a:r>
              <a:rPr b="1" lang="en-US" sz="3000">
                <a:solidFill>
                  <a:srgbClr val="dde7f2"/>
                </a:solidFill>
                <a:latin typeface="Corbel"/>
              </a:rPr>
              <a:t>JavaScript</a:t>
            </a:r>
            <a:r>
              <a:rPr b="1" lang="en-US" sz="3000">
                <a:solidFill>
                  <a:srgbClr val="ebffc2"/>
                </a:solidFill>
                <a:latin typeface="Corbel"/>
              </a:rPr>
              <a:t> -&gt;</a:t>
            </a:r>
            <a:r>
              <a:rPr b="1" lang="en-US" sz="3000">
                <a:solidFill>
                  <a:srgbClr val="dde7f2"/>
                </a:solidFill>
                <a:latin typeface="Corbel"/>
              </a:rPr>
              <a:t> C++</a:t>
            </a:r>
            <a:endParaRPr/>
          </a:p>
          <a:p>
            <a:pPr>
              <a:lnSpc>
                <a:spcPct val="105000"/>
              </a:lnSpc>
              <a:buSzPct val="70000"/>
              <a:buFont typeface="Wingdings 2" charset="2"/>
              <a:buChar char=""/>
            </a:pPr>
            <a:r>
              <a:rPr b="1" lang="en-US" sz="3200">
                <a:solidFill>
                  <a:srgbClr val="ebffd2"/>
                </a:solidFill>
                <a:latin typeface="Corbel"/>
              </a:rPr>
              <a:t>Installation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"/>
            </a:pPr>
            <a:r>
              <a:rPr b="1" lang="en-US" sz="3000" u="sng">
                <a:solidFill>
                  <a:srgbClr val="d2ff7a"/>
                </a:solidFill>
                <a:latin typeface="Corbel"/>
              </a:rPr>
              <a:t>http</a:t>
            </a:r>
            <a:r>
              <a:rPr b="1" lang="en-US" sz="3000" u="sng">
                <a:solidFill>
                  <a:srgbClr val="d2ff7a"/>
                </a:solidFill>
                <a:latin typeface="Corbel"/>
              </a:rPr>
              <a:t>://nodejs.org</a:t>
            </a:r>
            <a:r>
              <a:rPr b="1" lang="en-US" sz="3000" u="sng">
                <a:solidFill>
                  <a:srgbClr val="d2ff7a"/>
                </a:solidFill>
                <a:latin typeface="Corbel"/>
              </a:rPr>
              <a:t>/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"/>
            </a:pPr>
            <a:r>
              <a:rPr b="1" lang="en-US" sz="3000">
                <a:solidFill>
                  <a:srgbClr val="ebffc2"/>
                </a:solidFill>
                <a:latin typeface="Corbel"/>
              </a:rPr>
              <a:t>Run Command Prompt (cmd)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"/>
            </a:pPr>
            <a:r>
              <a:rPr b="1" lang="en-US" sz="3000">
                <a:solidFill>
                  <a:srgbClr val="ebffc2"/>
                </a:solidFill>
                <a:latin typeface="Corbel"/>
              </a:rPr>
              <a:t>Type "node" and run it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1828800" y="76320"/>
            <a:ext cx="7086240" cy="83772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ts val="1411"/>
              </a:lnSpc>
            </a:pPr>
            <a:r>
              <a:rPr b="1" lang="en-US" sz="4000">
                <a:solidFill>
                  <a:srgbClr val="ccff33"/>
                </a:solidFill>
                <a:latin typeface="Corbel"/>
              </a:rPr>
              <a:t>Developing IDEs</a:t>
            </a:r>
            <a:endParaRPr/>
          </a:p>
        </p:txBody>
      </p:sp>
      <p:sp>
        <p:nvSpPr>
          <p:cNvPr id="235" name="TextShape 2"/>
          <p:cNvSpPr txBox="1"/>
          <p:nvPr/>
        </p:nvSpPr>
        <p:spPr>
          <a:xfrm>
            <a:off x="901080" y="1384920"/>
            <a:ext cx="5225400" cy="57909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70000"/>
              <a:buFont typeface="Wingdings 2" charset="2"/>
              <a:buChar char=""/>
            </a:pPr>
            <a:r>
              <a:rPr b="1" lang="en-US" sz="3200">
                <a:solidFill>
                  <a:srgbClr val="ebffd2"/>
                </a:solidFill>
                <a:latin typeface="Corbel"/>
              </a:rPr>
              <a:t>IDEs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"/>
            </a:pPr>
            <a:r>
              <a:rPr b="1" lang="en-US" sz="3000" u="sng">
                <a:solidFill>
                  <a:srgbClr val="d2ff7a"/>
                </a:solidFill>
                <a:latin typeface="Corbel"/>
              </a:rPr>
              <a:t>JetBrains</a:t>
            </a:r>
            <a:r>
              <a:rPr b="1" lang="en-US" sz="3000" u="sng">
                <a:solidFill>
                  <a:srgbClr val="d2ff7a"/>
                </a:solidFill>
                <a:latin typeface="Corbel"/>
              </a:rPr>
              <a:t> </a:t>
            </a:r>
            <a:r>
              <a:rPr b="1" lang="en-US" sz="3000" u="sng">
                <a:solidFill>
                  <a:srgbClr val="d2ff7a"/>
                </a:solidFill>
                <a:latin typeface="Corbel"/>
              </a:rPr>
              <a:t>WebStorm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"/>
            </a:pPr>
            <a:r>
              <a:rPr b="1" lang="en-US" sz="3000" u="sng">
                <a:solidFill>
                  <a:srgbClr val="d2ff7a"/>
                </a:solidFill>
                <a:latin typeface="Corbel"/>
              </a:rPr>
              <a:t>Sublime Text 2/3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"/>
            </a:pPr>
            <a:r>
              <a:rPr b="1" lang="en-US" sz="3000" u="sng">
                <a:solidFill>
                  <a:srgbClr val="d2ff7a"/>
                </a:solidFill>
                <a:latin typeface="Corbel"/>
              </a:rPr>
              <a:t>Cloud9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"/>
            </a:pPr>
            <a:r>
              <a:rPr b="1" lang="en-US" sz="3000" u="sng">
                <a:solidFill>
                  <a:srgbClr val="d2ff7a"/>
                </a:solidFill>
                <a:latin typeface="Corbel"/>
              </a:rPr>
              <a:t>Visual Studio Code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"/>
            </a:pPr>
            <a:r>
              <a:rPr b="1" lang="en-US" sz="3000" u="sng">
                <a:solidFill>
                  <a:srgbClr val="d2ff7a"/>
                </a:solidFill>
                <a:latin typeface="Corbel"/>
              </a:rPr>
              <a:t>Atom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"/>
            </a:pPr>
            <a:r>
              <a:rPr b="1" lang="en-US" sz="3000" u="sng">
                <a:solidFill>
                  <a:srgbClr val="d2ff7a"/>
                </a:solidFill>
                <a:latin typeface="Corbel"/>
              </a:rPr>
              <a:t>Pretty much any decent JS IDE</a:t>
            </a:r>
            <a:endParaRPr/>
          </a:p>
        </p:txBody>
      </p:sp>
      <p:pic>
        <p:nvPicPr>
          <p:cNvPr id="236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834080" y="1016640"/>
            <a:ext cx="3989880" cy="897480"/>
          </a:xfrm>
          <a:prstGeom prst="rect">
            <a:avLst/>
          </a:prstGeom>
          <a:ln>
            <a:noFill/>
          </a:ln>
        </p:spPr>
      </p:pic>
      <p:pic>
        <p:nvPicPr>
          <p:cNvPr id="237" name="Picture 2" descr=""/>
          <p:cNvPicPr/>
          <p:nvPr/>
        </p:nvPicPr>
        <p:blipFill>
          <a:blip r:embed="rId2"/>
          <a:srcRect l="16586" t="17326" r="17096" b="17357"/>
          <a:stretch>
            <a:fillRect/>
          </a:stretch>
        </p:blipFill>
        <p:spPr>
          <a:xfrm>
            <a:off x="5945760" y="2556720"/>
            <a:ext cx="1766160" cy="1739520"/>
          </a:xfrm>
          <a:prstGeom prst="rect">
            <a:avLst/>
          </a:prstGeom>
          <a:ln>
            <a:noFill/>
          </a:ln>
        </p:spPr>
      </p:pic>
      <p:pic>
        <p:nvPicPr>
          <p:cNvPr id="238" name="Picture 4" descr=""/>
          <p:cNvPicPr/>
          <p:nvPr/>
        </p:nvPicPr>
        <p:blipFill>
          <a:blip r:embed="rId3"/>
          <a:srcRect l="0" t="0" r="0" b="892000"/>
          <a:stretch>
            <a:fillRect/>
          </a:stretch>
        </p:blipFill>
        <p:spPr>
          <a:xfrm>
            <a:off x="5564160" y="4811760"/>
            <a:ext cx="2529720" cy="139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609480" y="1295280"/>
            <a:ext cx="7924320" cy="685440"/>
          </a:xfrm>
          <a:prstGeom prst="rect">
            <a:avLst/>
          </a:prstGeom>
        </p:spPr>
        <p:txBody>
          <a:bodyPr lIns="90000" rIns="90000" tIns="0" bIns="0" anchor="ctr"/>
          <a:p>
            <a:pPr algn="ctr">
              <a:lnSpc>
                <a:spcPts val="1976"/>
              </a:lnSpc>
            </a:pPr>
            <a:r>
              <a:rPr b="1" lang="en-US" sz="5000">
                <a:solidFill>
                  <a:srgbClr val="ccff33"/>
                </a:solidFill>
                <a:latin typeface="Corbel"/>
              </a:rPr>
              <a:t>The Event Loop</a:t>
            </a:r>
            <a:endParaRPr/>
          </a:p>
        </p:txBody>
      </p:sp>
      <p:pic>
        <p:nvPicPr>
          <p:cNvPr id="24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66680" y="2302200"/>
            <a:ext cx="5010840" cy="375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1828800" y="76320"/>
            <a:ext cx="7086240" cy="83772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ts val="1411"/>
              </a:lnSpc>
            </a:pPr>
            <a:r>
              <a:rPr b="1" lang="en-US" sz="4000">
                <a:solidFill>
                  <a:srgbClr val="ccff33"/>
                </a:solidFill>
                <a:latin typeface="Corbel"/>
              </a:rPr>
              <a:t>The Event Loop</a:t>
            </a:r>
            <a:endParaRPr/>
          </a:p>
        </p:txBody>
      </p:sp>
      <p:pic>
        <p:nvPicPr>
          <p:cNvPr id="242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93040" y="1065240"/>
            <a:ext cx="4061160" cy="4426920"/>
          </a:xfrm>
          <a:prstGeom prst="rect">
            <a:avLst/>
          </a:prstGeom>
          <a:ln>
            <a:noFill/>
          </a:ln>
        </p:spPr>
      </p:pic>
      <p:pic>
        <p:nvPicPr>
          <p:cNvPr id="243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81360" y="1944360"/>
            <a:ext cx="4375800" cy="442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