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434" r:id="rId3"/>
    <p:sldId id="437" r:id="rId4"/>
    <p:sldId id="439" r:id="rId5"/>
    <p:sldId id="44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4" userDrawn="1">
          <p15:clr>
            <a:srgbClr val="A4A3A4"/>
          </p15:clr>
        </p15:guide>
        <p15:guide id="2" pos="37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2113"/>
    <a:srgbClr val="A96731"/>
    <a:srgbClr val="8F633D"/>
    <a:srgbClr val="7D4B26"/>
    <a:srgbClr val="B06B34"/>
    <a:srgbClr val="995E2F"/>
    <a:srgbClr val="5B2C56"/>
    <a:srgbClr val="825126"/>
    <a:srgbClr val="241B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44"/>
        <p:guide pos="373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5.xml"/><Relationship Id="rId3" Type="http://schemas.openxmlformats.org/officeDocument/2006/relationships/image" Target="../media/image3.jpeg"/><Relationship Id="rId2" Type="http://schemas.openxmlformats.org/officeDocument/2006/relationships/tags" Target="../tags/tag6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10000615" y="0"/>
            <a:ext cx="7454900" cy="6858000"/>
            <a:chOff x="10214" y="0"/>
            <a:chExt cx="11740" cy="10800"/>
          </a:xfrm>
        </p:grpSpPr>
        <p:pic>
          <p:nvPicPr>
            <p:cNvPr id="15" name="图片 14" descr="classroom-4919805_960_720"/>
            <p:cNvPicPr>
              <a:picLocks noChangeAspect="1"/>
            </p:cNvPicPr>
            <p:nvPr/>
          </p:nvPicPr>
          <p:blipFill>
            <a:blip r:embed="rId1">
              <a:grayscl/>
            </a:blip>
            <a:srcRect t="19887" b="104"/>
            <a:stretch>
              <a:fillRect/>
            </a:stretch>
          </p:blipFill>
          <p:spPr>
            <a:xfrm>
              <a:off x="10214" y="0"/>
              <a:ext cx="8986" cy="10786"/>
            </a:xfrm>
            <a:custGeom>
              <a:avLst/>
              <a:gdLst/>
              <a:ahLst/>
              <a:cxnLst>
                <a:cxn ang="3">
                  <a:pos x="hc" y="t"/>
                </a:cxn>
                <a:cxn ang="cd2">
                  <a:pos x="l" y="vc"/>
                </a:cxn>
                <a:cxn ang="cd4">
                  <a:pos x="hc" y="b"/>
                </a:cxn>
                <a:cxn ang="0">
                  <a:pos x="r" y="vc"/>
                </a:cxn>
              </a:cxnLst>
              <a:rect l="l" t="t" r="r" b="b"/>
              <a:pathLst>
                <a:path w="8986" h="10786">
                  <a:moveTo>
                    <a:pt x="0" y="10782"/>
                  </a:moveTo>
                  <a:lnTo>
                    <a:pt x="2696" y="0"/>
                  </a:lnTo>
                  <a:lnTo>
                    <a:pt x="8986" y="0"/>
                  </a:lnTo>
                  <a:lnTo>
                    <a:pt x="8986" y="10786"/>
                  </a:lnTo>
                  <a:lnTo>
                    <a:pt x="0" y="10786"/>
                  </a:lnTo>
                  <a:lnTo>
                    <a:pt x="0" y="10782"/>
                  </a:lnTo>
                  <a:close/>
                </a:path>
              </a:pathLst>
            </a:custGeom>
          </p:spPr>
        </p:pic>
        <p:sp>
          <p:nvSpPr>
            <p:cNvPr id="14" name="文本框 13"/>
            <p:cNvSpPr txBox="1"/>
            <p:nvPr/>
          </p:nvSpPr>
          <p:spPr>
            <a:xfrm>
              <a:off x="10613" y="8486"/>
              <a:ext cx="488" cy="580"/>
            </a:xfrm>
            <a:prstGeom prst="rect">
              <a:avLst/>
            </a:prstGeom>
            <a:noFill/>
          </p:spPr>
          <p:txBody>
            <a:bodyPr wrap="none" rtlCol="0">
              <a:spAutoFit/>
            </a:bodyPr>
            <a:p>
              <a:endParaRPr lang="zh-CN" altLang="en-US"/>
            </a:p>
          </p:txBody>
        </p:sp>
        <p:sp>
          <p:nvSpPr>
            <p:cNvPr id="9" name="平行四边形 8"/>
            <p:cNvSpPr/>
            <p:nvPr/>
          </p:nvSpPr>
          <p:spPr>
            <a:xfrm>
              <a:off x="10214" y="15"/>
              <a:ext cx="11740" cy="10785"/>
            </a:xfrm>
            <a:prstGeom prst="parallelogram">
              <a:avLst>
                <a:gd name="adj" fmla="val 24654"/>
              </a:avLst>
            </a:prstGeom>
            <a:solidFill>
              <a:srgbClr val="7E4F27">
                <a:alpha val="68000"/>
              </a:srgb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4" name="组合 33"/>
          <p:cNvGrpSpPr/>
          <p:nvPr/>
        </p:nvGrpSpPr>
        <p:grpSpPr>
          <a:xfrm>
            <a:off x="339813" y="331589"/>
            <a:ext cx="11344187" cy="6042660"/>
            <a:chOff x="563" y="1310"/>
            <a:chExt cx="14709" cy="8016"/>
          </a:xfrm>
        </p:grpSpPr>
        <p:sp>
          <p:nvSpPr>
            <p:cNvPr id="35" name="矩形 34"/>
            <p:cNvSpPr/>
            <p:nvPr/>
          </p:nvSpPr>
          <p:spPr>
            <a:xfrm>
              <a:off x="582" y="1310"/>
              <a:ext cx="13714" cy="7404"/>
            </a:xfrm>
            <a:prstGeom prst="rect">
              <a:avLst/>
            </a:prstGeom>
            <a:solidFill>
              <a:schemeClr val="bg1"/>
            </a:solidFill>
            <a:ln>
              <a:solidFill>
                <a:srgbClr val="50271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平行四边形 35"/>
            <p:cNvSpPr/>
            <p:nvPr/>
          </p:nvSpPr>
          <p:spPr>
            <a:xfrm flipV="1">
              <a:off x="563" y="8722"/>
              <a:ext cx="14691" cy="582"/>
            </a:xfrm>
            <a:prstGeom prst="parallelogram">
              <a:avLst>
                <a:gd name="adj" fmla="val 154295"/>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平行四边形 36"/>
            <p:cNvSpPr/>
            <p:nvPr/>
          </p:nvSpPr>
          <p:spPr>
            <a:xfrm rot="16200000" flipH="1" flipV="1">
              <a:off x="10775" y="4829"/>
              <a:ext cx="8016" cy="977"/>
            </a:xfrm>
            <a:prstGeom prst="parallelogram">
              <a:avLst>
                <a:gd name="adj" fmla="val 59416"/>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4" name="文本框 43"/>
          <p:cNvSpPr txBox="1"/>
          <p:nvPr/>
        </p:nvSpPr>
        <p:spPr>
          <a:xfrm>
            <a:off x="1373505" y="4330065"/>
            <a:ext cx="8627745" cy="922020"/>
          </a:xfrm>
          <a:prstGeom prst="rect">
            <a:avLst/>
          </a:prstGeom>
          <a:noFill/>
        </p:spPr>
        <p:txBody>
          <a:bodyPr wrap="square" rtlCol="0">
            <a:spAutoFit/>
          </a:bodyPr>
          <a:p>
            <a:pPr algn="ctr"/>
            <a:r>
              <a:rPr lang="en-US" altLang="en-US">
                <a:cs typeface="+mn-lt"/>
                <a:sym typeface="+mn-ea"/>
              </a:rPr>
              <a:t>Cultural Dissemination Through a Gaming Masterpiece</a:t>
            </a:r>
            <a:endParaRPr lang="en-US" altLang="en-US">
              <a:cs typeface="+mn-lt"/>
              <a:sym typeface="+mn-ea"/>
            </a:endParaRPr>
          </a:p>
          <a:p>
            <a:pPr algn="ctr"/>
            <a:endParaRPr lang="en-US" altLang="en-US">
              <a:cs typeface="+mn-lt"/>
              <a:sym typeface="+mn-ea"/>
            </a:endParaRPr>
          </a:p>
          <a:p>
            <a:pPr algn="ctr"/>
            <a:endParaRPr lang="en-US" altLang="en-US">
              <a:cs typeface="+mn-lt"/>
              <a:sym typeface="+mn-ea"/>
            </a:endParaRPr>
          </a:p>
        </p:txBody>
      </p:sp>
      <p:sp>
        <p:nvSpPr>
          <p:cNvPr id="47" name="椭圆 46"/>
          <p:cNvSpPr/>
          <p:nvPr/>
        </p:nvSpPr>
        <p:spPr>
          <a:xfrm>
            <a:off x="4806315" y="1527810"/>
            <a:ext cx="1854200" cy="1854200"/>
          </a:xfrm>
          <a:prstGeom prst="ellipse">
            <a:avLst/>
          </a:prstGeom>
          <a:solidFill>
            <a:srgbClr val="7E4F27"/>
          </a:solidFill>
          <a:ln w="12700" cmpd="sng">
            <a:no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200" b="1">
                <a:solidFill>
                  <a:schemeClr val="bg1"/>
                </a:solidFill>
                <a:effectLst>
                  <a:outerShdw blurRad="38100" dist="38100" dir="2700000" algn="tl">
                    <a:srgbClr val="000000">
                      <a:alpha val="43137"/>
                    </a:srgbClr>
                  </a:outerShdw>
                </a:effectLst>
              </a:rPr>
              <a:t>03</a:t>
            </a:r>
            <a:endParaRPr lang="en-US" altLang="zh-CN" sz="7200" b="1">
              <a:solidFill>
                <a:schemeClr val="bg1"/>
              </a:solidFill>
              <a:effectLst>
                <a:outerShdw blurRad="38100" dist="38100" dir="2700000" algn="tl">
                  <a:srgbClr val="000000">
                    <a:alpha val="43137"/>
                  </a:srgbClr>
                </a:outerShdw>
              </a:effectLst>
            </a:endParaRPr>
          </a:p>
        </p:txBody>
      </p:sp>
      <p:sp>
        <p:nvSpPr>
          <p:cNvPr id="41" name="文本框 40"/>
          <p:cNvSpPr txBox="1"/>
          <p:nvPr/>
        </p:nvSpPr>
        <p:spPr>
          <a:xfrm>
            <a:off x="1308100" y="3599180"/>
            <a:ext cx="8362950" cy="730885"/>
          </a:xfrm>
          <a:prstGeom prst="rect">
            <a:avLst/>
          </a:prstGeom>
          <a:noFill/>
        </p:spPr>
        <p:txBody>
          <a:bodyPr wrap="none" rtlCol="0">
            <a:noAutofit/>
          </a:bodyPr>
          <a:p>
            <a:pPr algn="l"/>
            <a:r>
              <a:rPr lang="en-US" altLang="en-US" sz="4000">
                <a:latin typeface="Impact" panose="020B0806030902050204" charset="0"/>
                <a:cs typeface="Impact" panose="020B0806030902050204" charset="0"/>
              </a:rPr>
              <a:t>Sharing Chinese Culture with the World</a:t>
            </a:r>
            <a:endParaRPr lang="en-US" altLang="en-US" sz="4000">
              <a:latin typeface="Impact" panose="020B0806030902050204" charset="0"/>
              <a:cs typeface="Impact" panose="020B0806030902050204" charset="0"/>
            </a:endParaRPr>
          </a:p>
          <a:p>
            <a:pPr algn="l"/>
            <a:endParaRPr lang="en-US" altLang="en-US" sz="4000">
              <a:latin typeface="Impact" panose="020B0806030902050204" charset="0"/>
              <a:cs typeface="Impact" panose="020B0806030902050204" charset="0"/>
            </a:endParaRPr>
          </a:p>
          <a:p>
            <a:endParaRPr lang="en-US" altLang="en-US" sz="4000">
              <a:latin typeface="Impact" panose="020B0806030902050204" charset="0"/>
              <a:cs typeface="Impact" panose="020B08060309020502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45" name="组合 44"/>
          <p:cNvGrpSpPr/>
          <p:nvPr/>
        </p:nvGrpSpPr>
        <p:grpSpPr>
          <a:xfrm rot="0">
            <a:off x="635" y="0"/>
            <a:ext cx="12192000" cy="6858000"/>
            <a:chOff x="1" y="0"/>
            <a:chExt cx="19200" cy="10800"/>
          </a:xfrm>
        </p:grpSpPr>
        <p:pic>
          <p:nvPicPr>
            <p:cNvPr id="6" name="图片 5" descr="classroom-4919801_960_720"/>
            <p:cNvPicPr>
              <a:picLocks noChangeAspect="1"/>
            </p:cNvPicPr>
            <p:nvPr>
              <p:custDataLst>
                <p:tags r:id="rId2"/>
              </p:custDataLst>
            </p:nvPr>
          </p:nvPicPr>
          <p:blipFill>
            <a:blip r:embed="rId3"/>
            <a:srcRect t="4545" b="4545"/>
            <a:stretch>
              <a:fillRect/>
            </a:stretch>
          </p:blipFill>
          <p:spPr>
            <a:xfrm>
              <a:off x="1" y="0"/>
              <a:ext cx="19200" cy="10800"/>
            </a:xfrm>
            <a:prstGeom prst="rect">
              <a:avLst/>
            </a:prstGeom>
          </p:spPr>
        </p:pic>
        <p:sp>
          <p:nvSpPr>
            <p:cNvPr id="31" name="平行四边形 30"/>
            <p:cNvSpPr/>
            <p:nvPr/>
          </p:nvSpPr>
          <p:spPr>
            <a:xfrm>
              <a:off x="1" y="2"/>
              <a:ext cx="19199" cy="10798"/>
            </a:xfrm>
            <a:prstGeom prst="parallelogram">
              <a:avLst>
                <a:gd name="adj" fmla="val 0"/>
              </a:avLst>
            </a:prstGeom>
            <a:solidFill>
              <a:srgbClr val="825126">
                <a:alpha val="8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4" name="组合 33"/>
          <p:cNvGrpSpPr/>
          <p:nvPr/>
        </p:nvGrpSpPr>
        <p:grpSpPr>
          <a:xfrm rot="0">
            <a:off x="444500" y="428744"/>
            <a:ext cx="11330305" cy="6042660"/>
            <a:chOff x="581" y="1310"/>
            <a:chExt cx="14691" cy="8016"/>
          </a:xfrm>
        </p:grpSpPr>
        <p:sp>
          <p:nvSpPr>
            <p:cNvPr id="35" name="矩形 34"/>
            <p:cNvSpPr/>
            <p:nvPr/>
          </p:nvSpPr>
          <p:spPr>
            <a:xfrm>
              <a:off x="581" y="1310"/>
              <a:ext cx="13714" cy="7404"/>
            </a:xfrm>
            <a:prstGeom prst="rect">
              <a:avLst/>
            </a:prstGeom>
            <a:solidFill>
              <a:schemeClr val="bg1"/>
            </a:solidFill>
            <a:ln>
              <a:solidFill>
                <a:srgbClr val="50271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平行四边形 35"/>
            <p:cNvSpPr/>
            <p:nvPr/>
          </p:nvSpPr>
          <p:spPr>
            <a:xfrm flipV="1">
              <a:off x="581" y="8714"/>
              <a:ext cx="14691" cy="582"/>
            </a:xfrm>
            <a:prstGeom prst="parallelogram">
              <a:avLst>
                <a:gd name="adj" fmla="val 154295"/>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平行四边形 36"/>
            <p:cNvSpPr/>
            <p:nvPr/>
          </p:nvSpPr>
          <p:spPr>
            <a:xfrm rot="16200000" flipH="1" flipV="1">
              <a:off x="10775" y="4829"/>
              <a:ext cx="8016" cy="977"/>
            </a:xfrm>
            <a:prstGeom prst="parallelogram">
              <a:avLst>
                <a:gd name="adj" fmla="val 59416"/>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4" name="直接连接符 3"/>
          <p:cNvCxnSpPr/>
          <p:nvPr/>
        </p:nvCxnSpPr>
        <p:spPr>
          <a:xfrm>
            <a:off x="428625" y="2030095"/>
            <a:ext cx="8428355" cy="15240"/>
          </a:xfrm>
          <a:prstGeom prst="line">
            <a:avLst/>
          </a:prstGeom>
          <a:ln w="44450" cmpd="sng">
            <a:solidFill>
              <a:srgbClr val="7E4F27"/>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969000" y="2921635"/>
            <a:ext cx="2887980" cy="0"/>
          </a:xfrm>
          <a:prstGeom prst="line">
            <a:avLst/>
          </a:prstGeom>
          <a:ln w="44450" cmpd="sng">
            <a:solidFill>
              <a:srgbClr val="7E4F27"/>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928360" y="5457190"/>
            <a:ext cx="5092700" cy="7620"/>
          </a:xfrm>
          <a:prstGeom prst="line">
            <a:avLst/>
          </a:prstGeom>
          <a:ln w="44450" cmpd="sng">
            <a:solidFill>
              <a:srgbClr val="7E4F27"/>
            </a:solidFill>
            <a:prstDash val="solid"/>
          </a:ln>
        </p:spPr>
        <p:style>
          <a:lnRef idx="1">
            <a:schemeClr val="accent1"/>
          </a:lnRef>
          <a:fillRef idx="0">
            <a:schemeClr val="accent1"/>
          </a:fillRef>
          <a:effectRef idx="0">
            <a:schemeClr val="accent1"/>
          </a:effectRef>
          <a:fontRef idx="minor">
            <a:schemeClr val="tx1"/>
          </a:fontRef>
        </p:style>
      </p:cxnSp>
      <p:sp>
        <p:nvSpPr>
          <p:cNvPr id="8" name="弧形 7"/>
          <p:cNvSpPr/>
          <p:nvPr/>
        </p:nvSpPr>
        <p:spPr>
          <a:xfrm>
            <a:off x="8333740" y="2045335"/>
            <a:ext cx="938530" cy="876300"/>
          </a:xfrm>
          <a:prstGeom prst="arc">
            <a:avLst>
              <a:gd name="adj1" fmla="val 16115784"/>
              <a:gd name="adj2" fmla="val 5239395"/>
            </a:avLst>
          </a:prstGeom>
          <a:ln w="44450" cmpd="sng">
            <a:solidFill>
              <a:srgbClr val="7E4F27"/>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pic>
        <p:nvPicPr>
          <p:cNvPr id="2" name="Picture 1" descr="1"/>
          <p:cNvPicPr>
            <a:picLocks noChangeAspect="1"/>
          </p:cNvPicPr>
          <p:nvPr/>
        </p:nvPicPr>
        <p:blipFill>
          <a:blip r:embed="rId1"/>
          <a:srcRect r="25499"/>
          <a:stretch>
            <a:fillRect/>
          </a:stretch>
        </p:blipFill>
        <p:spPr>
          <a:xfrm>
            <a:off x="444500" y="2277745"/>
            <a:ext cx="4943475" cy="3732530"/>
          </a:xfrm>
          <a:prstGeom prst="rect">
            <a:avLst/>
          </a:prstGeom>
        </p:spPr>
      </p:pic>
      <p:sp>
        <p:nvSpPr>
          <p:cNvPr id="9" name="弧形 8"/>
          <p:cNvSpPr/>
          <p:nvPr/>
        </p:nvSpPr>
        <p:spPr>
          <a:xfrm flipH="1">
            <a:off x="5443220" y="2922270"/>
            <a:ext cx="1049655" cy="2542540"/>
          </a:xfrm>
          <a:prstGeom prst="arc">
            <a:avLst>
              <a:gd name="adj1" fmla="val 16150633"/>
              <a:gd name="adj2" fmla="val 5340410"/>
            </a:avLst>
          </a:prstGeom>
          <a:ln w="44450" cmpd="sng">
            <a:solidFill>
              <a:srgbClr val="7E4F27"/>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1" name="文本框 40"/>
          <p:cNvSpPr txBox="1"/>
          <p:nvPr/>
        </p:nvSpPr>
        <p:spPr>
          <a:xfrm>
            <a:off x="775335" y="1776730"/>
            <a:ext cx="3662045" cy="482600"/>
          </a:xfrm>
          <a:prstGeom prst="rect">
            <a:avLst/>
          </a:prstGeom>
          <a:solidFill>
            <a:schemeClr val="bg1"/>
          </a:solidFill>
        </p:spPr>
        <p:txBody>
          <a:bodyPr wrap="square" rtlCol="0">
            <a:noAutofit/>
          </a:bodyPr>
          <a:p>
            <a:r>
              <a:rPr lang="en-US" altLang="en-US">
                <a:latin typeface="Impact" panose="020B0806030902050204" charset="0"/>
                <a:cs typeface="Impact" panose="020B0806030902050204" charset="0"/>
              </a:rPr>
              <a:t>Based on a Chinese literary treasure</a:t>
            </a:r>
            <a:endParaRPr lang="en-US" altLang="en-US">
              <a:latin typeface="Impact" panose="020B0806030902050204" charset="0"/>
              <a:cs typeface="Impact" panose="020B0806030902050204" charset="0"/>
            </a:endParaRPr>
          </a:p>
          <a:p>
            <a:endParaRPr lang="en-US" altLang="en-US" sz="2800">
              <a:latin typeface="Impact" panose="020B0806030902050204" charset="0"/>
              <a:cs typeface="Impact" panose="020B0806030902050204" charset="0"/>
            </a:endParaRPr>
          </a:p>
          <a:p>
            <a:endParaRPr lang="en-US" altLang="en-US" sz="2800">
              <a:latin typeface="Impact" panose="020B0806030902050204" charset="0"/>
              <a:cs typeface="Impact" panose="020B0806030902050204" charset="0"/>
            </a:endParaRPr>
          </a:p>
        </p:txBody>
      </p:sp>
      <p:sp>
        <p:nvSpPr>
          <p:cNvPr id="44" name="文本框 43"/>
          <p:cNvSpPr txBox="1"/>
          <p:nvPr/>
        </p:nvSpPr>
        <p:spPr>
          <a:xfrm>
            <a:off x="775335" y="939800"/>
            <a:ext cx="8496935" cy="400685"/>
          </a:xfrm>
          <a:prstGeom prst="rect">
            <a:avLst/>
          </a:prstGeom>
          <a:noFill/>
        </p:spPr>
        <p:txBody>
          <a:bodyPr wrap="square" rtlCol="0">
            <a:noAutofit/>
          </a:bodyPr>
          <a:p>
            <a:pPr algn="l"/>
            <a:r>
              <a:rPr lang="en-US" altLang="en-US">
                <a:cs typeface="+mn-lt"/>
                <a:sym typeface="+mn-ea"/>
              </a:rPr>
              <a:t>Wukong draws its soul from Journey to the West, one of China’s greatest literary classics. This timeless tale of Sun Wukong, the Monkey King, is filled with adventure, mythology, and wisdom. </a:t>
            </a:r>
            <a:endParaRPr lang="en-US" altLang="en-US">
              <a:cs typeface="+mn-lt"/>
              <a:sym typeface="+mn-ea"/>
            </a:endParaRPr>
          </a:p>
          <a:p>
            <a:pPr algn="l"/>
            <a:endParaRPr lang="en-US" altLang="en-US">
              <a:cs typeface="+mn-lt"/>
              <a:sym typeface="+mn-ea"/>
            </a:endParaRPr>
          </a:p>
          <a:p>
            <a:pPr algn="l"/>
            <a:endParaRPr lang="en-US" altLang="en-US">
              <a:cs typeface="+mn-lt"/>
              <a:sym typeface="+mn-ea"/>
            </a:endParaRPr>
          </a:p>
          <a:p>
            <a:pPr algn="l"/>
            <a:endParaRPr lang="en-US" altLang="en-US">
              <a:cs typeface="+mn-lt"/>
              <a:sym typeface="+mn-ea"/>
            </a:endParaRPr>
          </a:p>
          <a:p>
            <a:pPr algn="l"/>
            <a:endParaRPr lang="en-US" altLang="en-US">
              <a:cs typeface="+mn-lt"/>
              <a:sym typeface="+mn-ea"/>
            </a:endParaRPr>
          </a:p>
        </p:txBody>
      </p:sp>
      <p:sp>
        <p:nvSpPr>
          <p:cNvPr id="18" name="文本框 17"/>
          <p:cNvSpPr txBox="1"/>
          <p:nvPr/>
        </p:nvSpPr>
        <p:spPr>
          <a:xfrm>
            <a:off x="6343015" y="2660650"/>
            <a:ext cx="2306955" cy="368300"/>
          </a:xfrm>
          <a:prstGeom prst="rect">
            <a:avLst/>
          </a:prstGeom>
          <a:solidFill>
            <a:schemeClr val="bg1"/>
          </a:solidFill>
        </p:spPr>
        <p:txBody>
          <a:bodyPr wrap="square" rtlCol="0">
            <a:spAutoFit/>
          </a:bodyPr>
          <a:p>
            <a:pPr algn="l">
              <a:buClrTx/>
              <a:buSzTx/>
              <a:buFontTx/>
            </a:pPr>
            <a:r>
              <a:rPr lang="en-US" altLang="en-US">
                <a:latin typeface="Impact" panose="020B0806030902050204" charset="0"/>
                <a:cs typeface="Impact" panose="020B0806030902050204" charset="0"/>
                <a:sym typeface="+mn-ea"/>
              </a:rPr>
              <a:t>The “Destined One”</a:t>
            </a:r>
            <a:endParaRPr lang="en-US" altLang="en-US">
              <a:latin typeface="Impact" panose="020B0806030902050204" charset="0"/>
              <a:cs typeface="Impact" panose="020B0806030902050204" charset="0"/>
              <a:sym typeface="+mn-ea"/>
            </a:endParaRPr>
          </a:p>
        </p:txBody>
      </p:sp>
      <p:sp>
        <p:nvSpPr>
          <p:cNvPr id="19" name="文本框 18"/>
          <p:cNvSpPr txBox="1"/>
          <p:nvPr/>
        </p:nvSpPr>
        <p:spPr>
          <a:xfrm>
            <a:off x="5722620" y="3144520"/>
            <a:ext cx="5100320" cy="2584450"/>
          </a:xfrm>
          <a:prstGeom prst="rect">
            <a:avLst/>
          </a:prstGeom>
          <a:noFill/>
        </p:spPr>
        <p:txBody>
          <a:bodyPr wrap="square" rtlCol="0">
            <a:spAutoFit/>
          </a:bodyPr>
          <a:p>
            <a:pPr algn="l"/>
            <a:r>
              <a:rPr lang="en-US" altLang="en-US">
                <a:cs typeface="+mn-lt"/>
                <a:sym typeface="+mn-ea"/>
              </a:rPr>
              <a:t>Instead of retelling the original story, the game introduces players as the “Destined One”, a monkey descendant uncovering the truth behind Sun Wukong’s fall. This fresh perspective blends traditional Chinese folklore with creative storytelling, immersing players in a mythical world that feels both ancient and new.</a:t>
            </a:r>
            <a:endParaRPr lang="en-US" altLang="en-US">
              <a:cs typeface="+mn-lt"/>
              <a:sym typeface="+mn-ea"/>
            </a:endParaRPr>
          </a:p>
          <a:p>
            <a:pPr algn="l"/>
            <a:endParaRPr lang="en-US" altLang="en-US">
              <a:cs typeface="+mn-lt"/>
              <a:sym typeface="+mn-ea"/>
            </a:endParaRPr>
          </a:p>
          <a:p>
            <a:pPr algn="l"/>
            <a:endParaRPr lang="en-US" altLang="en-US">
              <a:cs typeface="+mn-lt"/>
              <a:sym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 name="组合 44"/>
          <p:cNvGrpSpPr/>
          <p:nvPr/>
        </p:nvGrpSpPr>
        <p:grpSpPr>
          <a:xfrm>
            <a:off x="635" y="0"/>
            <a:ext cx="12192000" cy="6858000"/>
            <a:chOff x="1" y="0"/>
            <a:chExt cx="19200" cy="10800"/>
          </a:xfrm>
        </p:grpSpPr>
        <p:pic>
          <p:nvPicPr>
            <p:cNvPr id="6" name="图片 5" descr="classroom-4919801_960_720"/>
            <p:cNvPicPr>
              <a:picLocks noChangeAspect="1"/>
            </p:cNvPicPr>
            <p:nvPr>
              <p:custDataLst>
                <p:tags r:id="rId1"/>
              </p:custDataLst>
            </p:nvPr>
          </p:nvPicPr>
          <p:blipFill>
            <a:blip r:embed="rId2"/>
            <a:srcRect t="4545" b="4545"/>
            <a:stretch>
              <a:fillRect/>
            </a:stretch>
          </p:blipFill>
          <p:spPr>
            <a:xfrm>
              <a:off x="1" y="0"/>
              <a:ext cx="19200" cy="10800"/>
            </a:xfrm>
            <a:prstGeom prst="rect">
              <a:avLst/>
            </a:prstGeom>
          </p:spPr>
        </p:pic>
        <p:sp>
          <p:nvSpPr>
            <p:cNvPr id="31" name="平行四边形 30"/>
            <p:cNvSpPr/>
            <p:nvPr/>
          </p:nvSpPr>
          <p:spPr>
            <a:xfrm>
              <a:off x="1" y="2"/>
              <a:ext cx="19199" cy="10798"/>
            </a:xfrm>
            <a:prstGeom prst="parallelogram">
              <a:avLst>
                <a:gd name="adj" fmla="val 0"/>
              </a:avLst>
            </a:prstGeom>
            <a:solidFill>
              <a:srgbClr val="825126">
                <a:alpha val="8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4" name="组合 33"/>
          <p:cNvGrpSpPr/>
          <p:nvPr/>
        </p:nvGrpSpPr>
        <p:grpSpPr>
          <a:xfrm>
            <a:off x="444500" y="433189"/>
            <a:ext cx="11330305" cy="6042660"/>
            <a:chOff x="581" y="1310"/>
            <a:chExt cx="14691" cy="8016"/>
          </a:xfrm>
        </p:grpSpPr>
        <p:sp>
          <p:nvSpPr>
            <p:cNvPr id="35" name="矩形 34"/>
            <p:cNvSpPr/>
            <p:nvPr/>
          </p:nvSpPr>
          <p:spPr>
            <a:xfrm>
              <a:off x="581" y="1310"/>
              <a:ext cx="13714" cy="7404"/>
            </a:xfrm>
            <a:prstGeom prst="rect">
              <a:avLst/>
            </a:prstGeom>
            <a:solidFill>
              <a:schemeClr val="bg1"/>
            </a:solidFill>
            <a:ln>
              <a:solidFill>
                <a:srgbClr val="50271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平行四边形 35"/>
            <p:cNvSpPr/>
            <p:nvPr/>
          </p:nvSpPr>
          <p:spPr>
            <a:xfrm flipV="1">
              <a:off x="581" y="8714"/>
              <a:ext cx="14691" cy="582"/>
            </a:xfrm>
            <a:prstGeom prst="parallelogram">
              <a:avLst>
                <a:gd name="adj" fmla="val 154295"/>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平行四边形 36"/>
            <p:cNvSpPr/>
            <p:nvPr/>
          </p:nvSpPr>
          <p:spPr>
            <a:xfrm rot="16200000" flipH="1" flipV="1">
              <a:off x="10775" y="4829"/>
              <a:ext cx="8016" cy="977"/>
            </a:xfrm>
            <a:prstGeom prst="parallelogram">
              <a:avLst>
                <a:gd name="adj" fmla="val 59416"/>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4" name="直接连接符 3"/>
          <p:cNvCxnSpPr/>
          <p:nvPr/>
        </p:nvCxnSpPr>
        <p:spPr>
          <a:xfrm>
            <a:off x="3966845" y="1213485"/>
            <a:ext cx="8255" cy="2397125"/>
          </a:xfrm>
          <a:prstGeom prst="line">
            <a:avLst/>
          </a:prstGeom>
          <a:ln w="12700" cmpd="sng">
            <a:solidFill>
              <a:srgbClr val="7D4B26"/>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475220" y="1200785"/>
            <a:ext cx="20955" cy="2327275"/>
          </a:xfrm>
          <a:prstGeom prst="line">
            <a:avLst/>
          </a:prstGeom>
          <a:ln w="12700" cmpd="sng">
            <a:solidFill>
              <a:srgbClr val="7D4B26"/>
            </a:solidFill>
            <a:prstDash val="sys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12165" y="1200785"/>
            <a:ext cx="2712720" cy="521970"/>
          </a:xfrm>
          <a:prstGeom prst="rect">
            <a:avLst/>
          </a:prstGeom>
          <a:noFill/>
        </p:spPr>
        <p:txBody>
          <a:bodyPr wrap="none" rtlCol="0">
            <a:noAutofit/>
          </a:bodyPr>
          <a:p>
            <a:pPr algn="l"/>
            <a:r>
              <a:rPr lang="en-US" altLang="en-US" sz="2000">
                <a:latin typeface="Impact" panose="020B0806030902050204" charset="0"/>
                <a:cs typeface="Impact" panose="020B0806030902050204" charset="0"/>
              </a:rPr>
              <a:t>Iconic Sites Reimagined</a:t>
            </a:r>
            <a:endParaRPr lang="en-US" altLang="en-US" sz="2000">
              <a:latin typeface="Impact" panose="020B0806030902050204" charset="0"/>
              <a:cs typeface="Impact" panose="020B0806030902050204" charset="0"/>
            </a:endParaRPr>
          </a:p>
          <a:p>
            <a:pPr algn="l"/>
            <a:endParaRPr lang="en-US" altLang="en-US" sz="2800">
              <a:latin typeface="Impact" panose="020B0806030902050204" charset="0"/>
              <a:cs typeface="Impact" panose="020B0806030902050204" charset="0"/>
            </a:endParaRPr>
          </a:p>
          <a:p>
            <a:endParaRPr lang="en-US" altLang="en-US" sz="2800">
              <a:latin typeface="Impact" panose="020B0806030902050204" charset="0"/>
              <a:cs typeface="Impact" panose="020B0806030902050204" charset="0"/>
            </a:endParaRPr>
          </a:p>
        </p:txBody>
      </p:sp>
      <p:sp>
        <p:nvSpPr>
          <p:cNvPr id="44" name="文本框 43"/>
          <p:cNvSpPr txBox="1"/>
          <p:nvPr/>
        </p:nvSpPr>
        <p:spPr>
          <a:xfrm>
            <a:off x="820420" y="1722755"/>
            <a:ext cx="2835275" cy="1663065"/>
          </a:xfrm>
          <a:prstGeom prst="rect">
            <a:avLst/>
          </a:prstGeom>
          <a:noFill/>
        </p:spPr>
        <p:txBody>
          <a:bodyPr wrap="square" rtlCol="0">
            <a:noAutofit/>
          </a:bodyPr>
          <a:p>
            <a:pPr algn="l"/>
            <a:r>
              <a:rPr lang="en-US" altLang="en-US">
                <a:cs typeface="+mn-lt"/>
                <a:sym typeface="+mn-ea"/>
              </a:rPr>
              <a:t>The game recreates landmarks like Yungang Grottoes and Dazu Rock Carvings, showcasing China’s architectural treasures.</a:t>
            </a:r>
            <a:endParaRPr lang="en-US" altLang="en-US">
              <a:cs typeface="+mn-lt"/>
              <a:sym typeface="+mn-ea"/>
            </a:endParaRPr>
          </a:p>
          <a:p>
            <a:pPr algn="l"/>
            <a:endParaRPr lang="en-US" altLang="en-US">
              <a:cs typeface="+mn-lt"/>
              <a:sym typeface="+mn-ea"/>
            </a:endParaRPr>
          </a:p>
          <a:p>
            <a:pPr algn="l"/>
            <a:endParaRPr lang="en-US" altLang="en-US">
              <a:cs typeface="+mn-lt"/>
              <a:sym typeface="+mn-ea"/>
            </a:endParaRPr>
          </a:p>
        </p:txBody>
      </p:sp>
      <p:sp>
        <p:nvSpPr>
          <p:cNvPr id="8" name="文本框 7"/>
          <p:cNvSpPr txBox="1"/>
          <p:nvPr/>
        </p:nvSpPr>
        <p:spPr>
          <a:xfrm>
            <a:off x="4307205" y="1722755"/>
            <a:ext cx="2835275" cy="1496695"/>
          </a:xfrm>
          <a:prstGeom prst="rect">
            <a:avLst/>
          </a:prstGeom>
          <a:noFill/>
        </p:spPr>
        <p:txBody>
          <a:bodyPr wrap="square" rtlCol="0">
            <a:noAutofit/>
          </a:bodyPr>
          <a:p>
            <a:pPr algn="l"/>
            <a:r>
              <a:rPr lang="en-US" altLang="en-US">
                <a:cs typeface="+mn-lt"/>
                <a:sym typeface="+mn-ea"/>
              </a:rPr>
              <a:t>Advanced scanning technology brings these real-world locations to life, creating a vivid cultural experience.</a:t>
            </a:r>
            <a:endParaRPr lang="en-US" altLang="en-US">
              <a:cs typeface="+mn-lt"/>
              <a:sym typeface="+mn-ea"/>
            </a:endParaRPr>
          </a:p>
          <a:p>
            <a:pPr algn="l"/>
            <a:endParaRPr lang="en-US" altLang="en-US">
              <a:cs typeface="+mn-lt"/>
              <a:sym typeface="+mn-ea"/>
            </a:endParaRPr>
          </a:p>
          <a:p>
            <a:pPr algn="l"/>
            <a:endParaRPr lang="en-US" altLang="en-US">
              <a:cs typeface="+mn-lt"/>
              <a:sym typeface="+mn-ea"/>
            </a:endParaRPr>
          </a:p>
        </p:txBody>
      </p:sp>
      <p:sp>
        <p:nvSpPr>
          <p:cNvPr id="9" name="文本框 8"/>
          <p:cNvSpPr txBox="1"/>
          <p:nvPr/>
        </p:nvSpPr>
        <p:spPr>
          <a:xfrm>
            <a:off x="7793990" y="1722755"/>
            <a:ext cx="2835275" cy="1679575"/>
          </a:xfrm>
          <a:prstGeom prst="rect">
            <a:avLst/>
          </a:prstGeom>
          <a:noFill/>
        </p:spPr>
        <p:txBody>
          <a:bodyPr wrap="square" rtlCol="0">
            <a:noAutofit/>
          </a:bodyPr>
          <a:p>
            <a:pPr algn="l"/>
            <a:r>
              <a:rPr lang="en-US" altLang="en-US">
                <a:cs typeface="+mn-lt"/>
                <a:sym typeface="+mn-ea"/>
              </a:rPr>
              <a:t>By featuring these sites, the game boosts tourism and shares Chinese heritage with players worldwide.</a:t>
            </a:r>
            <a:endParaRPr lang="en-US" altLang="en-US">
              <a:cs typeface="+mn-lt"/>
              <a:sym typeface="+mn-ea"/>
            </a:endParaRPr>
          </a:p>
          <a:p>
            <a:pPr algn="l"/>
            <a:endParaRPr lang="en-US" altLang="en-US">
              <a:cs typeface="+mn-lt"/>
              <a:sym typeface="+mn-ea"/>
            </a:endParaRPr>
          </a:p>
          <a:p>
            <a:pPr algn="l"/>
            <a:endParaRPr lang="en-US" altLang="en-US">
              <a:cs typeface="+mn-lt"/>
              <a:sym typeface="+mn-ea"/>
            </a:endParaRPr>
          </a:p>
        </p:txBody>
      </p:sp>
      <p:sp>
        <p:nvSpPr>
          <p:cNvPr id="10" name="文本框 9"/>
          <p:cNvSpPr txBox="1"/>
          <p:nvPr/>
        </p:nvSpPr>
        <p:spPr>
          <a:xfrm>
            <a:off x="7859395" y="1200785"/>
            <a:ext cx="1802130" cy="521970"/>
          </a:xfrm>
          <a:prstGeom prst="rect">
            <a:avLst/>
          </a:prstGeom>
          <a:noFill/>
        </p:spPr>
        <p:txBody>
          <a:bodyPr wrap="none" rtlCol="0">
            <a:noAutofit/>
          </a:bodyPr>
          <a:p>
            <a:pPr algn="l"/>
            <a:r>
              <a:rPr lang="en-US" altLang="en-US" sz="2000">
                <a:latin typeface="Impact" panose="020B0806030902050204" charset="0"/>
                <a:cs typeface="Impact" panose="020B0806030902050204" charset="0"/>
              </a:rPr>
              <a:t>Cultural Impact</a:t>
            </a:r>
            <a:endParaRPr lang="en-US" altLang="en-US" sz="2000">
              <a:latin typeface="Impact" panose="020B0806030902050204" charset="0"/>
              <a:cs typeface="Impact" panose="020B0806030902050204" charset="0"/>
            </a:endParaRPr>
          </a:p>
          <a:p>
            <a:pPr algn="l"/>
            <a:endParaRPr lang="en-US" altLang="en-US" sz="2800">
              <a:latin typeface="Impact" panose="020B0806030902050204" charset="0"/>
              <a:cs typeface="Impact" panose="020B0806030902050204" charset="0"/>
            </a:endParaRPr>
          </a:p>
          <a:p>
            <a:endParaRPr lang="en-US" altLang="en-US" sz="2800">
              <a:latin typeface="Impact" panose="020B0806030902050204" charset="0"/>
              <a:cs typeface="Impact" panose="020B0806030902050204" charset="0"/>
            </a:endParaRPr>
          </a:p>
        </p:txBody>
      </p:sp>
      <p:sp>
        <p:nvSpPr>
          <p:cNvPr id="11" name="文本框 10"/>
          <p:cNvSpPr txBox="1"/>
          <p:nvPr/>
        </p:nvSpPr>
        <p:spPr>
          <a:xfrm>
            <a:off x="4346575" y="1200150"/>
            <a:ext cx="2371725" cy="522605"/>
          </a:xfrm>
          <a:prstGeom prst="rect">
            <a:avLst/>
          </a:prstGeom>
          <a:noFill/>
        </p:spPr>
        <p:txBody>
          <a:bodyPr wrap="none" rtlCol="0">
            <a:noAutofit/>
          </a:bodyPr>
          <a:p>
            <a:pPr algn="l"/>
            <a:r>
              <a:rPr lang="en-US" altLang="en-US" sz="2000">
                <a:latin typeface="Impact" panose="020B0806030902050204" charset="0"/>
                <a:cs typeface="Impact" panose="020B0806030902050204" charset="0"/>
              </a:rPr>
              <a:t>Authentic Immersion</a:t>
            </a:r>
            <a:endParaRPr lang="en-US" altLang="en-US" sz="2000">
              <a:latin typeface="Impact" panose="020B0806030902050204" charset="0"/>
              <a:cs typeface="Impact" panose="020B0806030902050204" charset="0"/>
            </a:endParaRPr>
          </a:p>
          <a:p>
            <a:pPr algn="l"/>
            <a:endParaRPr lang="en-US" altLang="en-US" sz="2800">
              <a:latin typeface="Impact" panose="020B0806030902050204" charset="0"/>
              <a:cs typeface="Impact" panose="020B0806030902050204" charset="0"/>
            </a:endParaRPr>
          </a:p>
          <a:p>
            <a:endParaRPr lang="en-US" altLang="en-US" sz="2800">
              <a:latin typeface="Impact" panose="020B0806030902050204" charset="0"/>
              <a:cs typeface="Impact" panose="020B0806030902050204" charset="0"/>
            </a:endParaRPr>
          </a:p>
        </p:txBody>
      </p:sp>
      <p:pic>
        <p:nvPicPr>
          <p:cNvPr id="2" name="Picture 1" descr="2"/>
          <p:cNvPicPr>
            <a:picLocks noChangeAspect="1"/>
          </p:cNvPicPr>
          <p:nvPr/>
        </p:nvPicPr>
        <p:blipFill>
          <a:blip r:embed="rId3"/>
          <a:stretch>
            <a:fillRect/>
          </a:stretch>
        </p:blipFill>
        <p:spPr>
          <a:xfrm>
            <a:off x="444500" y="3402330"/>
            <a:ext cx="5202555" cy="2601595"/>
          </a:xfrm>
          <a:prstGeom prst="rect">
            <a:avLst/>
          </a:prstGeom>
        </p:spPr>
      </p:pic>
      <p:pic>
        <p:nvPicPr>
          <p:cNvPr id="3" name="Picture 2" descr="3"/>
          <p:cNvPicPr>
            <a:picLocks noChangeAspect="1"/>
          </p:cNvPicPr>
          <p:nvPr/>
        </p:nvPicPr>
        <p:blipFill>
          <a:blip r:embed="rId4"/>
          <a:srcRect l="-213" t="8035" b="19363"/>
          <a:stretch>
            <a:fillRect/>
          </a:stretch>
        </p:blipFill>
        <p:spPr>
          <a:xfrm>
            <a:off x="5648325" y="3406140"/>
            <a:ext cx="5372735" cy="26041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 name="组合 44"/>
          <p:cNvGrpSpPr/>
          <p:nvPr/>
        </p:nvGrpSpPr>
        <p:grpSpPr>
          <a:xfrm>
            <a:off x="635" y="0"/>
            <a:ext cx="12192000" cy="6858000"/>
            <a:chOff x="1" y="0"/>
            <a:chExt cx="19200" cy="10800"/>
          </a:xfrm>
        </p:grpSpPr>
        <p:pic>
          <p:nvPicPr>
            <p:cNvPr id="6" name="图片 5" descr="classroom-4919801_960_720"/>
            <p:cNvPicPr>
              <a:picLocks noChangeAspect="1"/>
            </p:cNvPicPr>
            <p:nvPr>
              <p:custDataLst>
                <p:tags r:id="rId1"/>
              </p:custDataLst>
            </p:nvPr>
          </p:nvPicPr>
          <p:blipFill>
            <a:blip r:embed="rId2"/>
            <a:srcRect t="4545" b="4545"/>
            <a:stretch>
              <a:fillRect/>
            </a:stretch>
          </p:blipFill>
          <p:spPr>
            <a:xfrm>
              <a:off x="1" y="0"/>
              <a:ext cx="19200" cy="10800"/>
            </a:xfrm>
            <a:prstGeom prst="rect">
              <a:avLst/>
            </a:prstGeom>
          </p:spPr>
        </p:pic>
        <p:sp>
          <p:nvSpPr>
            <p:cNvPr id="31" name="平行四边形 30"/>
            <p:cNvSpPr/>
            <p:nvPr/>
          </p:nvSpPr>
          <p:spPr>
            <a:xfrm>
              <a:off x="1" y="2"/>
              <a:ext cx="19199" cy="10798"/>
            </a:xfrm>
            <a:prstGeom prst="parallelogram">
              <a:avLst>
                <a:gd name="adj" fmla="val 0"/>
              </a:avLst>
            </a:prstGeom>
            <a:solidFill>
              <a:srgbClr val="825126">
                <a:alpha val="8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4" name="组合 33"/>
          <p:cNvGrpSpPr/>
          <p:nvPr/>
        </p:nvGrpSpPr>
        <p:grpSpPr>
          <a:xfrm>
            <a:off x="444500" y="433189"/>
            <a:ext cx="11330305" cy="6042660"/>
            <a:chOff x="581" y="1310"/>
            <a:chExt cx="14691" cy="8016"/>
          </a:xfrm>
        </p:grpSpPr>
        <p:sp>
          <p:nvSpPr>
            <p:cNvPr id="35" name="矩形 34"/>
            <p:cNvSpPr/>
            <p:nvPr/>
          </p:nvSpPr>
          <p:spPr>
            <a:xfrm>
              <a:off x="581" y="1310"/>
              <a:ext cx="13714" cy="7404"/>
            </a:xfrm>
            <a:prstGeom prst="rect">
              <a:avLst/>
            </a:prstGeom>
            <a:solidFill>
              <a:schemeClr val="bg1"/>
            </a:solidFill>
            <a:ln>
              <a:solidFill>
                <a:srgbClr val="50271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平行四边形 35"/>
            <p:cNvSpPr/>
            <p:nvPr/>
          </p:nvSpPr>
          <p:spPr>
            <a:xfrm flipV="1">
              <a:off x="581" y="8714"/>
              <a:ext cx="14691" cy="582"/>
            </a:xfrm>
            <a:prstGeom prst="parallelogram">
              <a:avLst>
                <a:gd name="adj" fmla="val 154295"/>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平行四边形 36"/>
            <p:cNvSpPr/>
            <p:nvPr/>
          </p:nvSpPr>
          <p:spPr>
            <a:xfrm rot="16200000" flipH="1" flipV="1">
              <a:off x="10775" y="4829"/>
              <a:ext cx="8016" cy="977"/>
            </a:xfrm>
            <a:prstGeom prst="parallelogram">
              <a:avLst>
                <a:gd name="adj" fmla="val 59416"/>
              </a:avLst>
            </a:prstGeom>
            <a:solidFill>
              <a:srgbClr val="332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7" name="文本框 26"/>
          <p:cNvSpPr txBox="1"/>
          <p:nvPr/>
        </p:nvSpPr>
        <p:spPr>
          <a:xfrm>
            <a:off x="3402330" y="500380"/>
            <a:ext cx="6019800" cy="1476375"/>
          </a:xfrm>
          <a:prstGeom prst="rect">
            <a:avLst/>
          </a:prstGeom>
          <a:noFill/>
        </p:spPr>
        <p:txBody>
          <a:bodyPr wrap="square" rtlCol="0">
            <a:spAutoFit/>
          </a:bodyPr>
          <a:p>
            <a:endParaRPr lang="en-US" altLang="en-US"/>
          </a:p>
          <a:p>
            <a:r>
              <a:rPr lang="en-US" altLang="en-US"/>
              <a:t>Original Chinese voice acting immerses players in the essence of Chinese folklore and emotion.</a:t>
            </a:r>
            <a:endParaRPr lang="en-US" altLang="en-US"/>
          </a:p>
          <a:p>
            <a:endParaRPr lang="en-US" altLang="en-US"/>
          </a:p>
          <a:p>
            <a:endParaRPr lang="en-US" altLang="en-US"/>
          </a:p>
        </p:txBody>
      </p:sp>
      <p:pic>
        <p:nvPicPr>
          <p:cNvPr id="5" name="Picture 4" descr="4"/>
          <p:cNvPicPr>
            <a:picLocks noChangeAspect="1"/>
          </p:cNvPicPr>
          <p:nvPr/>
        </p:nvPicPr>
        <p:blipFill>
          <a:blip r:embed="rId3"/>
          <a:srcRect t="7474"/>
          <a:stretch>
            <a:fillRect/>
          </a:stretch>
        </p:blipFill>
        <p:spPr>
          <a:xfrm>
            <a:off x="2534920" y="1671320"/>
            <a:ext cx="6000115" cy="3105150"/>
          </a:xfrm>
          <a:prstGeom prst="rect">
            <a:avLst/>
          </a:prstGeom>
        </p:spPr>
      </p:pic>
      <p:sp>
        <p:nvSpPr>
          <p:cNvPr id="14" name="流程图: 多文档 13"/>
          <p:cNvSpPr/>
          <p:nvPr/>
        </p:nvSpPr>
        <p:spPr>
          <a:xfrm>
            <a:off x="513715" y="500380"/>
            <a:ext cx="2888615" cy="1591945"/>
          </a:xfrm>
          <a:prstGeom prst="flowChartMultidocument">
            <a:avLst/>
          </a:prstGeom>
          <a:solidFill>
            <a:srgbClr val="A9673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流程图: 多文档 1"/>
          <p:cNvSpPr/>
          <p:nvPr/>
        </p:nvSpPr>
        <p:spPr>
          <a:xfrm>
            <a:off x="7776845" y="4412615"/>
            <a:ext cx="3184525" cy="1534160"/>
          </a:xfrm>
          <a:prstGeom prst="flowChartMultidocument">
            <a:avLst/>
          </a:prstGeom>
          <a:solidFill>
            <a:srgbClr val="7D4B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8015605" y="4742815"/>
            <a:ext cx="2653665" cy="371475"/>
          </a:xfrm>
          <a:prstGeom prst="rect">
            <a:avLst/>
          </a:prstGeom>
          <a:noFill/>
        </p:spPr>
        <p:txBody>
          <a:bodyPr wrap="none" rtlCol="0">
            <a:noAutofit/>
          </a:bodyPr>
          <a:p>
            <a:pPr algn="l"/>
            <a:r>
              <a:rPr lang="en-US" altLang="zh-CN">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rPr>
              <a:t>E</a:t>
            </a:r>
            <a:r>
              <a:rPr lang="en-US" altLang="en-US">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rPr>
              <a:t>motional Stories Connect</a:t>
            </a:r>
            <a:endParaRPr lang="en-US" altLang="en-US">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endParaRPr>
          </a:p>
          <a:p>
            <a:pPr algn="l"/>
            <a:endParaRPr lang="en-US" altLang="en-US" sz="2800">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endParaRPr>
          </a:p>
          <a:p>
            <a:endParaRPr lang="en-US" altLang="en-US" sz="2800">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endParaRPr>
          </a:p>
        </p:txBody>
      </p:sp>
      <p:sp>
        <p:nvSpPr>
          <p:cNvPr id="4" name="文本框 3"/>
          <p:cNvSpPr txBox="1"/>
          <p:nvPr/>
        </p:nvSpPr>
        <p:spPr>
          <a:xfrm>
            <a:off x="1757045" y="4776470"/>
            <a:ext cx="6019800" cy="906145"/>
          </a:xfrm>
          <a:prstGeom prst="rect">
            <a:avLst/>
          </a:prstGeom>
          <a:noFill/>
        </p:spPr>
        <p:txBody>
          <a:bodyPr wrap="square" rtlCol="0">
            <a:noAutofit/>
          </a:bodyPr>
          <a:p>
            <a:r>
              <a:rPr lang="en-US" altLang="en-US"/>
              <a:t>Zhu Bajie’s tragic romance blends Chinese philosophy with universal themes of love and sacrifice.</a:t>
            </a:r>
            <a:endParaRPr lang="en-US" altLang="en-US"/>
          </a:p>
          <a:p>
            <a:endParaRPr lang="en-US" altLang="en-US"/>
          </a:p>
          <a:p>
            <a:endParaRPr lang="en-US" altLang="en-US"/>
          </a:p>
        </p:txBody>
      </p:sp>
      <p:sp>
        <p:nvSpPr>
          <p:cNvPr id="41" name="文本框 40"/>
          <p:cNvSpPr txBox="1"/>
          <p:nvPr/>
        </p:nvSpPr>
        <p:spPr>
          <a:xfrm>
            <a:off x="565785" y="1236345"/>
            <a:ext cx="2421255" cy="772795"/>
          </a:xfrm>
          <a:prstGeom prst="rect">
            <a:avLst/>
          </a:prstGeom>
          <a:noFill/>
        </p:spPr>
        <p:txBody>
          <a:bodyPr wrap="none" rtlCol="0">
            <a:noAutofit/>
          </a:bodyPr>
          <a:p>
            <a:pPr algn="l"/>
            <a:r>
              <a:rPr lang="en-US" altLang="en-US">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rPr>
              <a:t>Authentic Cultural Voice</a:t>
            </a:r>
            <a:endParaRPr lang="en-US" altLang="en-US">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endParaRPr>
          </a:p>
          <a:p>
            <a:pPr algn="l"/>
            <a:endParaRPr lang="en-US" altLang="en-US" sz="2800">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endParaRPr>
          </a:p>
          <a:p>
            <a:endParaRPr lang="en-US" altLang="en-US" sz="2800">
              <a:solidFill>
                <a:schemeClr val="bg1"/>
              </a:solidFill>
              <a:effectLst>
                <a:outerShdw blurRad="38100" dist="38100" dir="2700000" algn="tl">
                  <a:srgbClr val="000000">
                    <a:alpha val="43137"/>
                  </a:srgbClr>
                </a:outerShdw>
              </a:effectLst>
              <a:latin typeface="Impact" panose="020B0806030902050204" charset="0"/>
              <a:cs typeface="Impact" panose="020B080603090205020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REFSHAPE" val="716624660"/>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REFSHAPE" val="716624660"/>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REFSHAPE" val="716624660"/>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Words>
  <Application>WPS Presentation</Application>
  <PresentationFormat>宽屏</PresentationFormat>
  <Paragraphs>66</Paragraphs>
  <Slides>4</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宋体</vt:lpstr>
      <vt:lpstr>Wingdings</vt:lpstr>
      <vt:lpstr>微软雅黑</vt:lpstr>
      <vt:lpstr>Impact</vt:lpstr>
      <vt:lpstr>Arial Unicode MS</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122</cp:revision>
  <dcterms:created xsi:type="dcterms:W3CDTF">2019-06-19T02:08:00Z</dcterms:created>
  <dcterms:modified xsi:type="dcterms:W3CDTF">2025-06-06T03:05:57Z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1033-12.2.0.21179</vt:lpwstr>
  </property>
  <property fmtid="{D5CDD505-2E9C-101B-9397-08002B2CF9AE}" pid="3" name="KSOTemplateUUID">
    <vt:lpwstr>v1.0_mb_u8CyMKk5J2wm568uzRTZtg==</vt:lpwstr>
  </property>
  <property fmtid="{D5CDD505-2E9C-101B-9397-08002B2CF9AE}" pid="4" name="ICV">
    <vt:lpwstr>31FEDB6951144AEFAA0426ED7749488B_13</vt:lpwstr>
  </property>
</Properties>
</file>