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5"/>
  </p:notesMasterIdLst>
  <p:sldIdLst>
    <p:sldId id="260" r:id="rId4"/>
    <p:sldId id="265" r:id="rId6"/>
    <p:sldId id="285" r:id="rId7"/>
    <p:sldId id="300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涂 豆思" initials="涂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48" y="124"/>
      </p:cViewPr>
      <p:guideLst>
        <p:guide orient="horz" pos="2144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36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A494E-9CC1-4609-9A96-86B09CD942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E2C0-7B5E-4599-BE96-E473A4055DD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AE2C0-7B5E-4599-BE96-E473A4055D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AE2C0-7B5E-4599-BE96-E473A4055D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AE2C0-7B5E-4599-BE96-E473A4055D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AE2C0-7B5E-4599-BE96-E473A4055DD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04304" y="67084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 userDrawn="1"/>
        </p:nvSpPr>
        <p:spPr bwMode="auto">
          <a:xfrm>
            <a:off x="308021" y="307856"/>
            <a:ext cx="661547" cy="677234"/>
          </a:xfrm>
          <a:prstGeom prst="rect">
            <a:avLst/>
          </a:prstGeom>
          <a:solidFill>
            <a:srgbClr val="B80B09"/>
          </a:solidFill>
          <a:ln w="25400" cmpd="sng">
            <a:noFill/>
            <a:miter lim="8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88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519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思源黑体 CN Normal"/>
              <a:ea typeface="思源黑体 CN Medium"/>
              <a:cs typeface="+mn-cs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969567" y="972422"/>
            <a:ext cx="11001136" cy="0"/>
          </a:xfrm>
          <a:prstGeom prst="line">
            <a:avLst/>
          </a:prstGeom>
          <a:ln w="19050">
            <a:solidFill>
              <a:srgbClr val="B80B0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1996" y="167575"/>
            <a:ext cx="2725831" cy="830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microsoft.com/office/2007/relationships/hdphoto" Target="../media/image5.wdp"/><Relationship Id="rId6" Type="http://schemas.openxmlformats.org/officeDocument/2006/relationships/image" Target="../media/image4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3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tags" Target="../tags/tag16.xml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10.jpeg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.jpeg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jpeg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A-102227"/>
          <p:cNvSpPr/>
          <p:nvPr>
            <p:custDataLst>
              <p:tags r:id="rId1"/>
            </p:custDataLst>
          </p:nvPr>
        </p:nvSpPr>
        <p:spPr>
          <a:xfrm>
            <a:off x="2395595" y="2806183"/>
            <a:ext cx="7400812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8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方正粗黑宋简体" panose="02000000000000000000" pitchFamily="2" charset="-122"/>
                <a:ea typeface="方正粗黑宋简体" panose="02000000000000000000" pitchFamily="2" charset="-122"/>
                <a:cs typeface="+mn-ea"/>
                <a:sym typeface="+mn-ea"/>
              </a:rPr>
              <a:t>经济安全</a:t>
            </a:r>
            <a:endParaRPr kumimoji="0" lang="zh-CN" altLang="en-US" sz="80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方正粗黑宋简体" panose="02000000000000000000" pitchFamily="2" charset="-122"/>
              <a:ea typeface="方正粗黑宋简体" panose="02000000000000000000" pitchFamily="2" charset="-122"/>
              <a:cs typeface="+mn-ea"/>
              <a:sym typeface="+mn-lt"/>
            </a:endParaRPr>
          </a:p>
        </p:txBody>
      </p:sp>
      <p:cxnSp>
        <p:nvCxnSpPr>
          <p:cNvPr id="94" name="PA-102228"/>
          <p:cNvCxnSpPr/>
          <p:nvPr>
            <p:custDataLst>
              <p:tags r:id="rId2"/>
            </p:custDataLst>
          </p:nvPr>
        </p:nvCxnSpPr>
        <p:spPr>
          <a:xfrm>
            <a:off x="2395595" y="2540245"/>
            <a:ext cx="7400811" cy="0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cxnSp>
        <p:nvCxnSpPr>
          <p:cNvPr id="95" name="PA-102229"/>
          <p:cNvCxnSpPr/>
          <p:nvPr>
            <p:custDataLst>
              <p:tags r:id="rId3"/>
            </p:custDataLst>
          </p:nvPr>
        </p:nvCxnSpPr>
        <p:spPr>
          <a:xfrm>
            <a:off x="2395595" y="4430017"/>
            <a:ext cx="7400811" cy="0"/>
          </a:xfrm>
          <a:prstGeom prst="line">
            <a:avLst/>
          </a:prstGeom>
          <a:noFill/>
          <a:ln w="6350" cap="flat" cmpd="sng" algn="ctr">
            <a:solidFill>
              <a:srgbClr val="C00000"/>
            </a:solidFill>
            <a:prstDash val="solid"/>
            <a:miter lim="800000"/>
          </a:ln>
          <a:effectLst/>
        </p:spPr>
      </p:cxnSp>
      <p:sp>
        <p:nvSpPr>
          <p:cNvPr id="98" name="PA-102230"/>
          <p:cNvSpPr/>
          <p:nvPr>
            <p:custDataLst>
              <p:tags r:id="rId4"/>
            </p:custDataLst>
          </p:nvPr>
        </p:nvSpPr>
        <p:spPr>
          <a:xfrm>
            <a:off x="5267325" y="1422610"/>
            <a:ext cx="1657350" cy="495281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第一章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00" name="PA-10223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32972" y="660385"/>
            <a:ext cx="1887122" cy="1340701"/>
          </a:xfrm>
          <a:prstGeom prst="rect">
            <a:avLst/>
          </a:prstGeom>
        </p:spPr>
      </p:pic>
      <p:sp>
        <p:nvSpPr>
          <p:cNvPr id="101" name="PA-102232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 rot="5400000">
            <a:off x="-1662554" y="2185078"/>
            <a:ext cx="3820085" cy="121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9696" tIns="54847" rIns="109696" bIns="5484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>
                    <a:alpha val="22000"/>
                  </a:srgb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PART 01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srgbClr val="C00000">
                  <a:alpha val="22000"/>
                </a:srgb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08" name="PA-102234"/>
          <p:cNvGrpSpPr/>
          <p:nvPr>
            <p:custDataLst>
              <p:tags r:id="rId9"/>
            </p:custDataLst>
          </p:nvPr>
        </p:nvGrpSpPr>
        <p:grpSpPr>
          <a:xfrm>
            <a:off x="1188719" y="5078225"/>
            <a:ext cx="9814562" cy="411158"/>
            <a:chOff x="1188720" y="5413580"/>
            <a:chExt cx="9814562" cy="411158"/>
          </a:xfrm>
        </p:grpSpPr>
        <p:sp>
          <p:nvSpPr>
            <p:cNvPr id="109" name="PA-矩形 108"/>
            <p:cNvSpPr/>
            <p:nvPr>
              <p:custDataLst>
                <p:tags r:id="rId10"/>
              </p:custDataLst>
            </p:nvPr>
          </p:nvSpPr>
          <p:spPr>
            <a:xfrm>
              <a:off x="1188720" y="5604759"/>
              <a:ext cx="4003040" cy="28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PA-矩形 109"/>
            <p:cNvSpPr/>
            <p:nvPr>
              <p:custDataLst>
                <p:tags r:id="rId11"/>
              </p:custDataLst>
            </p:nvPr>
          </p:nvSpPr>
          <p:spPr>
            <a:xfrm>
              <a:off x="7000242" y="5604759"/>
              <a:ext cx="4003040" cy="28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5406442" y="5413580"/>
              <a:ext cx="1379118" cy="411158"/>
              <a:chOff x="5402520" y="5413580"/>
              <a:chExt cx="1379118" cy="411158"/>
            </a:xfrm>
          </p:grpSpPr>
          <p:sp>
            <p:nvSpPr>
              <p:cNvPr id="112" name="PA-5-Point Star 111"/>
              <p:cNvSpPr/>
              <p:nvPr>
                <p:custDataLst>
                  <p:tags r:id="rId12"/>
                </p:custDataLst>
              </p:nvPr>
            </p:nvSpPr>
            <p:spPr>
              <a:xfrm>
                <a:off x="5886500" y="5413580"/>
                <a:ext cx="411158" cy="411158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3" name="PA-5-Point Star 112"/>
              <p:cNvSpPr/>
              <p:nvPr>
                <p:custDataLst>
                  <p:tags r:id="rId13"/>
                </p:custDataLst>
              </p:nvPr>
            </p:nvSpPr>
            <p:spPr>
              <a:xfrm>
                <a:off x="5586085" y="5494700"/>
                <a:ext cx="248918" cy="248918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" name="PA-5-Point Star 113"/>
              <p:cNvSpPr/>
              <p:nvPr>
                <p:custDataLst>
                  <p:tags r:id="rId14"/>
                </p:custDataLst>
              </p:nvPr>
            </p:nvSpPr>
            <p:spPr>
              <a:xfrm>
                <a:off x="6349155" y="5494700"/>
                <a:ext cx="248918" cy="248918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" name="PA-5-Point Star 114"/>
              <p:cNvSpPr/>
              <p:nvPr>
                <p:custDataLst>
                  <p:tags r:id="rId15"/>
                </p:custDataLst>
              </p:nvPr>
            </p:nvSpPr>
            <p:spPr>
              <a:xfrm>
                <a:off x="5402520" y="5553125"/>
                <a:ext cx="132068" cy="132068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6" name="PA-5-Point Star 115"/>
              <p:cNvSpPr/>
              <p:nvPr>
                <p:custDataLst>
                  <p:tags r:id="rId16"/>
                </p:custDataLst>
              </p:nvPr>
            </p:nvSpPr>
            <p:spPr>
              <a:xfrm>
                <a:off x="6649570" y="5553125"/>
                <a:ext cx="132068" cy="132068"/>
              </a:xfrm>
              <a:prstGeom prst="star5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75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25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102235"/>
          <p:cNvSpPr/>
          <p:nvPr>
            <p:custDataLst>
              <p:tags r:id="rId1"/>
            </p:custDataLst>
          </p:nvPr>
        </p:nvSpPr>
        <p:spPr>
          <a:xfrm>
            <a:off x="1054475" y="296663"/>
            <a:ext cx="43811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ea"/>
              </a:rPr>
              <a:t>经济安全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Freeform 5"/>
          <p:cNvSpPr/>
          <p:nvPr/>
        </p:nvSpPr>
        <p:spPr bwMode="auto">
          <a:xfrm rot="16200000">
            <a:off x="1562735" y="347345"/>
            <a:ext cx="5194300" cy="7501890"/>
          </a:xfrm>
          <a:custGeom>
            <a:avLst/>
            <a:gdLst>
              <a:gd name="T0" fmla="*/ 3357 w 3357"/>
              <a:gd name="T1" fmla="*/ 514 h 3187"/>
              <a:gd name="T2" fmla="*/ 3357 w 3357"/>
              <a:gd name="T3" fmla="*/ 0 h 3187"/>
              <a:gd name="T4" fmla="*/ 0 w 3357"/>
              <a:gd name="T5" fmla="*/ 0 h 3187"/>
              <a:gd name="T6" fmla="*/ 0 w 3357"/>
              <a:gd name="T7" fmla="*/ 3187 h 3187"/>
              <a:gd name="T8" fmla="*/ 3357 w 3357"/>
              <a:gd name="T9" fmla="*/ 3187 h 3187"/>
              <a:gd name="T10" fmla="*/ 3357 w 3357"/>
              <a:gd name="T11" fmla="*/ 2673 h 3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57" h="3187">
                <a:moveTo>
                  <a:pt x="3357" y="514"/>
                </a:moveTo>
                <a:lnTo>
                  <a:pt x="3357" y="0"/>
                </a:lnTo>
                <a:lnTo>
                  <a:pt x="0" y="0"/>
                </a:lnTo>
                <a:lnTo>
                  <a:pt x="0" y="3187"/>
                </a:lnTo>
                <a:lnTo>
                  <a:pt x="3357" y="3187"/>
                </a:lnTo>
                <a:lnTo>
                  <a:pt x="3357" y="2673"/>
                </a:lnTo>
              </a:path>
            </a:pathLst>
          </a:custGeom>
          <a:noFill/>
          <a:ln w="19050" cap="flat">
            <a:solidFill>
              <a:srgbClr val="C00000"/>
            </a:solidFill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>
              <a:defRPr/>
            </a:pPr>
            <a:endParaRPr lang="zh-CN" altLang="en-US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08569" y="1215740"/>
            <a:ext cx="6502931" cy="717238"/>
            <a:chOff x="2943301" y="1857139"/>
            <a:chExt cx="6502931" cy="71723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858850" flipH="1">
              <a:off x="9114774" y="1857140"/>
              <a:ext cx="331458" cy="717237"/>
            </a:xfrm>
            <a:prstGeom prst="rect">
              <a:avLst/>
            </a:prstGeom>
          </p:spPr>
        </p:pic>
        <p:sp>
          <p:nvSpPr>
            <p:cNvPr id="8" name="圆角矩形 4"/>
            <p:cNvSpPr/>
            <p:nvPr/>
          </p:nvSpPr>
          <p:spPr>
            <a:xfrm>
              <a:off x="3358279" y="1879991"/>
              <a:ext cx="5672976" cy="521860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 w="63500" cap="flat" cmpd="sng" algn="ctr">
              <a:solidFill>
                <a:srgbClr val="C00000">
                  <a:alpha val="3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kern="0" dirty="0">
                <a:solidFill>
                  <a:srgbClr val="FCFCFC"/>
                </a:solidFill>
                <a:cs typeface="+mn-ea"/>
                <a:sym typeface="+mn-lt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20741150">
              <a:off x="2943301" y="1857139"/>
              <a:ext cx="331458" cy="717237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4815685" y="1880242"/>
              <a:ext cx="23164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什么是经济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安全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35305" y="1871980"/>
            <a:ext cx="7308215" cy="47307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  <a:defRPr/>
            </a:pP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rcRect l="1985"/>
          <a:stretch>
            <a:fillRect/>
          </a:stretch>
        </p:blipFill>
        <p:spPr>
          <a:xfrm>
            <a:off x="8012430" y="1501140"/>
            <a:ext cx="4179570" cy="4387215"/>
          </a:xfrm>
          <a:prstGeom prst="rect">
            <a:avLst/>
          </a:prstGeom>
        </p:spPr>
      </p:pic>
      <p:sp>
        <p:nvSpPr>
          <p:cNvPr id="3" name="Shape 2"/>
          <p:cNvSpPr/>
          <p:nvPr/>
        </p:nvSpPr>
        <p:spPr>
          <a:xfrm>
            <a:off x="755690" y="517763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2" name="Image 1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5345" y="2207062"/>
            <a:ext cx="1134070" cy="1814513"/>
          </a:xfrm>
          <a:prstGeom prst="rect">
            <a:avLst/>
          </a:prstGeom>
        </p:spPr>
      </p:pic>
      <p:sp>
        <p:nvSpPr>
          <p:cNvPr id="15" name="Text 1"/>
          <p:cNvSpPr/>
          <p:nvPr>
            <p:custDataLst>
              <p:tags r:id="rId6"/>
            </p:custDataLst>
          </p:nvPr>
        </p:nvSpPr>
        <p:spPr>
          <a:xfrm>
            <a:off x="2009577" y="243387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zh-CN" alt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国内经济安全</a:t>
            </a:r>
            <a:endParaRPr lang="zh-CN" altLang="en-US" sz="2200" dirty="0">
              <a:solidFill>
                <a:srgbClr val="15213F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sp>
        <p:nvSpPr>
          <p:cNvPr id="16" name="Text 2"/>
          <p:cNvSpPr/>
          <p:nvPr>
            <p:custDataLst>
              <p:tags r:id="rId7"/>
            </p:custDataLst>
          </p:nvPr>
        </p:nvSpPr>
        <p:spPr>
          <a:xfrm>
            <a:off x="2009775" y="2924175"/>
            <a:ext cx="6082030" cy="10445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l">
              <a:lnSpc>
                <a:spcPts val="2850"/>
              </a:lnSpc>
              <a:buClrTx/>
              <a:buSzTx/>
              <a:buNone/>
            </a:pPr>
            <a:r>
              <a:rPr lang="zh-CN" altLang="en-US" sz="1750" dirty="0"/>
              <a:t>国内经济安全侧重于经济体系的稳定性和持续性</a:t>
            </a:r>
            <a:endParaRPr lang="zh-CN" altLang="en-US" sz="1750" dirty="0"/>
          </a:p>
        </p:txBody>
      </p:sp>
      <p:pic>
        <p:nvPicPr>
          <p:cNvPr id="23" name="Image 2" descr="preencoded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35345" y="4021574"/>
            <a:ext cx="1134070" cy="1814513"/>
          </a:xfrm>
          <a:prstGeom prst="rect">
            <a:avLst/>
          </a:prstGeom>
        </p:spPr>
      </p:pic>
      <p:sp>
        <p:nvSpPr>
          <p:cNvPr id="24" name="Text 3"/>
          <p:cNvSpPr/>
          <p:nvPr>
            <p:custDataLst>
              <p:tags r:id="rId10"/>
            </p:custDataLst>
          </p:nvPr>
        </p:nvSpPr>
        <p:spPr>
          <a:xfrm>
            <a:off x="2009577" y="424838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zh-CN" altLang="en-US" sz="2200" dirty="0"/>
              <a:t>国际经济安全</a:t>
            </a:r>
            <a:endParaRPr lang="zh-CN" altLang="en-US" sz="2200" dirty="0"/>
          </a:p>
        </p:txBody>
      </p:sp>
      <p:sp>
        <p:nvSpPr>
          <p:cNvPr id="26" name="Text 4"/>
          <p:cNvSpPr/>
          <p:nvPr>
            <p:custDataLst>
              <p:tags r:id="rId11"/>
            </p:custDataLst>
          </p:nvPr>
        </p:nvSpPr>
        <p:spPr>
          <a:xfrm>
            <a:off x="2009775" y="4739005"/>
            <a:ext cx="6082030" cy="109728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zh-CN" altLang="en-US" sz="1750" dirty="0"/>
              <a:t>国际经济安全则聚焦于维护经济发展所需</a:t>
            </a:r>
            <a:endParaRPr lang="zh-CN" altLang="en-US" sz="1750" dirty="0"/>
          </a:p>
          <a:p>
            <a:pPr marL="0" indent="0" algn="l">
              <a:lnSpc>
                <a:spcPts val="2850"/>
              </a:lnSpc>
              <a:buNone/>
            </a:pPr>
            <a:r>
              <a:rPr lang="zh-CN" altLang="en-US" sz="1750" dirty="0"/>
              <a:t>资源、市场和商业利益的稳定性与可持续性</a:t>
            </a:r>
            <a:endParaRPr lang="zh-CN" alt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102237"/>
          <p:cNvSpPr/>
          <p:nvPr>
            <p:custDataLst>
              <p:tags r:id="rId1"/>
            </p:custDataLst>
          </p:nvPr>
        </p:nvSpPr>
        <p:spPr>
          <a:xfrm>
            <a:off x="1054475" y="296663"/>
            <a:ext cx="4381125" cy="80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zh-CN" altLang="en-US" sz="3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ea"/>
              </a:rPr>
              <a:t>经济安全面临的挑战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687155" y="3945770"/>
            <a:ext cx="10704830" cy="4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1"/>
          <p:cNvSpPr/>
          <p:nvPr>
            <p:custDataLst>
              <p:tags r:id="rId2"/>
            </p:custDataLst>
          </p:nvPr>
        </p:nvSpPr>
        <p:spPr>
          <a:xfrm>
            <a:off x="743585" y="1837055"/>
            <a:ext cx="2439035" cy="28384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zh-CN" altLang="en-US" sz="2400" dirty="0">
                <a:solidFill>
                  <a:srgbClr val="C00000"/>
                </a:solidFill>
                <a:cs typeface="+mn-ea"/>
              </a:rPr>
              <a:t>外部市场风险日益凸显</a:t>
            </a:r>
            <a:endParaRPr lang="zh-CN" altLang="en-US" sz="2400" dirty="0">
              <a:solidFill>
                <a:srgbClr val="C00000"/>
              </a:solidFill>
              <a:cs typeface="+mn-ea"/>
            </a:endParaRPr>
          </a:p>
        </p:txBody>
      </p:sp>
      <p:sp>
        <p:nvSpPr>
          <p:cNvPr id="4" name="Text 2"/>
          <p:cNvSpPr/>
          <p:nvPr>
            <p:custDataLst>
              <p:tags r:id="rId3"/>
            </p:custDataLst>
          </p:nvPr>
        </p:nvSpPr>
        <p:spPr>
          <a:xfrm>
            <a:off x="743585" y="2418715"/>
            <a:ext cx="3422650" cy="205867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zh-CN" altLang="en-US" sz="1750" dirty="0"/>
              <a:t>中美贸易战升级</a:t>
            </a:r>
            <a:endParaRPr lang="zh-CN" altLang="en-US" sz="1750" dirty="0"/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zh-CN" altLang="en-US" sz="1750" dirty="0"/>
              <a:t>关税加征与市场限制双重打压</a:t>
            </a:r>
            <a:endParaRPr lang="zh-CN" altLang="en-US" sz="1750" dirty="0"/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zh-CN" altLang="en-US" sz="1750" dirty="0"/>
              <a:t>出口受阻，进口风险加剧</a:t>
            </a:r>
            <a:endParaRPr lang="zh-CN" altLang="en-US" sz="1750" dirty="0"/>
          </a:p>
        </p:txBody>
      </p:sp>
      <p:sp>
        <p:nvSpPr>
          <p:cNvPr id="5" name="Text 3"/>
          <p:cNvSpPr/>
          <p:nvPr>
            <p:custDataLst>
              <p:tags r:id="rId4"/>
            </p:custDataLst>
          </p:nvPr>
        </p:nvSpPr>
        <p:spPr>
          <a:xfrm>
            <a:off x="4378960" y="1837055"/>
            <a:ext cx="2439035" cy="28384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zh-CN" altLang="en-US" sz="2400" dirty="0">
                <a:solidFill>
                  <a:srgbClr val="C00000"/>
                </a:solidFill>
                <a:cs typeface="+mn-ea"/>
              </a:rPr>
              <a:t>技术依赖问题日益严峻</a:t>
            </a:r>
            <a:endParaRPr lang="zh-CN" altLang="en-US" sz="2400" dirty="0">
              <a:solidFill>
                <a:srgbClr val="C00000"/>
              </a:solidFill>
              <a:cs typeface="+mn-ea"/>
            </a:endParaRPr>
          </a:p>
        </p:txBody>
      </p:sp>
      <p:sp>
        <p:nvSpPr>
          <p:cNvPr id="6" name="Text 4"/>
          <p:cNvSpPr/>
          <p:nvPr>
            <p:custDataLst>
              <p:tags r:id="rId5"/>
            </p:custDataLst>
          </p:nvPr>
        </p:nvSpPr>
        <p:spPr>
          <a:xfrm>
            <a:off x="4378960" y="2418715"/>
            <a:ext cx="3422650" cy="203962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285750" indent="-285750" algn="l">
              <a:lnSpc>
                <a:spcPts val="285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750" dirty="0"/>
              <a:t>芯片出口限制</a:t>
            </a:r>
            <a:endParaRPr lang="zh-CN" altLang="en-US" sz="1750" dirty="0"/>
          </a:p>
          <a:p>
            <a:pPr marL="285750" indent="-285750" algn="l">
              <a:lnSpc>
                <a:spcPts val="285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750" dirty="0"/>
              <a:t>产业链脱钩</a:t>
            </a:r>
            <a:endParaRPr lang="zh-CN" altLang="en-US" sz="1750" dirty="0"/>
          </a:p>
        </p:txBody>
      </p:sp>
      <p:sp>
        <p:nvSpPr>
          <p:cNvPr id="2" name="Text 5"/>
          <p:cNvSpPr/>
          <p:nvPr>
            <p:custDataLst>
              <p:tags r:id="rId6"/>
            </p:custDataLst>
          </p:nvPr>
        </p:nvSpPr>
        <p:spPr>
          <a:xfrm>
            <a:off x="8014335" y="1837055"/>
            <a:ext cx="2439035" cy="28384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zh-CN" altLang="en-US" sz="2400" dirty="0">
                <a:solidFill>
                  <a:srgbClr val="C00000"/>
                </a:solidFill>
                <a:cs typeface="+mn-ea"/>
              </a:rPr>
              <a:t>国内内需长期不足</a:t>
            </a:r>
            <a:endParaRPr lang="zh-CN" altLang="en-US" sz="2400" dirty="0">
              <a:solidFill>
                <a:srgbClr val="C00000"/>
              </a:solidFill>
              <a:cs typeface="+mn-ea"/>
            </a:endParaRPr>
          </a:p>
        </p:txBody>
      </p:sp>
      <p:sp>
        <p:nvSpPr>
          <p:cNvPr id="8" name="Text 6"/>
          <p:cNvSpPr/>
          <p:nvPr>
            <p:custDataLst>
              <p:tags r:id="rId7"/>
            </p:custDataLst>
          </p:nvPr>
        </p:nvSpPr>
        <p:spPr>
          <a:xfrm>
            <a:off x="8014335" y="2418715"/>
            <a:ext cx="3422650" cy="2908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285750" indent="-285750" algn="l">
              <a:lnSpc>
                <a:spcPts val="285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750" dirty="0"/>
              <a:t>外贸依存度过高</a:t>
            </a:r>
            <a:endParaRPr lang="zh-CN" altLang="en-US" sz="1750" dirty="0"/>
          </a:p>
          <a:p>
            <a:pPr marL="285750" indent="-285750" algn="l">
              <a:lnSpc>
                <a:spcPts val="285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750" dirty="0"/>
              <a:t>消费能力与收入分配失衡</a:t>
            </a:r>
            <a:endParaRPr lang="zh-CN" altLang="en-US" sz="1750" dirty="0"/>
          </a:p>
        </p:txBody>
      </p:sp>
      <p:pic>
        <p:nvPicPr>
          <p:cNvPr id="9" name="图片 8" descr="贸易战"/>
          <p:cNvPicPr>
            <a:picLocks noChangeAspect="1"/>
          </p:cNvPicPr>
          <p:nvPr/>
        </p:nvPicPr>
        <p:blipFill>
          <a:blip r:embed="rId8"/>
          <a:srcRect r="-121" b="-153"/>
          <a:stretch>
            <a:fillRect/>
          </a:stretch>
        </p:blipFill>
        <p:spPr>
          <a:xfrm>
            <a:off x="-23495" y="4646295"/>
            <a:ext cx="3972560" cy="2231390"/>
          </a:xfrm>
          <a:prstGeom prst="rect">
            <a:avLst/>
          </a:prstGeom>
        </p:spPr>
      </p:pic>
      <p:pic>
        <p:nvPicPr>
          <p:cNvPr id="11" name="图片 10" descr="芯片封锁"/>
          <p:cNvPicPr>
            <a:picLocks noChangeAspect="1"/>
          </p:cNvPicPr>
          <p:nvPr/>
        </p:nvPicPr>
        <p:blipFill>
          <a:blip r:embed="rId9"/>
          <a:srcRect l="3544" t="8392" r="3826" b="5579"/>
          <a:stretch>
            <a:fillRect/>
          </a:stretch>
        </p:blipFill>
        <p:spPr>
          <a:xfrm>
            <a:off x="3949065" y="4601845"/>
            <a:ext cx="4180840" cy="2311400"/>
          </a:xfrm>
          <a:prstGeom prst="rect">
            <a:avLst/>
          </a:prstGeom>
        </p:spPr>
      </p:pic>
      <p:pic>
        <p:nvPicPr>
          <p:cNvPr id="12" name="图片 11" descr="国内内需"/>
          <p:cNvPicPr>
            <a:picLocks noChangeAspect="1"/>
          </p:cNvPicPr>
          <p:nvPr/>
        </p:nvPicPr>
        <p:blipFill>
          <a:blip r:embed="rId10"/>
          <a:srcRect t="24354" r="74"/>
          <a:stretch>
            <a:fillRect/>
          </a:stretch>
        </p:blipFill>
        <p:spPr>
          <a:xfrm>
            <a:off x="8129905" y="4643120"/>
            <a:ext cx="3980815" cy="2270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-102255"/>
          <p:cNvSpPr/>
          <p:nvPr>
            <p:custDataLst>
              <p:tags r:id="rId1"/>
            </p:custDataLst>
          </p:nvPr>
        </p:nvSpPr>
        <p:spPr>
          <a:xfrm>
            <a:off x="1054475" y="296663"/>
            <a:ext cx="438112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cs typeface="+mn-ea"/>
                <a:sym typeface="+mn-ea"/>
              </a:rPr>
              <a:t>我们的应对策略</a:t>
            </a:r>
            <a:endParaRPr lang="zh-CN" altLang="en-US" sz="3600" b="1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9" name="矩形 478"/>
          <p:cNvSpPr/>
          <p:nvPr/>
        </p:nvSpPr>
        <p:spPr>
          <a:xfrm>
            <a:off x="324485" y="1073785"/>
            <a:ext cx="4205605" cy="5506720"/>
          </a:xfrm>
          <a:prstGeom prst="rect">
            <a:avLst/>
          </a:prstGeom>
          <a:noFill/>
          <a:ln w="127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altLang="zh-CN" sz="3200" dirty="0"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Text 1"/>
          <p:cNvSpPr/>
          <p:nvPr>
            <p:custDataLst>
              <p:tags r:id="rId2"/>
            </p:custDataLst>
          </p:nvPr>
        </p:nvSpPr>
        <p:spPr>
          <a:xfrm>
            <a:off x="502960" y="146272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zh-CN" altLang="en-US" sz="2200" dirty="0"/>
              <a:t>调整外贸发展战略</a:t>
            </a:r>
            <a:endParaRPr lang="zh-CN" altLang="en-US" sz="2200" dirty="0"/>
          </a:p>
        </p:txBody>
      </p:sp>
      <p:sp>
        <p:nvSpPr>
          <p:cNvPr id="3" name="Text 2"/>
          <p:cNvSpPr/>
          <p:nvPr>
            <p:custDataLst>
              <p:tags r:id="rId3"/>
            </p:custDataLst>
          </p:nvPr>
        </p:nvSpPr>
        <p:spPr>
          <a:xfrm>
            <a:off x="502920" y="2040890"/>
            <a:ext cx="3812540" cy="181483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2850"/>
              </a:lnSpc>
              <a:buNone/>
            </a:pPr>
            <a:r>
              <a:rPr lang="zh-CN" altLang="en-US" sz="1750" dirty="0"/>
              <a:t>通过</a:t>
            </a:r>
            <a:r>
              <a:rPr lang="en-US" altLang="zh-CN" sz="1750" dirty="0"/>
              <a:t>RCEP</a:t>
            </a:r>
            <a:r>
              <a:rPr lang="zh-CN" altLang="en-US" sz="1750" dirty="0"/>
              <a:t>和</a:t>
            </a:r>
            <a:r>
              <a:rPr lang="en-US" altLang="zh-CN" sz="1750" dirty="0"/>
              <a:t>“</a:t>
            </a:r>
            <a:r>
              <a:rPr lang="zh-CN" altLang="en-US" sz="1750" dirty="0"/>
              <a:t>一带一路</a:t>
            </a:r>
            <a:r>
              <a:rPr lang="en-US" altLang="zh-CN" sz="1750" dirty="0"/>
              <a:t>”</a:t>
            </a:r>
            <a:r>
              <a:rPr lang="zh-CN" altLang="en-US" sz="1750" dirty="0"/>
              <a:t>深化合作，优化出口结构，增强外贸抗风险能力。</a:t>
            </a:r>
            <a:endParaRPr lang="zh-CN" altLang="en-US" sz="1750" dirty="0"/>
          </a:p>
        </p:txBody>
      </p:sp>
      <p:sp>
        <p:nvSpPr>
          <p:cNvPr id="481" name="Text 3"/>
          <p:cNvSpPr/>
          <p:nvPr>
            <p:custDataLst>
              <p:tags r:id="rId4"/>
            </p:custDataLst>
          </p:nvPr>
        </p:nvSpPr>
        <p:spPr>
          <a:xfrm>
            <a:off x="502761" y="327501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zh-CN" altLang="en-US" sz="2200" dirty="0"/>
              <a:t>提升自主创新能力</a:t>
            </a:r>
            <a:endParaRPr lang="zh-CN" altLang="en-US" sz="2200" dirty="0"/>
          </a:p>
        </p:txBody>
      </p:sp>
      <p:sp>
        <p:nvSpPr>
          <p:cNvPr id="483" name="Text 4"/>
          <p:cNvSpPr/>
          <p:nvPr>
            <p:custDataLst>
              <p:tags r:id="rId5"/>
            </p:custDataLst>
          </p:nvPr>
        </p:nvSpPr>
        <p:spPr>
          <a:xfrm>
            <a:off x="502920" y="3855085"/>
            <a:ext cx="3812540" cy="91122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2850"/>
              </a:lnSpc>
              <a:buNone/>
            </a:pPr>
            <a:r>
              <a:rPr lang="zh-CN" altLang="en-US" sz="1750" dirty="0"/>
              <a:t>聚焦芯片等关键技术自主研发，完善技术转化机制，打通创新链条。</a:t>
            </a:r>
            <a:endParaRPr lang="zh-CN" altLang="en-US" sz="1750" dirty="0"/>
          </a:p>
        </p:txBody>
      </p:sp>
      <p:sp>
        <p:nvSpPr>
          <p:cNvPr id="484" name="Text 3"/>
          <p:cNvSpPr/>
          <p:nvPr>
            <p:custDataLst>
              <p:tags r:id="rId6"/>
            </p:custDataLst>
          </p:nvPr>
        </p:nvSpPr>
        <p:spPr>
          <a:xfrm>
            <a:off x="502761" y="508730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zh-CN" altLang="en-US" sz="2200" dirty="0"/>
              <a:t>扩大内需释放潜力</a:t>
            </a:r>
            <a:endParaRPr lang="zh-CN" altLang="en-US" sz="2200" dirty="0"/>
          </a:p>
        </p:txBody>
      </p:sp>
      <p:sp>
        <p:nvSpPr>
          <p:cNvPr id="485" name="Text 4"/>
          <p:cNvSpPr/>
          <p:nvPr>
            <p:custDataLst>
              <p:tags r:id="rId7"/>
            </p:custDataLst>
          </p:nvPr>
        </p:nvSpPr>
        <p:spPr>
          <a:xfrm>
            <a:off x="502920" y="5668645"/>
            <a:ext cx="3812540" cy="91122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>
              <a:lnSpc>
                <a:spcPts val="2850"/>
              </a:lnSpc>
              <a:buNone/>
            </a:pPr>
            <a:r>
              <a:rPr lang="zh-CN" altLang="en-US" sz="1750" dirty="0"/>
              <a:t>提高居民收入，优化分配结构，推动消费升级，增强经济发展内生动力。</a:t>
            </a:r>
            <a:endParaRPr lang="zh-CN" altLang="en-US" sz="1750" dirty="0"/>
          </a:p>
        </p:txBody>
      </p:sp>
      <p:pic>
        <p:nvPicPr>
          <p:cNvPr id="486" name="图片 485" descr="中国经济"/>
          <p:cNvPicPr>
            <a:picLocks noChangeAspect="1"/>
          </p:cNvPicPr>
          <p:nvPr/>
        </p:nvPicPr>
        <p:blipFill>
          <a:blip r:embed="rId8"/>
          <a:srcRect l="12742"/>
          <a:stretch>
            <a:fillRect/>
          </a:stretch>
        </p:blipFill>
        <p:spPr>
          <a:xfrm>
            <a:off x="4642485" y="1089025"/>
            <a:ext cx="7549515" cy="5768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random/>
      </p:transition>
    </mc:Choice>
    <mc:Fallback>
      <p:transition spd="slow" advClick="0" advTm="5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" grpId="0" bldLvl="0" animBg="1"/>
    </p:bldLst>
  </p:timing>
</p:sld>
</file>

<file path=ppt/tags/tag1.xml><?xml version="1.0" encoding="utf-8"?>
<p:tagLst xmlns:p="http://schemas.openxmlformats.org/presentationml/2006/main">
  <p:tag name="PA" val="v5.2.9"/>
</p:tagLst>
</file>

<file path=ppt/tags/tag10.xml><?xml version="1.0" encoding="utf-8"?>
<p:tagLst xmlns:p="http://schemas.openxmlformats.org/presentationml/2006/main">
  <p:tag name="PA" val="v5.2.9"/>
</p:tagLst>
</file>

<file path=ppt/tags/tag11.xml><?xml version="1.0" encoding="utf-8"?>
<p:tagLst xmlns:p="http://schemas.openxmlformats.org/presentationml/2006/main">
  <p:tag name="PA" val="v5.2.9"/>
</p:tagLst>
</file>

<file path=ppt/tags/tag12.xml><?xml version="1.0" encoding="utf-8"?>
<p:tagLst xmlns:p="http://schemas.openxmlformats.org/presentationml/2006/main">
  <p:tag name="PA" val="v5.2.9"/>
</p:tagLst>
</file>

<file path=ppt/tags/tag13.xml><?xml version="1.0" encoding="utf-8"?>
<p:tagLst xmlns:p="http://schemas.openxmlformats.org/presentationml/2006/main">
  <p:tag name="PA" val="v5.2.9"/>
</p:tagLst>
</file>

<file path=ppt/tags/tag14.xml><?xml version="1.0" encoding="utf-8"?>
<p:tagLst xmlns:p="http://schemas.openxmlformats.org/presentationml/2006/main">
  <p:tag name="PA" val="v5.2.9"/>
</p:tagLst>
</file>

<file path=ppt/tags/tag15.xml><?xml version="1.0" encoding="utf-8"?>
<p:tagLst xmlns:p="http://schemas.openxmlformats.org/presentationml/2006/main">
  <p:tag name="PA" val="v5.2.9"/>
</p:tagLst>
</file>

<file path=ppt/tags/tag16.xml><?xml version="1.0" encoding="utf-8"?>
<p:tagLst xmlns:p="http://schemas.openxmlformats.org/presentationml/2006/main">
  <p:tag name="KSO_WM_DIAGRAM_VIRTUALLY_FRAME" val="{&quot;height&quot;:285.74999999999994,&quot;left&quot;:62.50314960629921,&quot;top&quot;:198.08440944881892,&quot;width&quot;:594.993779527559}"/>
</p:tagLst>
</file>

<file path=ppt/tags/tag17.xml><?xml version="1.0" encoding="utf-8"?>
<p:tagLst xmlns:p="http://schemas.openxmlformats.org/presentationml/2006/main">
  <p:tag name="KSO_WM_DIAGRAM_VIRTUALLY_FRAME" val="{&quot;height&quot;:285.74999999999994,&quot;left&quot;:62.50314960629921,&quot;top&quot;:198.08440944881892,&quot;width&quot;:594.993779527559}"/>
</p:tagLst>
</file>

<file path=ppt/tags/tag18.xml><?xml version="1.0" encoding="utf-8"?>
<p:tagLst xmlns:p="http://schemas.openxmlformats.org/presentationml/2006/main">
  <p:tag name="KSO_WM_DIAGRAM_VIRTUALLY_FRAME" val="{&quot;height&quot;:285.74999999999994,&quot;left&quot;:62.50314960629921,&quot;top&quot;:198.08440944881892,&quot;width&quot;:594.993779527559}"/>
</p:tagLst>
</file>

<file path=ppt/tags/tag19.xml><?xml version="1.0" encoding="utf-8"?>
<p:tagLst xmlns:p="http://schemas.openxmlformats.org/presentationml/2006/main">
  <p:tag name="KSO_WM_DIAGRAM_VIRTUALLY_FRAME" val="{&quot;height&quot;:285.74999999999994,&quot;left&quot;:62.50314960629921,&quot;top&quot;:198.08440944881892,&quot;width&quot;:594.993779527559}"/>
</p:tagLst>
</file>

<file path=ppt/tags/tag2.xml><?xml version="1.0" encoding="utf-8"?>
<p:tagLst xmlns:p="http://schemas.openxmlformats.org/presentationml/2006/main">
  <p:tag name="PA" val="v5.2.9"/>
</p:tagLst>
</file>

<file path=ppt/tags/tag20.xml><?xml version="1.0" encoding="utf-8"?>
<p:tagLst xmlns:p="http://schemas.openxmlformats.org/presentationml/2006/main">
  <p:tag name="KSO_WM_DIAGRAM_VIRTUALLY_FRAME" val="{&quot;height&quot;:285.74999999999994,&quot;left&quot;:62.50314960629921,&quot;top&quot;:198.08440944881892,&quot;width&quot;:594.993779527559}"/>
</p:tagLst>
</file>

<file path=ppt/tags/tag21.xml><?xml version="1.0" encoding="utf-8"?>
<p:tagLst xmlns:p="http://schemas.openxmlformats.org/presentationml/2006/main">
  <p:tag name="KSO_WM_DIAGRAM_VIRTUALLY_FRAME" val="{&quot;height&quot;:285.74999999999994,&quot;left&quot;:62.50314960629921,&quot;top&quot;:198.08440944881892,&quot;width&quot;:594.993779527559}"/>
</p:tagLst>
</file>

<file path=ppt/tags/tag22.xml><?xml version="1.0" encoding="utf-8"?>
<p:tagLst xmlns:p="http://schemas.openxmlformats.org/presentationml/2006/main">
  <p:tag name="PA" val="v5.2.9"/>
</p:tagLst>
</file>

<file path=ppt/tags/tag23.xml><?xml version="1.0" encoding="utf-8"?>
<p:tagLst xmlns:p="http://schemas.openxmlformats.org/presentationml/2006/main">
  <p:tag name="KSO_WM_DIAGRAM_VIRTUALLY_FRAME" val="{&quot;height&quot;:253.53448818897635,&quot;left&quot;:61.55,&quot;top&quot;:164.82496062992126,&quot;width&quot;:1028.065590551181}"/>
</p:tagLst>
</file>

<file path=ppt/tags/tag24.xml><?xml version="1.0" encoding="utf-8"?>
<p:tagLst xmlns:p="http://schemas.openxmlformats.org/presentationml/2006/main">
  <p:tag name="KSO_WM_DIAGRAM_VIRTUALLY_FRAME" val="{&quot;height&quot;:253.53448818897635,&quot;left&quot;:61.55,&quot;top&quot;:164.82496062992126,&quot;width&quot;:1028.065590551181}"/>
</p:tagLst>
</file>

<file path=ppt/tags/tag25.xml><?xml version="1.0" encoding="utf-8"?>
<p:tagLst xmlns:p="http://schemas.openxmlformats.org/presentationml/2006/main">
  <p:tag name="KSO_WM_DIAGRAM_VIRTUALLY_FRAME" val="{&quot;height&quot;:253.53448818897635,&quot;left&quot;:61.55,&quot;top&quot;:164.82496062992126,&quot;width&quot;:1028.065590551181}"/>
</p:tagLst>
</file>

<file path=ppt/tags/tag26.xml><?xml version="1.0" encoding="utf-8"?>
<p:tagLst xmlns:p="http://schemas.openxmlformats.org/presentationml/2006/main">
  <p:tag name="KSO_WM_DIAGRAM_VIRTUALLY_FRAME" val="{&quot;height&quot;:253.53448818897635,&quot;left&quot;:61.55,&quot;top&quot;:164.82496062992126,&quot;width&quot;:1028.065590551181}"/>
</p:tagLst>
</file>

<file path=ppt/tags/tag27.xml><?xml version="1.0" encoding="utf-8"?>
<p:tagLst xmlns:p="http://schemas.openxmlformats.org/presentationml/2006/main">
  <p:tag name="KSO_WM_DIAGRAM_VIRTUALLY_FRAME" val="{&quot;height&quot;:253.53448818897635,&quot;left&quot;:61.55,&quot;top&quot;:164.82496062992126,&quot;width&quot;:1028.065590551181}"/>
</p:tagLst>
</file>

<file path=ppt/tags/tag28.xml><?xml version="1.0" encoding="utf-8"?>
<p:tagLst xmlns:p="http://schemas.openxmlformats.org/presentationml/2006/main">
  <p:tag name="KSO_WM_DIAGRAM_VIRTUALLY_FRAME" val="{&quot;height&quot;:253.53448818897635,&quot;left&quot;:61.55,&quot;top&quot;:164.82496062992126,&quot;width&quot;:1028.065590551181}"/>
</p:tagLst>
</file>

<file path=ppt/tags/tag29.xml><?xml version="1.0" encoding="utf-8"?>
<p:tagLst xmlns:p="http://schemas.openxmlformats.org/presentationml/2006/main">
  <p:tag name="PA" val="v5.2.9"/>
</p:tagLst>
</file>

<file path=ppt/tags/tag3.xml><?xml version="1.0" encoding="utf-8"?>
<p:tagLst xmlns:p="http://schemas.openxmlformats.org/presentationml/2006/main">
  <p:tag name="PA" val="v5.2.9"/>
</p:tagLst>
</file>

<file path=ppt/tags/tag30.xml><?xml version="1.0" encoding="utf-8"?>
<p:tagLst xmlns:p="http://schemas.openxmlformats.org/presentationml/2006/main">
  <p:tag name="KSO_WM_DIAGRAM_VIRTUALLY_FRAME" val="{&quot;height&quot;:403.12496062992125,&quot;left&quot;:62.48748031496062,&quot;top&quot;:125.77503937007873,&quot;width&quot;:491.7250393700788}"/>
</p:tagLst>
</file>

<file path=ppt/tags/tag31.xml><?xml version="1.0" encoding="utf-8"?>
<p:tagLst xmlns:p="http://schemas.openxmlformats.org/presentationml/2006/main">
  <p:tag name="KSO_WM_DIAGRAM_VIRTUALLY_FRAME" val="{&quot;height&quot;:403.12496062992125,&quot;left&quot;:62.48748031496062,&quot;top&quot;:125.77503937007873,&quot;width&quot;:491.7250393700788}"/>
</p:tagLst>
</file>

<file path=ppt/tags/tag32.xml><?xml version="1.0" encoding="utf-8"?>
<p:tagLst xmlns:p="http://schemas.openxmlformats.org/presentationml/2006/main">
  <p:tag name="KSO_WM_DIAGRAM_VIRTUALLY_FRAME" val="{&quot;height&quot;:403.12496062992125,&quot;left&quot;:62.48748031496062,&quot;top&quot;:125.77503937007873,&quot;width&quot;:491.7250393700788}"/>
</p:tagLst>
</file>

<file path=ppt/tags/tag33.xml><?xml version="1.0" encoding="utf-8"?>
<p:tagLst xmlns:p="http://schemas.openxmlformats.org/presentationml/2006/main">
  <p:tag name="KSO_WM_DIAGRAM_VIRTUALLY_FRAME" val="{&quot;height&quot;:403.12496062992125,&quot;left&quot;:62.48748031496062,&quot;top&quot;:125.77503937007873,&quot;width&quot;:491.7250393700788}"/>
</p:tagLst>
</file>

<file path=ppt/tags/tag34.xml><?xml version="1.0" encoding="utf-8"?>
<p:tagLst xmlns:p="http://schemas.openxmlformats.org/presentationml/2006/main">
  <p:tag name="KSO_WM_DIAGRAM_VIRTUALLY_FRAME" val="{&quot;height&quot;:403.12496062992125,&quot;left&quot;:62.48748031496062,&quot;top&quot;:125.77503937007873,&quot;width&quot;:491.7250393700788}"/>
</p:tagLst>
</file>

<file path=ppt/tags/tag35.xml><?xml version="1.0" encoding="utf-8"?>
<p:tagLst xmlns:p="http://schemas.openxmlformats.org/presentationml/2006/main">
  <p:tag name="KSO_WM_DIAGRAM_VIRTUALLY_FRAME" val="{&quot;height&quot;:403.12496062992125,&quot;left&quot;:62.48748031496062,&quot;top&quot;:125.77503937007873,&quot;width&quot;:491.7250393700788}"/>
</p:tagLst>
</file>

<file path=ppt/tags/tag36.xml><?xml version="1.0" encoding="utf-8"?>
<p:tagLst xmlns:p="http://schemas.openxmlformats.org/presentationml/2006/main">
  <p:tag name="ISPRING_PRESENTATION_TITLE" val="近平论述三个坚持夯实强国之基PPT模板"/>
  <p:tag name="ISPRING_FIRST_PUBLISH" val="1"/>
</p:tagLst>
</file>

<file path=ppt/tags/tag4.xml><?xml version="1.0" encoding="utf-8"?>
<p:tagLst xmlns:p="http://schemas.openxmlformats.org/presentationml/2006/main">
  <p:tag name="PA" val="v5.2.9"/>
</p:tagLst>
</file>

<file path=ppt/tags/tag5.xml><?xml version="1.0" encoding="utf-8"?>
<p:tagLst xmlns:p="http://schemas.openxmlformats.org/presentationml/2006/main">
  <p:tag name="PA" val="v5.2.9"/>
</p:tagLst>
</file>

<file path=ppt/tags/tag6.xml><?xml version="1.0" encoding="utf-8"?>
<p:tagLst xmlns:p="http://schemas.openxmlformats.org/presentationml/2006/main">
  <p:tag name="PA" val="v5.2.9"/>
</p:tagLst>
</file>

<file path=ppt/tags/tag7.xml><?xml version="1.0" encoding="utf-8"?>
<p:tagLst xmlns:p="http://schemas.openxmlformats.org/presentationml/2006/main">
  <p:tag name="PA" val="v5.2.9"/>
</p:tagLst>
</file>

<file path=ppt/tags/tag8.xml><?xml version="1.0" encoding="utf-8"?>
<p:tagLst xmlns:p="http://schemas.openxmlformats.org/presentationml/2006/main">
  <p:tag name="PA" val="v5.2.9"/>
</p:tagLst>
</file>

<file path=ppt/tags/tag9.xml><?xml version="1.0" encoding="utf-8"?>
<p:tagLst xmlns:p="http://schemas.openxmlformats.org/presentationml/2006/main">
  <p:tag name="PA" val="v5.2.9"/>
</p:tagLst>
</file>

<file path=ppt/theme/theme1.xml><?xml version="1.0" encoding="utf-8"?>
<a:theme xmlns:a="http://schemas.openxmlformats.org/drawingml/2006/main" name="第一PPT，www.1ppt.com">
  <a:themeElements>
    <a:clrScheme name="涂豆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FFEDC2"/>
      </a:accent2>
      <a:accent3>
        <a:srgbClr val="A5A5A5"/>
      </a:accent3>
      <a:accent4>
        <a:srgbClr val="C00000"/>
      </a:accent4>
      <a:accent5>
        <a:srgbClr val="7F7F7F"/>
      </a:accent5>
      <a:accent6>
        <a:srgbClr val="FFEDC2"/>
      </a:accent6>
      <a:hlink>
        <a:srgbClr val="C00000"/>
      </a:hlink>
      <a:folHlink>
        <a:srgbClr val="C00000"/>
      </a:folHlink>
    </a:clrScheme>
    <a:fontScheme name="ozra3vqf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WPS 演示</Application>
  <PresentationFormat>宽屏</PresentationFormat>
  <Paragraphs>54</Paragraphs>
  <Slides>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宋体</vt:lpstr>
      <vt:lpstr>Wingdings</vt:lpstr>
      <vt:lpstr>思源黑体 CN Normal</vt:lpstr>
      <vt:lpstr>思源黑体 CN Medium</vt:lpstr>
      <vt:lpstr>方正粗黑宋简体</vt:lpstr>
      <vt:lpstr>微软雅黑</vt:lpstr>
      <vt:lpstr>Arial Unicode MS</vt:lpstr>
      <vt:lpstr>等线</vt:lpstr>
      <vt:lpstr>黑体</vt:lpstr>
      <vt:lpstr>Roboto Slab</vt:lpstr>
      <vt:lpstr>Segoe Print</vt:lpstr>
      <vt:lpstr>Roboto Slab</vt:lpstr>
      <vt:lpstr>Roboto Slab</vt:lpstr>
      <vt:lpstr>MingLiU-ExtB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近平论述三个坚持夯实强国之基PPT模板</dc:title>
  <dc:creator>第一PPT</dc:creator>
  <cp:keywords>www.1ppt.com</cp:keywords>
  <dc:description>www.1ppt.com</dc:description>
  <cp:lastModifiedBy>VVolfBite</cp:lastModifiedBy>
  <cp:revision>44</cp:revision>
  <dcterms:created xsi:type="dcterms:W3CDTF">2019-10-29T10:17:00Z</dcterms:created>
  <dcterms:modified xsi:type="dcterms:W3CDTF">2024-12-16T07:05:10Z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8F03950FA6054F96BB72E96004A1D363_13</vt:lpwstr>
  </property>
  <property fmtid="{D5CDD505-2E9C-101B-9397-08002B2CF9AE}" pid="3" name="KSOProductBuildVer">
    <vt:lpwstr>2052-12.1.0.19302</vt:lpwstr>
  </property>
</Properties>
</file>