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801600" cy="9601200" type="A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024"/>
        <p:guide pos="40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58777" y="1280198"/>
            <a:ext cx="10289462" cy="359866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58777" y="4984706"/>
            <a:ext cx="10289462" cy="206142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360" spc="2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38839" y="1083632"/>
            <a:ext cx="11521779" cy="767614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58777" y="3477702"/>
            <a:ext cx="10289462" cy="142636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84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258777" y="4984706"/>
            <a:ext cx="10289462" cy="66025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3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8839" y="851785"/>
            <a:ext cx="11517999" cy="9878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8839" y="2086621"/>
            <a:ext cx="11517999" cy="666307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090402" y="5387918"/>
            <a:ext cx="8157480" cy="107355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16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090402" y="6461469"/>
            <a:ext cx="8157480" cy="12146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40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8839" y="851785"/>
            <a:ext cx="11517999" cy="9878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38839" y="2101742"/>
            <a:ext cx="5435799" cy="664795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32379" y="2101742"/>
            <a:ext cx="5435799" cy="664795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8839" y="851785"/>
            <a:ext cx="11517999" cy="9878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38839" y="2000939"/>
            <a:ext cx="5609685" cy="534256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8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8839" y="2595676"/>
            <a:ext cx="5609685" cy="615402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547730" y="1990479"/>
            <a:ext cx="5609685" cy="534256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8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547730" y="2595676"/>
            <a:ext cx="5609685" cy="615402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8839" y="851785"/>
            <a:ext cx="11517999" cy="9878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8839" y="2177344"/>
            <a:ext cx="5494892" cy="645138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2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668117" y="2177344"/>
            <a:ext cx="5488721" cy="645138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2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746857" y="1280198"/>
            <a:ext cx="1096232" cy="7041086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92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60148" y="1280198"/>
            <a:ext cx="9627943" cy="7041086"/>
          </a:xfrm>
        </p:spPr>
        <p:txBody>
          <a:bodyPr vert="eaVert" lIns="46800" tIns="46800" rIns="46800" bIns="46800"/>
          <a:lstStyle>
            <a:lvl1pPr marL="320040" indent="-320040">
              <a:spcAft>
                <a:spcPts val="1000"/>
              </a:spcAft>
              <a:defRPr spc="300"/>
            </a:lvl1pPr>
            <a:lvl2pPr marL="960120" indent="-320040">
              <a:defRPr spc="300"/>
            </a:lvl2pPr>
            <a:lvl3pPr marL="1600200" indent="-320040">
              <a:defRPr spc="300"/>
            </a:lvl3pPr>
            <a:lvl4pPr marL="2240280" indent="-320040">
              <a:defRPr spc="300"/>
            </a:lvl4pPr>
            <a:lvl5pPr marL="2880360" indent="-32004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38839" y="851785"/>
            <a:ext cx="11517999" cy="987869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38839" y="2086621"/>
            <a:ext cx="11517999" cy="666307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42619" y="8840419"/>
            <a:ext cx="2835082" cy="443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321927" y="8840419"/>
            <a:ext cx="4158122" cy="443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9321753" y="8840419"/>
            <a:ext cx="2835082" cy="443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80160" rtl="0" eaLnBrk="1" fontAlgn="auto" latinLnBrk="0" hangingPunct="1">
        <a:lnSpc>
          <a:spcPct val="100000"/>
        </a:lnSpc>
        <a:spcBef>
          <a:spcPct val="0"/>
        </a:spcBef>
        <a:buNone/>
        <a:defRPr sz="504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960120" indent="-320040" algn="l" defTabSz="128016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2253615" algn="l"/>
          <a:tab pos="2253615" algn="l"/>
          <a:tab pos="2253615" algn="l"/>
          <a:tab pos="2253615" algn="l"/>
        </a:tabLst>
        <a:defRPr sz="22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600200" indent="-320040" algn="l" defTabSz="128016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22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240280" indent="-320040" algn="l" defTabSz="128016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19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880360" indent="-320040" algn="l" defTabSz="128016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19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ct val="141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ct val="141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ct val="141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ct val="141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3404868" y="3280790"/>
            <a:ext cx="6386426" cy="6787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40526" y="3801115"/>
            <a:ext cx="2794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065"/>
              <a:t>迭代</a:t>
            </a:r>
            <a:r>
              <a:rPr lang="en-US" altLang="zh-CN" sz="1065"/>
              <a:t>1</a:t>
            </a:r>
            <a:endParaRPr lang="en-US" altLang="zh-CN" sz="1065"/>
          </a:p>
        </p:txBody>
      </p:sp>
      <p:cxnSp>
        <p:nvCxnSpPr>
          <p:cNvPr id="8" name="直接连接符 7"/>
          <p:cNvCxnSpPr/>
          <p:nvPr/>
        </p:nvCxnSpPr>
        <p:spPr>
          <a:xfrm>
            <a:off x="3418633" y="4799768"/>
            <a:ext cx="6344271" cy="1339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445303" y="6325245"/>
            <a:ext cx="6328196" cy="696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449588" y="7844191"/>
            <a:ext cx="6323195" cy="53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76523" y="2903030"/>
            <a:ext cx="966121" cy="307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数据编码解码</a:t>
            </a:r>
            <a:endParaRPr lang="zh-CN" altLang="en-US" sz="945"/>
          </a:p>
        </p:txBody>
      </p:sp>
      <p:sp>
        <p:nvSpPr>
          <p:cNvPr id="13" name="矩形 12"/>
          <p:cNvSpPr/>
          <p:nvPr/>
        </p:nvSpPr>
        <p:spPr>
          <a:xfrm>
            <a:off x="5676721" y="2903320"/>
            <a:ext cx="865778" cy="30687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数据</a:t>
            </a:r>
            <a:r>
              <a:rPr lang="zh-CN" altLang="en-US" sz="945"/>
              <a:t>处理</a:t>
            </a:r>
            <a:endParaRPr lang="zh-CN" altLang="en-US" sz="945"/>
          </a:p>
        </p:txBody>
      </p:sp>
      <p:sp>
        <p:nvSpPr>
          <p:cNvPr id="14" name="矩形 13"/>
          <p:cNvSpPr/>
          <p:nvPr/>
        </p:nvSpPr>
        <p:spPr>
          <a:xfrm>
            <a:off x="7109978" y="2903320"/>
            <a:ext cx="865599" cy="30687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数据可视化</a:t>
            </a:r>
            <a:endParaRPr lang="zh-CN" altLang="en-US" sz="945"/>
          </a:p>
        </p:txBody>
      </p:sp>
      <p:sp>
        <p:nvSpPr>
          <p:cNvPr id="15" name="矩形 14"/>
          <p:cNvSpPr/>
          <p:nvPr/>
        </p:nvSpPr>
        <p:spPr>
          <a:xfrm>
            <a:off x="8543057" y="2903320"/>
            <a:ext cx="865599" cy="30687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运维管理</a:t>
            </a:r>
            <a:endParaRPr lang="zh-CN" altLang="en-US" sz="945"/>
          </a:p>
        </p:txBody>
      </p:sp>
      <p:sp>
        <p:nvSpPr>
          <p:cNvPr id="16" name="矩形 15"/>
          <p:cNvSpPr/>
          <p:nvPr/>
        </p:nvSpPr>
        <p:spPr>
          <a:xfrm>
            <a:off x="4143852" y="3664458"/>
            <a:ext cx="1064133" cy="306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数据编码</a:t>
            </a:r>
            <a:endParaRPr lang="zh-CN" altLang="en-US" sz="945"/>
          </a:p>
        </p:txBody>
      </p:sp>
      <p:sp>
        <p:nvSpPr>
          <p:cNvPr id="2" name="矩形 1"/>
          <p:cNvSpPr/>
          <p:nvPr/>
        </p:nvSpPr>
        <p:spPr>
          <a:xfrm>
            <a:off x="4143852" y="4041172"/>
            <a:ext cx="1064133" cy="306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数据解码</a:t>
            </a:r>
            <a:endParaRPr lang="zh-CN" altLang="en-US" sz="945"/>
          </a:p>
        </p:txBody>
      </p:sp>
      <p:sp>
        <p:nvSpPr>
          <p:cNvPr id="3" name="矩形 2"/>
          <p:cNvSpPr/>
          <p:nvPr/>
        </p:nvSpPr>
        <p:spPr>
          <a:xfrm>
            <a:off x="5559362" y="3358420"/>
            <a:ext cx="1066133" cy="306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单数据</a:t>
            </a:r>
            <a:endParaRPr lang="zh-CN" altLang="en-US" sz="945"/>
          </a:p>
          <a:p>
            <a:pPr algn="ctr"/>
            <a:r>
              <a:rPr lang="zh-CN" altLang="en-US" sz="945"/>
              <a:t>输入</a:t>
            </a:r>
            <a:endParaRPr lang="zh-CN" altLang="en-US" sz="945"/>
          </a:p>
        </p:txBody>
      </p:sp>
      <p:sp>
        <p:nvSpPr>
          <p:cNvPr id="6" name="矩形 5"/>
          <p:cNvSpPr/>
          <p:nvPr/>
        </p:nvSpPr>
        <p:spPr>
          <a:xfrm>
            <a:off x="7010877" y="4405217"/>
            <a:ext cx="1065467" cy="306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单数据</a:t>
            </a:r>
            <a:endParaRPr lang="zh-CN" altLang="en-US" sz="945"/>
          </a:p>
          <a:p>
            <a:pPr algn="ctr"/>
            <a:r>
              <a:rPr lang="zh-CN" altLang="en-US" sz="945"/>
              <a:t>输出</a:t>
            </a:r>
            <a:endParaRPr lang="zh-CN" altLang="en-US" sz="945"/>
          </a:p>
        </p:txBody>
      </p:sp>
      <p:sp>
        <p:nvSpPr>
          <p:cNvPr id="9" name="矩形 8"/>
          <p:cNvSpPr/>
          <p:nvPr/>
        </p:nvSpPr>
        <p:spPr>
          <a:xfrm>
            <a:off x="8443723" y="4405217"/>
            <a:ext cx="1065467" cy="306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日志与</a:t>
            </a:r>
            <a:endParaRPr lang="zh-CN" altLang="en-US" sz="945"/>
          </a:p>
          <a:p>
            <a:pPr algn="ctr"/>
            <a:r>
              <a:rPr lang="zh-CN" altLang="en-US" sz="945"/>
              <a:t>异常处理</a:t>
            </a:r>
            <a:endParaRPr lang="zh-CN" altLang="en-US" sz="945"/>
          </a:p>
        </p:txBody>
      </p:sp>
      <p:sp>
        <p:nvSpPr>
          <p:cNvPr id="17" name="矩形 16"/>
          <p:cNvSpPr/>
          <p:nvPr/>
        </p:nvSpPr>
        <p:spPr>
          <a:xfrm>
            <a:off x="5560029" y="4908614"/>
            <a:ext cx="1065467" cy="3060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基于数据库的</a:t>
            </a:r>
            <a:endParaRPr lang="zh-CN" altLang="en-US" sz="945"/>
          </a:p>
          <a:p>
            <a:pPr algn="ctr"/>
            <a:r>
              <a:rPr lang="zh-CN" altLang="en-US" sz="945"/>
              <a:t>数据管理</a:t>
            </a:r>
            <a:endParaRPr lang="zh-CN" altLang="en-US" sz="945"/>
          </a:p>
        </p:txBody>
      </p:sp>
      <p:sp>
        <p:nvSpPr>
          <p:cNvPr id="18" name="矩形 17"/>
          <p:cNvSpPr/>
          <p:nvPr/>
        </p:nvSpPr>
        <p:spPr>
          <a:xfrm>
            <a:off x="5559362" y="5309997"/>
            <a:ext cx="1066133" cy="306038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模糊检索</a:t>
            </a:r>
            <a:endParaRPr lang="zh-CN" altLang="en-US" sz="945"/>
          </a:p>
        </p:txBody>
      </p:sp>
      <p:sp>
        <p:nvSpPr>
          <p:cNvPr id="19" name="矩形 18"/>
          <p:cNvSpPr/>
          <p:nvPr/>
        </p:nvSpPr>
        <p:spPr>
          <a:xfrm>
            <a:off x="7010877" y="5642705"/>
            <a:ext cx="1065467" cy="306038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模板导入导出</a:t>
            </a:r>
            <a:endParaRPr lang="zh-CN" altLang="en-US" sz="945"/>
          </a:p>
        </p:txBody>
      </p:sp>
      <p:sp>
        <p:nvSpPr>
          <p:cNvPr id="20" name="矩形 19"/>
          <p:cNvSpPr/>
          <p:nvPr/>
        </p:nvSpPr>
        <p:spPr>
          <a:xfrm>
            <a:off x="8444389" y="5948744"/>
            <a:ext cx="1064800" cy="306038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基于数据库的权限管理</a:t>
            </a:r>
            <a:endParaRPr lang="zh-CN" altLang="en-US" sz="945"/>
          </a:p>
        </p:txBody>
      </p:sp>
      <p:sp>
        <p:nvSpPr>
          <p:cNvPr id="24" name="矩形 23"/>
          <p:cNvSpPr/>
          <p:nvPr/>
        </p:nvSpPr>
        <p:spPr>
          <a:xfrm>
            <a:off x="7010877" y="6575489"/>
            <a:ext cx="1065467" cy="3060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网页形式的</a:t>
            </a:r>
            <a:endParaRPr lang="zh-CN" altLang="en-US" sz="945"/>
          </a:p>
          <a:p>
            <a:pPr algn="ctr"/>
            <a:r>
              <a:rPr lang="zh-CN" altLang="en-US" sz="945"/>
              <a:t>数据可视化</a:t>
            </a:r>
            <a:endParaRPr lang="zh-CN" altLang="en-US" sz="945"/>
          </a:p>
        </p:txBody>
      </p:sp>
      <p:sp>
        <p:nvSpPr>
          <p:cNvPr id="25" name="矩形 24"/>
          <p:cNvSpPr/>
          <p:nvPr/>
        </p:nvSpPr>
        <p:spPr>
          <a:xfrm>
            <a:off x="8444389" y="6575489"/>
            <a:ext cx="1065467" cy="3060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报警机制</a:t>
            </a:r>
            <a:endParaRPr lang="zh-CN" altLang="en-US" sz="945"/>
          </a:p>
        </p:txBody>
      </p:sp>
      <p:sp>
        <p:nvSpPr>
          <p:cNvPr id="26" name="矩形 25"/>
          <p:cNvSpPr/>
          <p:nvPr/>
        </p:nvSpPr>
        <p:spPr>
          <a:xfrm>
            <a:off x="5559362" y="7988999"/>
            <a:ext cx="1065467" cy="3060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基于时效和地理的数据排序</a:t>
            </a:r>
            <a:endParaRPr lang="zh-CN" altLang="en-US" sz="945"/>
          </a:p>
        </p:txBody>
      </p:sp>
      <p:sp>
        <p:nvSpPr>
          <p:cNvPr id="27" name="矩形 26"/>
          <p:cNvSpPr/>
          <p:nvPr/>
        </p:nvSpPr>
        <p:spPr>
          <a:xfrm>
            <a:off x="7010877" y="8381048"/>
            <a:ext cx="1065467" cy="3060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地图和时间线的数据可视化</a:t>
            </a:r>
            <a:endParaRPr lang="zh-CN" altLang="en-US" sz="945"/>
          </a:p>
        </p:txBody>
      </p:sp>
      <p:sp>
        <p:nvSpPr>
          <p:cNvPr id="28" name="矩形 27"/>
          <p:cNvSpPr/>
          <p:nvPr/>
        </p:nvSpPr>
        <p:spPr>
          <a:xfrm>
            <a:off x="8443723" y="7988999"/>
            <a:ext cx="1065467" cy="3060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45"/>
              <a:t>自动收集与删除</a:t>
            </a:r>
            <a:endParaRPr lang="zh-CN" altLang="en-US" sz="945"/>
          </a:p>
        </p:txBody>
      </p:sp>
      <p:sp>
        <p:nvSpPr>
          <p:cNvPr id="29" name="文本框 28"/>
          <p:cNvSpPr txBox="1"/>
          <p:nvPr/>
        </p:nvSpPr>
        <p:spPr>
          <a:xfrm>
            <a:off x="3385090" y="2912364"/>
            <a:ext cx="857441" cy="35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65"/>
              <a:t>功能模块</a:t>
            </a:r>
            <a:endParaRPr lang="zh-CN" altLang="en-US" sz="1065"/>
          </a:p>
        </p:txBody>
      </p:sp>
      <p:sp>
        <p:nvSpPr>
          <p:cNvPr id="30" name="文本框 29"/>
          <p:cNvSpPr txBox="1"/>
          <p:nvPr/>
        </p:nvSpPr>
        <p:spPr>
          <a:xfrm>
            <a:off x="3340526" y="5275300"/>
            <a:ext cx="2794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065"/>
              <a:t>迭代</a:t>
            </a:r>
            <a:r>
              <a:rPr lang="en-US" altLang="zh-CN" sz="1065"/>
              <a:t>2</a:t>
            </a:r>
            <a:endParaRPr lang="en-US" altLang="zh-CN" sz="1065"/>
          </a:p>
        </p:txBody>
      </p:sp>
      <p:sp>
        <p:nvSpPr>
          <p:cNvPr id="31" name="文本框 30"/>
          <p:cNvSpPr txBox="1"/>
          <p:nvPr/>
        </p:nvSpPr>
        <p:spPr>
          <a:xfrm>
            <a:off x="3340526" y="6794156"/>
            <a:ext cx="2794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065"/>
              <a:t>迭代</a:t>
            </a:r>
            <a:r>
              <a:rPr lang="en-US" altLang="zh-CN" sz="1065"/>
              <a:t>3</a:t>
            </a:r>
            <a:endParaRPr lang="en-US" altLang="zh-CN" sz="1065"/>
          </a:p>
        </p:txBody>
      </p:sp>
      <p:sp>
        <p:nvSpPr>
          <p:cNvPr id="32" name="文本框 31"/>
          <p:cNvSpPr txBox="1"/>
          <p:nvPr/>
        </p:nvSpPr>
        <p:spPr>
          <a:xfrm>
            <a:off x="3340526" y="8267674"/>
            <a:ext cx="2794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065"/>
              <a:t>迭代</a:t>
            </a:r>
            <a:r>
              <a:rPr lang="en-US" altLang="zh-CN" sz="1065"/>
              <a:t>4</a:t>
            </a:r>
            <a:endParaRPr lang="en-US" altLang="zh-CN" sz="1065"/>
          </a:p>
        </p:txBody>
      </p:sp>
      <p:sp>
        <p:nvSpPr>
          <p:cNvPr id="33" name="文本框 32"/>
          <p:cNvSpPr txBox="1"/>
          <p:nvPr/>
        </p:nvSpPr>
        <p:spPr>
          <a:xfrm>
            <a:off x="3007151" y="8267674"/>
            <a:ext cx="279418" cy="419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065"/>
              <a:t>完善</a:t>
            </a:r>
            <a:endParaRPr lang="zh-CN" altLang="en-US" sz="1065"/>
          </a:p>
        </p:txBody>
      </p:sp>
      <p:sp>
        <p:nvSpPr>
          <p:cNvPr id="34" name="文本框 33"/>
          <p:cNvSpPr txBox="1"/>
          <p:nvPr/>
        </p:nvSpPr>
        <p:spPr>
          <a:xfrm>
            <a:off x="3007151" y="6151409"/>
            <a:ext cx="279418" cy="419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065"/>
              <a:t>实现</a:t>
            </a:r>
            <a:endParaRPr lang="zh-CN" altLang="en-US" sz="1065"/>
          </a:p>
        </p:txBody>
      </p:sp>
      <p:sp>
        <p:nvSpPr>
          <p:cNvPr id="35" name="文本框 34"/>
          <p:cNvSpPr txBox="1"/>
          <p:nvPr/>
        </p:nvSpPr>
        <p:spPr>
          <a:xfrm>
            <a:off x="3007151" y="3883126"/>
            <a:ext cx="279418" cy="419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065"/>
              <a:t>原型</a:t>
            </a:r>
            <a:endParaRPr lang="zh-CN" altLang="en-US" sz="1065"/>
          </a:p>
        </p:txBody>
      </p:sp>
      <p:sp>
        <p:nvSpPr>
          <p:cNvPr id="37" name="左大括号 36"/>
          <p:cNvSpPr/>
          <p:nvPr/>
        </p:nvSpPr>
        <p:spPr>
          <a:xfrm>
            <a:off x="3332417" y="3402425"/>
            <a:ext cx="79343" cy="13468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890"/>
          </a:p>
        </p:txBody>
      </p:sp>
      <p:sp>
        <p:nvSpPr>
          <p:cNvPr id="38" name="左大括号 37"/>
          <p:cNvSpPr/>
          <p:nvPr/>
        </p:nvSpPr>
        <p:spPr>
          <a:xfrm>
            <a:off x="3292412" y="4975955"/>
            <a:ext cx="112681" cy="27870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890"/>
          </a:p>
        </p:txBody>
      </p:sp>
      <p:sp>
        <p:nvSpPr>
          <p:cNvPr id="39" name="左大括号 38"/>
          <p:cNvSpPr/>
          <p:nvPr/>
        </p:nvSpPr>
        <p:spPr>
          <a:xfrm>
            <a:off x="3325750" y="7989665"/>
            <a:ext cx="79343" cy="13468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890"/>
          </a:p>
        </p:txBody>
      </p:sp>
      <p:grpSp>
        <p:nvGrpSpPr>
          <p:cNvPr id="45" name="组合 44"/>
          <p:cNvGrpSpPr/>
          <p:nvPr/>
        </p:nvGrpSpPr>
        <p:grpSpPr>
          <a:xfrm>
            <a:off x="9575864" y="3357086"/>
            <a:ext cx="332866" cy="1413510"/>
            <a:chOff x="10162" y="5035"/>
            <a:chExt cx="499" cy="2120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10242" y="5035"/>
              <a:ext cx="0" cy="2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0242" y="5623"/>
              <a:ext cx="419" cy="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优先级</a:t>
              </a:r>
              <a:endParaRPr lang="zh-CN" altLang="en-US" sz="1065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0162" y="5082"/>
              <a:ext cx="419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高</a:t>
              </a:r>
              <a:endParaRPr lang="zh-CN" altLang="en-US" sz="1065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162" y="6612"/>
              <a:ext cx="419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低</a:t>
              </a:r>
              <a:endParaRPr lang="zh-CN" altLang="en-US" sz="1065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75864" y="4872609"/>
            <a:ext cx="332708" cy="1413510"/>
            <a:chOff x="10162" y="5035"/>
            <a:chExt cx="499" cy="2120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10242" y="5035"/>
              <a:ext cx="0" cy="2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0242" y="5623"/>
              <a:ext cx="419" cy="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优先级</a:t>
              </a:r>
              <a:endParaRPr lang="zh-CN" altLang="en-US" sz="1065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162" y="5082"/>
              <a:ext cx="419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高</a:t>
              </a:r>
              <a:endParaRPr lang="zh-CN" altLang="en-US" sz="1065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162" y="6612"/>
              <a:ext cx="419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低</a:t>
              </a:r>
              <a:endParaRPr lang="zh-CN" altLang="en-US" sz="1065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575864" y="6402134"/>
            <a:ext cx="332708" cy="1413510"/>
            <a:chOff x="10162" y="5035"/>
            <a:chExt cx="499" cy="2120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10242" y="5035"/>
              <a:ext cx="0" cy="2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0242" y="5623"/>
              <a:ext cx="419" cy="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优先级</a:t>
              </a:r>
              <a:endParaRPr lang="zh-CN" altLang="en-US" sz="1065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162" y="5082"/>
              <a:ext cx="419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高</a:t>
              </a:r>
              <a:endParaRPr lang="zh-CN" altLang="en-US" sz="1065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162" y="6612"/>
              <a:ext cx="419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低</a:t>
              </a:r>
              <a:endParaRPr lang="zh-CN" altLang="en-US" sz="1065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575864" y="7875651"/>
            <a:ext cx="332708" cy="1413510"/>
            <a:chOff x="10162" y="5035"/>
            <a:chExt cx="499" cy="2120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10242" y="5035"/>
              <a:ext cx="0" cy="2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0242" y="5623"/>
              <a:ext cx="419" cy="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优先级</a:t>
              </a:r>
              <a:endParaRPr lang="zh-CN" altLang="en-US" sz="1065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162" y="5082"/>
              <a:ext cx="419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高</a:t>
              </a:r>
              <a:endParaRPr lang="zh-CN" altLang="en-US" sz="1065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162" y="6612"/>
              <a:ext cx="419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065"/>
                <a:t>低</a:t>
              </a:r>
              <a:endParaRPr lang="zh-CN" altLang="en-US" sz="1065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660456" y="1102551"/>
            <a:ext cx="1579531" cy="462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90"/>
              <a:t>MSHD-2.0</a:t>
            </a:r>
            <a:endParaRPr lang="zh-CN" altLang="en-US" sz="1890"/>
          </a:p>
        </p:txBody>
      </p:sp>
      <p:sp>
        <p:nvSpPr>
          <p:cNvPr id="4" name="矩形 3"/>
          <p:cNvSpPr/>
          <p:nvPr/>
        </p:nvSpPr>
        <p:spPr>
          <a:xfrm rot="5400000">
            <a:off x="4660202" y="2490216"/>
            <a:ext cx="1579531" cy="462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890"/>
              <a:t>数据编解码</a:t>
            </a:r>
            <a:endParaRPr lang="zh-CN" altLang="en-US" sz="1890"/>
          </a:p>
        </p:txBody>
      </p:sp>
      <p:sp>
        <p:nvSpPr>
          <p:cNvPr id="3" name="矩形 2"/>
          <p:cNvSpPr/>
          <p:nvPr/>
        </p:nvSpPr>
        <p:spPr>
          <a:xfrm rot="5400000">
            <a:off x="2616137" y="2492756"/>
            <a:ext cx="1579531" cy="462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890"/>
              <a:t>数据管理</a:t>
            </a:r>
            <a:endParaRPr lang="zh-CN" altLang="en-US" sz="1890"/>
          </a:p>
        </p:txBody>
      </p:sp>
      <p:sp>
        <p:nvSpPr>
          <p:cNvPr id="5" name="矩形 4"/>
          <p:cNvSpPr/>
          <p:nvPr/>
        </p:nvSpPr>
        <p:spPr>
          <a:xfrm rot="5400000">
            <a:off x="6704267" y="2490216"/>
            <a:ext cx="1579531" cy="462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890"/>
              <a:t>数据</a:t>
            </a:r>
            <a:r>
              <a:rPr lang="zh-CN" altLang="en-US" sz="1890"/>
              <a:t>输出</a:t>
            </a:r>
            <a:endParaRPr lang="zh-CN" altLang="en-US" sz="1890"/>
          </a:p>
        </p:txBody>
      </p:sp>
      <p:sp>
        <p:nvSpPr>
          <p:cNvPr id="6" name="矩形 5"/>
          <p:cNvSpPr/>
          <p:nvPr/>
        </p:nvSpPr>
        <p:spPr>
          <a:xfrm rot="5400000">
            <a:off x="8748332" y="2493391"/>
            <a:ext cx="1579531" cy="462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890"/>
              <a:t>运维</a:t>
            </a:r>
            <a:r>
              <a:rPr lang="zh-CN" altLang="en-US" sz="1890"/>
              <a:t>管理</a:t>
            </a:r>
            <a:endParaRPr lang="zh-CN" altLang="en-US" sz="1890"/>
          </a:p>
        </p:txBody>
      </p:sp>
      <p:sp>
        <p:nvSpPr>
          <p:cNvPr id="9" name="矩形 8"/>
          <p:cNvSpPr/>
          <p:nvPr/>
        </p:nvSpPr>
        <p:spPr>
          <a:xfrm rot="5400000">
            <a:off x="-376555" y="4970145"/>
            <a:ext cx="255079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600"/>
              <a:t>人工导入灾情数据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 rot="5400000">
            <a:off x="1668145" y="4970145"/>
            <a:ext cx="255079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600"/>
              <a:t>灾情</a:t>
            </a:r>
            <a:r>
              <a:rPr lang="zh-CN" altLang="en-US" sz="1600">
                <a:sym typeface="+mn-ea"/>
              </a:rPr>
              <a:t>数据</a:t>
            </a:r>
            <a:r>
              <a:rPr lang="zh-CN" altLang="en-US" sz="1600"/>
              <a:t>增删改查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 rot="5400000">
            <a:off x="5755640" y="4970145"/>
            <a:ext cx="255079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600"/>
              <a:t>灾情数据可视化</a:t>
            </a: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 rot="5400000">
            <a:off x="6494780" y="4970145"/>
            <a:ext cx="255079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600"/>
              <a:t>灾情</a:t>
            </a:r>
            <a:r>
              <a:rPr lang="zh-CN" altLang="en-US" sz="1600">
                <a:sym typeface="+mn-ea"/>
              </a:rPr>
              <a:t>数据</a:t>
            </a:r>
            <a:r>
              <a:rPr lang="zh-CN" altLang="en-US" sz="1600"/>
              <a:t>导出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 rot="5400000">
            <a:off x="572072" y="2490216"/>
            <a:ext cx="1579531" cy="462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890"/>
              <a:t>数据</a:t>
            </a:r>
            <a:r>
              <a:rPr lang="zh-CN" altLang="en-US" sz="1890"/>
              <a:t>输入</a:t>
            </a:r>
            <a:endParaRPr lang="zh-CN" altLang="en-US" sz="1890"/>
          </a:p>
        </p:txBody>
      </p:sp>
      <p:sp>
        <p:nvSpPr>
          <p:cNvPr id="16" name="矩形 15"/>
          <p:cNvSpPr/>
          <p:nvPr/>
        </p:nvSpPr>
        <p:spPr>
          <a:xfrm rot="5400000">
            <a:off x="407670" y="4970145"/>
            <a:ext cx="255079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600"/>
              <a:t>地址导入灾情数据</a:t>
            </a:r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 rot="5400000">
            <a:off x="2376170" y="4970145"/>
            <a:ext cx="2550160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600"/>
              <a:t>灾情数据的排序与检索</a:t>
            </a:r>
            <a:endParaRPr lang="zh-CN" altLang="en-US" sz="1600"/>
          </a:p>
        </p:txBody>
      </p:sp>
      <p:sp>
        <p:nvSpPr>
          <p:cNvPr id="18" name="矩形 17"/>
          <p:cNvSpPr/>
          <p:nvPr/>
        </p:nvSpPr>
        <p:spPr>
          <a:xfrm rot="5400000">
            <a:off x="7986395" y="4970780"/>
            <a:ext cx="255079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600"/>
              <a:t>日志与</a:t>
            </a:r>
            <a:r>
              <a:rPr lang="zh-CN" altLang="en-US" sz="1600"/>
              <a:t>报警</a:t>
            </a:r>
            <a:endParaRPr lang="zh-CN" altLang="en-US" sz="1600"/>
          </a:p>
        </p:txBody>
      </p:sp>
      <p:sp>
        <p:nvSpPr>
          <p:cNvPr id="19" name="矩形 18"/>
          <p:cNvSpPr/>
          <p:nvPr/>
        </p:nvSpPr>
        <p:spPr>
          <a:xfrm rot="5400000">
            <a:off x="8725535" y="4970780"/>
            <a:ext cx="255079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zh-CN" altLang="en-US" sz="1600"/>
              <a:t>定时订阅与</a:t>
            </a:r>
            <a:r>
              <a:rPr lang="zh-CN" altLang="en-US" sz="1600"/>
              <a:t>删除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宽屏</PresentationFormat>
  <Paragraphs>109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VVolfBite</cp:lastModifiedBy>
  <cp:revision>158</cp:revision>
  <dcterms:created xsi:type="dcterms:W3CDTF">2019-06-19T02:08:00Z</dcterms:created>
  <dcterms:modified xsi:type="dcterms:W3CDTF">2024-12-17T02:15:48Z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010B2C52F2A84CCA8CF33937EA1BC2BD_11</vt:lpwstr>
  </property>
</Properties>
</file>