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5.xml" ContentType="application/vnd.openxmlformats-officedocument.presentationml.tags+xml"/>
  <Override PartName="/ppt/notesSlides/notesSlide46.xml" ContentType="application/vnd.openxmlformats-officedocument.presentationml.notesSlide+xml"/>
  <Override PartName="/ppt/tags/tag6.xml" ContentType="application/vnd.openxmlformats-officedocument.presentationml.tags+xml"/>
  <Override PartName="/ppt/notesSlides/notesSlide47.xml" ContentType="application/vnd.openxmlformats-officedocument.presentationml.notesSlide+xml"/>
  <Override PartName="/ppt/tags/tag7.xml" ContentType="application/vnd.openxmlformats-officedocument.presentationml.tags+xml"/>
  <Override PartName="/ppt/notesSlides/notesSlide48.xml" ContentType="application/vnd.openxmlformats-officedocument.presentationml.notesSlide+xml"/>
  <Override PartName="/ppt/tags/tag8.xml" ContentType="application/vnd.openxmlformats-officedocument.presentationml.tags+xml"/>
  <Override PartName="/ppt/notesSlides/notesSlide49.xml" ContentType="application/vnd.openxmlformats-officedocument.presentationml.notesSlide+xml"/>
  <Override PartName="/ppt/tags/tag9.xml" ContentType="application/vnd.openxmlformats-officedocument.presentationml.tags+xml"/>
  <Override PartName="/ppt/notesSlides/notesSlide50.xml" ContentType="application/vnd.openxmlformats-officedocument.presentationml.notesSlide+xml"/>
  <Override PartName="/ppt/tags/tag10.xml" ContentType="application/vnd.openxmlformats-officedocument.presentationml.tags+xml"/>
  <Override PartName="/ppt/notesSlides/notesSlide51.xml" ContentType="application/vnd.openxmlformats-officedocument.presentationml.notesSlide+xml"/>
  <Override PartName="/ppt/tags/tag11.xml" ContentType="application/vnd.openxmlformats-officedocument.presentationml.tags+xml"/>
  <Override PartName="/ppt/notesSlides/notesSlide52.xml" ContentType="application/vnd.openxmlformats-officedocument.presentationml.notesSlide+xml"/>
  <Override PartName="/ppt/tags/tag12.xml" ContentType="application/vnd.openxmlformats-officedocument.presentationml.tags+xml"/>
  <Override PartName="/ppt/notesSlides/notesSlide53.xml" ContentType="application/vnd.openxmlformats-officedocument.presentationml.notesSlide+xml"/>
  <Override PartName="/ppt/tags/tag13.xml" ContentType="application/vnd.openxmlformats-officedocument.presentationml.tags+xml"/>
  <Override PartName="/ppt/notesSlides/notesSlide54.xml" ContentType="application/vnd.openxmlformats-officedocument.presentationml.notesSlide+xml"/>
  <Override PartName="/ppt/tags/tag14.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4"/>
  </p:notesMasterIdLst>
  <p:sldIdLst>
    <p:sldId id="256" r:id="rId2"/>
    <p:sldId id="272" r:id="rId3"/>
    <p:sldId id="263" r:id="rId4"/>
    <p:sldId id="281" r:id="rId5"/>
    <p:sldId id="305" r:id="rId6"/>
    <p:sldId id="269" r:id="rId7"/>
    <p:sldId id="262" r:id="rId8"/>
    <p:sldId id="267" r:id="rId9"/>
    <p:sldId id="293" r:id="rId10"/>
    <p:sldId id="270" r:id="rId11"/>
    <p:sldId id="294" r:id="rId12"/>
    <p:sldId id="258" r:id="rId13"/>
    <p:sldId id="448" r:id="rId14"/>
    <p:sldId id="956" r:id="rId15"/>
    <p:sldId id="690" r:id="rId16"/>
    <p:sldId id="389" r:id="rId17"/>
    <p:sldId id="627" r:id="rId18"/>
    <p:sldId id="449" r:id="rId19"/>
    <p:sldId id="508" r:id="rId20"/>
    <p:sldId id="567" r:id="rId21"/>
    <p:sldId id="568" r:id="rId22"/>
    <p:sldId id="1053" r:id="rId23"/>
    <p:sldId id="1054" r:id="rId24"/>
    <p:sldId id="273" r:id="rId25"/>
    <p:sldId id="274" r:id="rId26"/>
    <p:sldId id="271" r:id="rId27"/>
    <p:sldId id="316" r:id="rId28"/>
    <p:sldId id="767" r:id="rId29"/>
    <p:sldId id="275" r:id="rId30"/>
    <p:sldId id="260" r:id="rId31"/>
    <p:sldId id="276" r:id="rId32"/>
    <p:sldId id="277" r:id="rId33"/>
    <p:sldId id="339" r:id="rId34"/>
    <p:sldId id="340" r:id="rId35"/>
    <p:sldId id="833" r:id="rId36"/>
    <p:sldId id="954" r:id="rId37"/>
    <p:sldId id="953" r:id="rId38"/>
    <p:sldId id="955" r:id="rId39"/>
    <p:sldId id="893" r:id="rId40"/>
    <p:sldId id="308" r:id="rId41"/>
    <p:sldId id="315" r:id="rId42"/>
    <p:sldId id="338" r:id="rId43"/>
    <p:sldId id="307" r:id="rId44"/>
    <p:sldId id="325" r:id="rId45"/>
    <p:sldId id="326" r:id="rId46"/>
    <p:sldId id="327" r:id="rId47"/>
    <p:sldId id="332" r:id="rId48"/>
    <p:sldId id="336" r:id="rId49"/>
    <p:sldId id="328" r:id="rId50"/>
    <p:sldId id="329" r:id="rId51"/>
    <p:sldId id="330" r:id="rId52"/>
    <p:sldId id="331" r:id="rId53"/>
    <p:sldId id="289" r:id="rId54"/>
    <p:sldId id="279" r:id="rId55"/>
    <p:sldId id="310" r:id="rId56"/>
    <p:sldId id="282" r:id="rId57"/>
    <p:sldId id="283" r:id="rId58"/>
    <p:sldId id="337" r:id="rId59"/>
    <p:sldId id="261" r:id="rId60"/>
    <p:sldId id="317" r:id="rId61"/>
    <p:sldId id="290" r:id="rId62"/>
    <p:sldId id="284" r:id="rId63"/>
    <p:sldId id="311" r:id="rId64"/>
    <p:sldId id="296" r:id="rId65"/>
    <p:sldId id="285" r:id="rId66"/>
    <p:sldId id="287" r:id="rId67"/>
    <p:sldId id="323" r:id="rId68"/>
    <p:sldId id="291" r:id="rId69"/>
    <p:sldId id="319" r:id="rId70"/>
    <p:sldId id="333" r:id="rId71"/>
    <p:sldId id="334" r:id="rId72"/>
    <p:sldId id="292" r:id="rId73"/>
    <p:sldId id="318" r:id="rId74"/>
    <p:sldId id="320" r:id="rId75"/>
    <p:sldId id="298" r:id="rId76"/>
    <p:sldId id="321" r:id="rId77"/>
    <p:sldId id="322" r:id="rId78"/>
    <p:sldId id="300" r:id="rId79"/>
    <p:sldId id="295" r:id="rId80"/>
    <p:sldId id="304" r:id="rId81"/>
    <p:sldId id="313" r:id="rId82"/>
    <p:sldId id="324" r:id="rId83"/>
    <p:sldId id="312" r:id="rId84"/>
    <p:sldId id="314" r:id="rId85"/>
    <p:sldId id="301" r:id="rId86"/>
    <p:sldId id="302" r:id="rId87"/>
    <p:sldId id="303" r:id="rId88"/>
    <p:sldId id="1039" r:id="rId89"/>
    <p:sldId id="1040" r:id="rId90"/>
    <p:sldId id="1041" r:id="rId91"/>
    <p:sldId id="755" r:id="rId92"/>
    <p:sldId id="756" r:id="rId93"/>
    <p:sldId id="757" r:id="rId94"/>
    <p:sldId id="758" r:id="rId95"/>
    <p:sldId id="759" r:id="rId96"/>
    <p:sldId id="760" r:id="rId97"/>
    <p:sldId id="761" r:id="rId98"/>
    <p:sldId id="763" r:id="rId99"/>
    <p:sldId id="764" r:id="rId100"/>
    <p:sldId id="765" r:id="rId101"/>
    <p:sldId id="766" r:id="rId102"/>
    <p:sldId id="1055" r:id="rId103"/>
  </p:sldIdLst>
  <p:sldSz cx="12192000" cy="6858000"/>
  <p:notesSz cx="6858000" cy="9144000"/>
  <p:custDataLst>
    <p:tags r:id="rId10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5D6"/>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5289" autoAdjust="0"/>
  </p:normalViewPr>
  <p:slideViewPr>
    <p:cSldViewPr snapToGrid="0">
      <p:cViewPr varScale="1">
        <p:scale>
          <a:sx n="83" d="100"/>
          <a:sy n="83" d="100"/>
        </p:scale>
        <p:origin x="6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79621-F610-4295-A8D0-AEDB0F0EE3B2}" type="datetimeFigureOut">
              <a:rPr lang="zh-CN" altLang="en-US" smtClean="0"/>
              <a:t>2023/3/21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4FE6F-CBC9-484C-A38E-25B107BED3D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21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24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标签是否支持删除，如果删除，是仅删除标签还是对应关键字内容同步删除？标签删除后，会再次聚合显示吗</a:t>
            </a:r>
            <a:endParaRPr lang="en-US" altLang="zh-CN" dirty="0" smtClean="0"/>
          </a:p>
          <a:p>
            <a:pPr marL="228600" indent="-228600">
              <a:buAutoNum type="arabicPeriod"/>
            </a:pPr>
            <a:r>
              <a:rPr lang="zh-CN" altLang="en-US" dirty="0" smtClean="0"/>
              <a:t>标签名称修改后，生成新的标签名称，新的标签名称修改为空，仍然显示原标签名称。</a:t>
            </a:r>
            <a:endParaRPr lang="en-US" altLang="zh-CN" dirty="0" smtClean="0"/>
          </a:p>
          <a:p>
            <a:pPr marL="228600" indent="-228600">
              <a:buAutoNum type="arabicPeriod"/>
            </a:pPr>
            <a:r>
              <a:rPr lang="zh-CN" altLang="en-US" dirty="0" smtClean="0"/>
              <a:t>是否允许修改为空？修改为空后，目前标签不展示，但是对应商品关键字内容，变成（显示）原关键字</a:t>
            </a:r>
            <a:endParaRPr lang="en-US" altLang="zh-CN" dirty="0" smtClean="0"/>
          </a:p>
          <a:p>
            <a:pPr marL="228600" indent="-228600">
              <a:buAutoNum type="arabicPeriod"/>
            </a:pPr>
            <a:r>
              <a:rPr lang="zh-CN" altLang="en-US" dirty="0" smtClean="0"/>
              <a:t>原逻辑：添加和修改逻辑：数据重新更新后，会重新聚合一次</a:t>
            </a:r>
            <a:endParaRPr lang="en-US" altLang="zh-CN" dirty="0" smtClean="0"/>
          </a:p>
        </p:txBody>
      </p:sp>
      <p:sp>
        <p:nvSpPr>
          <p:cNvPr id="4" name="灯片编号占位符 3"/>
          <p:cNvSpPr>
            <a:spLocks noGrp="1"/>
          </p:cNvSpPr>
          <p:nvPr>
            <p:ph type="sldNum" sz="quarter" idx="10"/>
          </p:nvPr>
        </p:nvSpPr>
        <p:spPr/>
        <p:txBody>
          <a:bodyPr/>
          <a:lstStyle/>
          <a:p>
            <a:fld id="{0614FE6F-CBC9-484C-A38E-25B107BED3DA}" type="slidenum">
              <a:rPr lang="zh-CN" altLang="en-US" smtClean="0"/>
              <a:t>26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fld id="{0614FE6F-CBC9-484C-A38E-25B107BED3DA}" type="slidenum">
              <a:rPr lang="zh-CN" altLang="en-US" smtClean="0"/>
              <a:t>27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30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40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54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smtClean="0"/>
              <a:t>订单生成后，提示用户，我们将延迟</a:t>
            </a:r>
            <a:r>
              <a:rPr lang="en-US" altLang="zh-CN" baseline="0" dirty="0" smtClean="0"/>
              <a:t>2</a:t>
            </a:r>
            <a:r>
              <a:rPr lang="zh-CN" altLang="en-US" baseline="0" dirty="0" smtClean="0"/>
              <a:t>小时可获取相应购买码，</a:t>
            </a:r>
            <a:r>
              <a:rPr lang="en-US" altLang="zh-CN" baseline="0" dirty="0" smtClean="0"/>
              <a:t>2</a:t>
            </a:r>
            <a:r>
              <a:rPr lang="zh-CN" altLang="en-US" baseline="0" dirty="0" smtClean="0"/>
              <a:t>小时内可以允许用户退款，用户可以退款如何引导？待确定</a:t>
            </a:r>
            <a:r>
              <a:rPr lang="en-US" altLang="zh-CN" baseline="0" dirty="0" smtClean="0"/>
              <a:t>—</a:t>
            </a:r>
            <a:r>
              <a:rPr lang="zh-CN" altLang="en-US" baseline="0" dirty="0" smtClean="0"/>
              <a:t>张维、</a:t>
            </a:r>
            <a:r>
              <a:rPr lang="en-US" altLang="zh-CN" baseline="0" dirty="0" smtClean="0"/>
              <a:t>M</a:t>
            </a:r>
          </a:p>
          <a:p>
            <a:pPr marL="228600" indent="-228600">
              <a:buAutoNum type="arabicPeriod"/>
            </a:pPr>
            <a:r>
              <a:rPr lang="zh-CN" altLang="en-US" baseline="0" dirty="0" smtClean="0"/>
              <a:t>修改后，扫码信息将发生变化</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55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按订单下载所有激活二维码</a:t>
            </a:r>
            <a:endParaRPr lang="en-US" altLang="zh-CN" dirty="0" smtClean="0"/>
          </a:p>
          <a:p>
            <a:pPr marL="228600" indent="-228600">
              <a:buAutoNum type="arabicPeriod"/>
            </a:pPr>
            <a:r>
              <a:rPr lang="zh-CN" altLang="en-US" dirty="0" smtClean="0"/>
              <a:t>按包绑定？我们自己打包生成包号还是印刷企业生成的，包的管理流程</a:t>
            </a:r>
            <a:r>
              <a:rPr lang="en-US" altLang="zh-CN" dirty="0" smtClean="0"/>
              <a:t>—</a:t>
            </a:r>
            <a:r>
              <a:rPr lang="zh-CN" altLang="en-US" dirty="0" smtClean="0"/>
              <a:t>待讨论（张维）</a:t>
            </a:r>
            <a:endParaRPr lang="en-US" altLang="zh-CN" dirty="0" smtClean="0"/>
          </a:p>
          <a:p>
            <a:pPr marL="228600" indent="-228600">
              <a:buAutoNum type="arabicPeriod"/>
            </a:pPr>
            <a:r>
              <a:rPr lang="zh-CN" altLang="en-US" dirty="0" smtClean="0"/>
              <a:t>如果当前订单防伪码都激活后，这里激活防伪签不可点击？</a:t>
            </a:r>
            <a:endParaRPr lang="en-US" altLang="zh-CN" dirty="0" smtClean="0"/>
          </a:p>
        </p:txBody>
      </p:sp>
      <p:sp>
        <p:nvSpPr>
          <p:cNvPr id="4" name="灯片编号占位符 3"/>
          <p:cNvSpPr>
            <a:spLocks noGrp="1"/>
          </p:cNvSpPr>
          <p:nvPr>
            <p:ph type="sldNum" sz="quarter" idx="10"/>
          </p:nvPr>
        </p:nvSpPr>
        <p:spPr/>
        <p:txBody>
          <a:bodyPr/>
          <a:lstStyle/>
          <a:p>
            <a:fld id="{0614FE6F-CBC9-484C-A38E-25B107BED3DA}" type="slidenum">
              <a:rPr lang="zh-CN" altLang="en-US" smtClean="0"/>
              <a:t>56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最小销售单元 </a:t>
            </a:r>
            <a:r>
              <a:rPr lang="en-US" altLang="zh-CN" dirty="0" smtClean="0"/>
              <a:t>1</a:t>
            </a:r>
            <a:r>
              <a:rPr lang="zh-CN" altLang="en-US" dirty="0" smtClean="0"/>
              <a:t>包</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57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zh-CN" altLang="en-US" dirty="0" smtClean="0"/>
              <a:t>预览，弹出预览，预览为完整样式，做基本信息与高级版扩展信息分割，页面风格同样可以切换样式、官方、微站、英文版样例预览</a:t>
            </a:r>
          </a:p>
        </p:txBody>
      </p:sp>
      <p:sp>
        <p:nvSpPr>
          <p:cNvPr id="4" name="灯片编号占位符 3"/>
          <p:cNvSpPr>
            <a:spLocks noGrp="1"/>
          </p:cNvSpPr>
          <p:nvPr>
            <p:ph type="sldNum" sz="quarter" idx="10"/>
          </p:nvPr>
        </p:nvSpPr>
        <p:spPr/>
        <p:txBody>
          <a:bodyPr/>
          <a:lstStyle/>
          <a:p>
            <a:fld id="{0614FE6F-CBC9-484C-A38E-25B107BED3DA}" type="slidenum">
              <a:rPr lang="zh-CN" altLang="en-US" smtClean="0"/>
              <a:t>6</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最小销售单元 </a:t>
            </a:r>
            <a:r>
              <a:rPr lang="en-US" altLang="zh-CN" dirty="0" smtClean="0"/>
              <a:t>1</a:t>
            </a:r>
            <a:r>
              <a:rPr lang="zh-CN" altLang="en-US" dirty="0" smtClean="0"/>
              <a:t>包</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58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不需要删除</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59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61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高级版防伪签，购买成功默认全部激活</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62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高级版防伪签，购买成功默认全部激活</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63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高级版防伪签，购买成功默认全部激活</a:t>
            </a:r>
            <a:endParaRPr lang="en-US" altLang="zh-CN" dirty="0" smtClean="0"/>
          </a:p>
          <a:p>
            <a:pPr marL="228600" indent="-228600">
              <a:buAutoNum type="arabicPeriod"/>
            </a:pPr>
            <a:r>
              <a:rPr lang="zh-CN" altLang="en-US" dirty="0" smtClean="0"/>
              <a:t>展示模板：去掉，直接提示用户绑定</a:t>
            </a:r>
            <a:r>
              <a:rPr lang="en-US" altLang="zh-CN" dirty="0" smtClean="0"/>
              <a:t>GTIN</a:t>
            </a:r>
            <a:r>
              <a:rPr lang="zh-CN" altLang="en-US" dirty="0" smtClean="0"/>
              <a:t>显示详情信息（图例）；无</a:t>
            </a:r>
            <a:r>
              <a:rPr lang="en-US" altLang="zh-CN" dirty="0" smtClean="0"/>
              <a:t>GTIN</a:t>
            </a:r>
            <a:r>
              <a:rPr lang="zh-CN" altLang="en-US" dirty="0" smtClean="0"/>
              <a:t>显示企业门户（图例）</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64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用户如何生成一千万</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68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用户如何生成一千万</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69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72</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73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补充 开通高级版，但是无数据的流程</a:t>
            </a:r>
            <a:endParaRPr lang="en-US" altLang="zh-CN" dirty="0" smtClean="0"/>
          </a:p>
          <a:p>
            <a:pPr marL="228600" indent="-228600">
              <a:buAutoNum type="arabicPeriod"/>
            </a:pPr>
            <a:r>
              <a:rPr lang="zh-CN" altLang="en-US" dirty="0" smtClean="0"/>
              <a:t>商品二维码详情放置于 </a:t>
            </a:r>
            <a:r>
              <a:rPr lang="en-US" altLang="zh-CN" dirty="0" smtClean="0"/>
              <a:t>t_2DCode </a:t>
            </a:r>
            <a:r>
              <a:rPr lang="en-US" altLang="zh-CN" baseline="0" dirty="0" smtClean="0"/>
              <a:t> or  </a:t>
            </a:r>
            <a:r>
              <a:rPr lang="en-US" altLang="zh-CN" baseline="0" dirty="0" err="1" smtClean="0"/>
              <a:t>MS_Product</a:t>
            </a:r>
            <a:r>
              <a:rPr lang="en-US" altLang="zh-CN" baseline="0" dirty="0" smtClean="0"/>
              <a:t> ?</a:t>
            </a:r>
          </a:p>
          <a:p>
            <a:pPr marL="228600" indent="-228600">
              <a:buAutoNum type="arabicPeriod"/>
            </a:pPr>
            <a:r>
              <a:rPr lang="zh-CN" altLang="en-US" baseline="0" dirty="0" smtClean="0"/>
              <a:t>免费版升级到高级版，分别存在两个表里，高级版修改的数据仅修改高级表，不会回写到大库</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7</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用户如何生成一千万</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74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smtClean="0"/>
          </a:p>
        </p:txBody>
      </p:sp>
      <p:sp>
        <p:nvSpPr>
          <p:cNvPr id="4" name="灯片编号占位符 3"/>
          <p:cNvSpPr>
            <a:spLocks noGrp="1"/>
          </p:cNvSpPr>
          <p:nvPr>
            <p:ph type="sldNum" sz="quarter" idx="10"/>
          </p:nvPr>
        </p:nvSpPr>
        <p:spPr/>
        <p:txBody>
          <a:bodyPr/>
          <a:lstStyle/>
          <a:p>
            <a:fld id="{0614FE6F-CBC9-484C-A38E-25B107BED3DA}" type="slidenum">
              <a:rPr lang="zh-CN" altLang="en-US" smtClean="0"/>
              <a:t>75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smtClean="0"/>
          </a:p>
        </p:txBody>
      </p:sp>
      <p:sp>
        <p:nvSpPr>
          <p:cNvPr id="4" name="灯片编号占位符 3"/>
          <p:cNvSpPr>
            <a:spLocks noGrp="1"/>
          </p:cNvSpPr>
          <p:nvPr>
            <p:ph type="sldNum" sz="quarter" idx="10"/>
          </p:nvPr>
        </p:nvSpPr>
        <p:spPr/>
        <p:txBody>
          <a:bodyPr/>
          <a:lstStyle/>
          <a:p>
            <a:fld id="{0614FE6F-CBC9-484C-A38E-25B107BED3DA}" type="slidenum">
              <a:rPr lang="zh-CN" altLang="en-US" smtClean="0"/>
              <a:t>76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用户如何生成一千万</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77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包不增加任何含义，仅作为计数统计使用</a:t>
            </a:r>
            <a:endParaRPr lang="en-US" altLang="zh-CN" dirty="0" smtClean="0"/>
          </a:p>
        </p:txBody>
      </p:sp>
      <p:sp>
        <p:nvSpPr>
          <p:cNvPr id="4" name="灯片编号占位符 3"/>
          <p:cNvSpPr>
            <a:spLocks noGrp="1"/>
          </p:cNvSpPr>
          <p:nvPr>
            <p:ph type="sldNum" sz="quarter" idx="10"/>
          </p:nvPr>
        </p:nvSpPr>
        <p:spPr/>
        <p:txBody>
          <a:bodyPr/>
          <a:lstStyle/>
          <a:p>
            <a:fld id="{0614FE6F-CBC9-484C-A38E-25B107BED3DA}" type="slidenum">
              <a:rPr lang="zh-CN" altLang="en-US" smtClean="0"/>
              <a:t>78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79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80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81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证照下载需要授权吗？</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82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83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8</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默认全部展示</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84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86</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88</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89</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90</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91</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92</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93</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94</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95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直接购买，如果无商品，增加分支流程，防伪码</a:t>
            </a:r>
            <a:r>
              <a:rPr lang="en-US" altLang="zh-CN" dirty="0" smtClean="0"/>
              <a:t>/</a:t>
            </a:r>
            <a:r>
              <a:rPr lang="zh-CN" altLang="en-US" dirty="0" smtClean="0"/>
              <a:t>签列表中，选定单个</a:t>
            </a:r>
            <a:r>
              <a:rPr lang="en-US" altLang="zh-CN" dirty="0" smtClean="0"/>
              <a:t>/</a:t>
            </a:r>
            <a:r>
              <a:rPr lang="zh-CN" altLang="en-US" dirty="0" smtClean="0"/>
              <a:t>批量 商品详情或企业门户，用户使用绑定</a:t>
            </a:r>
            <a:r>
              <a:rPr lang="en-US" altLang="zh-CN" dirty="0" smtClean="0"/>
              <a:t>GTIN </a:t>
            </a:r>
            <a:r>
              <a:rPr lang="zh-CN" altLang="en-US" dirty="0" smtClean="0"/>
              <a:t>时，必须填写商品信息</a:t>
            </a:r>
            <a:r>
              <a:rPr lang="en-US" altLang="zh-CN" dirty="0" smtClean="0"/>
              <a:t>/</a:t>
            </a:r>
            <a:r>
              <a:rPr lang="zh-CN" altLang="en-US" dirty="0" smtClean="0"/>
              <a:t>企业信息</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9</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96</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97</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98</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99</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100</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增加：企业绑定名片管理，可以解绑、编辑名片信息（先绑定、在修改）</a:t>
            </a:r>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101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14FE6F-CBC9-484C-A38E-25B107BED3DA}"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D64A4E4-F47C-462E-B985-83A9B60BA0CD}" type="datetimeFigureOut">
              <a:rPr lang="zh-CN" altLang="en-US" smtClean="0"/>
              <a:t>2023/3/21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571C70-CB43-4B9A-8EB4-B2780D7D363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64A4E4-F47C-462E-B985-83A9B60BA0CD}" type="datetimeFigureOut">
              <a:rPr lang="zh-CN" altLang="en-US" smtClean="0"/>
              <a:t>2023/3/21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571C70-CB43-4B9A-8EB4-B2780D7D363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64A4E4-F47C-462E-B985-83A9B60BA0CD}" type="datetimeFigureOut">
              <a:rPr lang="zh-CN" altLang="en-US" smtClean="0"/>
              <a:t>2023/3/21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571C70-CB43-4B9A-8EB4-B2780D7D363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64A4E4-F47C-462E-B985-83A9B60BA0CD}" type="datetimeFigureOut">
              <a:rPr lang="zh-CN" altLang="en-US" smtClean="0"/>
              <a:t>2023/3/21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571C70-CB43-4B9A-8EB4-B2780D7D363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D64A4E4-F47C-462E-B985-83A9B60BA0CD}" type="datetimeFigureOut">
              <a:rPr lang="zh-CN" altLang="en-US" smtClean="0"/>
              <a:t>2023/3/21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571C70-CB43-4B9A-8EB4-B2780D7D363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D64A4E4-F47C-462E-B985-83A9B60BA0CD}" type="datetimeFigureOut">
              <a:rPr lang="zh-CN" altLang="en-US" smtClean="0"/>
              <a:t>2023/3/21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571C70-CB43-4B9A-8EB4-B2780D7D363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D64A4E4-F47C-462E-B985-83A9B60BA0CD}" type="datetimeFigureOut">
              <a:rPr lang="zh-CN" altLang="en-US" smtClean="0"/>
              <a:t>2023/3/21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571C70-CB43-4B9A-8EB4-B2780D7D363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64A4E4-F47C-462E-B985-83A9B60BA0CD}" type="datetimeFigureOut">
              <a:rPr lang="zh-CN" altLang="en-US" smtClean="0"/>
              <a:t>2023/3/21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571C70-CB43-4B9A-8EB4-B2780D7D363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4A4E4-F47C-462E-B985-83A9B60BA0CD}" type="datetimeFigureOut">
              <a:rPr lang="zh-CN" altLang="en-US" smtClean="0"/>
              <a:t>2023/3/21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571C70-CB43-4B9A-8EB4-B2780D7D363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D64A4E4-F47C-462E-B985-83A9B60BA0CD}" type="datetimeFigureOut">
              <a:rPr lang="zh-CN" altLang="en-US" smtClean="0"/>
              <a:t>2023/3/21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571C70-CB43-4B9A-8EB4-B2780D7D363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D64A4E4-F47C-462E-B985-83A9B60BA0CD}" type="datetimeFigureOut">
              <a:rPr lang="zh-CN" altLang="en-US" smtClean="0"/>
              <a:t>2023/3/21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571C70-CB43-4B9A-8EB4-B2780D7D363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4A4E4-F47C-462E-B985-83A9B60BA0CD}" type="datetimeFigureOut">
              <a:rPr lang="zh-CN" altLang="en-US" smtClean="0"/>
              <a:t>2023/3/21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71C70-CB43-4B9A-8EB4-B2780D7D363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876139" y="1907311"/>
            <a:ext cx="2492990"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商品二维码改版升级</a:t>
            </a:r>
            <a:endParaRPr lang="zh-CN" altLang="en-US" sz="20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397968" y="2392687"/>
            <a:ext cx="8322905"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产品定位：商品二维码，面向中小型企业提供二维码服务的一站式解决方案。</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产品目标：集二维码产生、内容管理、下载应用以及基于二维码的企业微运营服务、软硬件管理等服务内容，实现以商品二</a:t>
            </a:r>
            <a:r>
              <a:rPr lang="zh-CN" altLang="en-US" sz="1400" dirty="0">
                <a:latin typeface="微软雅黑" panose="020B0503020204020204" pitchFamily="34" charset="-122"/>
                <a:ea typeface="微软雅黑" panose="020B0503020204020204" pitchFamily="34" charset="-122"/>
              </a:rPr>
              <a:t>维码</a:t>
            </a:r>
            <a:r>
              <a:rPr lang="zh-CN" altLang="en-US" sz="1400" dirty="0" smtClean="0">
                <a:latin typeface="微软雅黑" panose="020B0503020204020204" pitchFamily="34" charset="-122"/>
                <a:ea typeface="微软雅黑" panose="020B0503020204020204" pitchFamily="34" charset="-122"/>
              </a:rPr>
              <a:t>为核心的动态生命全流程的管理和应用。</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接箭头连接符 52"/>
          <p:cNvCxnSpPr/>
          <p:nvPr/>
        </p:nvCxnSpPr>
        <p:spPr>
          <a:xfrm flipV="1">
            <a:off x="1911364" y="1574397"/>
            <a:ext cx="1366488"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2149614" y="1443591"/>
            <a:ext cx="889988"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开通高级版</a:t>
            </a:r>
            <a:endParaRPr lang="zh-CN" altLang="en-US" sz="1100" dirty="0">
              <a:latin typeface="微软雅黑" panose="020B0503020204020204" pitchFamily="34" charset="-122"/>
              <a:ea typeface="微软雅黑" panose="020B0503020204020204" pitchFamily="34" charset="-122"/>
            </a:endParaRPr>
          </a:p>
        </p:txBody>
      </p:sp>
      <p:sp>
        <p:nvSpPr>
          <p:cNvPr id="58" name="矩形 57"/>
          <p:cNvSpPr/>
          <p:nvPr/>
        </p:nvSpPr>
        <p:spPr>
          <a:xfrm>
            <a:off x="3343366" y="1378961"/>
            <a:ext cx="1456663"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已激活</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高级版二维码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0" name="矩形 59"/>
          <p:cNvSpPr/>
          <p:nvPr/>
        </p:nvSpPr>
        <p:spPr>
          <a:xfrm>
            <a:off x="8299159" y="5522706"/>
            <a:ext cx="3892841" cy="133529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待处理数据问题：</a:t>
            </a:r>
            <a:endParaRPr lang="en-US" altLang="zh-CN" sz="12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1"/>
                </a:solidFill>
                <a:latin typeface="微软雅黑" panose="020B0503020204020204" pitchFamily="34" charset="-122"/>
                <a:ea typeface="微软雅黑" panose="020B0503020204020204" pitchFamily="34" charset="-122"/>
              </a:rPr>
              <a:t>免费</a:t>
            </a:r>
            <a:r>
              <a:rPr lang="zh-CN" altLang="en-US" sz="1200" dirty="0">
                <a:solidFill>
                  <a:schemeClr val="tx1"/>
                </a:solidFill>
                <a:latin typeface="微软雅黑" panose="020B0503020204020204" pitchFamily="34" charset="-122"/>
                <a:ea typeface="微软雅黑" panose="020B0503020204020204" pitchFamily="34" charset="-122"/>
              </a:rPr>
              <a:t>商品二维码与收费商品二维码在激活后内容是否放在一起，对应</a:t>
            </a:r>
            <a:r>
              <a:rPr lang="zh-CN" altLang="en-US" sz="1200" dirty="0" smtClean="0">
                <a:solidFill>
                  <a:schemeClr val="tx1"/>
                </a:solidFill>
                <a:latin typeface="微软雅黑" panose="020B0503020204020204" pitchFamily="34" charset="-122"/>
                <a:ea typeface="微软雅黑" panose="020B0503020204020204" pitchFamily="34" charset="-122"/>
              </a:rPr>
              <a:t>的二</a:t>
            </a:r>
            <a:r>
              <a:rPr lang="zh-CN" altLang="en-US" sz="1200" dirty="0">
                <a:solidFill>
                  <a:schemeClr val="tx1"/>
                </a:solidFill>
                <a:latin typeface="微软雅黑" panose="020B0503020204020204" pitchFamily="34" charset="-122"/>
                <a:ea typeface="微软雅黑" panose="020B0503020204020204" pitchFamily="34" charset="-122"/>
              </a:rPr>
              <a:t>维码激活后的程序操作，以及根据二维码查询产品信息的操作；</a:t>
            </a:r>
          </a:p>
        </p:txBody>
      </p:sp>
      <p:sp>
        <p:nvSpPr>
          <p:cNvPr id="61" name="文本框 60"/>
          <p:cNvSpPr txBox="1"/>
          <p:nvPr/>
        </p:nvSpPr>
        <p:spPr>
          <a:xfrm>
            <a:off x="321482" y="453087"/>
            <a:ext cx="408316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已激活免费版 升级到  高级版 操作</a:t>
            </a:r>
            <a:endParaRPr lang="zh-CN" altLang="en-US" sz="2000" b="1" dirty="0">
              <a:latin typeface="微软雅黑" panose="020B0503020204020204" pitchFamily="34" charset="-122"/>
              <a:ea typeface="微软雅黑" panose="020B0503020204020204" pitchFamily="34" charset="-122"/>
            </a:endParaRPr>
          </a:p>
        </p:txBody>
      </p:sp>
      <p:sp>
        <p:nvSpPr>
          <p:cNvPr id="50" name="矩形 49"/>
          <p:cNvSpPr/>
          <p:nvPr/>
        </p:nvSpPr>
        <p:spPr>
          <a:xfrm>
            <a:off x="397335" y="1378962"/>
            <a:ext cx="1456663"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已激活</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免费二维码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5" name="矩形 64"/>
          <p:cNvSpPr/>
          <p:nvPr/>
        </p:nvSpPr>
        <p:spPr>
          <a:xfrm>
            <a:off x="5316930" y="1378961"/>
            <a:ext cx="1040469"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编辑</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67" name="直接箭头连接符 66"/>
          <p:cNvCxnSpPr>
            <a:stCxn id="58" idx="3"/>
            <a:endCxn id="65" idx="1"/>
          </p:cNvCxnSpPr>
          <p:nvPr/>
        </p:nvCxnSpPr>
        <p:spPr>
          <a:xfrm>
            <a:off x="4800029" y="1570239"/>
            <a:ext cx="516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316930" y="2056791"/>
            <a:ext cx="1040469"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选择</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展示模板</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1" name="矩形 70"/>
          <p:cNvSpPr/>
          <p:nvPr/>
        </p:nvSpPr>
        <p:spPr>
          <a:xfrm>
            <a:off x="6986757" y="1378629"/>
            <a:ext cx="1040469"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二维码详情编辑页</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73" name="直接箭头连接符 72"/>
          <p:cNvCxnSpPr>
            <a:stCxn id="65" idx="3"/>
            <a:endCxn id="71" idx="1"/>
          </p:cNvCxnSpPr>
          <p:nvPr/>
        </p:nvCxnSpPr>
        <p:spPr>
          <a:xfrm flipV="1">
            <a:off x="6357399" y="1569907"/>
            <a:ext cx="629358" cy="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58" idx="3"/>
            <a:endCxn id="69" idx="1"/>
          </p:cNvCxnSpPr>
          <p:nvPr/>
        </p:nvCxnSpPr>
        <p:spPr>
          <a:xfrm>
            <a:off x="4800029" y="1570239"/>
            <a:ext cx="516901" cy="677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7060382" y="2053914"/>
            <a:ext cx="1040469"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默认：</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官方版</a:t>
            </a:r>
          </a:p>
        </p:txBody>
      </p:sp>
      <p:cxnSp>
        <p:nvCxnSpPr>
          <p:cNvPr id="79" name="直接箭头连接符 78"/>
          <p:cNvCxnSpPr>
            <a:stCxn id="69" idx="3"/>
            <a:endCxn id="77" idx="1"/>
          </p:cNvCxnSpPr>
          <p:nvPr/>
        </p:nvCxnSpPr>
        <p:spPr>
          <a:xfrm flipV="1">
            <a:off x="6357399" y="2245192"/>
            <a:ext cx="702983" cy="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321125" y="2734562"/>
            <a:ext cx="1040469"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上架</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下架</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84" name="直接箭头连接符 83"/>
          <p:cNvCxnSpPr>
            <a:stCxn id="58" idx="3"/>
            <a:endCxn id="82" idx="1"/>
          </p:cNvCxnSpPr>
          <p:nvPr/>
        </p:nvCxnSpPr>
        <p:spPr>
          <a:xfrm>
            <a:off x="4800029" y="1570239"/>
            <a:ext cx="521096" cy="1355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060382" y="2729199"/>
            <a:ext cx="1040469"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默认：上</a:t>
            </a:r>
            <a:r>
              <a:rPr lang="zh-CN" altLang="en-US" sz="1200" dirty="0">
                <a:solidFill>
                  <a:schemeClr val="tx1"/>
                </a:solidFill>
                <a:latin typeface="微软雅黑" panose="020B0503020204020204" pitchFamily="34" charset="-122"/>
                <a:ea typeface="微软雅黑" panose="020B0503020204020204" pitchFamily="34" charset="-122"/>
              </a:rPr>
              <a:t>架</a:t>
            </a:r>
          </a:p>
        </p:txBody>
      </p:sp>
      <p:cxnSp>
        <p:nvCxnSpPr>
          <p:cNvPr id="88" name="直接箭头连接符 87"/>
          <p:cNvCxnSpPr>
            <a:stCxn id="82" idx="3"/>
            <a:endCxn id="86" idx="1"/>
          </p:cNvCxnSpPr>
          <p:nvPr/>
        </p:nvCxnSpPr>
        <p:spPr>
          <a:xfrm flipV="1">
            <a:off x="6361594" y="2920477"/>
            <a:ext cx="698788" cy="5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487680" y="962025"/>
          <a:ext cx="11192751" cy="3500120"/>
        </p:xfrm>
        <a:graphic>
          <a:graphicData uri="http://schemas.openxmlformats.org/drawingml/2006/table">
            <a:tbl>
              <a:tblPr firstRow="1" bandRow="1">
                <a:tableStyleId>{21E4AEA4-8DFA-4A89-87EB-49C32662AFE0}</a:tableStyleId>
              </a:tblPr>
              <a:tblGrid>
                <a:gridCol w="1762367">
                  <a:extLst>
                    <a:ext uri="{9D8B030D-6E8A-4147-A177-3AD203B41FA5}">
                      <a16:colId xmlns:a16="http://schemas.microsoft.com/office/drawing/2014/main" val="20000"/>
                    </a:ext>
                  </a:extLst>
                </a:gridCol>
                <a:gridCol w="2357596">
                  <a:extLst>
                    <a:ext uri="{9D8B030D-6E8A-4147-A177-3AD203B41FA5}">
                      <a16:colId xmlns:a16="http://schemas.microsoft.com/office/drawing/2014/main" val="20001"/>
                    </a:ext>
                  </a:extLst>
                </a:gridCol>
                <a:gridCol w="2357596">
                  <a:extLst>
                    <a:ext uri="{9D8B030D-6E8A-4147-A177-3AD203B41FA5}">
                      <a16:colId xmlns:a16="http://schemas.microsoft.com/office/drawing/2014/main" val="20002"/>
                    </a:ext>
                  </a:extLst>
                </a:gridCol>
                <a:gridCol w="2357596">
                  <a:extLst>
                    <a:ext uri="{9D8B030D-6E8A-4147-A177-3AD203B41FA5}">
                      <a16:colId xmlns:a16="http://schemas.microsoft.com/office/drawing/2014/main" val="20003"/>
                    </a:ext>
                  </a:extLst>
                </a:gridCol>
                <a:gridCol w="2357596">
                  <a:extLst>
                    <a:ext uri="{9D8B030D-6E8A-4147-A177-3AD203B41FA5}">
                      <a16:colId xmlns:a16="http://schemas.microsoft.com/office/drawing/2014/main" val="20004"/>
                    </a:ext>
                  </a:extLst>
                </a:gridCol>
              </a:tblGrid>
              <a:tr h="654685">
                <a:tc>
                  <a:txBody>
                    <a:bodyPr/>
                    <a:lstStyle/>
                    <a:p>
                      <a:pPr algn="ctr">
                        <a:buNone/>
                      </a:pPr>
                      <a:r>
                        <a:rPr lang="zh-CN" altLang="en-US" sz="1400">
                          <a:latin typeface="宋体" panose="02010600030101010101" pitchFamily="2" charset="-122"/>
                          <a:ea typeface="宋体" panose="02010600030101010101" pitchFamily="2" charset="-122"/>
                        </a:rPr>
                        <a:t>流程</a:t>
                      </a:r>
                    </a:p>
                  </a:txBody>
                  <a:tcPr anchor="ctr"/>
                </a:tc>
                <a:tc>
                  <a:txBody>
                    <a:bodyPr/>
                    <a:lstStyle/>
                    <a:p>
                      <a:pPr algn="ctr">
                        <a:buNone/>
                      </a:pPr>
                      <a:r>
                        <a:rPr lang="en-US" sz="1200">
                          <a:latin typeface="宋体" panose="02010600030101010101" pitchFamily="2" charset="-122"/>
                          <a:ea typeface="宋体" panose="02010600030101010101" pitchFamily="2" charset="-122"/>
                        </a:rPr>
                        <a:t>1.</a:t>
                      </a:r>
                      <a:r>
                        <a:rPr lang="zh-CN" sz="1200">
                          <a:latin typeface="宋体" panose="02010600030101010101" pitchFamily="2" charset="-122"/>
                          <a:ea typeface="宋体" panose="02010600030101010101" pitchFamily="2" charset="-122"/>
                        </a:rPr>
                        <a:t>二维码美化</a:t>
                      </a: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0"/>
                  </a:ext>
                </a:extLst>
              </a:tr>
              <a:tr h="593725">
                <a:tc>
                  <a:txBody>
                    <a:bodyPr/>
                    <a:lstStyle/>
                    <a:p>
                      <a:pPr algn="ctr">
                        <a:buNone/>
                      </a:pPr>
                      <a:r>
                        <a:rPr lang="zh-CN" altLang="en-US" sz="1400" b="1">
                          <a:latin typeface="宋体" panose="02010600030101010101" pitchFamily="2" charset="-122"/>
                          <a:ea typeface="宋体" panose="02010600030101010101" pitchFamily="2" charset="-122"/>
                          <a:sym typeface="+mn-ea"/>
                        </a:rPr>
                        <a:t>原型页面</a:t>
                      </a:r>
                      <a:endParaRPr lang="zh-CN" altLang="en-US" sz="1400" b="1">
                        <a:latin typeface="宋体" panose="02010600030101010101" pitchFamily="2" charset="-122"/>
                        <a:ea typeface="宋体" panose="02010600030101010101" pitchFamily="2" charset="-122"/>
                      </a:endParaRPr>
                    </a:p>
                  </a:txBody>
                  <a:tcPr anchor="ctr"/>
                </a:tc>
                <a:tc>
                  <a:txBody>
                    <a:bodyPr/>
                    <a:lstStyle/>
                    <a:p>
                      <a:pPr indent="0" algn="l">
                        <a:lnSpc>
                          <a:spcPct val="100000"/>
                        </a:lnSpc>
                        <a:buFont typeface="+mj-lt"/>
                        <a:buNone/>
                      </a:pPr>
                      <a:r>
                        <a:rPr lang="en-US" altLang="zh-CN" sz="1200" b="1">
                          <a:solidFill>
                            <a:srgbClr val="FF0000"/>
                          </a:solidFill>
                          <a:latin typeface="宋体" panose="02010600030101010101" pitchFamily="2" charset="-122"/>
                          <a:ea typeface="宋体" panose="02010600030101010101" pitchFamily="2" charset="-122"/>
                        </a:rPr>
                        <a:t>1.</a:t>
                      </a:r>
                      <a:endParaRPr lang="zh-CN" altLang="en-US" sz="1200" b="1">
                        <a:solidFill>
                          <a:srgbClr val="FF0000"/>
                        </a:solidFill>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b="1">
                        <a:solidFill>
                          <a:srgbClr val="FF0000"/>
                        </a:solidFill>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1"/>
                  </a:ext>
                </a:extLst>
              </a:tr>
              <a:tr h="563245">
                <a:tc>
                  <a:txBody>
                    <a:bodyPr/>
                    <a:lstStyle/>
                    <a:p>
                      <a:pPr algn="ctr">
                        <a:buNone/>
                      </a:pPr>
                      <a:r>
                        <a:rPr lang="zh-CN" altLang="en-US" sz="1400" b="1">
                          <a:latin typeface="宋体" panose="02010600030101010101" pitchFamily="2" charset="-122"/>
                          <a:ea typeface="宋体" panose="02010600030101010101" pitchFamily="2" charset="-122"/>
                        </a:rPr>
                        <a:t>需求进度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2"/>
                  </a:ext>
                </a:extLst>
              </a:tr>
              <a:tr h="562610">
                <a:tc>
                  <a:txBody>
                    <a:bodyPr/>
                    <a:lstStyle/>
                    <a:p>
                      <a:pPr algn="ctr">
                        <a:buNone/>
                      </a:pPr>
                      <a:r>
                        <a:rPr lang="zh-CN" altLang="en-US" sz="1400" b="1">
                          <a:latin typeface="宋体" panose="02010600030101010101" pitchFamily="2" charset="-122"/>
                          <a:ea typeface="宋体" panose="02010600030101010101" pitchFamily="2" charset="-122"/>
                        </a:rPr>
                        <a:t>页面设计</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3"/>
                  </a:ext>
                </a:extLst>
              </a:tr>
              <a:tr h="563245">
                <a:tc>
                  <a:txBody>
                    <a:bodyPr/>
                    <a:lstStyle/>
                    <a:p>
                      <a:pPr algn="ctr">
                        <a:buNone/>
                      </a:pPr>
                      <a:r>
                        <a:rPr lang="zh-CN" altLang="en-US" sz="1400" b="1">
                          <a:latin typeface="宋体" panose="02010600030101010101" pitchFamily="2" charset="-122"/>
                          <a:ea typeface="宋体" panose="02010600030101010101" pitchFamily="2" charset="-122"/>
                        </a:rPr>
                        <a:t>开发进度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4"/>
                  </a:ext>
                </a:extLst>
              </a:tr>
              <a:tr h="562610">
                <a:tc>
                  <a:txBody>
                    <a:bodyPr/>
                    <a:lstStyle/>
                    <a:p>
                      <a:pPr algn="ctr">
                        <a:buNone/>
                      </a:pPr>
                      <a:r>
                        <a:rPr lang="zh-CN" altLang="en-US" sz="1400" b="1">
                          <a:latin typeface="宋体" panose="02010600030101010101" pitchFamily="2" charset="-122"/>
                          <a:ea typeface="宋体" panose="02010600030101010101" pitchFamily="2" charset="-122"/>
                        </a:rPr>
                        <a:t>测试进度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5"/>
                  </a:ext>
                </a:extLst>
              </a:tr>
            </a:tbl>
          </a:graphicData>
        </a:graphic>
      </p:graphicFrame>
      <p:sp>
        <p:nvSpPr>
          <p:cNvPr id="4" name="文本框 3"/>
          <p:cNvSpPr txBox="1"/>
          <p:nvPr/>
        </p:nvSpPr>
        <p:spPr>
          <a:xfrm>
            <a:off x="239859" y="192926"/>
            <a:ext cx="1757680" cy="398780"/>
          </a:xfrm>
          <a:prstGeom prst="rect">
            <a:avLst/>
          </a:prstGeom>
          <a:noFill/>
        </p:spPr>
        <p:txBody>
          <a:bodyPr wrap="none" rtlCol="0">
            <a:spAutoFit/>
          </a:bodyPr>
          <a:lstStyle/>
          <a:p>
            <a:r>
              <a:rPr lang="en-US" sz="2000" b="1" dirty="0" smtClean="0">
                <a:solidFill>
                  <a:schemeClr val="accent2"/>
                </a:solidFill>
                <a:latin typeface="微软雅黑" panose="020B0503020204020204" pitchFamily="34" charset="-122"/>
                <a:ea typeface="微软雅黑" panose="020B0503020204020204" pitchFamily="34" charset="-122"/>
              </a:rPr>
              <a:t>7. </a:t>
            </a:r>
            <a:r>
              <a:rPr lang="zh-CN" altLang="en-US" sz="2000" b="1" dirty="0" smtClean="0">
                <a:solidFill>
                  <a:schemeClr val="accent2"/>
                </a:solidFill>
                <a:latin typeface="微软雅黑" panose="020B0503020204020204" pitchFamily="34" charset="-122"/>
                <a:ea typeface="微软雅黑" panose="020B0503020204020204" pitchFamily="34" charset="-122"/>
              </a:rPr>
              <a:t>二维码配置</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487680" y="962025"/>
          <a:ext cx="11192751" cy="3546475"/>
        </p:xfrm>
        <a:graphic>
          <a:graphicData uri="http://schemas.openxmlformats.org/drawingml/2006/table">
            <a:tbl>
              <a:tblPr firstRow="1" bandRow="1">
                <a:tableStyleId>{21E4AEA4-8DFA-4A89-87EB-49C32662AFE0}</a:tableStyleId>
              </a:tblPr>
              <a:tblGrid>
                <a:gridCol w="1762367">
                  <a:extLst>
                    <a:ext uri="{9D8B030D-6E8A-4147-A177-3AD203B41FA5}">
                      <a16:colId xmlns:a16="http://schemas.microsoft.com/office/drawing/2014/main" val="20000"/>
                    </a:ext>
                  </a:extLst>
                </a:gridCol>
                <a:gridCol w="2357596">
                  <a:extLst>
                    <a:ext uri="{9D8B030D-6E8A-4147-A177-3AD203B41FA5}">
                      <a16:colId xmlns:a16="http://schemas.microsoft.com/office/drawing/2014/main" val="20001"/>
                    </a:ext>
                  </a:extLst>
                </a:gridCol>
                <a:gridCol w="2357596">
                  <a:extLst>
                    <a:ext uri="{9D8B030D-6E8A-4147-A177-3AD203B41FA5}">
                      <a16:colId xmlns:a16="http://schemas.microsoft.com/office/drawing/2014/main" val="20002"/>
                    </a:ext>
                  </a:extLst>
                </a:gridCol>
                <a:gridCol w="2357596">
                  <a:extLst>
                    <a:ext uri="{9D8B030D-6E8A-4147-A177-3AD203B41FA5}">
                      <a16:colId xmlns:a16="http://schemas.microsoft.com/office/drawing/2014/main" val="20003"/>
                    </a:ext>
                  </a:extLst>
                </a:gridCol>
                <a:gridCol w="2357596">
                  <a:extLst>
                    <a:ext uri="{9D8B030D-6E8A-4147-A177-3AD203B41FA5}">
                      <a16:colId xmlns:a16="http://schemas.microsoft.com/office/drawing/2014/main" val="20004"/>
                    </a:ext>
                  </a:extLst>
                </a:gridCol>
              </a:tblGrid>
              <a:tr h="654685">
                <a:tc>
                  <a:txBody>
                    <a:bodyPr/>
                    <a:lstStyle/>
                    <a:p>
                      <a:pPr algn="ctr">
                        <a:buNone/>
                      </a:pPr>
                      <a:r>
                        <a:rPr lang="zh-CN" altLang="en-US" sz="1400">
                          <a:latin typeface="宋体" panose="02010600030101010101" pitchFamily="2" charset="-122"/>
                          <a:ea typeface="宋体" panose="02010600030101010101" pitchFamily="2" charset="-122"/>
                        </a:rPr>
                        <a:t>流程</a:t>
                      </a:r>
                    </a:p>
                  </a:txBody>
                  <a:tcPr anchor="ctr"/>
                </a:tc>
                <a:tc>
                  <a:txBody>
                    <a:bodyPr/>
                    <a:lstStyle/>
                    <a:p>
                      <a:pPr algn="ctr">
                        <a:buNone/>
                      </a:pPr>
                      <a:r>
                        <a:rPr lang="en-US" sz="1200">
                          <a:latin typeface="宋体" panose="02010600030101010101" pitchFamily="2" charset="-122"/>
                          <a:ea typeface="宋体" panose="02010600030101010101" pitchFamily="2" charset="-122"/>
                        </a:rPr>
                        <a:t>1.</a:t>
                      </a:r>
                      <a:r>
                        <a:rPr lang="zh-CN" sz="1200">
                          <a:latin typeface="宋体" panose="02010600030101010101" pitchFamily="2" charset="-122"/>
                          <a:ea typeface="宋体" panose="02010600030101010101" pitchFamily="2" charset="-122"/>
                        </a:rPr>
                        <a:t>商品二维码首页</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2. </a:t>
                      </a:r>
                      <a:r>
                        <a:rPr lang="zh-CN" altLang="en-US" sz="1200">
                          <a:latin typeface="宋体" panose="02010600030101010101" pitchFamily="2" charset="-122"/>
                          <a:ea typeface="宋体" panose="02010600030101010101" pitchFamily="2" charset="-122"/>
                        </a:rPr>
                        <a:t>开通高级版流程页</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3. </a:t>
                      </a: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0"/>
                  </a:ext>
                </a:extLst>
              </a:tr>
              <a:tr h="593725">
                <a:tc>
                  <a:txBody>
                    <a:bodyPr/>
                    <a:lstStyle/>
                    <a:p>
                      <a:pPr algn="ctr">
                        <a:buNone/>
                      </a:pPr>
                      <a:r>
                        <a:rPr lang="zh-CN" altLang="en-US" sz="1400" b="1">
                          <a:latin typeface="宋体" panose="02010600030101010101" pitchFamily="2" charset="-122"/>
                          <a:ea typeface="宋体" panose="02010600030101010101" pitchFamily="2" charset="-122"/>
                          <a:sym typeface="+mn-ea"/>
                        </a:rPr>
                        <a:t>原型页面</a:t>
                      </a:r>
                      <a:endParaRPr lang="zh-CN" altLang="en-US" sz="1400" b="1">
                        <a:latin typeface="宋体" panose="02010600030101010101" pitchFamily="2" charset="-122"/>
                        <a:ea typeface="宋体" panose="02010600030101010101" pitchFamily="2" charset="-122"/>
                      </a:endParaRPr>
                    </a:p>
                  </a:txBody>
                  <a:tcPr anchor="ctr"/>
                </a:tc>
                <a:tc>
                  <a:txBody>
                    <a:bodyPr/>
                    <a:lstStyle/>
                    <a:p>
                      <a:pPr indent="0" algn="l">
                        <a:lnSpc>
                          <a:spcPct val="100000"/>
                        </a:lnSpc>
                        <a:buFont typeface="+mj-lt"/>
                        <a:buNone/>
                      </a:pPr>
                      <a:r>
                        <a:rPr lang="en-US" altLang="zh-CN" sz="1200" b="1">
                          <a:solidFill>
                            <a:srgbClr val="FF0000"/>
                          </a:solidFill>
                          <a:latin typeface="宋体" panose="02010600030101010101" pitchFamily="2" charset="-122"/>
                          <a:ea typeface="宋体" panose="02010600030101010101" pitchFamily="2" charset="-122"/>
                        </a:rPr>
                        <a:t>1.</a:t>
                      </a:r>
                      <a:r>
                        <a:rPr lang="zh-CN" altLang="en-US" sz="1200" b="1">
                          <a:solidFill>
                            <a:srgbClr val="FF0000"/>
                          </a:solidFill>
                          <a:latin typeface="宋体" panose="02010600030101010101" pitchFamily="2" charset="-122"/>
                          <a:ea typeface="宋体" panose="02010600030101010101" pitchFamily="2" charset="-122"/>
                        </a:rPr>
                        <a:t>商品二维码首页</a:t>
                      </a:r>
                    </a:p>
                  </a:txBody>
                  <a:tcPr anchor="ctr"/>
                </a:tc>
                <a:tc>
                  <a:txBody>
                    <a:bodyPr/>
                    <a:lstStyle/>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rPr>
                        <a:t>开通页</a:t>
                      </a:r>
                    </a:p>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rPr>
                        <a:t>流程页</a:t>
                      </a:r>
                    </a:p>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rPr>
                        <a:t>付费页</a:t>
                      </a: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1"/>
                  </a:ext>
                </a:extLst>
              </a:tr>
              <a:tr h="563245">
                <a:tc>
                  <a:txBody>
                    <a:bodyPr/>
                    <a:lstStyle/>
                    <a:p>
                      <a:pPr algn="ctr">
                        <a:buNone/>
                      </a:pPr>
                      <a:r>
                        <a:rPr lang="zh-CN" altLang="en-US" sz="1400" b="1">
                          <a:latin typeface="宋体" panose="02010600030101010101" pitchFamily="2" charset="-122"/>
                          <a:ea typeface="宋体" panose="02010600030101010101" pitchFamily="2" charset="-122"/>
                        </a:rPr>
                        <a:t>需求进度</a:t>
                      </a:r>
                    </a:p>
                  </a:txBody>
                  <a:tcPr anchor="ctr"/>
                </a:tc>
                <a:tc>
                  <a:txBody>
                    <a:bodyPr/>
                    <a:lstStyle/>
                    <a:p>
                      <a:pPr algn="l">
                        <a:lnSpc>
                          <a:spcPct val="100000"/>
                        </a:lnSpc>
                        <a:buNone/>
                      </a:pPr>
                      <a:r>
                        <a:rPr lang="zh-CN" altLang="en-US" sz="1400">
                          <a:latin typeface="宋体" panose="02010600030101010101" pitchFamily="2" charset="-122"/>
                          <a:ea typeface="宋体" panose="02010600030101010101" pitchFamily="2" charset="-122"/>
                        </a:rPr>
                        <a:t>未开始</a:t>
                      </a:r>
                    </a:p>
                  </a:txBody>
                  <a:tcPr anchor="ctr"/>
                </a:tc>
                <a:tc>
                  <a:txBody>
                    <a:bodyPr/>
                    <a:lstStyle/>
                    <a:p>
                      <a:pPr algn="l">
                        <a:lnSpc>
                          <a:spcPct val="100000"/>
                        </a:lnSpc>
                        <a:buNone/>
                      </a:pPr>
                      <a:r>
                        <a:rPr lang="zh-CN" altLang="en-US" sz="1400">
                          <a:latin typeface="宋体" panose="02010600030101010101" pitchFamily="2" charset="-122"/>
                          <a:ea typeface="宋体" panose="02010600030101010101" pitchFamily="2" charset="-122"/>
                        </a:rPr>
                        <a:t>未开始</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2"/>
                  </a:ext>
                </a:extLst>
              </a:tr>
              <a:tr h="562610">
                <a:tc>
                  <a:txBody>
                    <a:bodyPr/>
                    <a:lstStyle/>
                    <a:p>
                      <a:pPr algn="ctr">
                        <a:buNone/>
                      </a:pPr>
                      <a:r>
                        <a:rPr lang="zh-CN" altLang="en-US" sz="1400" b="1">
                          <a:latin typeface="宋体" panose="02010600030101010101" pitchFamily="2" charset="-122"/>
                          <a:ea typeface="宋体" panose="02010600030101010101" pitchFamily="2" charset="-122"/>
                        </a:rPr>
                        <a:t>页面设计</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3"/>
                  </a:ext>
                </a:extLst>
              </a:tr>
              <a:tr h="563245">
                <a:tc>
                  <a:txBody>
                    <a:bodyPr/>
                    <a:lstStyle/>
                    <a:p>
                      <a:pPr algn="ctr">
                        <a:buNone/>
                      </a:pPr>
                      <a:r>
                        <a:rPr lang="zh-CN" altLang="en-US" sz="1400" b="1">
                          <a:latin typeface="宋体" panose="02010600030101010101" pitchFamily="2" charset="-122"/>
                          <a:ea typeface="宋体" panose="02010600030101010101" pitchFamily="2" charset="-122"/>
                        </a:rPr>
                        <a:t>开发进度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4"/>
                  </a:ext>
                </a:extLst>
              </a:tr>
              <a:tr h="562610">
                <a:tc>
                  <a:txBody>
                    <a:bodyPr/>
                    <a:lstStyle/>
                    <a:p>
                      <a:pPr algn="ctr">
                        <a:buNone/>
                      </a:pPr>
                      <a:r>
                        <a:rPr lang="zh-CN" altLang="en-US" sz="1400" b="1">
                          <a:latin typeface="宋体" panose="02010600030101010101" pitchFamily="2" charset="-122"/>
                          <a:ea typeface="宋体" panose="02010600030101010101" pitchFamily="2" charset="-122"/>
                        </a:rPr>
                        <a:t>测试进度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5"/>
                  </a:ext>
                </a:extLst>
              </a:tr>
            </a:tbl>
          </a:graphicData>
        </a:graphic>
      </p:graphicFrame>
      <p:sp>
        <p:nvSpPr>
          <p:cNvPr id="4" name="文本框 3"/>
          <p:cNvSpPr txBox="1"/>
          <p:nvPr/>
        </p:nvSpPr>
        <p:spPr>
          <a:xfrm>
            <a:off x="239859" y="192926"/>
            <a:ext cx="2011680" cy="398780"/>
          </a:xfrm>
          <a:prstGeom prst="rect">
            <a:avLst/>
          </a:prstGeom>
          <a:noFill/>
        </p:spPr>
        <p:txBody>
          <a:bodyPr wrap="none" rtlCol="0">
            <a:spAutoFit/>
          </a:bodyPr>
          <a:lstStyle/>
          <a:p>
            <a:r>
              <a:rPr lang="en-US" sz="2000" b="1" dirty="0" smtClean="0">
                <a:solidFill>
                  <a:schemeClr val="accent2"/>
                </a:solidFill>
                <a:latin typeface="微软雅黑" panose="020B0503020204020204" pitchFamily="34" charset="-122"/>
                <a:ea typeface="微软雅黑" panose="020B0503020204020204" pitchFamily="34" charset="-122"/>
              </a:rPr>
              <a:t>8. </a:t>
            </a:r>
            <a:r>
              <a:rPr lang="zh-CN" altLang="en-US" sz="2000" b="1" dirty="0" smtClean="0">
                <a:solidFill>
                  <a:schemeClr val="accent2"/>
                </a:solidFill>
                <a:latin typeface="微软雅黑" panose="020B0503020204020204" pitchFamily="34" charset="-122"/>
                <a:ea typeface="微软雅黑" panose="020B0503020204020204" pitchFamily="34" charset="-122"/>
              </a:rPr>
              <a:t>二维码过渡页</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3310" y="2604657"/>
            <a:ext cx="1523999" cy="489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二维</a:t>
            </a:r>
            <a:r>
              <a:rPr lang="zh-CN" altLang="en-US" sz="1400" dirty="0" smtClean="0">
                <a:solidFill>
                  <a:schemeClr val="tx1"/>
                </a:solidFill>
                <a:latin typeface="微软雅黑" panose="020B0503020204020204" pitchFamily="34" charset="-122"/>
                <a:ea typeface="微软雅黑" panose="020B0503020204020204" pitchFamily="34" charset="-122"/>
              </a:rPr>
              <a:t>码序列号</a:t>
            </a:r>
            <a:r>
              <a:rPr lang="en-US" altLang="zh-CN" sz="1400" dirty="0" smtClean="0">
                <a:solidFill>
                  <a:schemeClr val="tx1"/>
                </a:solidFill>
                <a:latin typeface="微软雅黑" panose="020B0503020204020204" pitchFamily="34" charset="-122"/>
                <a:ea typeface="微软雅黑" panose="020B0503020204020204" pitchFamily="34" charset="-122"/>
              </a:rPr>
              <a:t>01</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7" name="菱形 6"/>
          <p:cNvSpPr/>
          <p:nvPr/>
        </p:nvSpPr>
        <p:spPr>
          <a:xfrm>
            <a:off x="3814618" y="2461493"/>
            <a:ext cx="1662545" cy="775854"/>
          </a:xfrm>
          <a:prstGeom prst="diamond">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是否绑定</a:t>
            </a:r>
            <a:r>
              <a:rPr lang="en-US" altLang="zh-CN" sz="1400" dirty="0" smtClean="0">
                <a:solidFill>
                  <a:schemeClr val="tx1"/>
                </a:solidFill>
                <a:latin typeface="微软雅黑" panose="020B0503020204020204" pitchFamily="34" charset="-122"/>
                <a:ea typeface="微软雅黑" panose="020B0503020204020204" pitchFamily="34" charset="-122"/>
              </a:rPr>
              <a:t>GTIN</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6724073" y="1727203"/>
            <a:ext cx="1523999" cy="489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企业门户首页</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6724073" y="3260438"/>
            <a:ext cx="1523999" cy="489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GTIN96001</a:t>
            </a:r>
          </a:p>
          <a:p>
            <a:pPr algn="ctr"/>
            <a:r>
              <a:rPr lang="zh-CN" altLang="en-US" sz="1400" dirty="0" smtClean="0">
                <a:solidFill>
                  <a:schemeClr val="tx1"/>
                </a:solidFill>
                <a:latin typeface="微软雅黑" panose="020B0503020204020204" pitchFamily="34" charset="-122"/>
                <a:ea typeface="微软雅黑" panose="020B0503020204020204" pitchFamily="34" charset="-122"/>
              </a:rPr>
              <a:t>详情页</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a:stCxn id="4" idx="3"/>
            <a:endCxn id="7" idx="1"/>
          </p:cNvCxnSpPr>
          <p:nvPr/>
        </p:nvCxnSpPr>
        <p:spPr>
          <a:xfrm>
            <a:off x="3177309" y="2849420"/>
            <a:ext cx="6373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a:endCxn id="8" idx="1"/>
          </p:cNvCxnSpPr>
          <p:nvPr/>
        </p:nvCxnSpPr>
        <p:spPr>
          <a:xfrm flipV="1">
            <a:off x="5477163" y="1971966"/>
            <a:ext cx="1246910" cy="87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a:endCxn id="9" idx="1"/>
          </p:cNvCxnSpPr>
          <p:nvPr/>
        </p:nvCxnSpPr>
        <p:spPr>
          <a:xfrm>
            <a:off x="5477163" y="2849420"/>
            <a:ext cx="1246910" cy="655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932371" y="3023422"/>
            <a:ext cx="364202" cy="307777"/>
          </a:xfrm>
          <a:prstGeom prst="rect">
            <a:avLst/>
          </a:prstGeom>
          <a:solidFill>
            <a:schemeClr val="accent3"/>
          </a:solidFill>
        </p:spPr>
        <p:txBody>
          <a:bodyPr wrap="non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是</a:t>
            </a:r>
            <a:endParaRPr lang="zh-CN" altLang="en-US" sz="1400" dirty="0">
              <a:solidFill>
                <a:schemeClr val="bg1"/>
              </a:solidFill>
            </a:endParaRPr>
          </a:p>
        </p:txBody>
      </p:sp>
      <p:sp>
        <p:nvSpPr>
          <p:cNvPr id="18" name="矩形 17"/>
          <p:cNvSpPr/>
          <p:nvPr/>
        </p:nvSpPr>
        <p:spPr>
          <a:xfrm>
            <a:off x="5932371" y="2239974"/>
            <a:ext cx="364202" cy="307777"/>
          </a:xfrm>
          <a:prstGeom prst="rect">
            <a:avLst/>
          </a:prstGeom>
          <a:solidFill>
            <a:schemeClr val="accent3"/>
          </a:solidFill>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否</a:t>
            </a:r>
            <a:endParaRPr lang="zh-CN" altLang="en-US" sz="1400" dirty="0">
              <a:solidFill>
                <a:schemeClr val="bg1"/>
              </a:solidFill>
            </a:endParaRPr>
          </a:p>
        </p:txBody>
      </p:sp>
      <p:cxnSp>
        <p:nvCxnSpPr>
          <p:cNvPr id="26" name="肘形连接符 25"/>
          <p:cNvCxnSpPr>
            <a:stCxn id="8" idx="3"/>
            <a:endCxn id="9" idx="3"/>
          </p:cNvCxnSpPr>
          <p:nvPr/>
        </p:nvCxnSpPr>
        <p:spPr>
          <a:xfrm>
            <a:off x="8248072" y="1971966"/>
            <a:ext cx="12700" cy="1533235"/>
          </a:xfrm>
          <a:prstGeom prst="bentConnector3">
            <a:avLst>
              <a:gd name="adj1" fmla="val 12490906"/>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261342" y="2450768"/>
            <a:ext cx="1535967" cy="307777"/>
          </a:xfrm>
          <a:prstGeom prst="rect">
            <a:avLst/>
          </a:prstGeom>
          <a:solidFill>
            <a:schemeClr val="accent2">
              <a:lumMod val="40000"/>
              <a:lumOff val="60000"/>
            </a:schemeClr>
          </a:solidFill>
        </p:spPr>
        <p:txBody>
          <a:bodyPr wrap="square">
            <a:spAutoFit/>
          </a:bodyPr>
          <a:lstStyle/>
          <a:p>
            <a:r>
              <a:rPr lang="zh-CN" altLang="en-US" sz="1400" dirty="0" smtClean="0">
                <a:latin typeface="微软雅黑" panose="020B0503020204020204" pitchFamily="34" charset="-122"/>
                <a:ea typeface="微软雅黑" panose="020B0503020204020204" pitchFamily="34" charset="-122"/>
              </a:rPr>
              <a:t>绑定</a:t>
            </a:r>
            <a:r>
              <a:rPr lang="en-US" altLang="zh-CN" sz="1400" dirty="0" smtClean="0">
                <a:latin typeface="微软雅黑" panose="020B0503020204020204" pitchFamily="34" charset="-122"/>
                <a:ea typeface="微软雅黑" panose="020B0503020204020204" pitchFamily="34" charset="-122"/>
              </a:rPr>
              <a:t>GTIN96001</a:t>
            </a:r>
            <a:endParaRPr lang="en-US" altLang="zh-CN" sz="1400" dirty="0">
              <a:latin typeface="微软雅黑" panose="020B0503020204020204" pitchFamily="34" charset="-122"/>
              <a:ea typeface="微软雅黑" panose="020B0503020204020204" pitchFamily="34" charset="-122"/>
            </a:endParaRPr>
          </a:p>
        </p:txBody>
      </p:sp>
      <p:sp>
        <p:nvSpPr>
          <p:cNvPr id="40" name="椭圆 39"/>
          <p:cNvSpPr/>
          <p:nvPr/>
        </p:nvSpPr>
        <p:spPr>
          <a:xfrm>
            <a:off x="4465781" y="1971966"/>
            <a:ext cx="360218" cy="36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41" name="椭圆 40"/>
          <p:cNvSpPr/>
          <p:nvPr/>
        </p:nvSpPr>
        <p:spPr>
          <a:xfrm>
            <a:off x="7309214" y="1274624"/>
            <a:ext cx="360218" cy="36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42" name="椭圆 41"/>
          <p:cNvSpPr/>
          <p:nvPr/>
        </p:nvSpPr>
        <p:spPr>
          <a:xfrm>
            <a:off x="7346159" y="3846946"/>
            <a:ext cx="360218" cy="36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43" name="椭圆 42"/>
          <p:cNvSpPr/>
          <p:nvPr/>
        </p:nvSpPr>
        <p:spPr>
          <a:xfrm>
            <a:off x="10029325" y="1971966"/>
            <a:ext cx="360218" cy="36021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46" name="Rectangle 2"/>
          <p:cNvSpPr>
            <a:spLocks noChangeArrowheads="1"/>
          </p:cNvSpPr>
          <p:nvPr/>
        </p:nvSpPr>
        <p:spPr bwMode="auto">
          <a:xfrm>
            <a:off x="1457714" y="4578229"/>
            <a:ext cx="967771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pPr>
            <a:r>
              <a:rPr kumimoji="0" lang="zh-CN" altLang="zh-CN" sz="1200" b="1"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高级版--防伪码绑定规则</a:t>
            </a:r>
            <a:endParaRPr kumimoji="0" lang="zh-CN"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2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用户操作：未绑定GTIN：二维码序列号01，未绑定GTIN ，用户扫码显示：企业门户首页。流程1-2；</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2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用户操作：未绑定GTIN--再绑定GTIN：二维码序列号01，未绑定GTIN，用户已经下载二维码并使用，防伪码001 。用户后续补充绑定GTIN，则用户新生成的防伪码002，与原防伪码001扫码均显示GTIN详情页。流程1-2-4-3</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6898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59509" y="507954"/>
            <a:ext cx="225734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商品二维码</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编辑</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459509" y="1365809"/>
            <a:ext cx="9518027" cy="425677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19615" y="1492455"/>
            <a:ext cx="2021707" cy="261610"/>
          </a:xfrm>
          <a:prstGeom prst="rect">
            <a:avLst/>
          </a:prstGeom>
        </p:spPr>
        <p:txBody>
          <a:bodyPr wrap="none">
            <a:spAutoFit/>
          </a:bodyPr>
          <a:lstStyle/>
          <a:p>
            <a:r>
              <a:rPr lang="zh-CN" altLang="en-US" sz="1100" b="0" i="0" dirty="0" smtClean="0">
                <a:solidFill>
                  <a:srgbClr val="333333"/>
                </a:solidFill>
                <a:effectLst/>
                <a:latin typeface="微软雅黑" panose="020B0503020204020204" pitchFamily="34" charset="-122"/>
                <a:ea typeface="微软雅黑" panose="020B0503020204020204" pitchFamily="34" charset="-122"/>
              </a:rPr>
              <a:t>现在位置： </a:t>
            </a:r>
            <a:r>
              <a:rPr lang="zh-CN" altLang="en-US" sz="1100" dirty="0" smtClean="0">
                <a:solidFill>
                  <a:srgbClr val="333333"/>
                </a:solidFill>
                <a:latin typeface="微软雅黑" panose="020B0503020204020204" pitchFamily="34" charset="-122"/>
                <a:ea typeface="微软雅黑" panose="020B0503020204020204" pitchFamily="34" charset="-122"/>
              </a:rPr>
              <a:t>产品二维码</a:t>
            </a:r>
            <a:r>
              <a:rPr lang="en-US" altLang="zh-CN" sz="1100" dirty="0" smtClean="0">
                <a:solidFill>
                  <a:srgbClr val="333333"/>
                </a:solidFill>
                <a:latin typeface="微软雅黑" panose="020B0503020204020204" pitchFamily="34" charset="-122"/>
                <a:ea typeface="微软雅黑" panose="020B0503020204020204" pitchFamily="34" charset="-122"/>
              </a:rPr>
              <a:t>- </a:t>
            </a:r>
            <a:r>
              <a:rPr lang="zh-CN" altLang="en-US" sz="1100" dirty="0" smtClean="0">
                <a:solidFill>
                  <a:srgbClr val="333333"/>
                </a:solidFill>
                <a:latin typeface="微软雅黑" panose="020B0503020204020204" pitchFamily="34" charset="-122"/>
                <a:ea typeface="微软雅黑" panose="020B0503020204020204" pitchFamily="34" charset="-122"/>
              </a:rPr>
              <a:t>编辑</a:t>
            </a:r>
            <a:endParaRPr lang="zh-CN" altLang="en-US" sz="1100" dirty="0">
              <a:latin typeface="微软雅黑" panose="020B0503020204020204" pitchFamily="34" charset="-122"/>
              <a:ea typeface="微软雅黑" panose="020B0503020204020204" pitchFamily="34" charset="-122"/>
            </a:endParaRPr>
          </a:p>
        </p:txBody>
      </p:sp>
      <p:sp>
        <p:nvSpPr>
          <p:cNvPr id="6" name="矩形 5"/>
          <p:cNvSpPr/>
          <p:nvPr/>
        </p:nvSpPr>
        <p:spPr>
          <a:xfrm>
            <a:off x="7202061" y="662269"/>
            <a:ext cx="205274" cy="18661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432453" y="616127"/>
            <a:ext cx="748923"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基础属性</a:t>
            </a:r>
            <a:endParaRPr lang="zh-CN" altLang="en-US" sz="1100" dirty="0">
              <a:latin typeface="微软雅黑" panose="020B0503020204020204" pitchFamily="34" charset="-122"/>
              <a:ea typeface="微软雅黑" panose="020B0503020204020204" pitchFamily="34" charset="-122"/>
            </a:endParaRPr>
          </a:p>
        </p:txBody>
      </p:sp>
      <p:sp>
        <p:nvSpPr>
          <p:cNvPr id="46" name="矩形 45"/>
          <p:cNvSpPr/>
          <p:nvPr/>
        </p:nvSpPr>
        <p:spPr>
          <a:xfrm>
            <a:off x="8453200" y="653626"/>
            <a:ext cx="205274" cy="1866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683592" y="616127"/>
            <a:ext cx="1293944"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高级版</a:t>
            </a:r>
            <a:r>
              <a:rPr lang="en-US" altLang="zh-CN" sz="1100" dirty="0" smtClean="0">
                <a:solidFill>
                  <a:srgbClr val="333333"/>
                </a:solidFill>
                <a:latin typeface="微软雅黑" panose="020B0503020204020204" pitchFamily="34" charset="-122"/>
                <a:ea typeface="微软雅黑" panose="020B0503020204020204" pitchFamily="34" charset="-122"/>
              </a:rPr>
              <a:t>--</a:t>
            </a:r>
            <a:r>
              <a:rPr lang="zh-CN" altLang="en-US" sz="1100" dirty="0" smtClean="0">
                <a:solidFill>
                  <a:srgbClr val="333333"/>
                </a:solidFill>
                <a:latin typeface="微软雅黑" panose="020B0503020204020204" pitchFamily="34" charset="-122"/>
                <a:ea typeface="微软雅黑" panose="020B0503020204020204" pitchFamily="34" charset="-122"/>
              </a:rPr>
              <a:t>扩展</a:t>
            </a:r>
            <a:r>
              <a:rPr lang="zh-CN" altLang="en-US" sz="1100" dirty="0">
                <a:solidFill>
                  <a:srgbClr val="333333"/>
                </a:solidFill>
                <a:latin typeface="微软雅黑" panose="020B0503020204020204" pitchFamily="34" charset="-122"/>
                <a:ea typeface="微软雅黑" panose="020B0503020204020204" pitchFamily="34" charset="-122"/>
              </a:rPr>
              <a:t>属性</a:t>
            </a:r>
            <a:endParaRPr lang="zh-CN" altLang="en-US" sz="1100" dirty="0">
              <a:latin typeface="微软雅黑" panose="020B0503020204020204" pitchFamily="34" charset="-122"/>
              <a:ea typeface="微软雅黑" panose="020B0503020204020204" pitchFamily="34" charset="-122"/>
            </a:endParaRPr>
          </a:p>
        </p:txBody>
      </p:sp>
      <p:sp>
        <p:nvSpPr>
          <p:cNvPr id="30" name="矩形 29"/>
          <p:cNvSpPr/>
          <p:nvPr/>
        </p:nvSpPr>
        <p:spPr>
          <a:xfrm>
            <a:off x="691050" y="2208179"/>
            <a:ext cx="9081212" cy="110895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91050" y="3730977"/>
            <a:ext cx="9081212" cy="169705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62696" y="1922496"/>
            <a:ext cx="748923" cy="261610"/>
          </a:xfrm>
          <a:prstGeom prst="rect">
            <a:avLst/>
          </a:prstGeom>
        </p:spPr>
        <p:txBody>
          <a:bodyPr wrap="none">
            <a:spAutoFit/>
          </a:bodyPr>
          <a:lstStyle/>
          <a:p>
            <a:r>
              <a:rPr lang="zh-CN" altLang="en-US" sz="1100" b="1" dirty="0" smtClean="0">
                <a:solidFill>
                  <a:srgbClr val="333333"/>
                </a:solidFill>
                <a:latin typeface="微软雅黑" panose="020B0503020204020204" pitchFamily="34" charset="-122"/>
                <a:ea typeface="微软雅黑" panose="020B0503020204020204" pitchFamily="34" charset="-122"/>
              </a:rPr>
              <a:t>基础属性</a:t>
            </a:r>
            <a:endParaRPr lang="zh-CN" altLang="en-US" sz="1100" b="1" dirty="0">
              <a:latin typeface="微软雅黑" panose="020B0503020204020204" pitchFamily="34" charset="-122"/>
              <a:ea typeface="微软雅黑" panose="020B0503020204020204" pitchFamily="34" charset="-122"/>
            </a:endParaRPr>
          </a:p>
        </p:txBody>
      </p:sp>
      <p:sp>
        <p:nvSpPr>
          <p:cNvPr id="33" name="矩形 32"/>
          <p:cNvSpPr/>
          <p:nvPr/>
        </p:nvSpPr>
        <p:spPr>
          <a:xfrm>
            <a:off x="762696" y="3484190"/>
            <a:ext cx="748923" cy="261610"/>
          </a:xfrm>
          <a:prstGeom prst="rect">
            <a:avLst/>
          </a:prstGeom>
        </p:spPr>
        <p:txBody>
          <a:bodyPr wrap="none">
            <a:spAutoFit/>
          </a:bodyPr>
          <a:lstStyle/>
          <a:p>
            <a:r>
              <a:rPr lang="zh-CN" altLang="en-US" sz="1100" b="1" dirty="0" smtClean="0">
                <a:solidFill>
                  <a:srgbClr val="333333"/>
                </a:solidFill>
                <a:latin typeface="微软雅黑" panose="020B0503020204020204" pitchFamily="34" charset="-122"/>
                <a:ea typeface="微软雅黑" panose="020B0503020204020204" pitchFamily="34" charset="-122"/>
              </a:rPr>
              <a:t>扩展属性</a:t>
            </a:r>
            <a:endParaRPr lang="zh-CN" altLang="en-US" sz="1100" b="1" dirty="0">
              <a:latin typeface="微软雅黑" panose="020B0503020204020204" pitchFamily="34" charset="-122"/>
              <a:ea typeface="微软雅黑" panose="020B0503020204020204" pitchFamily="34" charset="-122"/>
            </a:endParaRPr>
          </a:p>
        </p:txBody>
      </p:sp>
      <p:sp>
        <p:nvSpPr>
          <p:cNvPr id="34" name="矩形 33"/>
          <p:cNvSpPr/>
          <p:nvPr/>
        </p:nvSpPr>
        <p:spPr>
          <a:xfrm>
            <a:off x="459509" y="5869374"/>
            <a:ext cx="2185214" cy="276999"/>
          </a:xfrm>
          <a:prstGeom prst="rect">
            <a:avLst/>
          </a:prstGeom>
        </p:spPr>
        <p:txBody>
          <a:bodyPr wrap="none">
            <a:spAutoFit/>
          </a:bodyPr>
          <a:lstStyle/>
          <a:p>
            <a:r>
              <a:rPr lang="zh-CN" altLang="en-US" sz="1200" dirty="0">
                <a:solidFill>
                  <a:srgbClr val="FF0000"/>
                </a:solidFill>
                <a:latin typeface="微软雅黑" panose="020B0503020204020204" pitchFamily="34" charset="-122"/>
                <a:ea typeface="微软雅黑" panose="020B0503020204020204" pitchFamily="34" charset="-122"/>
              </a:rPr>
              <a:t>免费</a:t>
            </a:r>
            <a:r>
              <a:rPr lang="zh-CN" altLang="en-US" sz="1200" dirty="0" smtClean="0">
                <a:solidFill>
                  <a:srgbClr val="FF0000"/>
                </a:solidFill>
                <a:latin typeface="微软雅黑" panose="020B0503020204020204" pitchFamily="34" charset="-122"/>
                <a:ea typeface="微软雅黑" panose="020B0503020204020204" pitchFamily="34" charset="-122"/>
              </a:rPr>
              <a:t>版：仅可以编辑基础属性</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35" name="矩形 34"/>
          <p:cNvSpPr/>
          <p:nvPr/>
        </p:nvSpPr>
        <p:spPr>
          <a:xfrm>
            <a:off x="459509" y="6148157"/>
            <a:ext cx="2954655" cy="276999"/>
          </a:xfrm>
          <a:prstGeom prst="rect">
            <a:avLst/>
          </a:prstGeom>
        </p:spPr>
        <p:txBody>
          <a:bodyPr wrap="none">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高级版：基础属性和扩展属性都可以修改</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279" y="256660"/>
            <a:ext cx="2770310"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二维码激活</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功能列表</a:t>
            </a:r>
            <a:endParaRPr lang="zh-CN" altLang="en-US" sz="20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8340" y="1575880"/>
            <a:ext cx="12055565" cy="470818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89249" y="243444"/>
            <a:ext cx="1675130" cy="398780"/>
          </a:xfrm>
          <a:prstGeom prst="rect">
            <a:avLst/>
          </a:prstGeom>
          <a:noFill/>
        </p:spPr>
        <p:txBody>
          <a:bodyPr wrap="none" rtlCol="0">
            <a:spAutoFit/>
          </a:bodyPr>
          <a:lstStyle/>
          <a:p>
            <a:r>
              <a:rPr lang="zh-CN" sz="2000" b="1" dirty="0">
                <a:latin typeface="微软雅黑" panose="020B0503020204020204" pitchFamily="34" charset="-122"/>
                <a:ea typeface="微软雅黑" panose="020B0503020204020204" pitchFamily="34" charset="-122"/>
              </a:rPr>
              <a:t>高级版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激活</a:t>
            </a:r>
          </a:p>
        </p:txBody>
      </p:sp>
      <p:sp>
        <p:nvSpPr>
          <p:cNvPr id="2" name="文本框 1"/>
          <p:cNvSpPr txBox="1"/>
          <p:nvPr/>
        </p:nvSpPr>
        <p:spPr>
          <a:xfrm>
            <a:off x="7407599" y="298689"/>
            <a:ext cx="4459605" cy="306705"/>
          </a:xfrm>
          <a:prstGeom prst="rect">
            <a:avLst/>
          </a:prstGeom>
          <a:noFill/>
        </p:spPr>
        <p:txBody>
          <a:bodyPr wrap="none" rtlCol="0">
            <a:spAutoFit/>
          </a:bodyPr>
          <a:lstStyle/>
          <a:p>
            <a:r>
              <a:rPr lang="en-US" sz="1400" dirty="0">
                <a:solidFill>
                  <a:srgbClr val="FF0000"/>
                </a:solidFill>
                <a:latin typeface="微软雅黑" panose="020B0503020204020204" pitchFamily="34" charset="-122"/>
                <a:ea typeface="微软雅黑" panose="020B0503020204020204" pitchFamily="34" charset="-122"/>
              </a:rPr>
              <a:t>2022.09.07   </a:t>
            </a:r>
            <a:r>
              <a:rPr lang="zh-CN" altLang="en-US" sz="1400" dirty="0">
                <a:solidFill>
                  <a:srgbClr val="FF0000"/>
                </a:solidFill>
                <a:latin typeface="微软雅黑" panose="020B0503020204020204" pitchFamily="34" charset="-122"/>
                <a:ea typeface="微软雅黑" panose="020B0503020204020204" pitchFamily="34" charset="-122"/>
              </a:rPr>
              <a:t>修改内容：高级版激活功能、预览码问题</a:t>
            </a:r>
          </a:p>
        </p:txBody>
      </p:sp>
      <p:sp>
        <p:nvSpPr>
          <p:cNvPr id="4" name="文本框 3"/>
          <p:cNvSpPr txBox="1"/>
          <p:nvPr/>
        </p:nvSpPr>
        <p:spPr>
          <a:xfrm>
            <a:off x="359099" y="700009"/>
            <a:ext cx="11213465" cy="3322955"/>
          </a:xfrm>
          <a:prstGeom prst="rect">
            <a:avLst/>
          </a:prstGeom>
          <a:noFill/>
        </p:spPr>
        <p:txBody>
          <a:bodyPr wrap="none" rtlCol="0">
            <a:spAutoFit/>
          </a:bodyPr>
          <a:lstStyle/>
          <a:p>
            <a:pPr algn="l">
              <a:lnSpc>
                <a:spcPct val="150000"/>
              </a:lnSpc>
            </a:pPr>
            <a:r>
              <a:rPr lang="zh-CN" sz="1400" b="1" dirty="0">
                <a:solidFill>
                  <a:schemeClr val="accent2"/>
                </a:solidFill>
                <a:latin typeface="微软雅黑" panose="020B0503020204020204" pitchFamily="34" charset="-122"/>
                <a:ea typeface="微软雅黑" panose="020B0503020204020204" pitchFamily="34" charset="-122"/>
              </a:rPr>
              <a:t>高级版</a:t>
            </a:r>
            <a:r>
              <a:rPr lang="en-US" altLang="zh-CN" sz="1400" b="1" dirty="0">
                <a:solidFill>
                  <a:schemeClr val="accent2"/>
                </a:solidFill>
                <a:latin typeface="微软雅黑" panose="020B0503020204020204" pitchFamily="34" charset="-122"/>
                <a:ea typeface="微软雅黑" panose="020B0503020204020204" pitchFamily="34" charset="-122"/>
              </a:rPr>
              <a:t>--</a:t>
            </a:r>
            <a:r>
              <a:rPr lang="zh-CN" altLang="en-US" sz="1400" b="1" dirty="0">
                <a:solidFill>
                  <a:schemeClr val="accent2"/>
                </a:solidFill>
                <a:latin typeface="微软雅黑" panose="020B0503020204020204" pitchFamily="34" charset="-122"/>
                <a:ea typeface="微软雅黑" panose="020B0503020204020204" pitchFamily="34" charset="-122"/>
              </a:rPr>
              <a:t>激活逻辑</a:t>
            </a:r>
          </a:p>
          <a:p>
            <a:pPr algn="l">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限定理由：用户数据可控。如全部直接默认激活，用户数据不可控（商品不想展示、商品还未上市等情况），因此需要用户按需激活。</a:t>
            </a:r>
          </a:p>
          <a:p>
            <a:pPr algn="l">
              <a:lnSpc>
                <a:spcPct val="150000"/>
              </a:lnSpc>
            </a:pPr>
            <a:endParaRPr lang="zh-CN" altLang="en-US" sz="1400" b="1" dirty="0">
              <a:solidFill>
                <a:schemeClr val="tx1"/>
              </a:solidFill>
              <a:latin typeface="微软雅黑" panose="020B0503020204020204" pitchFamily="34" charset="-122"/>
              <a:ea typeface="微软雅黑" panose="020B0503020204020204" pitchFamily="34" charset="-122"/>
            </a:endParaRPr>
          </a:p>
          <a:p>
            <a:pPr algn="l">
              <a:lnSpc>
                <a:spcPct val="150000"/>
              </a:lnSpc>
            </a:pPr>
            <a:r>
              <a:rPr lang="en-US" altLang="zh-CN" sz="1400" dirty="0">
                <a:solidFill>
                  <a:schemeClr val="accent2"/>
                </a:solidFill>
                <a:latin typeface="微软雅黑" panose="020B0503020204020204" pitchFamily="34" charset="-122"/>
                <a:ea typeface="微软雅黑" panose="020B0503020204020204" pitchFamily="34" charset="-122"/>
              </a:rPr>
              <a:t>1. </a:t>
            </a:r>
            <a:r>
              <a:rPr lang="zh-CN" altLang="en-US" sz="1400" b="1" dirty="0">
                <a:solidFill>
                  <a:schemeClr val="accent2"/>
                </a:solidFill>
                <a:latin typeface="微软雅黑" panose="020B0503020204020204" pitchFamily="34" charset="-122"/>
                <a:ea typeface="微软雅黑" panose="020B0503020204020204" pitchFamily="34" charset="-122"/>
              </a:rPr>
              <a:t>新用户：</a:t>
            </a:r>
          </a:p>
          <a:p>
            <a:pPr marL="285750" indent="-28575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在产品管理，添加备案信息时候，点击</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激活二维码</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，则对应高级版列表的商品状态</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已激活</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a:t>
            </a:r>
          </a:p>
          <a:p>
            <a:pPr marL="285750" indent="-28575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在产品管理，未激活商品二维码，对应的高级版列表的商品状态</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未激活</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，用户可以通过</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激活按钮</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进行手动激活；</a:t>
            </a:r>
            <a:endParaRPr lang="en-US" altLang="zh-CN" sz="1400" dirty="0">
              <a:solidFill>
                <a:schemeClr val="accent2"/>
              </a:solidFill>
              <a:latin typeface="微软雅黑" panose="020B0503020204020204" pitchFamily="34" charset="-122"/>
              <a:ea typeface="微软雅黑" panose="020B0503020204020204" pitchFamily="34" charset="-122"/>
            </a:endParaRPr>
          </a:p>
          <a:p>
            <a:pPr algn="l">
              <a:lnSpc>
                <a:spcPct val="150000"/>
              </a:lnSpc>
            </a:pPr>
            <a:r>
              <a:rPr lang="en-US" altLang="zh-CN" sz="1400" b="1" dirty="0">
                <a:solidFill>
                  <a:schemeClr val="accent2"/>
                </a:solidFill>
                <a:latin typeface="微软雅黑" panose="020B0503020204020204" pitchFamily="34" charset="-122"/>
                <a:ea typeface="微软雅黑" panose="020B0503020204020204" pitchFamily="34" charset="-122"/>
                <a:sym typeface="+mn-ea"/>
              </a:rPr>
              <a:t>.2.  </a:t>
            </a:r>
            <a:r>
              <a:rPr lang="zh-CN" altLang="en-US" sz="1400" b="1" dirty="0">
                <a:solidFill>
                  <a:schemeClr val="accent2"/>
                </a:solidFill>
                <a:latin typeface="微软雅黑" panose="020B0503020204020204" pitchFamily="34" charset="-122"/>
                <a:ea typeface="微软雅黑" panose="020B0503020204020204" pitchFamily="34" charset="-122"/>
                <a:sym typeface="+mn-ea"/>
              </a:rPr>
              <a:t>老用户：</a:t>
            </a:r>
          </a:p>
          <a:p>
            <a:pPr algn="l">
              <a:lnSpc>
                <a:spcPct val="150000"/>
              </a:lnSpc>
            </a:pPr>
            <a:r>
              <a:rPr lang="zh-CN" altLang="en-US" sz="1400" b="1" dirty="0">
                <a:solidFill>
                  <a:schemeClr val="accent2"/>
                </a:solidFill>
                <a:latin typeface="微软雅黑" panose="020B0503020204020204" pitchFamily="34" charset="-122"/>
                <a:ea typeface="微软雅黑" panose="020B0503020204020204" pitchFamily="34" charset="-122"/>
                <a:sym typeface="+mn-ea"/>
              </a:rPr>
              <a:t>原则：</a:t>
            </a:r>
            <a:r>
              <a:rPr lang="zh-CN" altLang="en-US" sz="1400" dirty="0">
                <a:solidFill>
                  <a:schemeClr val="accent2"/>
                </a:solidFill>
                <a:latin typeface="微软雅黑" panose="020B0503020204020204" pitchFamily="34" charset="-122"/>
                <a:ea typeface="微软雅黑" panose="020B0503020204020204" pitchFamily="34" charset="-122"/>
                <a:sym typeface="+mn-ea"/>
              </a:rPr>
              <a:t>用户根据需要进行激活。</a:t>
            </a:r>
            <a:endParaRPr lang="zh-CN" altLang="en-US" sz="1400" dirty="0">
              <a:solidFill>
                <a:schemeClr val="accent2"/>
              </a:solidFill>
              <a:latin typeface="微软雅黑" panose="020B0503020204020204" pitchFamily="34" charset="-122"/>
              <a:ea typeface="微软雅黑" panose="020B0503020204020204" pitchFamily="34" charset="-122"/>
            </a:endParaRPr>
          </a:p>
          <a:p>
            <a:pPr marL="285750" indent="-285750" algn="l">
              <a:lnSpc>
                <a:spcPct val="150000"/>
              </a:lnSpc>
              <a:buFont typeface="Wingdings" panose="05000000000000000000" charset="0"/>
              <a:buChar char="Ø"/>
            </a:pPr>
            <a:r>
              <a:rPr lang="zh-CN" sz="1400" dirty="0">
                <a:solidFill>
                  <a:schemeClr val="accent2"/>
                </a:solidFill>
                <a:latin typeface="微软雅黑" panose="020B0503020204020204" pitchFamily="34" charset="-122"/>
                <a:ea typeface="微软雅黑" panose="020B0503020204020204" pitchFamily="34" charset="-122"/>
                <a:sym typeface="+mn-ea"/>
              </a:rPr>
              <a:t>所有通报数据，</a:t>
            </a:r>
            <a:r>
              <a:rPr lang="zh-CN" sz="1400" b="1" dirty="0">
                <a:solidFill>
                  <a:srgbClr val="FF0000"/>
                </a:solidFill>
                <a:latin typeface="微软雅黑" panose="020B0503020204020204" pitchFamily="34" charset="-122"/>
                <a:ea typeface="微软雅黑" panose="020B0503020204020204" pitchFamily="34" charset="-122"/>
                <a:sym typeface="+mn-ea"/>
              </a:rPr>
              <a:t>未存在条码微站中的数据</a:t>
            </a:r>
            <a:r>
              <a:rPr lang="zh-CN" sz="1400" dirty="0">
                <a:solidFill>
                  <a:schemeClr val="accent2"/>
                </a:solidFill>
                <a:latin typeface="微软雅黑" panose="020B0503020204020204" pitchFamily="34" charset="-122"/>
                <a:ea typeface="微软雅黑" panose="020B0503020204020204" pitchFamily="34" charset="-122"/>
                <a:sym typeface="+mn-ea"/>
              </a:rPr>
              <a:t>，也</a:t>
            </a:r>
            <a:r>
              <a:rPr lang="zh-CN" sz="1400" dirty="0">
                <a:solidFill>
                  <a:srgbClr val="FF0000"/>
                </a:solidFill>
                <a:latin typeface="微软雅黑" panose="020B0503020204020204" pitchFamily="34" charset="-122"/>
                <a:ea typeface="微软雅黑" panose="020B0503020204020204" pitchFamily="34" charset="-122"/>
                <a:sym typeface="+mn-ea"/>
              </a:rPr>
              <a:t>将同步显示到高级版</a:t>
            </a:r>
            <a:r>
              <a:rPr lang="en-US" altLang="zh-CN" sz="1400" dirty="0">
                <a:solidFill>
                  <a:srgbClr val="FF0000"/>
                </a:solidFill>
                <a:latin typeface="微软雅黑" panose="020B0503020204020204" pitchFamily="34" charset="-122"/>
                <a:ea typeface="微软雅黑" panose="020B0503020204020204" pitchFamily="34" charset="-122"/>
                <a:sym typeface="+mn-ea"/>
              </a:rPr>
              <a:t>-</a:t>
            </a:r>
            <a:r>
              <a:rPr lang="zh-CN" altLang="en-US" sz="1400" dirty="0">
                <a:solidFill>
                  <a:srgbClr val="FF0000"/>
                </a:solidFill>
                <a:latin typeface="微软雅黑" panose="020B0503020204020204" pitchFamily="34" charset="-122"/>
                <a:ea typeface="微软雅黑" panose="020B0503020204020204" pitchFamily="34" charset="-122"/>
                <a:sym typeface="+mn-ea"/>
              </a:rPr>
              <a:t>二维码管理列表中</a:t>
            </a:r>
            <a:r>
              <a:rPr lang="zh-CN" altLang="en-US" sz="1400" dirty="0">
                <a:solidFill>
                  <a:schemeClr val="accent2"/>
                </a:solidFill>
                <a:latin typeface="微软雅黑" panose="020B0503020204020204" pitchFamily="34" charset="-122"/>
                <a:ea typeface="微软雅黑" panose="020B0503020204020204" pitchFamily="34" charset="-122"/>
                <a:sym typeface="+mn-ea"/>
              </a:rPr>
              <a:t>，但是</a:t>
            </a:r>
            <a:r>
              <a:rPr lang="zh-CN" altLang="en-US" sz="1400" b="1" dirty="0">
                <a:solidFill>
                  <a:srgbClr val="FF0000"/>
                </a:solidFill>
                <a:latin typeface="微软雅黑" panose="020B0503020204020204" pitchFamily="34" charset="-122"/>
                <a:ea typeface="微软雅黑" panose="020B0503020204020204" pitchFamily="34" charset="-122"/>
                <a:sym typeface="+mn-ea"/>
              </a:rPr>
              <a:t>均属于未激活状态</a:t>
            </a:r>
            <a:r>
              <a:rPr lang="zh-CN" altLang="en-US" sz="1400" dirty="0">
                <a:solidFill>
                  <a:schemeClr val="accent2"/>
                </a:solidFill>
                <a:latin typeface="微软雅黑" panose="020B0503020204020204" pitchFamily="34" charset="-122"/>
                <a:ea typeface="微软雅黑" panose="020B0503020204020204" pitchFamily="34" charset="-122"/>
                <a:sym typeface="+mn-ea"/>
              </a:rPr>
              <a:t>；用户可以通过手动激活。</a:t>
            </a:r>
            <a:endParaRPr lang="zh-CN" altLang="en-US" sz="1400" dirty="0">
              <a:solidFill>
                <a:schemeClr val="accent2"/>
              </a:solidFill>
              <a:latin typeface="微软雅黑" panose="020B0503020204020204" pitchFamily="34" charset="-122"/>
              <a:ea typeface="微软雅黑" panose="020B0503020204020204" pitchFamily="34" charset="-122"/>
            </a:endParaRPr>
          </a:p>
          <a:p>
            <a:pPr marL="285750" indent="-28575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sym typeface="+mn-ea"/>
              </a:rPr>
              <a:t>针对</a:t>
            </a:r>
            <a:r>
              <a:rPr lang="zh-CN" altLang="en-US" sz="1400" b="1" dirty="0">
                <a:solidFill>
                  <a:srgbClr val="FF0000"/>
                </a:solidFill>
                <a:latin typeface="微软雅黑" panose="020B0503020204020204" pitchFamily="34" charset="-122"/>
                <a:ea typeface="微软雅黑" panose="020B0503020204020204" pitchFamily="34" charset="-122"/>
                <a:sym typeface="+mn-ea"/>
              </a:rPr>
              <a:t>未激活</a:t>
            </a:r>
            <a:r>
              <a:rPr lang="zh-CN" altLang="en-US" sz="1400" dirty="0">
                <a:solidFill>
                  <a:schemeClr val="accent2"/>
                </a:solidFill>
                <a:latin typeface="微软雅黑" panose="020B0503020204020204" pitchFamily="34" charset="-122"/>
                <a:ea typeface="微软雅黑" panose="020B0503020204020204" pitchFamily="34" charset="-122"/>
                <a:sym typeface="+mn-ea"/>
              </a:rPr>
              <a:t>的高级版商品二维码，提供用户进行</a:t>
            </a:r>
            <a:r>
              <a:rPr lang="en-US" altLang="zh-CN" sz="1400" b="1" dirty="0">
                <a:solidFill>
                  <a:srgbClr val="FF0000"/>
                </a:solidFill>
                <a:latin typeface="微软雅黑" panose="020B0503020204020204" pitchFamily="34" charset="-122"/>
                <a:ea typeface="微软雅黑" panose="020B0503020204020204" pitchFamily="34" charset="-122"/>
                <a:sym typeface="+mn-ea"/>
              </a:rPr>
              <a:t>”</a:t>
            </a:r>
            <a:r>
              <a:rPr lang="zh-CN" altLang="en-US" sz="1400" b="1" dirty="0">
                <a:solidFill>
                  <a:srgbClr val="FF0000"/>
                </a:solidFill>
                <a:latin typeface="微软雅黑" panose="020B0503020204020204" pitchFamily="34" charset="-122"/>
                <a:ea typeface="微软雅黑" panose="020B0503020204020204" pitchFamily="34" charset="-122"/>
                <a:sym typeface="+mn-ea"/>
              </a:rPr>
              <a:t>勾选激活</a:t>
            </a:r>
            <a:r>
              <a:rPr lang="en-US" altLang="zh-CN" sz="1400" b="1" dirty="0">
                <a:solidFill>
                  <a:srgbClr val="FF0000"/>
                </a:solidFill>
                <a:latin typeface="微软雅黑" panose="020B0503020204020204" pitchFamily="34" charset="-122"/>
                <a:ea typeface="微软雅黑" panose="020B0503020204020204" pitchFamily="34" charset="-122"/>
                <a:sym typeface="+mn-ea"/>
              </a:rPr>
              <a:t>“</a:t>
            </a:r>
            <a:r>
              <a:rPr lang="zh-CN" altLang="en-US" sz="1400" b="1" dirty="0">
                <a:solidFill>
                  <a:srgbClr val="FF0000"/>
                </a:solidFill>
                <a:latin typeface="微软雅黑" panose="020B0503020204020204" pitchFamily="34" charset="-122"/>
                <a:ea typeface="微软雅黑" panose="020B0503020204020204" pitchFamily="34" charset="-122"/>
                <a:sym typeface="+mn-ea"/>
              </a:rPr>
              <a:t>或</a:t>
            </a:r>
            <a:r>
              <a:rPr lang="en-US" altLang="zh-CN" sz="1400" b="1" dirty="0">
                <a:solidFill>
                  <a:srgbClr val="FF0000"/>
                </a:solidFill>
                <a:latin typeface="微软雅黑" panose="020B0503020204020204" pitchFamily="34" charset="-122"/>
                <a:ea typeface="微软雅黑" panose="020B0503020204020204" pitchFamily="34" charset="-122"/>
                <a:sym typeface="+mn-ea"/>
              </a:rPr>
              <a:t>”</a:t>
            </a:r>
            <a:r>
              <a:rPr lang="zh-CN" altLang="en-US" sz="1400" b="1" dirty="0">
                <a:solidFill>
                  <a:srgbClr val="FF0000"/>
                </a:solidFill>
                <a:latin typeface="微软雅黑" panose="020B0503020204020204" pitchFamily="34" charset="-122"/>
                <a:ea typeface="微软雅黑" panose="020B0503020204020204" pitchFamily="34" charset="-122"/>
                <a:sym typeface="+mn-ea"/>
              </a:rPr>
              <a:t>当前页全部激活</a:t>
            </a:r>
            <a:r>
              <a:rPr lang="en-US" altLang="zh-CN" sz="1400" b="1" dirty="0">
                <a:solidFill>
                  <a:srgbClr val="FF0000"/>
                </a:solidFill>
                <a:latin typeface="微软雅黑" panose="020B0503020204020204" pitchFamily="34" charset="-122"/>
                <a:ea typeface="微软雅黑" panose="020B0503020204020204" pitchFamily="34" charset="-122"/>
                <a:sym typeface="+mn-ea"/>
              </a:rPr>
              <a:t>“</a:t>
            </a:r>
            <a:r>
              <a:rPr lang="zh-CN" altLang="en-US" sz="1400" dirty="0">
                <a:solidFill>
                  <a:schemeClr val="accent2"/>
                </a:solidFill>
                <a:latin typeface="微软雅黑" panose="020B0503020204020204" pitchFamily="34" charset="-122"/>
                <a:ea typeface="微软雅黑" panose="020B0503020204020204" pitchFamily="34" charset="-122"/>
                <a:sym typeface="+mn-ea"/>
              </a:rPr>
              <a:t>操作；</a:t>
            </a:r>
            <a:endParaRPr lang="en-US" altLang="zh-CN" sz="1400" dirty="0">
              <a:solidFill>
                <a:schemeClr val="accent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9249" y="4269344"/>
            <a:ext cx="1675130" cy="398780"/>
          </a:xfrm>
          <a:prstGeom prst="rect">
            <a:avLst/>
          </a:prstGeom>
          <a:noFill/>
        </p:spPr>
        <p:txBody>
          <a:bodyPr wrap="none" rtlCol="0">
            <a:spAutoFit/>
          </a:bodyPr>
          <a:lstStyle/>
          <a:p>
            <a:r>
              <a:rPr lang="zh-CN" sz="2000" b="1" dirty="0">
                <a:latin typeface="微软雅黑" panose="020B0503020204020204" pitchFamily="34" charset="-122"/>
                <a:ea typeface="微软雅黑" panose="020B0503020204020204" pitchFamily="34" charset="-122"/>
              </a:rPr>
              <a:t>基础版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激活</a:t>
            </a:r>
          </a:p>
        </p:txBody>
      </p:sp>
      <p:sp>
        <p:nvSpPr>
          <p:cNvPr id="8" name="文本框 7"/>
          <p:cNvSpPr txBox="1"/>
          <p:nvPr/>
        </p:nvSpPr>
        <p:spPr>
          <a:xfrm>
            <a:off x="359099" y="4671299"/>
            <a:ext cx="2571115" cy="737235"/>
          </a:xfrm>
          <a:prstGeom prst="rect">
            <a:avLst/>
          </a:prstGeom>
          <a:noFill/>
        </p:spPr>
        <p:txBody>
          <a:bodyPr wrap="none" rtlCol="0">
            <a:spAutoFit/>
          </a:bodyPr>
          <a:lstStyle/>
          <a:p>
            <a:pPr algn="l">
              <a:lnSpc>
                <a:spcPct val="150000"/>
              </a:lnSpc>
            </a:pPr>
            <a:r>
              <a:rPr lang="zh-CN" sz="1400" b="1" dirty="0">
                <a:solidFill>
                  <a:schemeClr val="accent2"/>
                </a:solidFill>
                <a:latin typeface="微软雅黑" panose="020B0503020204020204" pitchFamily="34" charset="-122"/>
                <a:ea typeface="微软雅黑" panose="020B0503020204020204" pitchFamily="34" charset="-122"/>
              </a:rPr>
              <a:t>基础版</a:t>
            </a:r>
            <a:r>
              <a:rPr lang="en-US" altLang="zh-CN" sz="1400" b="1" dirty="0">
                <a:solidFill>
                  <a:schemeClr val="accent2"/>
                </a:solidFill>
                <a:latin typeface="微软雅黑" panose="020B0503020204020204" pitchFamily="34" charset="-122"/>
                <a:ea typeface="微软雅黑" panose="020B0503020204020204" pitchFamily="34" charset="-122"/>
              </a:rPr>
              <a:t>--</a:t>
            </a:r>
            <a:r>
              <a:rPr lang="zh-CN" altLang="en-US" sz="1400" b="1" dirty="0">
                <a:solidFill>
                  <a:schemeClr val="accent2"/>
                </a:solidFill>
                <a:latin typeface="微软雅黑" panose="020B0503020204020204" pitchFamily="34" charset="-122"/>
                <a:ea typeface="微软雅黑" panose="020B0503020204020204" pitchFamily="34" charset="-122"/>
              </a:rPr>
              <a:t>激活逻辑</a:t>
            </a:r>
          </a:p>
          <a:p>
            <a:pPr algn="l">
              <a:lnSpc>
                <a:spcPct val="150000"/>
              </a:lnSpc>
            </a:pPr>
            <a:r>
              <a:rPr lang="zh-CN" altLang="en-US" sz="1400" dirty="0">
                <a:solidFill>
                  <a:schemeClr val="accent2"/>
                </a:solidFill>
                <a:latin typeface="微软雅黑" panose="020B0503020204020204" pitchFamily="34" charset="-122"/>
                <a:ea typeface="微软雅黑" panose="020B0503020204020204" pitchFamily="34" charset="-122"/>
              </a:rPr>
              <a:t>同高级版</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激活逻辑（新用户）</a:t>
            </a:r>
          </a:p>
        </p:txBody>
      </p:sp>
      <p:sp>
        <p:nvSpPr>
          <p:cNvPr id="9" name="文本框 8"/>
          <p:cNvSpPr txBox="1"/>
          <p:nvPr/>
        </p:nvSpPr>
        <p:spPr>
          <a:xfrm>
            <a:off x="359099" y="5712699"/>
            <a:ext cx="944880" cy="398780"/>
          </a:xfrm>
          <a:prstGeom prst="rect">
            <a:avLst/>
          </a:prstGeom>
          <a:noFill/>
        </p:spPr>
        <p:txBody>
          <a:bodyPr wrap="none" rtlCol="0">
            <a:spAutoFit/>
          </a:bodyPr>
          <a:lstStyle/>
          <a:p>
            <a:r>
              <a:rPr lang="zh-CN" sz="2000" b="1" dirty="0">
                <a:latin typeface="微软雅黑" panose="020B0503020204020204" pitchFamily="34" charset="-122"/>
                <a:ea typeface="微软雅黑" panose="020B0503020204020204" pitchFamily="34" charset="-122"/>
              </a:rPr>
              <a:t>预览码</a:t>
            </a:r>
          </a:p>
        </p:txBody>
      </p:sp>
      <p:sp>
        <p:nvSpPr>
          <p:cNvPr id="10" name="文本框 9"/>
          <p:cNvSpPr txBox="1"/>
          <p:nvPr/>
        </p:nvSpPr>
        <p:spPr>
          <a:xfrm>
            <a:off x="359099" y="6111479"/>
            <a:ext cx="4983480" cy="414020"/>
          </a:xfrm>
          <a:prstGeom prst="rect">
            <a:avLst/>
          </a:prstGeom>
          <a:noFill/>
        </p:spPr>
        <p:txBody>
          <a:bodyPr wrap="none" rtlCol="0">
            <a:spAutoFit/>
          </a:bodyPr>
          <a:lstStyle/>
          <a:p>
            <a:pPr algn="l">
              <a:lnSpc>
                <a:spcPct val="150000"/>
              </a:lnSpc>
            </a:pPr>
            <a:r>
              <a:rPr lang="zh-CN" sz="1400" b="1" dirty="0">
                <a:solidFill>
                  <a:schemeClr val="accent2"/>
                </a:solidFill>
                <a:latin typeface="微软雅黑" panose="020B0503020204020204" pitchFamily="34" charset="-122"/>
                <a:ea typeface="微软雅黑" panose="020B0503020204020204" pitchFamily="34" charset="-122"/>
              </a:rPr>
              <a:t>规则</a:t>
            </a:r>
            <a:r>
              <a:rPr lang="zh-CN" sz="1400" dirty="0">
                <a:solidFill>
                  <a:schemeClr val="accent2"/>
                </a:solidFill>
                <a:latin typeface="微软雅黑" panose="020B0503020204020204" pitchFamily="34" charset="-122"/>
                <a:ea typeface="微软雅黑" panose="020B0503020204020204" pitchFamily="34" charset="-122"/>
              </a:rPr>
              <a:t>：（高级版、基础版）未激活商品二维码，则</a:t>
            </a:r>
            <a:r>
              <a:rPr lang="zh-CN" sz="1400" b="1" dirty="0">
                <a:solidFill>
                  <a:srgbClr val="FF0000"/>
                </a:solidFill>
                <a:latin typeface="微软雅黑" panose="020B0503020204020204" pitchFamily="34" charset="-122"/>
                <a:ea typeface="微软雅黑" panose="020B0503020204020204" pitchFamily="34" charset="-122"/>
              </a:rPr>
              <a:t>无预览码</a:t>
            </a:r>
            <a:r>
              <a:rPr lang="zh-CN" sz="1400" dirty="0">
                <a:solidFill>
                  <a:schemeClr val="accent2"/>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89249" y="243444"/>
            <a:ext cx="1675130" cy="398780"/>
          </a:xfrm>
          <a:prstGeom prst="rect">
            <a:avLst/>
          </a:prstGeom>
          <a:noFill/>
        </p:spPr>
        <p:txBody>
          <a:bodyPr wrap="none" rtlCol="0">
            <a:spAutoFit/>
          </a:bodyPr>
          <a:lstStyle/>
          <a:p>
            <a:r>
              <a:rPr lang="zh-CN" sz="2000" b="1" dirty="0">
                <a:latin typeface="微软雅黑" panose="020B0503020204020204" pitchFamily="34" charset="-122"/>
                <a:ea typeface="微软雅黑" panose="020B0503020204020204" pitchFamily="34" charset="-122"/>
              </a:rPr>
              <a:t>基础版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编辑</a:t>
            </a:r>
          </a:p>
        </p:txBody>
      </p:sp>
      <p:sp>
        <p:nvSpPr>
          <p:cNvPr id="2" name="文本框 1"/>
          <p:cNvSpPr txBox="1"/>
          <p:nvPr/>
        </p:nvSpPr>
        <p:spPr>
          <a:xfrm>
            <a:off x="7407599" y="298689"/>
            <a:ext cx="3099435" cy="306705"/>
          </a:xfrm>
          <a:prstGeom prst="rect">
            <a:avLst/>
          </a:prstGeom>
          <a:noFill/>
        </p:spPr>
        <p:txBody>
          <a:bodyPr wrap="none" rtlCol="0">
            <a:spAutoFit/>
          </a:bodyPr>
          <a:lstStyle/>
          <a:p>
            <a:r>
              <a:rPr lang="en-US" sz="1400" b="1" dirty="0">
                <a:solidFill>
                  <a:srgbClr val="FF0000"/>
                </a:solidFill>
                <a:latin typeface="微软雅黑" panose="020B0503020204020204" pitchFamily="34" charset="-122"/>
                <a:ea typeface="微软雅黑" panose="020B0503020204020204" pitchFamily="34" charset="-122"/>
              </a:rPr>
              <a:t>2022.10.21   </a:t>
            </a:r>
            <a:r>
              <a:rPr lang="zh-CN" altLang="en-US" sz="1400" b="1" dirty="0">
                <a:solidFill>
                  <a:srgbClr val="FF0000"/>
                </a:solidFill>
                <a:latin typeface="微软雅黑" panose="020B0503020204020204" pitchFamily="34" charset="-122"/>
                <a:ea typeface="微软雅黑" panose="020B0503020204020204" pitchFamily="34" charset="-122"/>
              </a:rPr>
              <a:t>修改内容：基础版编辑</a:t>
            </a:r>
          </a:p>
        </p:txBody>
      </p:sp>
      <p:sp>
        <p:nvSpPr>
          <p:cNvPr id="4" name="文本框 3"/>
          <p:cNvSpPr txBox="1"/>
          <p:nvPr/>
        </p:nvSpPr>
        <p:spPr>
          <a:xfrm>
            <a:off x="359099" y="700009"/>
            <a:ext cx="11513820" cy="2353310"/>
          </a:xfrm>
          <a:prstGeom prst="rect">
            <a:avLst/>
          </a:prstGeom>
          <a:noFill/>
        </p:spPr>
        <p:txBody>
          <a:bodyPr wrap="none" rtlCol="0">
            <a:spAutoFit/>
          </a:bodyPr>
          <a:lstStyle/>
          <a:p>
            <a:pPr algn="l">
              <a:lnSpc>
                <a:spcPct val="150000"/>
              </a:lnSpc>
            </a:pPr>
            <a:r>
              <a:rPr lang="zh-CN" altLang="en-US" sz="1400" b="1" dirty="0">
                <a:solidFill>
                  <a:schemeClr val="accent2"/>
                </a:solidFill>
                <a:latin typeface="微软雅黑" panose="020B0503020204020204" pitchFamily="34" charset="-122"/>
                <a:ea typeface="微软雅黑" panose="020B0503020204020204" pitchFamily="34" charset="-122"/>
              </a:rPr>
              <a:t>基础版</a:t>
            </a:r>
            <a:r>
              <a:rPr lang="en-US" altLang="zh-CN" sz="1400" b="1" dirty="0">
                <a:solidFill>
                  <a:schemeClr val="accent2"/>
                </a:solidFill>
                <a:latin typeface="微软雅黑" panose="020B0503020204020204" pitchFamily="34" charset="-122"/>
                <a:ea typeface="微软雅黑" panose="020B0503020204020204" pitchFamily="34" charset="-122"/>
              </a:rPr>
              <a:t>--</a:t>
            </a:r>
            <a:r>
              <a:rPr lang="zh-CN" altLang="en-US" sz="1400" b="1" dirty="0">
                <a:solidFill>
                  <a:schemeClr val="accent2"/>
                </a:solidFill>
                <a:latin typeface="微软雅黑" panose="020B0503020204020204" pitchFamily="34" charset="-122"/>
                <a:ea typeface="微软雅黑" panose="020B0503020204020204" pitchFamily="34" charset="-122"/>
              </a:rPr>
              <a:t>编辑</a:t>
            </a:r>
          </a:p>
          <a:p>
            <a:pPr algn="l">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编辑：基本版编辑，需要用户回到产品管理中，进行修改。</a:t>
            </a:r>
          </a:p>
          <a:p>
            <a:pPr algn="l">
              <a:lnSpc>
                <a:spcPct val="150000"/>
              </a:lnSpc>
            </a:pPr>
            <a:r>
              <a:rPr lang="en-US" altLang="zh-CN" sz="1400" dirty="0">
                <a:solidFill>
                  <a:schemeClr val="accent2"/>
                </a:solidFill>
                <a:latin typeface="微软雅黑" panose="020B0503020204020204" pitchFamily="34" charset="-122"/>
                <a:ea typeface="微软雅黑" panose="020B0503020204020204" pitchFamily="34" charset="-122"/>
              </a:rPr>
              <a:t>1. </a:t>
            </a:r>
            <a:r>
              <a:rPr lang="zh-CN" altLang="en-US" sz="1400" dirty="0">
                <a:solidFill>
                  <a:schemeClr val="accent2"/>
                </a:solidFill>
                <a:latin typeface="微软雅黑" panose="020B0503020204020204" pitchFamily="34" charset="-122"/>
                <a:ea typeface="微软雅黑" panose="020B0503020204020204" pitchFamily="34" charset="-122"/>
              </a:rPr>
              <a:t>去掉编辑按钮</a:t>
            </a:r>
          </a:p>
          <a:p>
            <a:pPr algn="l">
              <a:lnSpc>
                <a:spcPct val="150000"/>
              </a:lnSpc>
            </a:pPr>
            <a:r>
              <a:rPr lang="en-US" altLang="zh-CN" sz="1400" dirty="0">
                <a:solidFill>
                  <a:schemeClr val="accent2"/>
                </a:solidFill>
                <a:latin typeface="微软雅黑" panose="020B0503020204020204" pitchFamily="34" charset="-122"/>
                <a:ea typeface="微软雅黑" panose="020B0503020204020204" pitchFamily="34" charset="-122"/>
              </a:rPr>
              <a:t>2. </a:t>
            </a:r>
            <a:r>
              <a:rPr lang="zh-CN" altLang="en-US" sz="1400" dirty="0">
                <a:solidFill>
                  <a:schemeClr val="accent2"/>
                </a:solidFill>
                <a:latin typeface="微软雅黑" panose="020B0503020204020204" pitchFamily="34" charset="-122"/>
                <a:ea typeface="微软雅黑" panose="020B0503020204020204" pitchFamily="34" charset="-122"/>
              </a:rPr>
              <a:t>在说明位置，提示用户如何编辑二维码对应的商品信息。</a:t>
            </a:r>
          </a:p>
          <a:p>
            <a:pPr algn="l">
              <a:lnSpc>
                <a:spcPct val="150000"/>
              </a:lnSpc>
            </a:pPr>
            <a:endParaRPr lang="en-US" altLang="zh-CN" sz="1400" dirty="0">
              <a:solidFill>
                <a:schemeClr val="accent2"/>
              </a:solidFill>
              <a:latin typeface="微软雅黑" panose="020B0503020204020204" pitchFamily="34" charset="-122"/>
              <a:ea typeface="微软雅黑" panose="020B0503020204020204" pitchFamily="34" charset="-122"/>
            </a:endParaRPr>
          </a:p>
          <a:p>
            <a:pPr algn="l">
              <a:lnSpc>
                <a:spcPct val="150000"/>
              </a:lnSpc>
            </a:pPr>
            <a:r>
              <a:rPr lang="zh-CN" altLang="en-US" sz="1400" dirty="0">
                <a:solidFill>
                  <a:schemeClr val="accent2"/>
                </a:solidFill>
                <a:latin typeface="微软雅黑" panose="020B0503020204020204" pitchFamily="34" charset="-122"/>
                <a:ea typeface="微软雅黑" panose="020B0503020204020204" pitchFamily="34" charset="-122"/>
              </a:rPr>
              <a:t>提示信息：</a:t>
            </a:r>
          </a:p>
          <a:p>
            <a:pPr algn="l">
              <a:lnSpc>
                <a:spcPct val="150000"/>
              </a:lnSpc>
            </a:pPr>
            <a:r>
              <a:rPr lang="zh-CN" altLang="en-US" sz="1400" dirty="0">
                <a:solidFill>
                  <a:schemeClr val="accent2"/>
                </a:solidFill>
                <a:latin typeface="微软雅黑" panose="020B0503020204020204" pitchFamily="34" charset="-122"/>
                <a:ea typeface="微软雅黑" panose="020B0503020204020204" pitchFamily="34" charset="-122"/>
              </a:rPr>
              <a:t>基础版用户，如需修改商品二维码展示信息，则需进入</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产品管理</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产品列表</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，找到对应商品后，点击</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商品页</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编辑</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，完成商品信息修改。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89249" y="243444"/>
            <a:ext cx="1675130" cy="398780"/>
          </a:xfrm>
          <a:prstGeom prst="rect">
            <a:avLst/>
          </a:prstGeom>
          <a:noFill/>
        </p:spPr>
        <p:txBody>
          <a:bodyPr wrap="none" rtlCol="0">
            <a:spAutoFit/>
          </a:bodyPr>
          <a:lstStyle/>
          <a:p>
            <a:r>
              <a:rPr lang="zh-CN" sz="2000" b="1" dirty="0">
                <a:latin typeface="微软雅黑" panose="020B0503020204020204" pitchFamily="34" charset="-122"/>
                <a:ea typeface="微软雅黑" panose="020B0503020204020204" pitchFamily="34" charset="-122"/>
              </a:rPr>
              <a:t>高级版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激活</a:t>
            </a:r>
          </a:p>
        </p:txBody>
      </p:sp>
      <p:sp>
        <p:nvSpPr>
          <p:cNvPr id="2" name="文本框 1"/>
          <p:cNvSpPr txBox="1"/>
          <p:nvPr/>
        </p:nvSpPr>
        <p:spPr>
          <a:xfrm>
            <a:off x="7407599" y="298689"/>
            <a:ext cx="3748405" cy="306705"/>
          </a:xfrm>
          <a:prstGeom prst="rect">
            <a:avLst/>
          </a:prstGeom>
          <a:noFill/>
        </p:spPr>
        <p:txBody>
          <a:bodyPr wrap="none" rtlCol="0">
            <a:spAutoFit/>
          </a:bodyPr>
          <a:lstStyle/>
          <a:p>
            <a:r>
              <a:rPr lang="en-US" sz="1400" dirty="0">
                <a:solidFill>
                  <a:srgbClr val="FF0000"/>
                </a:solidFill>
                <a:latin typeface="微软雅黑" panose="020B0503020204020204" pitchFamily="34" charset="-122"/>
                <a:ea typeface="微软雅黑" panose="020B0503020204020204" pitchFamily="34" charset="-122"/>
              </a:rPr>
              <a:t>2022.09.23   </a:t>
            </a:r>
            <a:r>
              <a:rPr lang="zh-CN" altLang="en-US" sz="1400" dirty="0">
                <a:solidFill>
                  <a:srgbClr val="FF0000"/>
                </a:solidFill>
                <a:latin typeface="微软雅黑" panose="020B0503020204020204" pitchFamily="34" charset="-122"/>
                <a:ea typeface="微软雅黑" panose="020B0503020204020204" pitchFamily="34" charset="-122"/>
              </a:rPr>
              <a:t>修改内容：高级版激活列表展示</a:t>
            </a:r>
          </a:p>
        </p:txBody>
      </p:sp>
      <p:sp>
        <p:nvSpPr>
          <p:cNvPr id="4" name="文本框 3"/>
          <p:cNvSpPr txBox="1"/>
          <p:nvPr/>
        </p:nvSpPr>
        <p:spPr>
          <a:xfrm>
            <a:off x="359099" y="700009"/>
            <a:ext cx="10673080" cy="2999740"/>
          </a:xfrm>
          <a:prstGeom prst="rect">
            <a:avLst/>
          </a:prstGeom>
          <a:noFill/>
        </p:spPr>
        <p:txBody>
          <a:bodyPr wrap="none" rtlCol="0">
            <a:spAutoFit/>
          </a:bodyPr>
          <a:lstStyle/>
          <a:p>
            <a:pPr algn="l">
              <a:lnSpc>
                <a:spcPct val="150000"/>
              </a:lnSpc>
            </a:pPr>
            <a:r>
              <a:rPr lang="zh-CN" sz="1400" b="1" dirty="0">
                <a:solidFill>
                  <a:schemeClr val="accent2"/>
                </a:solidFill>
                <a:latin typeface="微软雅黑" panose="020B0503020204020204" pitchFamily="34" charset="-122"/>
                <a:ea typeface="微软雅黑" panose="020B0503020204020204" pitchFamily="34" charset="-122"/>
              </a:rPr>
              <a:t>高级版</a:t>
            </a:r>
            <a:r>
              <a:rPr lang="en-US" altLang="zh-CN" sz="1400" b="1" dirty="0">
                <a:solidFill>
                  <a:schemeClr val="accent2"/>
                </a:solidFill>
                <a:latin typeface="微软雅黑" panose="020B0503020204020204" pitchFamily="34" charset="-122"/>
                <a:ea typeface="微软雅黑" panose="020B0503020204020204" pitchFamily="34" charset="-122"/>
              </a:rPr>
              <a:t>--</a:t>
            </a:r>
            <a:r>
              <a:rPr lang="zh-CN" altLang="en-US" sz="1400" b="1" dirty="0">
                <a:solidFill>
                  <a:schemeClr val="accent2"/>
                </a:solidFill>
                <a:latin typeface="微软雅黑" panose="020B0503020204020204" pitchFamily="34" charset="-122"/>
                <a:ea typeface="微软雅黑" panose="020B0503020204020204" pitchFamily="34" charset="-122"/>
              </a:rPr>
              <a:t>激活逻辑</a:t>
            </a:r>
          </a:p>
          <a:p>
            <a:pPr algn="l">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限定理由：用户数据可控。如全部直接默认激活，用户数据不可控（商品不想展示、商品还未上市等情况），因此需要用户按需激活。</a:t>
            </a:r>
          </a:p>
          <a:p>
            <a:pPr algn="l">
              <a:lnSpc>
                <a:spcPct val="150000"/>
              </a:lnSpc>
            </a:pPr>
            <a:endParaRPr lang="zh-CN" altLang="en-US" sz="1400" b="1" dirty="0">
              <a:solidFill>
                <a:schemeClr val="tx1"/>
              </a:solidFill>
              <a:latin typeface="微软雅黑" panose="020B0503020204020204" pitchFamily="34" charset="-122"/>
              <a:ea typeface="微软雅黑" panose="020B0503020204020204" pitchFamily="34" charset="-122"/>
            </a:endParaRPr>
          </a:p>
          <a:p>
            <a:pPr algn="l">
              <a:lnSpc>
                <a:spcPct val="150000"/>
              </a:lnSpc>
            </a:pPr>
            <a:r>
              <a:rPr lang="en-US" altLang="zh-CN" sz="1400" b="1" dirty="0">
                <a:solidFill>
                  <a:schemeClr val="accent2"/>
                </a:solidFill>
                <a:latin typeface="微软雅黑" panose="020B0503020204020204" pitchFamily="34" charset="-122"/>
                <a:ea typeface="微软雅黑" panose="020B0503020204020204" pitchFamily="34" charset="-122"/>
              </a:rPr>
              <a:t>1. </a:t>
            </a:r>
            <a:r>
              <a:rPr lang="zh-CN" altLang="en-US" sz="1400" b="1" dirty="0">
                <a:solidFill>
                  <a:schemeClr val="accent2"/>
                </a:solidFill>
                <a:latin typeface="微软雅黑" panose="020B0503020204020204" pitchFamily="34" charset="-122"/>
                <a:ea typeface="微软雅黑" panose="020B0503020204020204" pitchFamily="34" charset="-122"/>
              </a:rPr>
              <a:t>列表展示：</a:t>
            </a:r>
          </a:p>
          <a:p>
            <a:pPr marL="342900" indent="-342900" algn="l">
              <a:lnSpc>
                <a:spcPct val="150000"/>
              </a:lnSpc>
              <a:buFont typeface="+mj-lt"/>
              <a:buAutoNum type="arabicPeriod"/>
            </a:pPr>
            <a:r>
              <a:rPr lang="zh-CN" altLang="en-US" sz="1400" dirty="0">
                <a:solidFill>
                  <a:schemeClr val="accent2"/>
                </a:solidFill>
                <a:latin typeface="微软雅黑" panose="020B0503020204020204" pitchFamily="34" charset="-122"/>
                <a:ea typeface="微软雅黑" panose="020B0503020204020204" pitchFamily="34" charset="-122"/>
              </a:rPr>
              <a:t>已激活高级版二维码：显示激活时间、关键字、展示模板、预览码；</a:t>
            </a:r>
          </a:p>
          <a:p>
            <a:pPr marL="342900" indent="-342900" algn="l">
              <a:lnSpc>
                <a:spcPct val="150000"/>
              </a:lnSpc>
              <a:buFont typeface="+mj-lt"/>
              <a:buAutoNum type="arabicPeriod"/>
            </a:pPr>
            <a:r>
              <a:rPr lang="zh-CN" altLang="en-US" sz="1400" dirty="0">
                <a:solidFill>
                  <a:schemeClr val="accent2"/>
                </a:solidFill>
                <a:latin typeface="微软雅黑" panose="020B0503020204020204" pitchFamily="34" charset="-122"/>
                <a:ea typeface="微软雅黑" panose="020B0503020204020204" pitchFamily="34" charset="-122"/>
              </a:rPr>
              <a:t>已激活高级版二维码可以操作：</a:t>
            </a:r>
          </a:p>
          <a:p>
            <a:pPr marL="342900" indent="-34290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编辑：可以编辑更多属性；</a:t>
            </a:r>
          </a:p>
          <a:p>
            <a:pPr marL="342900" indent="-34290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下架：激活后，默认上架状态。可以通过下架，对外隐藏展示商品二维码扫码信息；</a:t>
            </a:r>
          </a:p>
          <a:p>
            <a:pPr marL="342900" indent="-34290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下载：激活后，支持小程序和网页版二维码下载和使用。</a:t>
            </a:r>
          </a:p>
        </p:txBody>
      </p:sp>
      <p:sp>
        <p:nvSpPr>
          <p:cNvPr id="3" name="文本框 2"/>
          <p:cNvSpPr txBox="1"/>
          <p:nvPr/>
        </p:nvSpPr>
        <p:spPr>
          <a:xfrm>
            <a:off x="359410" y="3881755"/>
            <a:ext cx="10796270" cy="2676525"/>
          </a:xfrm>
          <a:prstGeom prst="rect">
            <a:avLst/>
          </a:prstGeom>
          <a:noFill/>
        </p:spPr>
        <p:txBody>
          <a:bodyPr wrap="square" rtlCol="0" anchor="t">
            <a:spAutoFit/>
          </a:bodyPr>
          <a:lstStyle/>
          <a:p>
            <a:pPr algn="l">
              <a:lnSpc>
                <a:spcPct val="150000"/>
              </a:lnSpc>
            </a:pPr>
            <a:r>
              <a:rPr lang="en-US" altLang="zh-CN" sz="1400" b="1" dirty="0">
                <a:solidFill>
                  <a:srgbClr val="FF0000"/>
                </a:solidFill>
                <a:latin typeface="微软雅黑" panose="020B0503020204020204" pitchFamily="34" charset="-122"/>
                <a:ea typeface="微软雅黑" panose="020B0503020204020204" pitchFamily="34" charset="-122"/>
                <a:sym typeface="+mn-ea"/>
              </a:rPr>
              <a:t>2.  </a:t>
            </a:r>
            <a:r>
              <a:rPr lang="zh-CN" altLang="en-US" sz="1400" b="1" dirty="0">
                <a:solidFill>
                  <a:srgbClr val="FF0000"/>
                </a:solidFill>
                <a:latin typeface="微软雅黑" panose="020B0503020204020204" pitchFamily="34" charset="-122"/>
                <a:ea typeface="微软雅黑" panose="020B0503020204020204" pitchFamily="34" charset="-122"/>
                <a:sym typeface="+mn-ea"/>
              </a:rPr>
              <a:t>内容模板选择与切换：待确认（暂定）</a:t>
            </a:r>
            <a:endParaRPr lang="zh-CN" altLang="en-US" sz="1400" b="1" dirty="0">
              <a:solidFill>
                <a:srgbClr val="FF0000"/>
              </a:solidFill>
              <a:latin typeface="微软雅黑" panose="020B0503020204020204" pitchFamily="34" charset="-122"/>
              <a:ea typeface="微软雅黑" panose="020B0503020204020204" pitchFamily="34" charset="-122"/>
            </a:endParaRPr>
          </a:p>
          <a:p>
            <a:pPr marL="342900" indent="-342900" algn="l">
              <a:lnSpc>
                <a:spcPct val="150000"/>
              </a:lnSpc>
              <a:buFont typeface="+mj-lt"/>
              <a:buAutoNum type="arabicPeriod"/>
            </a:pPr>
            <a:r>
              <a:rPr lang="zh-CN" altLang="en-US" sz="1400" dirty="0">
                <a:solidFill>
                  <a:srgbClr val="FF0000"/>
                </a:solidFill>
                <a:latin typeface="微软雅黑" panose="020B0503020204020204" pitchFamily="34" charset="-122"/>
                <a:ea typeface="微软雅黑" panose="020B0503020204020204" pitchFamily="34" charset="-122"/>
                <a:sym typeface="+mn-ea"/>
              </a:rPr>
              <a:t>高级版二维码点击</a:t>
            </a:r>
            <a:r>
              <a:rPr lang="en-US" altLang="zh-CN" sz="1400" dirty="0">
                <a:solidFill>
                  <a:srgbClr val="FF0000"/>
                </a:solidFill>
                <a:latin typeface="微软雅黑" panose="020B0503020204020204" pitchFamily="34" charset="-122"/>
                <a:ea typeface="微软雅黑" panose="020B0503020204020204" pitchFamily="34" charset="-122"/>
                <a:sym typeface="+mn-ea"/>
              </a:rPr>
              <a:t>“</a:t>
            </a:r>
            <a:r>
              <a:rPr lang="zh-CN" altLang="en-US" sz="1400" dirty="0">
                <a:solidFill>
                  <a:srgbClr val="FF0000"/>
                </a:solidFill>
                <a:latin typeface="微软雅黑" panose="020B0503020204020204" pitchFamily="34" charset="-122"/>
                <a:ea typeface="微软雅黑" panose="020B0503020204020204" pitchFamily="34" charset="-122"/>
                <a:sym typeface="+mn-ea"/>
              </a:rPr>
              <a:t>激活</a:t>
            </a:r>
            <a:r>
              <a:rPr lang="en-US" altLang="zh-CN" sz="1400" dirty="0">
                <a:solidFill>
                  <a:srgbClr val="FF0000"/>
                </a:solidFill>
                <a:latin typeface="微软雅黑" panose="020B0503020204020204" pitchFamily="34" charset="-122"/>
                <a:ea typeface="微软雅黑" panose="020B0503020204020204" pitchFamily="34" charset="-122"/>
                <a:sym typeface="+mn-ea"/>
              </a:rPr>
              <a:t>”</a:t>
            </a:r>
            <a:r>
              <a:rPr lang="zh-CN" altLang="en-US" sz="1400" dirty="0">
                <a:solidFill>
                  <a:srgbClr val="FF0000"/>
                </a:solidFill>
                <a:latin typeface="微软雅黑" panose="020B0503020204020204" pitchFamily="34" charset="-122"/>
                <a:ea typeface="微软雅黑" panose="020B0503020204020204" pitchFamily="34" charset="-122"/>
                <a:sym typeface="+mn-ea"/>
              </a:rPr>
              <a:t>后，默认是</a:t>
            </a:r>
            <a:r>
              <a:rPr lang="en-US" altLang="zh-CN" sz="1400" dirty="0">
                <a:solidFill>
                  <a:srgbClr val="FF0000"/>
                </a:solidFill>
                <a:latin typeface="微软雅黑" panose="020B0503020204020204" pitchFamily="34" charset="-122"/>
                <a:ea typeface="微软雅黑" panose="020B0503020204020204" pitchFamily="34" charset="-122"/>
                <a:sym typeface="+mn-ea"/>
              </a:rPr>
              <a:t>“</a:t>
            </a:r>
            <a:r>
              <a:rPr lang="zh-CN" altLang="en-US" sz="1400" dirty="0">
                <a:solidFill>
                  <a:srgbClr val="FF0000"/>
                </a:solidFill>
                <a:latin typeface="微软雅黑" panose="020B0503020204020204" pitchFamily="34" charset="-122"/>
                <a:ea typeface="微软雅黑" panose="020B0503020204020204" pitchFamily="34" charset="-122"/>
                <a:sym typeface="+mn-ea"/>
              </a:rPr>
              <a:t>通用内容</a:t>
            </a:r>
            <a:r>
              <a:rPr lang="en-US" altLang="zh-CN" sz="1400" dirty="0">
                <a:solidFill>
                  <a:srgbClr val="FF0000"/>
                </a:solidFill>
                <a:latin typeface="微软雅黑" panose="020B0503020204020204" pitchFamily="34" charset="-122"/>
                <a:ea typeface="微软雅黑" panose="020B0503020204020204" pitchFamily="34" charset="-122"/>
                <a:sym typeface="+mn-ea"/>
              </a:rPr>
              <a:t>”</a:t>
            </a:r>
            <a:r>
              <a:rPr lang="zh-CN" altLang="en-US" sz="1400" dirty="0">
                <a:solidFill>
                  <a:srgbClr val="FF0000"/>
                </a:solidFill>
                <a:latin typeface="微软雅黑" panose="020B0503020204020204" pitchFamily="34" charset="-122"/>
                <a:ea typeface="微软雅黑" panose="020B0503020204020204" pitchFamily="34" charset="-122"/>
                <a:sym typeface="+mn-ea"/>
              </a:rPr>
              <a:t>模板；</a:t>
            </a:r>
          </a:p>
          <a:p>
            <a:pPr marL="342900" indent="-342900" algn="l">
              <a:lnSpc>
                <a:spcPct val="150000"/>
              </a:lnSpc>
              <a:buFont typeface="+mj-lt"/>
              <a:buAutoNum type="arabicPeriod"/>
            </a:pPr>
            <a:r>
              <a:rPr lang="zh-CN" altLang="en-US" sz="1400" dirty="0">
                <a:solidFill>
                  <a:srgbClr val="FF0000"/>
                </a:solidFill>
                <a:latin typeface="微软雅黑" panose="020B0503020204020204" pitchFamily="34" charset="-122"/>
                <a:ea typeface="微软雅黑" panose="020B0503020204020204" pitchFamily="34" charset="-122"/>
                <a:sym typeface="+mn-ea"/>
              </a:rPr>
              <a:t>用户可以在每个激活商品后，选择修改所需要的内容模板类型；</a:t>
            </a:r>
          </a:p>
          <a:p>
            <a:pPr marL="342900" indent="-342900" algn="l">
              <a:lnSpc>
                <a:spcPct val="150000"/>
              </a:lnSpc>
              <a:buFont typeface="+mj-lt"/>
              <a:buAutoNum type="arabicPeriod"/>
            </a:pPr>
            <a:r>
              <a:rPr lang="zh-CN" altLang="en-US" sz="1400" dirty="0">
                <a:solidFill>
                  <a:srgbClr val="FF0000"/>
                </a:solidFill>
                <a:latin typeface="微软雅黑" panose="020B0503020204020204" pitchFamily="34" charset="-122"/>
                <a:ea typeface="微软雅黑" panose="020B0503020204020204" pitchFamily="34" charset="-122"/>
                <a:sym typeface="+mn-ea"/>
              </a:rPr>
              <a:t>用户选择新的内容模板后，进入</a:t>
            </a:r>
            <a:r>
              <a:rPr lang="en-US" altLang="zh-CN" sz="1400" dirty="0">
                <a:solidFill>
                  <a:srgbClr val="FF0000"/>
                </a:solidFill>
                <a:latin typeface="微软雅黑" panose="020B0503020204020204" pitchFamily="34" charset="-122"/>
                <a:ea typeface="微软雅黑" panose="020B0503020204020204" pitchFamily="34" charset="-122"/>
                <a:sym typeface="+mn-ea"/>
              </a:rPr>
              <a:t>“</a:t>
            </a:r>
            <a:r>
              <a:rPr lang="zh-CN" altLang="en-US" sz="1400" dirty="0">
                <a:solidFill>
                  <a:srgbClr val="FF0000"/>
                </a:solidFill>
                <a:latin typeface="微软雅黑" panose="020B0503020204020204" pitchFamily="34" charset="-122"/>
                <a:ea typeface="微软雅黑" panose="020B0503020204020204" pitchFamily="34" charset="-122"/>
                <a:sym typeface="+mn-ea"/>
              </a:rPr>
              <a:t>编辑</a:t>
            </a:r>
            <a:r>
              <a:rPr lang="en-US" altLang="zh-CN" sz="1400" dirty="0">
                <a:solidFill>
                  <a:srgbClr val="FF0000"/>
                </a:solidFill>
                <a:latin typeface="微软雅黑" panose="020B0503020204020204" pitchFamily="34" charset="-122"/>
                <a:ea typeface="微软雅黑" panose="020B0503020204020204" pitchFamily="34" charset="-122"/>
                <a:sym typeface="+mn-ea"/>
              </a:rPr>
              <a:t>”</a:t>
            </a:r>
            <a:r>
              <a:rPr lang="zh-CN" altLang="en-US" sz="1400" dirty="0">
                <a:solidFill>
                  <a:srgbClr val="FF0000"/>
                </a:solidFill>
                <a:latin typeface="微软雅黑" panose="020B0503020204020204" pitchFamily="34" charset="-122"/>
                <a:ea typeface="微软雅黑" panose="020B0503020204020204" pitchFamily="34" charset="-122"/>
                <a:sym typeface="+mn-ea"/>
              </a:rPr>
              <a:t>页，并提示用户：</a:t>
            </a:r>
            <a:r>
              <a:rPr lang="en-US" altLang="zh-CN" sz="1400" dirty="0">
                <a:solidFill>
                  <a:srgbClr val="FF0000"/>
                </a:solidFill>
                <a:latin typeface="微软雅黑" panose="020B0503020204020204" pitchFamily="34" charset="-122"/>
                <a:ea typeface="微软雅黑" panose="020B0503020204020204" pitchFamily="34" charset="-122"/>
                <a:sym typeface="+mn-ea"/>
              </a:rPr>
              <a:t> </a:t>
            </a:r>
            <a:r>
              <a:rPr lang="zh-CN" altLang="en-US" sz="1400" dirty="0">
                <a:solidFill>
                  <a:srgbClr val="FF0000"/>
                </a:solidFill>
                <a:latin typeface="微软雅黑" panose="020B0503020204020204" pitchFamily="34" charset="-122"/>
                <a:ea typeface="微软雅黑" panose="020B0503020204020204" pitchFamily="34" charset="-122"/>
                <a:sym typeface="+mn-ea"/>
              </a:rPr>
              <a:t>选择新的内容模板后，</a:t>
            </a:r>
            <a:r>
              <a:rPr lang="en-US" altLang="zh-CN" sz="1400" dirty="0">
                <a:solidFill>
                  <a:srgbClr val="FF0000"/>
                </a:solidFill>
                <a:latin typeface="微软雅黑" panose="020B0503020204020204" pitchFamily="34" charset="-122"/>
                <a:ea typeface="微软雅黑" panose="020B0503020204020204" pitchFamily="34" charset="-122"/>
                <a:sym typeface="+mn-ea"/>
              </a:rPr>
              <a:t> </a:t>
            </a:r>
            <a:r>
              <a:rPr lang="zh-CN" altLang="en-US" sz="1400" dirty="0">
                <a:solidFill>
                  <a:srgbClr val="FF0000"/>
                </a:solidFill>
                <a:latin typeface="微软雅黑" panose="020B0503020204020204" pitchFamily="34" charset="-122"/>
                <a:ea typeface="微软雅黑" panose="020B0503020204020204" pitchFamily="34" charset="-122"/>
                <a:sym typeface="+mn-ea"/>
              </a:rPr>
              <a:t>原始模板的内容将被自动清除，需要按照新的内容模板内容进行内容编辑及发布。</a:t>
            </a:r>
          </a:p>
          <a:p>
            <a:pPr marL="342900" indent="-342900" algn="l">
              <a:lnSpc>
                <a:spcPct val="150000"/>
              </a:lnSpc>
              <a:buFont typeface="+mj-lt"/>
              <a:buAutoNum type="arabicPeriod"/>
            </a:pPr>
            <a:r>
              <a:rPr lang="zh-CN" altLang="en-US" sz="1400" dirty="0">
                <a:solidFill>
                  <a:srgbClr val="FF0000"/>
                </a:solidFill>
                <a:latin typeface="微软雅黑" panose="020B0503020204020204" pitchFamily="34" charset="-122"/>
                <a:ea typeface="微软雅黑" panose="020B0503020204020204" pitchFamily="34" charset="-122"/>
                <a:sym typeface="+mn-ea"/>
              </a:rPr>
              <a:t>如用户不接受提示中说明的将原有模板内容清除，则点击</a:t>
            </a:r>
            <a:r>
              <a:rPr lang="en-US" altLang="zh-CN" sz="1400" dirty="0">
                <a:solidFill>
                  <a:srgbClr val="FF0000"/>
                </a:solidFill>
                <a:latin typeface="微软雅黑" panose="020B0503020204020204" pitchFamily="34" charset="-122"/>
                <a:ea typeface="微软雅黑" panose="020B0503020204020204" pitchFamily="34" charset="-122"/>
                <a:sym typeface="+mn-ea"/>
              </a:rPr>
              <a:t>“</a:t>
            </a:r>
            <a:r>
              <a:rPr lang="zh-CN" altLang="en-US" sz="1400" dirty="0">
                <a:solidFill>
                  <a:srgbClr val="FF0000"/>
                </a:solidFill>
                <a:latin typeface="微软雅黑" panose="020B0503020204020204" pitchFamily="34" charset="-122"/>
                <a:ea typeface="微软雅黑" panose="020B0503020204020204" pitchFamily="34" charset="-122"/>
                <a:sym typeface="+mn-ea"/>
              </a:rPr>
              <a:t>取消</a:t>
            </a:r>
            <a:r>
              <a:rPr lang="en-US" altLang="zh-CN" sz="1400" dirty="0">
                <a:solidFill>
                  <a:srgbClr val="FF0000"/>
                </a:solidFill>
                <a:latin typeface="微软雅黑" panose="020B0503020204020204" pitchFamily="34" charset="-122"/>
                <a:ea typeface="微软雅黑" panose="020B0503020204020204" pitchFamily="34" charset="-122"/>
                <a:sym typeface="+mn-ea"/>
              </a:rPr>
              <a:t>”</a:t>
            </a:r>
            <a:r>
              <a:rPr lang="zh-CN" altLang="en-US" sz="1400" dirty="0">
                <a:solidFill>
                  <a:srgbClr val="FF0000"/>
                </a:solidFill>
                <a:latin typeface="微软雅黑" panose="020B0503020204020204" pitchFamily="34" charset="-122"/>
                <a:ea typeface="微软雅黑" panose="020B0503020204020204" pitchFamily="34" charset="-122"/>
                <a:sym typeface="+mn-ea"/>
              </a:rPr>
              <a:t>后，回到产品列表页，并保持原模板及内容信息。</a:t>
            </a:r>
          </a:p>
          <a:p>
            <a:pPr marL="342900" indent="-342900" algn="l">
              <a:lnSpc>
                <a:spcPct val="150000"/>
              </a:lnSpc>
              <a:buFont typeface="+mj-lt"/>
              <a:buAutoNum type="arabicPeriod"/>
            </a:pPr>
            <a:r>
              <a:rPr lang="zh-CN" altLang="en-US" sz="1400" dirty="0">
                <a:solidFill>
                  <a:srgbClr val="FF0000"/>
                </a:solidFill>
                <a:latin typeface="微软雅黑" panose="020B0503020204020204" pitchFamily="34" charset="-122"/>
                <a:ea typeface="微软雅黑" panose="020B0503020204020204" pitchFamily="34" charset="-122"/>
                <a:sym typeface="+mn-ea"/>
              </a:rPr>
              <a:t>如用户确定接受提示内容，则清除原模板内容，切换至新内容模板，用户编辑，发布后，保存新模板信息。</a:t>
            </a:r>
          </a:p>
          <a:p>
            <a:pPr marL="342900" indent="-342900" algn="l">
              <a:lnSpc>
                <a:spcPct val="150000"/>
              </a:lnSpc>
              <a:buFont typeface="+mj-lt"/>
              <a:buAutoNum type="arabicPeriod"/>
            </a:pPr>
            <a:r>
              <a:rPr lang="zh-CN" altLang="en-US" sz="1400" b="1" dirty="0">
                <a:solidFill>
                  <a:schemeClr val="accent2"/>
                </a:solidFill>
                <a:latin typeface="微软雅黑" panose="020B0503020204020204" pitchFamily="34" charset="-122"/>
                <a:ea typeface="微软雅黑" panose="020B0503020204020204" pitchFamily="34" charset="-122"/>
                <a:sym typeface="+mn-ea"/>
              </a:rPr>
              <a:t>用户在编辑页中也可以进行单个商品内容模板的选择，设置默认或沿用上次模板选项。（调整内容）</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89249" y="243444"/>
            <a:ext cx="1675130" cy="398780"/>
          </a:xfrm>
          <a:prstGeom prst="rect">
            <a:avLst/>
          </a:prstGeom>
          <a:noFill/>
        </p:spPr>
        <p:txBody>
          <a:bodyPr wrap="none" rtlCol="0">
            <a:spAutoFit/>
          </a:bodyPr>
          <a:lstStyle/>
          <a:p>
            <a:r>
              <a:rPr lang="zh-CN" sz="2000" b="1" dirty="0">
                <a:latin typeface="微软雅黑" panose="020B0503020204020204" pitchFamily="34" charset="-122"/>
                <a:ea typeface="微软雅黑" panose="020B0503020204020204" pitchFamily="34" charset="-122"/>
              </a:rPr>
              <a:t>高级版</a:t>
            </a:r>
            <a:r>
              <a:rPr lang="en-US" altLang="zh-CN" sz="2000" b="1" dirty="0">
                <a:latin typeface="微软雅黑" panose="020B0503020204020204" pitchFamily="34" charset="-122"/>
                <a:ea typeface="微软雅黑" panose="020B0503020204020204" pitchFamily="34" charset="-122"/>
              </a:rPr>
              <a:t>--</a:t>
            </a:r>
            <a:r>
              <a:rPr lang="zh-CN" sz="2000" b="1" dirty="0">
                <a:latin typeface="微软雅黑" panose="020B0503020204020204" pitchFamily="34" charset="-122"/>
                <a:ea typeface="微软雅黑" panose="020B0503020204020204" pitchFamily="34" charset="-122"/>
              </a:rPr>
              <a:t>编辑</a:t>
            </a:r>
          </a:p>
        </p:txBody>
      </p:sp>
      <p:sp>
        <p:nvSpPr>
          <p:cNvPr id="2" name="文本框 1"/>
          <p:cNvSpPr txBox="1"/>
          <p:nvPr/>
        </p:nvSpPr>
        <p:spPr>
          <a:xfrm>
            <a:off x="8318824" y="289799"/>
            <a:ext cx="3109595" cy="306705"/>
          </a:xfrm>
          <a:prstGeom prst="rect">
            <a:avLst/>
          </a:prstGeom>
          <a:noFill/>
        </p:spPr>
        <p:txBody>
          <a:bodyPr wrap="none" rtlCol="0">
            <a:spAutoFit/>
          </a:bodyPr>
          <a:lstStyle/>
          <a:p>
            <a:r>
              <a:rPr lang="en-US" sz="1400" dirty="0">
                <a:solidFill>
                  <a:schemeClr val="accent2"/>
                </a:solidFill>
                <a:latin typeface="微软雅黑" panose="020B0503020204020204" pitchFamily="34" charset="-122"/>
                <a:ea typeface="微软雅黑" panose="020B0503020204020204" pitchFamily="34" charset="-122"/>
              </a:rPr>
              <a:t>2022.08.30 </a:t>
            </a:r>
            <a:r>
              <a:rPr lang="zh-CN" altLang="en-US" sz="1400" dirty="0">
                <a:solidFill>
                  <a:schemeClr val="accent2"/>
                </a:solidFill>
                <a:latin typeface="微软雅黑" panose="020B0503020204020204" pitchFamily="34" charset="-122"/>
                <a:ea typeface="微软雅黑" panose="020B0503020204020204" pitchFamily="34" charset="-122"/>
              </a:rPr>
              <a:t>修改内容：分析编辑内容</a:t>
            </a:r>
          </a:p>
        </p:txBody>
      </p:sp>
      <p:pic>
        <p:nvPicPr>
          <p:cNvPr id="3" name="图片 2" descr="高级版-编辑页"/>
          <p:cNvPicPr>
            <a:picLocks noChangeAspect="1"/>
          </p:cNvPicPr>
          <p:nvPr>
            <p:custDataLst>
              <p:tags r:id="rId1"/>
            </p:custDataLst>
          </p:nvPr>
        </p:nvPicPr>
        <p:blipFill>
          <a:blip r:embed="rId3"/>
          <a:stretch>
            <a:fillRect/>
          </a:stretch>
        </p:blipFill>
        <p:spPr>
          <a:xfrm>
            <a:off x="0" y="1318895"/>
            <a:ext cx="12192000" cy="5147945"/>
          </a:xfrm>
          <a:prstGeom prst="rect">
            <a:avLst/>
          </a:prstGeom>
        </p:spPr>
      </p:pic>
      <p:sp>
        <p:nvSpPr>
          <p:cNvPr id="4" name="文本框 3"/>
          <p:cNvSpPr txBox="1"/>
          <p:nvPr/>
        </p:nvSpPr>
        <p:spPr>
          <a:xfrm>
            <a:off x="376879" y="882254"/>
            <a:ext cx="3359150" cy="306705"/>
          </a:xfrm>
          <a:prstGeom prst="rect">
            <a:avLst/>
          </a:prstGeom>
          <a:noFill/>
        </p:spPr>
        <p:txBody>
          <a:bodyPr wrap="none" rtlCol="0">
            <a:spAutoFit/>
          </a:bodyPr>
          <a:lstStyle/>
          <a:p>
            <a:r>
              <a:rPr lang="zh-CN" sz="1400" dirty="0">
                <a:solidFill>
                  <a:schemeClr val="accent2"/>
                </a:solidFill>
                <a:latin typeface="微软雅黑" panose="020B0503020204020204" pitchFamily="34" charset="-122"/>
                <a:ea typeface="微软雅黑" panose="020B0503020204020204" pitchFamily="34" charset="-122"/>
              </a:rPr>
              <a:t>高级版</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编辑现有属性内容分析，待调整</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89249" y="243444"/>
            <a:ext cx="1675130" cy="398780"/>
          </a:xfrm>
          <a:prstGeom prst="rect">
            <a:avLst/>
          </a:prstGeom>
          <a:noFill/>
        </p:spPr>
        <p:txBody>
          <a:bodyPr wrap="none" rtlCol="0">
            <a:spAutoFit/>
          </a:bodyPr>
          <a:lstStyle/>
          <a:p>
            <a:r>
              <a:rPr lang="zh-CN" sz="2000" b="1" dirty="0">
                <a:latin typeface="微软雅黑" panose="020B0503020204020204" pitchFamily="34" charset="-122"/>
                <a:ea typeface="微软雅黑" panose="020B0503020204020204" pitchFamily="34" charset="-122"/>
              </a:rPr>
              <a:t>高级版</a:t>
            </a:r>
            <a:r>
              <a:rPr lang="en-US" altLang="zh-CN" sz="2000" b="1" dirty="0">
                <a:latin typeface="微软雅黑" panose="020B0503020204020204" pitchFamily="34" charset="-122"/>
                <a:ea typeface="微软雅黑" panose="020B0503020204020204" pitchFamily="34" charset="-122"/>
              </a:rPr>
              <a:t>--</a:t>
            </a:r>
            <a:r>
              <a:rPr lang="zh-CN" sz="2000" b="1" dirty="0">
                <a:latin typeface="微软雅黑" panose="020B0503020204020204" pitchFamily="34" charset="-122"/>
                <a:ea typeface="微软雅黑" panose="020B0503020204020204" pitchFamily="34" charset="-122"/>
              </a:rPr>
              <a:t>编辑</a:t>
            </a:r>
          </a:p>
        </p:txBody>
      </p:sp>
      <p:sp>
        <p:nvSpPr>
          <p:cNvPr id="2" name="文本框 1"/>
          <p:cNvSpPr txBox="1"/>
          <p:nvPr/>
        </p:nvSpPr>
        <p:spPr>
          <a:xfrm>
            <a:off x="8318824" y="289799"/>
            <a:ext cx="3109595" cy="306705"/>
          </a:xfrm>
          <a:prstGeom prst="rect">
            <a:avLst/>
          </a:prstGeom>
          <a:noFill/>
        </p:spPr>
        <p:txBody>
          <a:bodyPr wrap="none" rtlCol="0">
            <a:spAutoFit/>
          </a:bodyPr>
          <a:lstStyle/>
          <a:p>
            <a:r>
              <a:rPr lang="en-US" sz="1400" dirty="0">
                <a:solidFill>
                  <a:schemeClr val="accent2"/>
                </a:solidFill>
                <a:latin typeface="微软雅黑" panose="020B0503020204020204" pitchFamily="34" charset="-122"/>
                <a:ea typeface="微软雅黑" panose="020B0503020204020204" pitchFamily="34" charset="-122"/>
              </a:rPr>
              <a:t>2022.08.30 </a:t>
            </a:r>
            <a:r>
              <a:rPr lang="zh-CN" altLang="en-US" sz="1400" dirty="0">
                <a:solidFill>
                  <a:schemeClr val="accent2"/>
                </a:solidFill>
                <a:latin typeface="微软雅黑" panose="020B0503020204020204" pitchFamily="34" charset="-122"/>
                <a:ea typeface="微软雅黑" panose="020B0503020204020204" pitchFamily="34" charset="-122"/>
              </a:rPr>
              <a:t>修改内容：分析编辑内容</a:t>
            </a:r>
          </a:p>
        </p:txBody>
      </p:sp>
      <p:sp>
        <p:nvSpPr>
          <p:cNvPr id="4" name="文本框 3"/>
          <p:cNvSpPr txBox="1"/>
          <p:nvPr/>
        </p:nvSpPr>
        <p:spPr>
          <a:xfrm>
            <a:off x="358464" y="791449"/>
            <a:ext cx="5894070" cy="2676525"/>
          </a:xfrm>
          <a:prstGeom prst="rect">
            <a:avLst/>
          </a:prstGeom>
          <a:noFill/>
        </p:spPr>
        <p:txBody>
          <a:bodyPr wrap="none" rtlCol="0">
            <a:spAutoFit/>
          </a:bodyPr>
          <a:lstStyle/>
          <a:p>
            <a:pPr>
              <a:lnSpc>
                <a:spcPct val="150000"/>
              </a:lnSpc>
            </a:pPr>
            <a:r>
              <a:rPr lang="zh-CN" sz="1400" b="1" dirty="0">
                <a:solidFill>
                  <a:schemeClr val="accent2"/>
                </a:solidFill>
                <a:latin typeface="微软雅黑" panose="020B0503020204020204" pitchFamily="34" charset="-122"/>
                <a:ea typeface="微软雅黑" panose="020B0503020204020204" pitchFamily="34" charset="-122"/>
              </a:rPr>
              <a:t>高级版</a:t>
            </a:r>
            <a:r>
              <a:rPr lang="en-US" altLang="zh-CN" sz="1400" b="1" dirty="0">
                <a:solidFill>
                  <a:schemeClr val="accent2"/>
                </a:solidFill>
                <a:latin typeface="微软雅黑" panose="020B0503020204020204" pitchFamily="34" charset="-122"/>
                <a:ea typeface="微软雅黑" panose="020B0503020204020204" pitchFamily="34" charset="-122"/>
              </a:rPr>
              <a:t>--</a:t>
            </a:r>
            <a:r>
              <a:rPr lang="zh-CN" altLang="en-US" sz="1400" b="1" dirty="0">
                <a:solidFill>
                  <a:schemeClr val="accent2"/>
                </a:solidFill>
                <a:latin typeface="微软雅黑" panose="020B0503020204020204" pitchFamily="34" charset="-122"/>
                <a:ea typeface="微软雅黑" panose="020B0503020204020204" pitchFamily="34" charset="-122"/>
              </a:rPr>
              <a:t>编辑调整逻辑</a:t>
            </a:r>
          </a:p>
          <a:p>
            <a:pPr>
              <a:lnSpc>
                <a:spcPct val="150000"/>
              </a:lnSpc>
            </a:pPr>
            <a:r>
              <a:rPr lang="en-US" altLang="zh-CN" sz="1400" dirty="0">
                <a:solidFill>
                  <a:schemeClr val="accent2"/>
                </a:solidFill>
                <a:latin typeface="微软雅黑" panose="020B0503020204020204" pitchFamily="34" charset="-122"/>
                <a:ea typeface="微软雅黑" panose="020B0503020204020204" pitchFamily="34" charset="-122"/>
              </a:rPr>
              <a:t>1. </a:t>
            </a:r>
            <a:r>
              <a:rPr lang="zh-CN" altLang="en-US" sz="1400" dirty="0">
                <a:solidFill>
                  <a:schemeClr val="accent2"/>
                </a:solidFill>
                <a:latin typeface="微软雅黑" panose="020B0503020204020204" pitchFamily="34" charset="-122"/>
                <a:ea typeface="微软雅黑" panose="020B0503020204020204" pitchFamily="34" charset="-122"/>
              </a:rPr>
              <a:t>需要引导用户填写的必须展示的内容，根据重要程度，重新调整布局。</a:t>
            </a:r>
          </a:p>
          <a:p>
            <a:pPr marL="285750" indent="-285750">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如，用户自己会主动上传图片展示的，可以将图片展示位置下移；</a:t>
            </a:r>
          </a:p>
          <a:p>
            <a:pPr marL="285750" indent="-285750">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希望用户可以规范化填写的商品名称，放置顶部引导用户首先填写；</a:t>
            </a:r>
          </a:p>
          <a:p>
            <a:pPr indent="0">
              <a:lnSpc>
                <a:spcPct val="150000"/>
              </a:lnSpc>
              <a:buFont typeface="Wingdings" panose="05000000000000000000" charset="0"/>
              <a:buNone/>
            </a:pPr>
            <a:r>
              <a:rPr lang="en-US" altLang="zh-CN" sz="1400" dirty="0">
                <a:solidFill>
                  <a:schemeClr val="accent2"/>
                </a:solidFill>
                <a:latin typeface="微软雅黑" panose="020B0503020204020204" pitchFamily="34" charset="-122"/>
                <a:ea typeface="微软雅黑" panose="020B0503020204020204" pitchFamily="34" charset="-122"/>
              </a:rPr>
              <a:t>2. </a:t>
            </a:r>
            <a:r>
              <a:rPr lang="zh-CN" altLang="en-US" sz="1400" dirty="0">
                <a:solidFill>
                  <a:schemeClr val="accent2"/>
                </a:solidFill>
                <a:latin typeface="微软雅黑" panose="020B0503020204020204" pitchFamily="34" charset="-122"/>
                <a:ea typeface="微软雅黑" panose="020B0503020204020204" pitchFamily="34" charset="-122"/>
              </a:rPr>
              <a:t>英文版属性</a:t>
            </a:r>
          </a:p>
          <a:p>
            <a:pPr marL="285750" indent="-285750">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英文版属性，属于特殊情况展示，使用范围受限，单独填写展示；</a:t>
            </a:r>
          </a:p>
          <a:p>
            <a:pPr indent="0">
              <a:lnSpc>
                <a:spcPct val="150000"/>
              </a:lnSpc>
              <a:buFont typeface="Wingdings" panose="05000000000000000000" charset="0"/>
              <a:buNone/>
            </a:pPr>
            <a:r>
              <a:rPr lang="en-US" altLang="zh-CN" sz="1400" dirty="0">
                <a:solidFill>
                  <a:schemeClr val="accent2"/>
                </a:solidFill>
                <a:latin typeface="微软雅黑" panose="020B0503020204020204" pitchFamily="34" charset="-122"/>
                <a:ea typeface="微软雅黑" panose="020B0503020204020204" pitchFamily="34" charset="-122"/>
              </a:rPr>
              <a:t>3. </a:t>
            </a:r>
            <a:r>
              <a:rPr lang="zh-CN" altLang="en-US" sz="1400" dirty="0">
                <a:solidFill>
                  <a:schemeClr val="accent2"/>
                </a:solidFill>
                <a:latin typeface="微软雅黑" panose="020B0503020204020204" pitchFamily="34" charset="-122"/>
                <a:ea typeface="微软雅黑" panose="020B0503020204020204" pitchFamily="34" charset="-122"/>
              </a:rPr>
              <a:t>自定义属性、执行标准和商品介绍</a:t>
            </a:r>
          </a:p>
          <a:p>
            <a:pPr marL="285750" indent="-285750">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自定义属性，附加信息扩展商品信息展示；</a:t>
            </a:r>
          </a:p>
        </p:txBody>
      </p:sp>
      <p:sp>
        <p:nvSpPr>
          <p:cNvPr id="3" name="文本框 2"/>
          <p:cNvSpPr txBox="1"/>
          <p:nvPr/>
        </p:nvSpPr>
        <p:spPr>
          <a:xfrm>
            <a:off x="458159" y="3677524"/>
            <a:ext cx="4272280" cy="2353310"/>
          </a:xfrm>
          <a:prstGeom prst="rect">
            <a:avLst/>
          </a:prstGeom>
          <a:noFill/>
        </p:spPr>
        <p:txBody>
          <a:bodyPr wrap="none" rtlCol="0">
            <a:spAutoFit/>
          </a:bodyPr>
          <a:lstStyle/>
          <a:p>
            <a:pPr algn="l">
              <a:lnSpc>
                <a:spcPct val="150000"/>
              </a:lnSpc>
            </a:pPr>
            <a:r>
              <a:rPr lang="zh-CN" sz="1400" b="1" dirty="0">
                <a:solidFill>
                  <a:schemeClr val="accent2"/>
                </a:solidFill>
                <a:latin typeface="微软雅黑" panose="020B0503020204020204" pitchFamily="34" charset="-122"/>
                <a:ea typeface="微软雅黑" panose="020B0503020204020204" pitchFamily="34" charset="-122"/>
              </a:rPr>
              <a:t>高级版</a:t>
            </a:r>
            <a:r>
              <a:rPr lang="en-US" altLang="zh-CN" sz="1400" b="1" dirty="0">
                <a:solidFill>
                  <a:schemeClr val="accent2"/>
                </a:solidFill>
                <a:latin typeface="微软雅黑" panose="020B0503020204020204" pitchFamily="34" charset="-122"/>
                <a:ea typeface="微软雅黑" panose="020B0503020204020204" pitchFamily="34" charset="-122"/>
              </a:rPr>
              <a:t>--</a:t>
            </a:r>
            <a:r>
              <a:rPr lang="zh-CN" altLang="en-US" sz="1400" b="1" dirty="0">
                <a:solidFill>
                  <a:schemeClr val="accent2"/>
                </a:solidFill>
                <a:latin typeface="微软雅黑" panose="020B0503020204020204" pitchFamily="34" charset="-122"/>
                <a:ea typeface="微软雅黑" panose="020B0503020204020204" pitchFamily="34" charset="-122"/>
              </a:rPr>
              <a:t>编辑调整项目</a:t>
            </a:r>
          </a:p>
          <a:p>
            <a:pPr algn="l">
              <a:lnSpc>
                <a:spcPct val="150000"/>
              </a:lnSpc>
            </a:pPr>
            <a:r>
              <a:rPr lang="en-US" altLang="zh-CN" sz="1400" dirty="0">
                <a:solidFill>
                  <a:schemeClr val="accent2"/>
                </a:solidFill>
                <a:latin typeface="微软雅黑" panose="020B0503020204020204" pitchFamily="34" charset="-122"/>
                <a:ea typeface="微软雅黑" panose="020B0503020204020204" pitchFamily="34" charset="-122"/>
              </a:rPr>
              <a:t>1. </a:t>
            </a:r>
            <a:r>
              <a:rPr lang="zh-CN" altLang="en-US" sz="1400" dirty="0">
                <a:solidFill>
                  <a:schemeClr val="accent2"/>
                </a:solidFill>
                <a:latin typeface="微软雅黑" panose="020B0503020204020204" pitchFamily="34" charset="-122"/>
                <a:ea typeface="微软雅黑" panose="020B0503020204020204" pitchFamily="34" charset="-122"/>
              </a:rPr>
              <a:t>商品种类：</a:t>
            </a:r>
          </a:p>
          <a:p>
            <a:pPr indent="0" algn="l">
              <a:lnSpc>
                <a:spcPct val="150000"/>
              </a:lnSpc>
              <a:buFont typeface="Wingdings" panose="05000000000000000000" charset="0"/>
              <a:buNone/>
            </a:pPr>
            <a:r>
              <a:rPr lang="zh-CN" altLang="en-US" sz="1400" dirty="0">
                <a:solidFill>
                  <a:schemeClr val="accent2"/>
                </a:solidFill>
                <a:latin typeface="微软雅黑" panose="020B0503020204020204" pitchFamily="34" charset="-122"/>
                <a:ea typeface="微软雅黑" panose="020B0503020204020204" pitchFamily="34" charset="-122"/>
              </a:rPr>
              <a:t>目前非必填；</a:t>
            </a:r>
          </a:p>
          <a:p>
            <a:pPr indent="0" algn="l">
              <a:lnSpc>
                <a:spcPct val="150000"/>
              </a:lnSpc>
              <a:buFont typeface="Wingdings" panose="05000000000000000000" charset="0"/>
              <a:buNone/>
            </a:pPr>
            <a:r>
              <a:rPr lang="zh-CN" altLang="en-US" sz="1400" b="1" dirty="0">
                <a:solidFill>
                  <a:schemeClr val="accent2"/>
                </a:solidFill>
                <a:latin typeface="微软雅黑" panose="020B0503020204020204" pitchFamily="34" charset="-122"/>
                <a:ea typeface="微软雅黑" panose="020B0503020204020204" pitchFamily="34" charset="-122"/>
              </a:rPr>
              <a:t>目标调整：</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商品种类</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作为必填展示；</a:t>
            </a:r>
          </a:p>
          <a:p>
            <a:pPr algn="l">
              <a:lnSpc>
                <a:spcPct val="150000"/>
              </a:lnSpc>
            </a:pPr>
            <a:r>
              <a:rPr lang="en-US" altLang="zh-CN" sz="1400" dirty="0">
                <a:solidFill>
                  <a:schemeClr val="accent2"/>
                </a:solidFill>
                <a:latin typeface="微软雅黑" panose="020B0503020204020204" pitchFamily="34" charset="-122"/>
                <a:ea typeface="微软雅黑" panose="020B0503020204020204" pitchFamily="34" charset="-122"/>
                <a:sym typeface="+mn-ea"/>
              </a:rPr>
              <a:t>2. </a:t>
            </a:r>
            <a:r>
              <a:rPr lang="zh-CN" altLang="en-US" sz="1400" dirty="0">
                <a:solidFill>
                  <a:schemeClr val="accent2"/>
                </a:solidFill>
                <a:latin typeface="微软雅黑" panose="020B0503020204020204" pitchFamily="34" charset="-122"/>
                <a:ea typeface="微软雅黑" panose="020B0503020204020204" pitchFamily="34" charset="-122"/>
                <a:sym typeface="+mn-ea"/>
              </a:rPr>
              <a:t>小程序展示分类：</a:t>
            </a:r>
            <a:endParaRPr lang="zh-CN" altLang="en-US" sz="1400" dirty="0">
              <a:solidFill>
                <a:schemeClr val="accent2"/>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dirty="0">
                <a:solidFill>
                  <a:schemeClr val="accent2"/>
                </a:solidFill>
                <a:latin typeface="微软雅黑" panose="020B0503020204020204" pitchFamily="34" charset="-122"/>
                <a:ea typeface="微软雅黑" panose="020B0503020204020204" pitchFamily="34" charset="-122"/>
                <a:sym typeface="+mn-ea"/>
              </a:rPr>
              <a:t>目前是利用关键字聚合方式，进行小程序分类展示；</a:t>
            </a:r>
            <a:endParaRPr lang="zh-CN" altLang="en-US" sz="1400" dirty="0">
              <a:solidFill>
                <a:schemeClr val="accent2"/>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b="1" dirty="0">
                <a:solidFill>
                  <a:schemeClr val="accent2"/>
                </a:solidFill>
                <a:latin typeface="微软雅黑" panose="020B0503020204020204" pitchFamily="34" charset="-122"/>
                <a:ea typeface="微软雅黑" panose="020B0503020204020204" pitchFamily="34" charset="-122"/>
                <a:sym typeface="+mn-ea"/>
              </a:rPr>
              <a:t>目标调整：</a:t>
            </a:r>
            <a:r>
              <a:rPr lang="zh-CN" altLang="en-US" sz="1400" dirty="0">
                <a:solidFill>
                  <a:schemeClr val="accent2"/>
                </a:solidFill>
                <a:latin typeface="微软雅黑" panose="020B0503020204020204" pitchFamily="34" charset="-122"/>
                <a:ea typeface="微软雅黑" panose="020B0503020204020204" pitchFamily="34" charset="-122"/>
                <a:sym typeface="+mn-ea"/>
              </a:rPr>
              <a:t>利用</a:t>
            </a:r>
            <a:r>
              <a:rPr lang="en-US" altLang="zh-CN" sz="1400" dirty="0">
                <a:solidFill>
                  <a:schemeClr val="accent2"/>
                </a:solidFill>
                <a:latin typeface="微软雅黑" panose="020B0503020204020204" pitchFamily="34" charset="-122"/>
                <a:ea typeface="微软雅黑" panose="020B0503020204020204" pitchFamily="34" charset="-122"/>
                <a:sym typeface="+mn-ea"/>
              </a:rPr>
              <a:t>“</a:t>
            </a:r>
            <a:r>
              <a:rPr lang="zh-CN" altLang="en-US" sz="1400" dirty="0">
                <a:solidFill>
                  <a:schemeClr val="accent2"/>
                </a:solidFill>
                <a:latin typeface="微软雅黑" panose="020B0503020204020204" pitchFamily="34" charset="-122"/>
                <a:ea typeface="微软雅黑" panose="020B0503020204020204" pitchFamily="34" charset="-122"/>
                <a:sym typeface="+mn-ea"/>
              </a:rPr>
              <a:t>商品种类</a:t>
            </a:r>
            <a:r>
              <a:rPr lang="en-US" altLang="zh-CN" sz="1400" dirty="0">
                <a:solidFill>
                  <a:schemeClr val="accent2"/>
                </a:solidFill>
                <a:latin typeface="微软雅黑" panose="020B0503020204020204" pitchFamily="34" charset="-122"/>
                <a:ea typeface="微软雅黑" panose="020B0503020204020204" pitchFamily="34" charset="-122"/>
                <a:sym typeface="+mn-ea"/>
              </a:rPr>
              <a:t>”</a:t>
            </a:r>
            <a:r>
              <a:rPr lang="zh-CN" altLang="en-US" sz="1400" dirty="0">
                <a:solidFill>
                  <a:schemeClr val="accent2"/>
                </a:solidFill>
                <a:latin typeface="微软雅黑" panose="020B0503020204020204" pitchFamily="34" charset="-122"/>
                <a:ea typeface="微软雅黑" panose="020B0503020204020204" pitchFamily="34" charset="-122"/>
                <a:sym typeface="+mn-ea"/>
              </a:rPr>
              <a:t>作为小程序分类展示；</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89249" y="243444"/>
            <a:ext cx="1675130" cy="398780"/>
          </a:xfrm>
          <a:prstGeom prst="rect">
            <a:avLst/>
          </a:prstGeom>
          <a:noFill/>
        </p:spPr>
        <p:txBody>
          <a:bodyPr wrap="none" rtlCol="0">
            <a:spAutoFit/>
          </a:bodyPr>
          <a:lstStyle/>
          <a:p>
            <a:r>
              <a:rPr lang="zh-CN" sz="2000" b="1" dirty="0">
                <a:latin typeface="微软雅黑" panose="020B0503020204020204" pitchFamily="34" charset="-122"/>
                <a:ea typeface="微软雅黑" panose="020B0503020204020204" pitchFamily="34" charset="-122"/>
              </a:rPr>
              <a:t>高级版</a:t>
            </a:r>
            <a:r>
              <a:rPr lang="en-US" altLang="zh-CN" sz="2000" b="1" dirty="0">
                <a:latin typeface="微软雅黑" panose="020B0503020204020204" pitchFamily="34" charset="-122"/>
                <a:ea typeface="微软雅黑" panose="020B0503020204020204" pitchFamily="34" charset="-122"/>
              </a:rPr>
              <a:t>--</a:t>
            </a:r>
            <a:r>
              <a:rPr lang="zh-CN" sz="2000" b="1" dirty="0">
                <a:latin typeface="微软雅黑" panose="020B0503020204020204" pitchFamily="34" charset="-122"/>
                <a:ea typeface="微软雅黑" panose="020B0503020204020204" pitchFamily="34" charset="-122"/>
              </a:rPr>
              <a:t>编辑</a:t>
            </a:r>
          </a:p>
        </p:txBody>
      </p:sp>
      <p:sp>
        <p:nvSpPr>
          <p:cNvPr id="2" name="文本框 1"/>
          <p:cNvSpPr txBox="1"/>
          <p:nvPr/>
        </p:nvSpPr>
        <p:spPr>
          <a:xfrm>
            <a:off x="8318824" y="289799"/>
            <a:ext cx="3109595" cy="306705"/>
          </a:xfrm>
          <a:prstGeom prst="rect">
            <a:avLst/>
          </a:prstGeom>
          <a:noFill/>
        </p:spPr>
        <p:txBody>
          <a:bodyPr wrap="none" rtlCol="0">
            <a:spAutoFit/>
          </a:bodyPr>
          <a:lstStyle/>
          <a:p>
            <a:r>
              <a:rPr lang="en-US" sz="1400" dirty="0">
                <a:solidFill>
                  <a:schemeClr val="accent2"/>
                </a:solidFill>
                <a:latin typeface="微软雅黑" panose="020B0503020204020204" pitchFamily="34" charset="-122"/>
                <a:ea typeface="微软雅黑" panose="020B0503020204020204" pitchFamily="34" charset="-122"/>
              </a:rPr>
              <a:t>2022.08.30 </a:t>
            </a:r>
            <a:r>
              <a:rPr lang="zh-CN" altLang="en-US" sz="1400" dirty="0">
                <a:solidFill>
                  <a:schemeClr val="accent2"/>
                </a:solidFill>
                <a:latin typeface="微软雅黑" panose="020B0503020204020204" pitchFamily="34" charset="-122"/>
                <a:ea typeface="微软雅黑" panose="020B0503020204020204" pitchFamily="34" charset="-122"/>
              </a:rPr>
              <a:t>修改内容：分析编辑内容</a:t>
            </a:r>
          </a:p>
        </p:txBody>
      </p:sp>
      <p:pic>
        <p:nvPicPr>
          <p:cNvPr id="6" name="图片 5" descr="高级版--编辑页（调整）"/>
          <p:cNvPicPr>
            <a:picLocks noChangeAspect="1"/>
          </p:cNvPicPr>
          <p:nvPr/>
        </p:nvPicPr>
        <p:blipFill>
          <a:blip r:embed="rId2"/>
          <a:stretch>
            <a:fillRect/>
          </a:stretch>
        </p:blipFill>
        <p:spPr>
          <a:xfrm>
            <a:off x="0" y="1218565"/>
            <a:ext cx="12192000" cy="45726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89249" y="243444"/>
            <a:ext cx="1376680" cy="337185"/>
          </a:xfrm>
          <a:prstGeom prst="rect">
            <a:avLst/>
          </a:prstGeom>
          <a:noFill/>
        </p:spPr>
        <p:txBody>
          <a:bodyPr wrap="none" rtlCol="0">
            <a:spAutoFit/>
          </a:bodyPr>
          <a:lstStyle/>
          <a:p>
            <a:r>
              <a:rPr lang="zh-CN" sz="1600" b="1" dirty="0">
                <a:latin typeface="微软雅黑" panose="020B0503020204020204" pitchFamily="34" charset="-122"/>
                <a:ea typeface="微软雅黑" panose="020B0503020204020204" pitchFamily="34" charset="-122"/>
              </a:rPr>
              <a:t>高级版</a:t>
            </a:r>
            <a:r>
              <a:rPr lang="en-US" altLang="zh-CN" sz="1600" b="1" dirty="0">
                <a:latin typeface="微软雅黑" panose="020B0503020204020204" pitchFamily="34" charset="-122"/>
                <a:ea typeface="微软雅黑" panose="020B0503020204020204" pitchFamily="34" charset="-122"/>
              </a:rPr>
              <a:t>--</a:t>
            </a:r>
            <a:r>
              <a:rPr lang="zh-CN" sz="1600" b="1" dirty="0">
                <a:latin typeface="微软雅黑" panose="020B0503020204020204" pitchFamily="34" charset="-122"/>
                <a:ea typeface="微软雅黑" panose="020B0503020204020204" pitchFamily="34" charset="-122"/>
              </a:rPr>
              <a:t>编辑</a:t>
            </a:r>
          </a:p>
        </p:txBody>
      </p:sp>
      <p:sp>
        <p:nvSpPr>
          <p:cNvPr id="2" name="文本框 1"/>
          <p:cNvSpPr txBox="1"/>
          <p:nvPr/>
        </p:nvSpPr>
        <p:spPr>
          <a:xfrm>
            <a:off x="9302439" y="289164"/>
            <a:ext cx="2460625" cy="306705"/>
          </a:xfrm>
          <a:prstGeom prst="rect">
            <a:avLst/>
          </a:prstGeom>
          <a:noFill/>
        </p:spPr>
        <p:txBody>
          <a:bodyPr wrap="none" rtlCol="0">
            <a:spAutoFit/>
          </a:bodyPr>
          <a:lstStyle/>
          <a:p>
            <a:r>
              <a:rPr lang="en-US" sz="1400" b="1" dirty="0">
                <a:solidFill>
                  <a:schemeClr val="accent2"/>
                </a:solidFill>
                <a:latin typeface="微软雅黑" panose="020B0503020204020204" pitchFamily="34" charset="-122"/>
                <a:ea typeface="微软雅黑" panose="020B0503020204020204" pitchFamily="34" charset="-122"/>
              </a:rPr>
              <a:t>2022.09.02 </a:t>
            </a:r>
            <a:r>
              <a:rPr lang="zh-CN" altLang="en-US" sz="1400" b="1" dirty="0">
                <a:solidFill>
                  <a:srgbClr val="FF0000"/>
                </a:solidFill>
                <a:latin typeface="微软雅黑" panose="020B0503020204020204" pitchFamily="34" charset="-122"/>
                <a:ea typeface="微软雅黑" panose="020B0503020204020204" pitchFamily="34" charset="-122"/>
              </a:rPr>
              <a:t>待讨论确认问题</a:t>
            </a:r>
          </a:p>
        </p:txBody>
      </p:sp>
      <p:sp>
        <p:nvSpPr>
          <p:cNvPr id="3" name="文本框 2"/>
          <p:cNvSpPr txBox="1"/>
          <p:nvPr/>
        </p:nvSpPr>
        <p:spPr>
          <a:xfrm>
            <a:off x="334969" y="690484"/>
            <a:ext cx="4272280" cy="2999740"/>
          </a:xfrm>
          <a:prstGeom prst="rect">
            <a:avLst/>
          </a:prstGeom>
          <a:noFill/>
        </p:spPr>
        <p:txBody>
          <a:bodyPr wrap="none" rtlCol="0">
            <a:spAutoFit/>
          </a:bodyPr>
          <a:lstStyle/>
          <a:p>
            <a:pPr algn="l">
              <a:lnSpc>
                <a:spcPct val="150000"/>
              </a:lnSpc>
            </a:pPr>
            <a:r>
              <a:rPr lang="zh-CN" sz="1400" b="1" dirty="0">
                <a:solidFill>
                  <a:schemeClr val="accent2"/>
                </a:solidFill>
                <a:latin typeface="微软雅黑" panose="020B0503020204020204" pitchFamily="34" charset="-122"/>
                <a:ea typeface="微软雅黑" panose="020B0503020204020204" pitchFamily="34" charset="-122"/>
              </a:rPr>
              <a:t>高级版</a:t>
            </a:r>
            <a:r>
              <a:rPr lang="en-US" altLang="zh-CN" sz="1400" b="1" dirty="0">
                <a:solidFill>
                  <a:schemeClr val="accent2"/>
                </a:solidFill>
                <a:latin typeface="微软雅黑" panose="020B0503020204020204" pitchFamily="34" charset="-122"/>
                <a:ea typeface="微软雅黑" panose="020B0503020204020204" pitchFamily="34" charset="-122"/>
              </a:rPr>
              <a:t>--</a:t>
            </a:r>
            <a:r>
              <a:rPr lang="zh-CN" altLang="en-US" sz="1400" b="1" dirty="0">
                <a:solidFill>
                  <a:schemeClr val="accent2"/>
                </a:solidFill>
                <a:latin typeface="微软雅黑" panose="020B0503020204020204" pitchFamily="34" charset="-122"/>
                <a:ea typeface="微软雅黑" panose="020B0503020204020204" pitchFamily="34" charset="-122"/>
              </a:rPr>
              <a:t>编辑调整项目</a:t>
            </a:r>
          </a:p>
          <a:p>
            <a:pPr algn="l">
              <a:lnSpc>
                <a:spcPct val="150000"/>
              </a:lnSpc>
            </a:pPr>
            <a:r>
              <a:rPr lang="en-US" altLang="zh-CN" sz="1400" dirty="0">
                <a:solidFill>
                  <a:schemeClr val="bg1">
                    <a:lumMod val="50000"/>
                  </a:schemeClr>
                </a:solidFill>
                <a:latin typeface="微软雅黑" panose="020B0503020204020204" pitchFamily="34" charset="-122"/>
                <a:ea typeface="微软雅黑" panose="020B0503020204020204" pitchFamily="34" charset="-122"/>
              </a:rPr>
              <a:t>1.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商品种类：老数据展示问题？？？</a:t>
            </a:r>
          </a:p>
          <a:p>
            <a:pPr indent="0" algn="l">
              <a:lnSpc>
                <a:spcPct val="150000"/>
              </a:lnSpc>
              <a:buFont typeface="Wingdings" panose="05000000000000000000" charset="0"/>
              <a:buNone/>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目前非必填；</a:t>
            </a:r>
          </a:p>
          <a:p>
            <a:pPr indent="0" algn="l">
              <a:lnSpc>
                <a:spcPct val="150000"/>
              </a:lnSpc>
              <a:buFont typeface="Wingdings" panose="05000000000000000000" charset="0"/>
              <a:buNone/>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目标调整：</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商品种类</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作为必填展示；</a:t>
            </a:r>
          </a:p>
          <a:p>
            <a:pPr marL="285750" indent="-285750" algn="l">
              <a:lnSpc>
                <a:spcPct val="150000"/>
              </a:lnSpc>
              <a:buFont typeface="Wingdings" panose="05000000000000000000" charset="0"/>
              <a:buChar char="Ø"/>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最近填写的</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10</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个或者数量最多</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10</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个或常用记录</a:t>
            </a:r>
          </a:p>
          <a:p>
            <a:pPr marL="285750" indent="-285750" algn="l">
              <a:lnSpc>
                <a:spcPct val="150000"/>
              </a:lnSpc>
              <a:buFont typeface="Wingdings" panose="05000000000000000000" charset="0"/>
              <a:buChar char="Ø"/>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输入字</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词</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智能关联</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，显示已有的商品种类</a:t>
            </a:r>
          </a:p>
          <a:p>
            <a:pPr algn="l">
              <a:lnSpc>
                <a:spcPct val="150000"/>
              </a:lnSpc>
            </a:pP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mn-ea"/>
              </a:rPr>
              <a:t>2. </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小程序展示分类：提示用户将做小程序分类</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目前是利用关键字聚合方式，进行小程序分类展示；</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b="1" dirty="0">
                <a:solidFill>
                  <a:schemeClr val="bg1">
                    <a:lumMod val="50000"/>
                  </a:schemeClr>
                </a:solidFill>
                <a:latin typeface="微软雅黑" panose="020B0503020204020204" pitchFamily="34" charset="-122"/>
                <a:ea typeface="微软雅黑" panose="020B0503020204020204" pitchFamily="34" charset="-122"/>
                <a:sym typeface="+mn-ea"/>
              </a:rPr>
              <a:t>目标调整：</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利用</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mn-ea"/>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商品种类</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mn-ea"/>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作为小程序分类展示；</a:t>
            </a:r>
          </a:p>
        </p:txBody>
      </p:sp>
      <p:sp>
        <p:nvSpPr>
          <p:cNvPr id="5" name="文本框 4"/>
          <p:cNvSpPr txBox="1"/>
          <p:nvPr/>
        </p:nvSpPr>
        <p:spPr>
          <a:xfrm>
            <a:off x="334969" y="3904219"/>
            <a:ext cx="1808480" cy="337185"/>
          </a:xfrm>
          <a:prstGeom prst="rect">
            <a:avLst/>
          </a:prstGeom>
          <a:noFill/>
        </p:spPr>
        <p:txBody>
          <a:bodyPr wrap="none" rtlCol="0">
            <a:spAutoFit/>
          </a:bodyPr>
          <a:lstStyle/>
          <a:p>
            <a:r>
              <a:rPr lang="zh-CN" sz="1600" b="1" dirty="0">
                <a:latin typeface="微软雅黑" panose="020B0503020204020204" pitchFamily="34" charset="-122"/>
                <a:ea typeface="微软雅黑" panose="020B0503020204020204" pitchFamily="34" charset="-122"/>
              </a:rPr>
              <a:t>单品码二维码应用</a:t>
            </a:r>
          </a:p>
        </p:txBody>
      </p:sp>
      <p:sp>
        <p:nvSpPr>
          <p:cNvPr id="6" name="文本框 5"/>
          <p:cNvSpPr txBox="1"/>
          <p:nvPr/>
        </p:nvSpPr>
        <p:spPr>
          <a:xfrm>
            <a:off x="334969" y="4330304"/>
            <a:ext cx="5872480" cy="2353310"/>
          </a:xfrm>
          <a:prstGeom prst="rect">
            <a:avLst/>
          </a:prstGeom>
          <a:noFill/>
        </p:spPr>
        <p:txBody>
          <a:bodyPr wrap="none" rtlCol="0">
            <a:spAutoFit/>
          </a:bodyPr>
          <a:lstStyle/>
          <a:p>
            <a:pPr algn="l">
              <a:lnSpc>
                <a:spcPct val="150000"/>
              </a:lnSpc>
            </a:pPr>
            <a:r>
              <a:rPr lang="en-US" altLang="zh-CN" sz="1400" b="1" dirty="0">
                <a:solidFill>
                  <a:schemeClr val="accent2"/>
                </a:solidFill>
                <a:latin typeface="微软雅黑" panose="020B0503020204020204" pitchFamily="34" charset="-122"/>
                <a:ea typeface="微软雅黑" panose="020B0503020204020204" pitchFamily="34" charset="-122"/>
              </a:rPr>
              <a:t>1. </a:t>
            </a:r>
            <a:r>
              <a:rPr lang="zh-CN" altLang="en-US" sz="1400" b="1" dirty="0">
                <a:solidFill>
                  <a:schemeClr val="accent2"/>
                </a:solidFill>
                <a:latin typeface="微软雅黑" panose="020B0503020204020204" pitchFamily="34" charset="-122"/>
                <a:ea typeface="微软雅黑" panose="020B0503020204020204" pitchFamily="34" charset="-122"/>
              </a:rPr>
              <a:t>单品码和批次码创建规则：</a:t>
            </a:r>
          </a:p>
          <a:p>
            <a:pPr algn="l">
              <a:lnSpc>
                <a:spcPct val="150000"/>
              </a:lnSpc>
            </a:pPr>
            <a:r>
              <a:rPr lang="zh-CN" altLang="en-US" sz="1400" dirty="0">
                <a:solidFill>
                  <a:schemeClr val="accent2"/>
                </a:solidFill>
                <a:latin typeface="微软雅黑" panose="020B0503020204020204" pitchFamily="34" charset="-122"/>
                <a:ea typeface="微软雅黑" panose="020B0503020204020204" pitchFamily="34" charset="-122"/>
              </a:rPr>
              <a:t>创建规则：目前是可以自己随意创建，绑定条码只要符合编码规则即可；</a:t>
            </a:r>
          </a:p>
          <a:p>
            <a:pPr indent="0" algn="l">
              <a:lnSpc>
                <a:spcPct val="150000"/>
              </a:lnSpc>
              <a:buFont typeface="Wingdings" panose="05000000000000000000" charset="0"/>
              <a:buNone/>
            </a:pPr>
            <a:r>
              <a:rPr lang="zh-CN" altLang="en-US" sz="1400" b="1" dirty="0">
                <a:solidFill>
                  <a:schemeClr val="accent2"/>
                </a:solidFill>
                <a:latin typeface="微软雅黑" panose="020B0503020204020204" pitchFamily="34" charset="-122"/>
                <a:ea typeface="微软雅黑" panose="020B0503020204020204" pitchFamily="34" charset="-122"/>
              </a:rPr>
              <a:t>目标调整：</a:t>
            </a:r>
            <a:r>
              <a:rPr lang="zh-CN" altLang="en-US" sz="1400" dirty="0">
                <a:solidFill>
                  <a:schemeClr val="accent2"/>
                </a:solidFill>
                <a:latin typeface="微软雅黑" panose="020B0503020204020204" pitchFamily="34" charset="-122"/>
                <a:ea typeface="微软雅黑" panose="020B0503020204020204" pitchFamily="34" charset="-122"/>
              </a:rPr>
              <a:t>绑定条码必须是大库中已经备案的条码；</a:t>
            </a:r>
          </a:p>
          <a:p>
            <a:pPr algn="l">
              <a:lnSpc>
                <a:spcPct val="150000"/>
              </a:lnSpc>
            </a:pPr>
            <a:r>
              <a:rPr lang="en-US" altLang="zh-CN" sz="1400" b="1" dirty="0">
                <a:solidFill>
                  <a:schemeClr val="accent2"/>
                </a:solidFill>
                <a:latin typeface="微软雅黑" panose="020B0503020204020204" pitchFamily="34" charset="-122"/>
                <a:ea typeface="微软雅黑" panose="020B0503020204020204" pitchFamily="34" charset="-122"/>
                <a:sym typeface="+mn-ea"/>
              </a:rPr>
              <a:t>2. </a:t>
            </a:r>
            <a:r>
              <a:rPr lang="zh-CN" altLang="en-US" sz="1400" b="1" dirty="0">
                <a:solidFill>
                  <a:schemeClr val="accent2"/>
                </a:solidFill>
                <a:latin typeface="微软雅黑" panose="020B0503020204020204" pitchFamily="34" charset="-122"/>
                <a:ea typeface="微软雅黑" panose="020B0503020204020204" pitchFamily="34" charset="-122"/>
                <a:sym typeface="+mn-ea"/>
              </a:rPr>
              <a:t>单品码和批次码集成关系：</a:t>
            </a:r>
            <a:endParaRPr lang="zh-CN" altLang="en-US" sz="1400" b="1" dirty="0">
              <a:solidFill>
                <a:schemeClr val="accent2"/>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dirty="0">
                <a:solidFill>
                  <a:schemeClr val="accent2"/>
                </a:solidFill>
                <a:latin typeface="微软雅黑" panose="020B0503020204020204" pitchFamily="34" charset="-122"/>
                <a:ea typeface="微软雅黑" panose="020B0503020204020204" pitchFamily="34" charset="-122"/>
                <a:sym typeface="+mn-ea"/>
              </a:rPr>
              <a:t>目前单品可以继承批次的属性，但是不限制是统一条码的批次关系；</a:t>
            </a:r>
            <a:endParaRPr lang="zh-CN" altLang="en-US" sz="1400" dirty="0">
              <a:solidFill>
                <a:schemeClr val="accent2"/>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b="1" dirty="0">
                <a:solidFill>
                  <a:schemeClr val="accent2"/>
                </a:solidFill>
                <a:latin typeface="微软雅黑" panose="020B0503020204020204" pitchFamily="34" charset="-122"/>
                <a:ea typeface="微软雅黑" panose="020B0503020204020204" pitchFamily="34" charset="-122"/>
                <a:sym typeface="+mn-ea"/>
              </a:rPr>
              <a:t>目标调整：</a:t>
            </a:r>
            <a:r>
              <a:rPr lang="zh-CN" sz="1400" dirty="0">
                <a:solidFill>
                  <a:schemeClr val="accent2"/>
                </a:solidFill>
                <a:latin typeface="微软雅黑" panose="020B0503020204020204" pitchFamily="34" charset="-122"/>
                <a:ea typeface="微软雅黑" panose="020B0503020204020204" pitchFamily="34" charset="-122"/>
                <a:sym typeface="+mn-ea"/>
              </a:rPr>
              <a:t>继承关系，必须是同一</a:t>
            </a:r>
            <a:r>
              <a:rPr lang="en-US" altLang="zh-CN" sz="1400" dirty="0">
                <a:solidFill>
                  <a:schemeClr val="accent2"/>
                </a:solidFill>
                <a:latin typeface="微软雅黑" panose="020B0503020204020204" pitchFamily="34" charset="-122"/>
                <a:ea typeface="微软雅黑" panose="020B0503020204020204" pitchFamily="34" charset="-122"/>
                <a:sym typeface="+mn-ea"/>
              </a:rPr>
              <a:t>GTIN</a:t>
            </a:r>
            <a:r>
              <a:rPr lang="zh-CN" altLang="en-US" sz="1400" dirty="0">
                <a:solidFill>
                  <a:schemeClr val="accent2"/>
                </a:solidFill>
                <a:latin typeface="微软雅黑" panose="020B0503020204020204" pitchFamily="34" charset="-122"/>
                <a:ea typeface="微软雅黑" panose="020B0503020204020204" pitchFamily="34" charset="-122"/>
                <a:sym typeface="+mn-ea"/>
              </a:rPr>
              <a:t>下的批次和单品对应继承；</a:t>
            </a:r>
          </a:p>
          <a:p>
            <a:pPr indent="0" algn="l">
              <a:lnSpc>
                <a:spcPct val="150000"/>
              </a:lnSpc>
              <a:buFont typeface="Wingdings" panose="05000000000000000000" charset="0"/>
              <a:buNone/>
            </a:pPr>
            <a:r>
              <a:rPr lang="en-US" altLang="zh-CN" sz="1400" dirty="0">
                <a:solidFill>
                  <a:schemeClr val="accent2"/>
                </a:solidFill>
                <a:latin typeface="微软雅黑" panose="020B0503020204020204" pitchFamily="34" charset="-122"/>
                <a:ea typeface="微软雅黑" panose="020B0503020204020204" pitchFamily="34" charset="-122"/>
              </a:rPr>
              <a:t>3. </a:t>
            </a:r>
            <a:r>
              <a:rPr lang="zh-CN" altLang="en-US" sz="1400" dirty="0">
                <a:solidFill>
                  <a:schemeClr val="accent2"/>
                </a:solidFill>
                <a:latin typeface="微软雅黑" panose="020B0503020204020204" pitchFamily="34" charset="-122"/>
                <a:ea typeface="微软雅黑" panose="020B0503020204020204" pitchFamily="34" charset="-122"/>
              </a:rPr>
              <a:t>上一级批次号？</a:t>
            </a:r>
          </a:p>
        </p:txBody>
      </p:sp>
      <p:sp>
        <p:nvSpPr>
          <p:cNvPr id="7" name="文本框 6"/>
          <p:cNvSpPr txBox="1"/>
          <p:nvPr/>
        </p:nvSpPr>
        <p:spPr>
          <a:xfrm>
            <a:off x="5827084" y="781289"/>
            <a:ext cx="6050280" cy="2999740"/>
          </a:xfrm>
          <a:prstGeom prst="rect">
            <a:avLst/>
          </a:prstGeom>
          <a:noFill/>
        </p:spPr>
        <p:txBody>
          <a:bodyPr wrap="none" rtlCol="0">
            <a:spAutoFit/>
          </a:bodyPr>
          <a:lstStyle/>
          <a:p>
            <a:pPr algn="l">
              <a:lnSpc>
                <a:spcPct val="150000"/>
              </a:lnSpc>
            </a:pPr>
            <a:r>
              <a:rPr lang="zh-CN" sz="1400" b="1" dirty="0">
                <a:solidFill>
                  <a:schemeClr val="accent2"/>
                </a:solidFill>
                <a:latin typeface="微软雅黑" panose="020B0503020204020204" pitchFamily="34" charset="-122"/>
                <a:ea typeface="微软雅黑" panose="020B0503020204020204" pitchFamily="34" charset="-122"/>
              </a:rPr>
              <a:t>高级版</a:t>
            </a:r>
            <a:r>
              <a:rPr lang="en-US" altLang="zh-CN" sz="1400" b="1" dirty="0">
                <a:solidFill>
                  <a:schemeClr val="accent2"/>
                </a:solidFill>
                <a:latin typeface="微软雅黑" panose="020B0503020204020204" pitchFamily="34" charset="-122"/>
                <a:ea typeface="微软雅黑" panose="020B0503020204020204" pitchFamily="34" charset="-122"/>
              </a:rPr>
              <a:t>--</a:t>
            </a:r>
            <a:r>
              <a:rPr lang="zh-CN" altLang="en-US" sz="1400" b="1" dirty="0">
                <a:solidFill>
                  <a:schemeClr val="accent2"/>
                </a:solidFill>
                <a:latin typeface="微软雅黑" panose="020B0503020204020204" pitchFamily="34" charset="-122"/>
                <a:ea typeface="微软雅黑" panose="020B0503020204020204" pitchFamily="34" charset="-122"/>
              </a:rPr>
              <a:t>编辑调整项目</a:t>
            </a:r>
          </a:p>
          <a:p>
            <a:pPr algn="l">
              <a:lnSpc>
                <a:spcPct val="150000"/>
              </a:lnSpc>
            </a:pPr>
            <a:r>
              <a:rPr lang="en-US" altLang="zh-CN" sz="1400" dirty="0">
                <a:solidFill>
                  <a:schemeClr val="accent2"/>
                </a:solidFill>
                <a:latin typeface="微软雅黑" panose="020B0503020204020204" pitchFamily="34" charset="-122"/>
                <a:ea typeface="微软雅黑" panose="020B0503020204020204" pitchFamily="34" charset="-122"/>
              </a:rPr>
              <a:t>3. </a:t>
            </a:r>
            <a:r>
              <a:rPr lang="zh-CN" altLang="en-US" sz="1400" dirty="0">
                <a:solidFill>
                  <a:schemeClr val="accent2"/>
                </a:solidFill>
                <a:latin typeface="微软雅黑" panose="020B0503020204020204" pitchFamily="34" charset="-122"/>
                <a:ea typeface="微软雅黑" panose="020B0503020204020204" pitchFamily="34" charset="-122"/>
              </a:rPr>
              <a:t>商品图片大小：</a:t>
            </a:r>
          </a:p>
          <a:p>
            <a:pPr indent="0" algn="l">
              <a:lnSpc>
                <a:spcPct val="150000"/>
              </a:lnSpc>
              <a:buFont typeface="Wingdings" panose="05000000000000000000" charset="0"/>
              <a:buNone/>
            </a:pPr>
            <a:r>
              <a:rPr lang="zh-CN" altLang="en-US" sz="1400" b="1" dirty="0">
                <a:solidFill>
                  <a:schemeClr val="accent2"/>
                </a:solidFill>
                <a:latin typeface="微软雅黑" panose="020B0503020204020204" pitchFamily="34" charset="-122"/>
                <a:ea typeface="微软雅黑" panose="020B0503020204020204" pitchFamily="34" charset="-122"/>
              </a:rPr>
              <a:t>目标调整：</a:t>
            </a:r>
            <a:r>
              <a:rPr lang="zh-CN" altLang="en-US" sz="1400" dirty="0">
                <a:solidFill>
                  <a:schemeClr val="accent2"/>
                </a:solidFill>
                <a:latin typeface="微软雅黑" panose="020B0503020204020204" pitchFamily="34" charset="-122"/>
                <a:ea typeface="微软雅黑" panose="020B0503020204020204" pitchFamily="34" charset="-122"/>
              </a:rPr>
              <a:t>和大库图片数据保持一致，过大图片直接通过系统压缩；</a:t>
            </a:r>
          </a:p>
          <a:p>
            <a:pPr marL="285750" indent="-285750" algn="l">
              <a:lnSpc>
                <a:spcPct val="150000"/>
              </a:lnSpc>
              <a:buFont typeface="Wingdings" panose="05000000000000000000" charset="0"/>
              <a:buChar char="Ø"/>
            </a:pPr>
            <a:r>
              <a:rPr lang="zh-CN" altLang="en-US" sz="1400" dirty="0">
                <a:solidFill>
                  <a:srgbClr val="FF0000"/>
                </a:solidFill>
                <a:latin typeface="微软雅黑" panose="020B0503020204020204" pitchFamily="34" charset="-122"/>
                <a:ea typeface="微软雅黑" panose="020B0503020204020204" pitchFamily="34" charset="-122"/>
              </a:rPr>
              <a:t>可以兼容源数据的图片，大于三张取</a:t>
            </a:r>
            <a:r>
              <a:rPr lang="en-US" altLang="zh-CN" sz="1400" dirty="0">
                <a:solidFill>
                  <a:srgbClr val="FF0000"/>
                </a:solidFill>
                <a:latin typeface="微软雅黑" panose="020B0503020204020204" pitchFamily="34" charset="-122"/>
                <a:ea typeface="微软雅黑" panose="020B0503020204020204" pitchFamily="34" charset="-122"/>
              </a:rPr>
              <a:t>12</a:t>
            </a:r>
            <a:r>
              <a:rPr lang="zh-CN" altLang="en-US" sz="1400" dirty="0">
                <a:solidFill>
                  <a:srgbClr val="FF0000"/>
                </a:solidFill>
                <a:latin typeface="微软雅黑" panose="020B0503020204020204" pitchFamily="34" charset="-122"/>
                <a:ea typeface="微软雅黑" panose="020B0503020204020204" pitchFamily="34" charset="-122"/>
              </a:rPr>
              <a:t>、最后一张</a:t>
            </a:r>
          </a:p>
          <a:p>
            <a:pPr algn="l">
              <a:lnSpc>
                <a:spcPct val="150000"/>
              </a:lnSpc>
            </a:pPr>
            <a:endParaRPr lang="zh-CN" altLang="en-US" sz="1400" dirty="0">
              <a:solidFill>
                <a:schemeClr val="accent2"/>
              </a:solidFill>
              <a:latin typeface="微软雅黑" panose="020B0503020204020204" pitchFamily="34" charset="-122"/>
              <a:ea typeface="微软雅黑" panose="020B0503020204020204" pitchFamily="34" charset="-122"/>
            </a:endParaRPr>
          </a:p>
          <a:p>
            <a:pPr algn="l">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产品标签：</a:t>
            </a:r>
            <a:r>
              <a:rPr lang="zh-CN" altLang="en-US" sz="1400" dirty="0">
                <a:solidFill>
                  <a:srgbClr val="FF0000"/>
                </a:solidFill>
                <a:latin typeface="微软雅黑" panose="020B0503020204020204" pitchFamily="34" charset="-122"/>
                <a:ea typeface="微软雅黑" panose="020B0503020204020204" pitchFamily="34" charset="-122"/>
              </a:rPr>
              <a:t>老用户不升级，原始分类不动，可以继续展示，但是无法维护；</a:t>
            </a:r>
          </a:p>
          <a:p>
            <a:pPr algn="l">
              <a:lnSpc>
                <a:spcPct val="150000"/>
              </a:lnSpc>
            </a:pPr>
            <a:r>
              <a:rPr lang="zh-CN" altLang="en-US" sz="1400" dirty="0">
                <a:solidFill>
                  <a:srgbClr val="FF0000"/>
                </a:solidFill>
                <a:latin typeface="微软雅黑" panose="020B0503020204020204" pitchFamily="34" charset="-122"/>
                <a:ea typeface="微软雅黑" panose="020B0503020204020204" pitchFamily="34" charset="-122"/>
              </a:rPr>
              <a:t>如，启用新的规则，直接替换原有的分类规则。</a:t>
            </a:r>
          </a:p>
          <a:p>
            <a:pPr algn="l">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视频</a:t>
            </a:r>
            <a:r>
              <a:rPr lang="zh-CN" altLang="en-US" sz="1400" dirty="0">
                <a:solidFill>
                  <a:srgbClr val="FF0000"/>
                </a:solidFill>
                <a:latin typeface="微软雅黑" panose="020B0503020204020204" pitchFamily="34" charset="-122"/>
                <a:ea typeface="微软雅黑" panose="020B0503020204020204" pitchFamily="34" charset="-122"/>
              </a:rPr>
              <a:t>：视频图片有，视频必须有，否则无法保存；视频有，可以无视频封面</a:t>
            </a:r>
          </a:p>
          <a:p>
            <a:pPr algn="l">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标准名称</a:t>
            </a:r>
            <a:r>
              <a:rPr lang="zh-CN" altLang="en-US" sz="1400" dirty="0">
                <a:solidFill>
                  <a:srgbClr val="FF0000"/>
                </a:solidFill>
                <a:latin typeface="微软雅黑" panose="020B0503020204020204" pitchFamily="34" charset="-122"/>
                <a:ea typeface="微软雅黑" panose="020B0503020204020204" pitchFamily="34" charset="-122"/>
              </a:rPr>
              <a:t>：是否可以获取现有标准的标准名</a:t>
            </a:r>
          </a:p>
        </p:txBody>
      </p:sp>
      <p:sp>
        <p:nvSpPr>
          <p:cNvPr id="8" name="文本框 7"/>
          <p:cNvSpPr txBox="1"/>
          <p:nvPr/>
        </p:nvSpPr>
        <p:spPr>
          <a:xfrm>
            <a:off x="6207449" y="3904219"/>
            <a:ext cx="1605280" cy="337185"/>
          </a:xfrm>
          <a:prstGeom prst="rect">
            <a:avLst/>
          </a:prstGeom>
          <a:noFill/>
        </p:spPr>
        <p:txBody>
          <a:bodyPr wrap="none" rtlCol="0">
            <a:spAutoFit/>
          </a:bodyPr>
          <a:lstStyle/>
          <a:p>
            <a:r>
              <a:rPr lang="zh-CN" sz="1600" b="1" dirty="0">
                <a:latin typeface="微软雅黑" panose="020B0503020204020204" pitchFamily="34" charset="-122"/>
                <a:ea typeface="微软雅黑" panose="020B0503020204020204" pitchFamily="34" charset="-122"/>
              </a:rPr>
              <a:t>商品二维码登录</a:t>
            </a:r>
          </a:p>
        </p:txBody>
      </p:sp>
      <p:sp>
        <p:nvSpPr>
          <p:cNvPr id="9" name="文本框 8"/>
          <p:cNvSpPr txBox="1"/>
          <p:nvPr/>
        </p:nvSpPr>
        <p:spPr>
          <a:xfrm>
            <a:off x="6207449" y="4330304"/>
            <a:ext cx="5670550" cy="2353310"/>
          </a:xfrm>
          <a:prstGeom prst="rect">
            <a:avLst/>
          </a:prstGeom>
          <a:noFill/>
        </p:spPr>
        <p:txBody>
          <a:bodyPr wrap="none" rtlCol="0">
            <a:spAutoFit/>
          </a:bodyPr>
          <a:lstStyle/>
          <a:p>
            <a:pPr algn="l">
              <a:lnSpc>
                <a:spcPct val="150000"/>
              </a:lnSpc>
            </a:pPr>
            <a:r>
              <a:rPr lang="en-US" altLang="zh-CN" sz="1400" b="1" dirty="0">
                <a:solidFill>
                  <a:schemeClr val="accent2"/>
                </a:solidFill>
                <a:latin typeface="微软雅黑" panose="020B0503020204020204" pitchFamily="34" charset="-122"/>
                <a:ea typeface="微软雅黑" panose="020B0503020204020204" pitchFamily="34" charset="-122"/>
              </a:rPr>
              <a:t>1. </a:t>
            </a:r>
            <a:r>
              <a:rPr lang="zh-CN" altLang="en-US" sz="1400" b="1" dirty="0">
                <a:solidFill>
                  <a:schemeClr val="accent2"/>
                </a:solidFill>
                <a:latin typeface="微软雅黑" panose="020B0503020204020204" pitchFamily="34" charset="-122"/>
                <a:ea typeface="微软雅黑" panose="020B0503020204020204" pitchFamily="34" charset="-122"/>
              </a:rPr>
              <a:t>系统成员：</a:t>
            </a:r>
          </a:p>
          <a:p>
            <a:pPr algn="l">
              <a:lnSpc>
                <a:spcPct val="150000"/>
              </a:lnSpc>
            </a:pPr>
            <a:r>
              <a:rPr lang="zh-CN" altLang="en-US" sz="1400" dirty="0">
                <a:solidFill>
                  <a:schemeClr val="accent2"/>
                </a:solidFill>
                <a:latin typeface="微软雅黑" panose="020B0503020204020204" pitchFamily="34" charset="-122"/>
                <a:ea typeface="微软雅黑" panose="020B0503020204020204" pitchFamily="34" charset="-122"/>
              </a:rPr>
              <a:t>登录账号</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进入商品二维码，基础版和高级版（付费后）均可以使用；</a:t>
            </a:r>
          </a:p>
          <a:p>
            <a:pPr algn="l">
              <a:lnSpc>
                <a:spcPct val="150000"/>
              </a:lnSpc>
            </a:pPr>
            <a:r>
              <a:rPr lang="en-US" altLang="zh-CN" sz="1400" b="1" dirty="0">
                <a:solidFill>
                  <a:schemeClr val="accent2"/>
                </a:solidFill>
                <a:latin typeface="微软雅黑" panose="020B0503020204020204" pitchFamily="34" charset="-122"/>
                <a:ea typeface="微软雅黑" panose="020B0503020204020204" pitchFamily="34" charset="-122"/>
                <a:sym typeface="+mn-ea"/>
              </a:rPr>
              <a:t>2. </a:t>
            </a:r>
            <a:r>
              <a:rPr lang="zh-CN" altLang="en-US" sz="1400" b="1" dirty="0">
                <a:solidFill>
                  <a:schemeClr val="accent2"/>
                </a:solidFill>
                <a:latin typeface="微软雅黑" panose="020B0503020204020204" pitchFamily="34" charset="-122"/>
                <a:ea typeface="微软雅黑" panose="020B0503020204020204" pitchFamily="34" charset="-122"/>
                <a:sym typeface="+mn-ea"/>
              </a:rPr>
              <a:t>特殊实名企业</a:t>
            </a:r>
            <a:r>
              <a:rPr lang="en-US" altLang="zh-CN" sz="1400" b="1" dirty="0">
                <a:solidFill>
                  <a:schemeClr val="accent2"/>
                </a:solidFill>
                <a:latin typeface="微软雅黑" panose="020B0503020204020204" pitchFamily="34" charset="-122"/>
                <a:ea typeface="微软雅黑" panose="020B0503020204020204" pitchFamily="34" charset="-122"/>
                <a:sym typeface="+mn-ea"/>
              </a:rPr>
              <a:t>--</a:t>
            </a:r>
            <a:r>
              <a:rPr lang="zh-CN" altLang="en-US" sz="1400" b="1" dirty="0">
                <a:solidFill>
                  <a:schemeClr val="accent2"/>
                </a:solidFill>
                <a:latin typeface="微软雅黑" panose="020B0503020204020204" pitchFamily="34" charset="-122"/>
                <a:ea typeface="微软雅黑" panose="020B0503020204020204" pitchFamily="34" charset="-122"/>
                <a:sym typeface="+mn-ea"/>
              </a:rPr>
              <a:t>张维创建：</a:t>
            </a:r>
            <a:endParaRPr lang="zh-CN" altLang="en-US" sz="1400" b="1" dirty="0">
              <a:solidFill>
                <a:schemeClr val="accent2"/>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dirty="0">
                <a:solidFill>
                  <a:schemeClr val="accent2"/>
                </a:solidFill>
                <a:latin typeface="微软雅黑" panose="020B0503020204020204" pitchFamily="34" charset="-122"/>
                <a:ea typeface="微软雅黑" panose="020B0503020204020204" pitchFamily="34" charset="-122"/>
                <a:sym typeface="+mn-ea"/>
              </a:rPr>
              <a:t>登录账号</a:t>
            </a:r>
            <a:r>
              <a:rPr lang="en-US" altLang="zh-CN" sz="1400" dirty="0">
                <a:solidFill>
                  <a:schemeClr val="accent2"/>
                </a:solidFill>
                <a:latin typeface="微软雅黑" panose="020B0503020204020204" pitchFamily="34" charset="-122"/>
                <a:ea typeface="微软雅黑" panose="020B0503020204020204" pitchFamily="34" charset="-122"/>
                <a:sym typeface="+mn-ea"/>
              </a:rPr>
              <a:t>--</a:t>
            </a:r>
            <a:r>
              <a:rPr lang="zh-CN" altLang="en-US" sz="1400" dirty="0">
                <a:solidFill>
                  <a:schemeClr val="accent2"/>
                </a:solidFill>
                <a:latin typeface="微软雅黑" panose="020B0503020204020204" pitchFamily="34" charset="-122"/>
                <a:ea typeface="微软雅黑" panose="020B0503020204020204" pitchFamily="34" charset="-122"/>
                <a:sym typeface="+mn-ea"/>
              </a:rPr>
              <a:t>进入商品二维码，高级版使用；</a:t>
            </a:r>
          </a:p>
          <a:p>
            <a:pPr indent="0" algn="l">
              <a:lnSpc>
                <a:spcPct val="150000"/>
              </a:lnSpc>
              <a:buFont typeface="Wingdings" panose="05000000000000000000" charset="0"/>
              <a:buNone/>
            </a:pPr>
            <a:r>
              <a:rPr lang="en-US" altLang="zh-CN" sz="1400" dirty="0">
                <a:solidFill>
                  <a:schemeClr val="accent2"/>
                </a:solidFill>
                <a:latin typeface="微软雅黑" panose="020B0503020204020204" pitchFamily="34" charset="-122"/>
                <a:ea typeface="微软雅黑" panose="020B0503020204020204" pitchFamily="34" charset="-122"/>
              </a:rPr>
              <a:t>3. </a:t>
            </a:r>
            <a:r>
              <a:rPr lang="zh-CN" altLang="en-US" sz="1400" dirty="0">
                <a:solidFill>
                  <a:schemeClr val="accent2"/>
                </a:solidFill>
                <a:latin typeface="微软雅黑" panose="020B0503020204020204" pitchFamily="34" charset="-122"/>
                <a:ea typeface="微软雅黑" panose="020B0503020204020204" pitchFamily="34" charset="-122"/>
              </a:rPr>
              <a:t>认证企业登录</a:t>
            </a:r>
          </a:p>
          <a:p>
            <a:pPr marL="285750" indent="-28575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代理商：可以直接绑定厂商代码；</a:t>
            </a:r>
          </a:p>
          <a:p>
            <a:pPr marL="285750" indent="-28575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非代理？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12158" y="2714870"/>
            <a:ext cx="198002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商品二维码框架</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89249" y="243444"/>
            <a:ext cx="1376680" cy="337185"/>
          </a:xfrm>
          <a:prstGeom prst="rect">
            <a:avLst/>
          </a:prstGeom>
          <a:noFill/>
        </p:spPr>
        <p:txBody>
          <a:bodyPr wrap="none" rtlCol="0">
            <a:spAutoFit/>
          </a:bodyPr>
          <a:lstStyle/>
          <a:p>
            <a:r>
              <a:rPr lang="zh-CN" sz="1600" b="1" dirty="0">
                <a:latin typeface="微软雅黑" panose="020B0503020204020204" pitchFamily="34" charset="-122"/>
                <a:ea typeface="微软雅黑" panose="020B0503020204020204" pitchFamily="34" charset="-122"/>
              </a:rPr>
              <a:t>高级版</a:t>
            </a:r>
            <a:r>
              <a:rPr lang="en-US" altLang="zh-CN" sz="1600" b="1" dirty="0">
                <a:latin typeface="微软雅黑" panose="020B0503020204020204" pitchFamily="34" charset="-122"/>
                <a:ea typeface="微软雅黑" panose="020B0503020204020204" pitchFamily="34" charset="-122"/>
              </a:rPr>
              <a:t>--</a:t>
            </a:r>
            <a:r>
              <a:rPr lang="zh-CN" sz="1600" b="1" dirty="0">
                <a:latin typeface="微软雅黑" panose="020B0503020204020204" pitchFamily="34" charset="-122"/>
                <a:ea typeface="微软雅黑" panose="020B0503020204020204" pitchFamily="34" charset="-122"/>
              </a:rPr>
              <a:t>编辑</a:t>
            </a:r>
          </a:p>
        </p:txBody>
      </p:sp>
      <p:sp>
        <p:nvSpPr>
          <p:cNvPr id="3" name="文本框 2"/>
          <p:cNvSpPr txBox="1"/>
          <p:nvPr/>
        </p:nvSpPr>
        <p:spPr>
          <a:xfrm>
            <a:off x="334969" y="690484"/>
            <a:ext cx="4627880" cy="4615815"/>
          </a:xfrm>
          <a:prstGeom prst="rect">
            <a:avLst/>
          </a:prstGeom>
          <a:noFill/>
        </p:spPr>
        <p:txBody>
          <a:bodyPr wrap="none" rtlCol="0">
            <a:spAutoFit/>
          </a:bodyPr>
          <a:lstStyle/>
          <a:p>
            <a:pPr algn="l">
              <a:lnSpc>
                <a:spcPct val="150000"/>
              </a:lnSpc>
            </a:pPr>
            <a:r>
              <a:rPr lang="zh-CN" sz="1400" b="1" dirty="0">
                <a:solidFill>
                  <a:schemeClr val="accent2"/>
                </a:solidFill>
                <a:latin typeface="微软雅黑" panose="020B0503020204020204" pitchFamily="34" charset="-122"/>
                <a:ea typeface="微软雅黑" panose="020B0503020204020204" pitchFamily="34" charset="-122"/>
              </a:rPr>
              <a:t>高级版</a:t>
            </a:r>
            <a:r>
              <a:rPr lang="en-US" altLang="zh-CN" sz="1400" b="1" dirty="0">
                <a:solidFill>
                  <a:schemeClr val="accent2"/>
                </a:solidFill>
                <a:latin typeface="微软雅黑" panose="020B0503020204020204" pitchFamily="34" charset="-122"/>
                <a:ea typeface="微软雅黑" panose="020B0503020204020204" pitchFamily="34" charset="-122"/>
              </a:rPr>
              <a:t>--</a:t>
            </a:r>
            <a:r>
              <a:rPr lang="zh-CN" altLang="en-US" sz="1400" b="1" dirty="0">
                <a:solidFill>
                  <a:schemeClr val="accent2"/>
                </a:solidFill>
                <a:latin typeface="微软雅黑" panose="020B0503020204020204" pitchFamily="34" charset="-122"/>
                <a:ea typeface="微软雅黑" panose="020B0503020204020204" pitchFamily="34" charset="-122"/>
              </a:rPr>
              <a:t>编辑调整项目</a:t>
            </a:r>
          </a:p>
          <a:p>
            <a:pPr algn="l">
              <a:lnSpc>
                <a:spcPct val="150000"/>
              </a:lnSpc>
            </a:pPr>
            <a:r>
              <a:rPr lang="en-US" altLang="zh-CN" sz="1400" dirty="0">
                <a:solidFill>
                  <a:schemeClr val="bg1">
                    <a:lumMod val="50000"/>
                  </a:schemeClr>
                </a:solidFill>
                <a:latin typeface="微软雅黑" panose="020B0503020204020204" pitchFamily="34" charset="-122"/>
                <a:ea typeface="微软雅黑" panose="020B0503020204020204" pitchFamily="34" charset="-122"/>
              </a:rPr>
              <a:t>1.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商品种类：老数据展示问题？？？</a:t>
            </a:r>
          </a:p>
          <a:p>
            <a:pPr indent="0" algn="l">
              <a:lnSpc>
                <a:spcPct val="150000"/>
              </a:lnSpc>
              <a:buFont typeface="Wingdings" panose="05000000000000000000" charset="0"/>
              <a:buNone/>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目前非必填；</a:t>
            </a:r>
          </a:p>
          <a:p>
            <a:pPr indent="0" algn="l">
              <a:lnSpc>
                <a:spcPct val="150000"/>
              </a:lnSpc>
              <a:buFont typeface="Wingdings" panose="05000000000000000000" charset="0"/>
              <a:buNone/>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目标调整：</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商品种类</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作为必填展示；</a:t>
            </a:r>
          </a:p>
          <a:p>
            <a:pPr marL="285750" indent="-285750" algn="l">
              <a:lnSpc>
                <a:spcPct val="150000"/>
              </a:lnSpc>
              <a:buFont typeface="Wingdings" panose="05000000000000000000" charset="0"/>
              <a:buChar char="Ø"/>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最近填写的</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10</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个或者数量最多</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10</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个或常用记录</a:t>
            </a:r>
          </a:p>
          <a:p>
            <a:pPr marL="285750" indent="-285750" algn="l">
              <a:lnSpc>
                <a:spcPct val="150000"/>
              </a:lnSpc>
              <a:buFont typeface="Wingdings" panose="05000000000000000000" charset="0"/>
              <a:buChar char="Ø"/>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输入字</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词</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智能关联</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，显示已有的商品种类</a:t>
            </a:r>
          </a:p>
          <a:p>
            <a:pPr algn="l">
              <a:lnSpc>
                <a:spcPct val="150000"/>
              </a:lnSpc>
            </a:pP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mn-ea"/>
              </a:rPr>
              <a:t>2. </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小程序展示分类：提示用户将做小程序分类</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目前是利用关键字聚合方式，进行小程序分类展示；</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b="1" dirty="0">
                <a:solidFill>
                  <a:schemeClr val="bg1">
                    <a:lumMod val="50000"/>
                  </a:schemeClr>
                </a:solidFill>
                <a:latin typeface="微软雅黑" panose="020B0503020204020204" pitchFamily="34" charset="-122"/>
                <a:ea typeface="微软雅黑" panose="020B0503020204020204" pitchFamily="34" charset="-122"/>
                <a:sym typeface="+mn-ea"/>
              </a:rPr>
              <a:t>目标调整：</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利用</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mn-ea"/>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商品种类</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mn-ea"/>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作为小程序分类展示；</a:t>
            </a:r>
          </a:p>
          <a:p>
            <a:pPr indent="0" algn="l">
              <a:lnSpc>
                <a:spcPct val="150000"/>
              </a:lnSpc>
              <a:buFont typeface="Wingdings" panose="05000000000000000000" charset="0"/>
              <a:buNone/>
            </a:pPr>
            <a:r>
              <a:rPr lang="zh-CN" altLang="en-US" sz="1400" b="1" dirty="0">
                <a:solidFill>
                  <a:schemeClr val="accent2"/>
                </a:solidFill>
                <a:latin typeface="微软雅黑" panose="020B0503020204020204" pitchFamily="34" charset="-122"/>
                <a:ea typeface="微软雅黑" panose="020B0503020204020204" pitchFamily="34" charset="-122"/>
                <a:sym typeface="+mn-ea"/>
              </a:rPr>
              <a:t>原因</a:t>
            </a:r>
            <a:r>
              <a:rPr lang="zh-CN" altLang="en-US" sz="1400" dirty="0">
                <a:solidFill>
                  <a:schemeClr val="accent2"/>
                </a:solidFill>
                <a:latin typeface="微软雅黑" panose="020B0503020204020204" pitchFamily="34" charset="-122"/>
                <a:ea typeface="微软雅黑" panose="020B0503020204020204" pitchFamily="34" charset="-122"/>
                <a:sym typeface="+mn-ea"/>
              </a:rPr>
              <a:t>：种类做分类，分类少；</a:t>
            </a:r>
          </a:p>
          <a:p>
            <a:pPr indent="0" algn="l">
              <a:lnSpc>
                <a:spcPct val="150000"/>
              </a:lnSpc>
              <a:buFont typeface="Wingdings" panose="05000000000000000000" charset="0"/>
              <a:buNone/>
            </a:pPr>
            <a:r>
              <a:rPr lang="zh-CN" altLang="en-US" sz="1400" dirty="0">
                <a:solidFill>
                  <a:schemeClr val="accent2"/>
                </a:solidFill>
                <a:latin typeface="微软雅黑" panose="020B0503020204020204" pitchFamily="34" charset="-122"/>
                <a:ea typeface="微软雅黑" panose="020B0503020204020204" pitchFamily="34" charset="-122"/>
                <a:sym typeface="+mn-ea"/>
              </a:rPr>
              <a:t>调整：继续使用关键字聚合，保持。提示用户作为分类；</a:t>
            </a:r>
          </a:p>
          <a:p>
            <a:pPr marL="285750" indent="-28575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sym typeface="+mn-ea"/>
              </a:rPr>
              <a:t>最近填写的</a:t>
            </a:r>
            <a:r>
              <a:rPr lang="en-US" altLang="zh-CN" sz="1400" dirty="0">
                <a:solidFill>
                  <a:schemeClr val="accent2"/>
                </a:solidFill>
                <a:latin typeface="微软雅黑" panose="020B0503020204020204" pitchFamily="34" charset="-122"/>
                <a:ea typeface="微软雅黑" panose="020B0503020204020204" pitchFamily="34" charset="-122"/>
                <a:sym typeface="+mn-ea"/>
              </a:rPr>
              <a:t>10</a:t>
            </a:r>
            <a:r>
              <a:rPr lang="zh-CN" altLang="en-US" sz="1400" dirty="0">
                <a:solidFill>
                  <a:schemeClr val="accent2"/>
                </a:solidFill>
                <a:latin typeface="微软雅黑" panose="020B0503020204020204" pitchFamily="34" charset="-122"/>
                <a:ea typeface="微软雅黑" panose="020B0503020204020204" pitchFamily="34" charset="-122"/>
                <a:sym typeface="+mn-ea"/>
              </a:rPr>
              <a:t>个或者数量最多</a:t>
            </a:r>
            <a:r>
              <a:rPr lang="en-US" altLang="zh-CN" sz="1400" dirty="0">
                <a:solidFill>
                  <a:schemeClr val="accent2"/>
                </a:solidFill>
                <a:latin typeface="微软雅黑" panose="020B0503020204020204" pitchFamily="34" charset="-122"/>
                <a:ea typeface="微软雅黑" panose="020B0503020204020204" pitchFamily="34" charset="-122"/>
                <a:sym typeface="+mn-ea"/>
              </a:rPr>
              <a:t>10</a:t>
            </a:r>
            <a:r>
              <a:rPr lang="zh-CN" altLang="en-US" sz="1400" dirty="0">
                <a:solidFill>
                  <a:schemeClr val="accent2"/>
                </a:solidFill>
                <a:latin typeface="微软雅黑" panose="020B0503020204020204" pitchFamily="34" charset="-122"/>
                <a:ea typeface="微软雅黑" panose="020B0503020204020204" pitchFamily="34" charset="-122"/>
                <a:sym typeface="+mn-ea"/>
              </a:rPr>
              <a:t>个或常用记录</a:t>
            </a:r>
            <a:endParaRPr lang="zh-CN" altLang="en-US" sz="1400" dirty="0">
              <a:solidFill>
                <a:schemeClr val="accent2"/>
              </a:solidFill>
              <a:latin typeface="微软雅黑" panose="020B0503020204020204" pitchFamily="34" charset="-122"/>
              <a:ea typeface="微软雅黑" panose="020B0503020204020204" pitchFamily="34" charset="-122"/>
            </a:endParaRPr>
          </a:p>
          <a:p>
            <a:pPr marL="285750" indent="-28575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sym typeface="+mn-ea"/>
              </a:rPr>
              <a:t>输入字</a:t>
            </a:r>
            <a:r>
              <a:rPr lang="en-US" altLang="zh-CN" sz="1400" dirty="0">
                <a:solidFill>
                  <a:schemeClr val="accent2"/>
                </a:solidFill>
                <a:latin typeface="微软雅黑" panose="020B0503020204020204" pitchFamily="34" charset="-122"/>
                <a:ea typeface="微软雅黑" panose="020B0503020204020204" pitchFamily="34" charset="-122"/>
                <a:sym typeface="+mn-ea"/>
              </a:rPr>
              <a:t>/</a:t>
            </a:r>
            <a:r>
              <a:rPr lang="zh-CN" altLang="en-US" sz="1400" dirty="0">
                <a:solidFill>
                  <a:schemeClr val="accent2"/>
                </a:solidFill>
                <a:latin typeface="微软雅黑" panose="020B0503020204020204" pitchFamily="34" charset="-122"/>
                <a:ea typeface="微软雅黑" panose="020B0503020204020204" pitchFamily="34" charset="-122"/>
                <a:sym typeface="+mn-ea"/>
              </a:rPr>
              <a:t>词</a:t>
            </a:r>
            <a:r>
              <a:rPr lang="en-US" altLang="zh-CN" sz="1400" dirty="0">
                <a:solidFill>
                  <a:schemeClr val="accent2"/>
                </a:solidFill>
                <a:latin typeface="微软雅黑" panose="020B0503020204020204" pitchFamily="34" charset="-122"/>
                <a:ea typeface="微软雅黑" panose="020B0503020204020204" pitchFamily="34" charset="-122"/>
                <a:sym typeface="+mn-ea"/>
              </a:rPr>
              <a:t>+</a:t>
            </a:r>
            <a:r>
              <a:rPr lang="zh-CN" altLang="en-US" sz="1400" dirty="0">
                <a:solidFill>
                  <a:schemeClr val="accent2"/>
                </a:solidFill>
                <a:latin typeface="微软雅黑" panose="020B0503020204020204" pitchFamily="34" charset="-122"/>
                <a:ea typeface="微软雅黑" panose="020B0503020204020204" pitchFamily="34" charset="-122"/>
                <a:sym typeface="+mn-ea"/>
              </a:rPr>
              <a:t>智能关联</a:t>
            </a:r>
            <a:r>
              <a:rPr lang="en-US" altLang="zh-CN" sz="1400" dirty="0">
                <a:solidFill>
                  <a:schemeClr val="accent2"/>
                </a:solidFill>
                <a:latin typeface="微软雅黑" panose="020B0503020204020204" pitchFamily="34" charset="-122"/>
                <a:ea typeface="微软雅黑" panose="020B0503020204020204" pitchFamily="34" charset="-122"/>
                <a:sym typeface="+mn-ea"/>
              </a:rPr>
              <a:t> </a:t>
            </a:r>
            <a:r>
              <a:rPr lang="zh-CN" altLang="en-US" sz="1400" dirty="0">
                <a:solidFill>
                  <a:schemeClr val="accent2"/>
                </a:solidFill>
                <a:latin typeface="微软雅黑" panose="020B0503020204020204" pitchFamily="34" charset="-122"/>
                <a:ea typeface="微软雅黑" panose="020B0503020204020204" pitchFamily="34" charset="-122"/>
                <a:sym typeface="+mn-ea"/>
              </a:rPr>
              <a:t>，显示已有的关键字</a:t>
            </a:r>
          </a:p>
          <a:p>
            <a:pPr marL="285750" indent="-28575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rPr>
              <a:t>关键字在高级版</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编辑独立输入与管理；</a:t>
            </a:r>
            <a:endParaRPr lang="zh-CN" altLang="en-US" sz="1400" dirty="0">
              <a:solidFill>
                <a:schemeClr val="accent2"/>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6163310" y="869315"/>
            <a:ext cx="5577205" cy="2030095"/>
          </a:xfrm>
          <a:prstGeom prst="rect">
            <a:avLst/>
          </a:prstGeom>
          <a:noFill/>
        </p:spPr>
        <p:txBody>
          <a:bodyPr wrap="square" rtlCol="0" anchor="t">
            <a:spAutoFit/>
          </a:bodyPr>
          <a:lstStyle/>
          <a:p>
            <a:pPr algn="l">
              <a:lnSpc>
                <a:spcPct val="150000"/>
              </a:lnSpc>
            </a:pPr>
            <a:r>
              <a:rPr lang="zh-CN" sz="1400" b="1" dirty="0">
                <a:solidFill>
                  <a:schemeClr val="accent2"/>
                </a:solidFill>
                <a:latin typeface="微软雅黑" panose="020B0503020204020204" pitchFamily="34" charset="-122"/>
                <a:ea typeface="微软雅黑" panose="020B0503020204020204" pitchFamily="34" charset="-122"/>
                <a:sym typeface="+mn-ea"/>
              </a:rPr>
              <a:t>高级版</a:t>
            </a:r>
            <a:r>
              <a:rPr lang="en-US" altLang="zh-CN" sz="1400" b="1" dirty="0">
                <a:solidFill>
                  <a:schemeClr val="accent2"/>
                </a:solidFill>
                <a:latin typeface="微软雅黑" panose="020B0503020204020204" pitchFamily="34" charset="-122"/>
                <a:ea typeface="微软雅黑" panose="020B0503020204020204" pitchFamily="34" charset="-122"/>
                <a:sym typeface="+mn-ea"/>
              </a:rPr>
              <a:t>--</a:t>
            </a:r>
            <a:r>
              <a:rPr lang="zh-CN" altLang="en-US" sz="1400" b="1" dirty="0">
                <a:solidFill>
                  <a:schemeClr val="accent2"/>
                </a:solidFill>
                <a:latin typeface="微软雅黑" panose="020B0503020204020204" pitchFamily="34" charset="-122"/>
                <a:ea typeface="微软雅黑" panose="020B0503020204020204" pitchFamily="34" charset="-122"/>
                <a:sym typeface="+mn-ea"/>
              </a:rPr>
              <a:t>编辑调整项目</a:t>
            </a:r>
            <a:endParaRPr lang="zh-CN" altLang="en-US" sz="1400" b="1" dirty="0">
              <a:solidFill>
                <a:schemeClr val="accent2"/>
              </a:solidFill>
              <a:latin typeface="微软雅黑" panose="020B0503020204020204" pitchFamily="34" charset="-122"/>
              <a:ea typeface="微软雅黑" panose="020B0503020204020204" pitchFamily="34" charset="-122"/>
            </a:endParaRPr>
          </a:p>
          <a:p>
            <a:pPr algn="l">
              <a:lnSpc>
                <a:spcPct val="150000"/>
              </a:lnSpc>
            </a:pPr>
            <a:r>
              <a:rPr lang="en-US" altLang="zh-CN" sz="1400" dirty="0">
                <a:solidFill>
                  <a:schemeClr val="accent2"/>
                </a:solidFill>
                <a:latin typeface="微软雅黑" panose="020B0503020204020204" pitchFamily="34" charset="-122"/>
                <a:ea typeface="微软雅黑" panose="020B0503020204020204" pitchFamily="34" charset="-122"/>
                <a:sym typeface="+mn-ea"/>
              </a:rPr>
              <a:t>3. </a:t>
            </a:r>
            <a:r>
              <a:rPr lang="zh-CN" altLang="en-US" sz="1400" dirty="0">
                <a:solidFill>
                  <a:schemeClr val="accent2"/>
                </a:solidFill>
                <a:latin typeface="微软雅黑" panose="020B0503020204020204" pitchFamily="34" charset="-122"/>
                <a:ea typeface="微软雅黑" panose="020B0503020204020204" pitchFamily="34" charset="-122"/>
                <a:sym typeface="+mn-ea"/>
              </a:rPr>
              <a:t>商品图片大小</a:t>
            </a:r>
            <a:r>
              <a:rPr lang="en-US" altLang="zh-CN" sz="1400" dirty="0">
                <a:solidFill>
                  <a:schemeClr val="accent2"/>
                </a:solidFill>
                <a:latin typeface="微软雅黑" panose="020B0503020204020204" pitchFamily="34" charset="-122"/>
                <a:ea typeface="微软雅黑" panose="020B0503020204020204" pitchFamily="34" charset="-122"/>
                <a:sym typeface="+mn-ea"/>
              </a:rPr>
              <a:t> 800 *800</a:t>
            </a:r>
            <a:r>
              <a:rPr lang="zh-CN" altLang="en-US" sz="1400" dirty="0">
                <a:solidFill>
                  <a:schemeClr val="accent2"/>
                </a:solidFill>
                <a:latin typeface="微软雅黑" panose="020B0503020204020204" pitchFamily="34" charset="-122"/>
                <a:ea typeface="微软雅黑" panose="020B0503020204020204" pitchFamily="34" charset="-122"/>
                <a:sym typeface="+mn-ea"/>
              </a:rPr>
              <a:t>：</a:t>
            </a:r>
            <a:endParaRPr lang="zh-CN" altLang="en-US" sz="1400" dirty="0">
              <a:solidFill>
                <a:schemeClr val="accent2"/>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b="1" dirty="0">
                <a:solidFill>
                  <a:schemeClr val="accent2"/>
                </a:solidFill>
                <a:latin typeface="微软雅黑" panose="020B0503020204020204" pitchFamily="34" charset="-122"/>
                <a:ea typeface="微软雅黑" panose="020B0503020204020204" pitchFamily="34" charset="-122"/>
                <a:sym typeface="+mn-ea"/>
              </a:rPr>
              <a:t>目标调整：</a:t>
            </a:r>
            <a:r>
              <a:rPr lang="zh-CN" altLang="en-US" sz="1400" dirty="0">
                <a:solidFill>
                  <a:schemeClr val="accent2"/>
                </a:solidFill>
                <a:latin typeface="微软雅黑" panose="020B0503020204020204" pitchFamily="34" charset="-122"/>
                <a:ea typeface="微软雅黑" panose="020B0503020204020204" pitchFamily="34" charset="-122"/>
                <a:sym typeface="+mn-ea"/>
              </a:rPr>
              <a:t>和大库图片数据保持一致，过大图片直接通过系统压缩；</a:t>
            </a:r>
            <a:endParaRPr lang="zh-CN" altLang="en-US" sz="1400" dirty="0">
              <a:solidFill>
                <a:schemeClr val="accent2"/>
              </a:solidFill>
              <a:latin typeface="微软雅黑" panose="020B0503020204020204" pitchFamily="34" charset="-122"/>
              <a:ea typeface="微软雅黑" panose="020B0503020204020204" pitchFamily="34" charset="-122"/>
            </a:endParaRPr>
          </a:p>
          <a:p>
            <a:pPr marL="285750" indent="-285750" algn="l">
              <a:lnSpc>
                <a:spcPct val="150000"/>
              </a:lnSpc>
              <a:buFont typeface="Wingdings" panose="05000000000000000000" charset="0"/>
              <a:buChar char="Ø"/>
            </a:pPr>
            <a:r>
              <a:rPr lang="zh-CN" altLang="en-US" sz="1400" dirty="0">
                <a:solidFill>
                  <a:schemeClr val="accent2"/>
                </a:solidFill>
                <a:latin typeface="微软雅黑" panose="020B0503020204020204" pitchFamily="34" charset="-122"/>
                <a:ea typeface="微软雅黑" panose="020B0503020204020204" pitchFamily="34" charset="-122"/>
                <a:sym typeface="+mn-ea"/>
              </a:rPr>
              <a:t>可以兼容源数据的图片；</a:t>
            </a:r>
          </a:p>
          <a:p>
            <a:pPr marL="285750" indent="-285750" algn="l">
              <a:lnSpc>
                <a:spcPct val="150000"/>
              </a:lnSpc>
              <a:buFont typeface="Wingdings" panose="05000000000000000000" charset="0"/>
              <a:buChar char="Ø"/>
            </a:pPr>
            <a:r>
              <a:rPr lang="zh-CN" altLang="en-US" sz="1400" dirty="0">
                <a:solidFill>
                  <a:srgbClr val="FF0000"/>
                </a:solidFill>
                <a:latin typeface="微软雅黑" panose="020B0503020204020204" pitchFamily="34" charset="-122"/>
                <a:ea typeface="微软雅黑" panose="020B0503020204020204" pitchFamily="34" charset="-122"/>
                <a:sym typeface="+mn-ea"/>
              </a:rPr>
              <a:t>工作室数据未开通微站，无编辑功能，如需编辑，收费开通继续；</a:t>
            </a:r>
          </a:p>
          <a:p>
            <a:pPr marL="285750" indent="-285750" algn="l">
              <a:lnSpc>
                <a:spcPct val="150000"/>
              </a:lnSpc>
              <a:buFont typeface="Wingdings" panose="05000000000000000000" charset="0"/>
              <a:buChar char="Ø"/>
            </a:pPr>
            <a:r>
              <a:rPr lang="zh-CN" altLang="en-US" sz="1400" dirty="0">
                <a:solidFill>
                  <a:srgbClr val="FF0000"/>
                </a:solidFill>
                <a:latin typeface="微软雅黑" panose="020B0503020204020204" pitchFamily="34" charset="-122"/>
                <a:ea typeface="微软雅黑" panose="020B0503020204020204" pitchFamily="34" charset="-122"/>
                <a:sym typeface="+mn-ea"/>
              </a:rPr>
              <a:t>机制：需求提交工作室，王雷负责；</a:t>
            </a:r>
          </a:p>
        </p:txBody>
      </p:sp>
      <p:sp>
        <p:nvSpPr>
          <p:cNvPr id="5" name="文本框 4"/>
          <p:cNvSpPr txBox="1"/>
          <p:nvPr/>
        </p:nvSpPr>
        <p:spPr>
          <a:xfrm>
            <a:off x="6163310" y="3083560"/>
            <a:ext cx="5774690" cy="2030095"/>
          </a:xfrm>
          <a:prstGeom prst="rect">
            <a:avLst/>
          </a:prstGeom>
          <a:noFill/>
        </p:spPr>
        <p:txBody>
          <a:bodyPr wrap="none" rtlCol="0" anchor="t">
            <a:spAutoFit/>
          </a:bodyPr>
          <a:lstStyle/>
          <a:p>
            <a:pPr algn="l">
              <a:lnSpc>
                <a:spcPct val="150000"/>
              </a:lnSpc>
            </a:pPr>
            <a:r>
              <a:rPr lang="zh-CN" altLang="en-US" sz="14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视频</a:t>
            </a:r>
            <a:r>
              <a:rPr lang="zh-CN" altLang="en-US" sz="1400" b="1">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结论：</a:t>
            </a:r>
          </a:p>
          <a:p>
            <a:pPr marL="285750" indent="-285750" algn="l">
              <a:lnSpc>
                <a:spcPct val="150000"/>
              </a:lnSpc>
              <a:buFont typeface="Wingdings" panose="05000000000000000000" charset="0"/>
              <a:buChar char="Ø"/>
            </a:pPr>
            <a:r>
              <a:rPr lang="zh-CN" altLang="en-US"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视频附加在第一张图上；</a:t>
            </a:r>
          </a:p>
          <a:p>
            <a:pPr marL="285750" indent="-285750" algn="l">
              <a:lnSpc>
                <a:spcPct val="150000"/>
              </a:lnSpc>
              <a:buFont typeface="Wingdings" panose="05000000000000000000" charset="0"/>
              <a:buChar char="Ø"/>
            </a:pPr>
            <a:r>
              <a:rPr lang="zh-CN" altLang="en-US"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视频上传：</a:t>
            </a:r>
          </a:p>
          <a:p>
            <a:pPr indent="0" algn="l">
              <a:lnSpc>
                <a:spcPct val="150000"/>
              </a:lnSpc>
              <a:buNone/>
            </a:pPr>
            <a:r>
              <a:rPr lang="en-US" altLang="zh-CN"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）本地视频：</a:t>
            </a:r>
            <a:r>
              <a:rPr lang="en-US" altLang="zh-CN"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20M </a:t>
            </a:r>
            <a:r>
              <a:rPr lang="zh-CN" altLang="en-US"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以内</a:t>
            </a:r>
          </a:p>
          <a:p>
            <a:pPr indent="0" algn="l">
              <a:lnSpc>
                <a:spcPct val="150000"/>
              </a:lnSpc>
              <a:buNone/>
            </a:pPr>
            <a:r>
              <a:rPr lang="en-US" altLang="zh-CN"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）远程视频（腾讯链接）</a:t>
            </a:r>
            <a:r>
              <a:rPr lang="en-US" altLang="zh-CN"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流程提示：建议用户使用，更加流畅清晰。</a:t>
            </a:r>
          </a:p>
          <a:p>
            <a:pPr indent="0" algn="l">
              <a:lnSpc>
                <a:spcPct val="150000"/>
              </a:lnSpc>
              <a:buNone/>
            </a:pPr>
            <a:r>
              <a:rPr lang="en-US" altLang="zh-CN"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）老用户数据刷到新的远程视频链接这里，可以继续播放展示、编辑</a:t>
            </a:r>
          </a:p>
        </p:txBody>
      </p:sp>
      <p:sp>
        <p:nvSpPr>
          <p:cNvPr id="11" name="文本框 10"/>
          <p:cNvSpPr txBox="1"/>
          <p:nvPr/>
        </p:nvSpPr>
        <p:spPr>
          <a:xfrm>
            <a:off x="9302439" y="289164"/>
            <a:ext cx="1927225" cy="306705"/>
          </a:xfrm>
          <a:prstGeom prst="rect">
            <a:avLst/>
          </a:prstGeom>
          <a:noFill/>
        </p:spPr>
        <p:txBody>
          <a:bodyPr wrap="none" rtlCol="0">
            <a:spAutoFit/>
          </a:bodyPr>
          <a:lstStyle/>
          <a:p>
            <a:pPr algn="l"/>
            <a:r>
              <a:rPr lang="en-US" sz="1400" b="1" dirty="0">
                <a:solidFill>
                  <a:srgbClr val="FF0000"/>
                </a:solidFill>
                <a:latin typeface="微软雅黑" panose="020B0503020204020204" pitchFamily="34" charset="-122"/>
                <a:ea typeface="微软雅黑" panose="020B0503020204020204" pitchFamily="34" charset="-122"/>
              </a:rPr>
              <a:t>2022.09.05 </a:t>
            </a:r>
            <a:r>
              <a:rPr lang="zh-CN" altLang="en-US" sz="1400" b="1" dirty="0">
                <a:solidFill>
                  <a:srgbClr val="FF0000"/>
                </a:solidFill>
                <a:latin typeface="微软雅黑" panose="020B0503020204020204" pitchFamily="34" charset="-122"/>
                <a:ea typeface="微软雅黑" panose="020B0503020204020204" pitchFamily="34" charset="-122"/>
              </a:rPr>
              <a:t>问题</a:t>
            </a:r>
            <a:r>
              <a:rPr lang="zh-CN" altLang="en-US" sz="1400" b="1" dirty="0">
                <a:solidFill>
                  <a:srgbClr val="FF0000"/>
                </a:solidFill>
                <a:latin typeface="微软雅黑" panose="020B0503020204020204" pitchFamily="34" charset="-122"/>
                <a:ea typeface="微软雅黑" panose="020B0503020204020204" pitchFamily="34" charset="-122"/>
                <a:sym typeface="+mn-ea"/>
              </a:rPr>
              <a:t>确认</a:t>
            </a:r>
          </a:p>
        </p:txBody>
      </p:sp>
      <p:sp>
        <p:nvSpPr>
          <p:cNvPr id="12" name="文本框 11"/>
          <p:cNvSpPr txBox="1"/>
          <p:nvPr/>
        </p:nvSpPr>
        <p:spPr>
          <a:xfrm>
            <a:off x="335280" y="5360670"/>
            <a:ext cx="3561080" cy="1383665"/>
          </a:xfrm>
          <a:prstGeom prst="rect">
            <a:avLst/>
          </a:prstGeom>
          <a:noFill/>
        </p:spPr>
        <p:txBody>
          <a:bodyPr wrap="none" rtlCol="0" anchor="t">
            <a:spAutoFit/>
          </a:bodyPr>
          <a:lstStyle/>
          <a:p>
            <a:pPr algn="l">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sym typeface="+mn-ea"/>
              </a:rPr>
              <a:t>标准名称</a:t>
            </a:r>
            <a:r>
              <a:rPr lang="zh-CN" altLang="en-US" sz="1400" dirty="0">
                <a:solidFill>
                  <a:schemeClr val="tx1"/>
                </a:solidFill>
                <a:latin typeface="微软雅黑" panose="020B0503020204020204" pitchFamily="34" charset="-122"/>
                <a:ea typeface="微软雅黑" panose="020B0503020204020204" pitchFamily="34" charset="-122"/>
                <a:sym typeface="+mn-ea"/>
              </a:rPr>
              <a:t>：是否可以获取现有标准的标准名</a:t>
            </a:r>
          </a:p>
          <a:p>
            <a:pPr algn="l">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结论：</a:t>
            </a:r>
            <a:r>
              <a:rPr lang="zh-CN" altLang="en-US" sz="1400" dirty="0">
                <a:solidFill>
                  <a:srgbClr val="FF0000"/>
                </a:solidFill>
                <a:latin typeface="微软雅黑" panose="020B0503020204020204" pitchFamily="34" charset="-122"/>
                <a:ea typeface="微软雅黑" panose="020B0503020204020204" pitchFamily="34" charset="-122"/>
                <a:sym typeface="+mn-ea"/>
              </a:rPr>
              <a:t>样式设计</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a:p>
            <a:pPr marL="285750" indent="-285750" algn="l">
              <a:lnSpc>
                <a:spcPct val="150000"/>
              </a:lnSpc>
              <a:buFont typeface="Wingdings" panose="05000000000000000000" charset="0"/>
              <a:buChar char="Ø"/>
            </a:pPr>
            <a:r>
              <a:rPr lang="zh-CN" altLang="en-US" sz="1400" dirty="0">
                <a:solidFill>
                  <a:srgbClr val="FF0000"/>
                </a:solidFill>
                <a:latin typeface="微软雅黑" panose="020B0503020204020204" pitchFamily="34" charset="-122"/>
                <a:ea typeface="微软雅黑" panose="020B0503020204020204" pitchFamily="34" charset="-122"/>
                <a:sym typeface="+mn-ea"/>
              </a:rPr>
              <a:t>标准号一致即可；</a:t>
            </a:r>
          </a:p>
          <a:p>
            <a:pPr marL="285750" indent="-285750" algn="l">
              <a:lnSpc>
                <a:spcPct val="150000"/>
              </a:lnSpc>
              <a:buFont typeface="Wingdings" panose="05000000000000000000" charset="0"/>
              <a:buChar char="Ø"/>
            </a:pPr>
            <a:r>
              <a:rPr lang="zh-CN" altLang="en-US" sz="1400" dirty="0">
                <a:solidFill>
                  <a:srgbClr val="FF0000"/>
                </a:solidFill>
                <a:latin typeface="微软雅黑" panose="020B0503020204020204" pitchFamily="34" charset="-122"/>
                <a:ea typeface="微软雅黑" panose="020B0503020204020204" pitchFamily="34" charset="-122"/>
                <a:sym typeface="+mn-ea"/>
              </a:rPr>
              <a:t>同类型对比结果：标准号、对标内容；</a:t>
            </a:r>
          </a:p>
        </p:txBody>
      </p:sp>
      <p:sp>
        <p:nvSpPr>
          <p:cNvPr id="13" name="文本框 12"/>
          <p:cNvSpPr txBox="1"/>
          <p:nvPr/>
        </p:nvSpPr>
        <p:spPr>
          <a:xfrm>
            <a:off x="6254750" y="5297805"/>
            <a:ext cx="4272280" cy="737235"/>
          </a:xfrm>
          <a:prstGeom prst="rect">
            <a:avLst/>
          </a:prstGeom>
          <a:noFill/>
        </p:spPr>
        <p:txBody>
          <a:bodyPr wrap="none" rtlCol="0" anchor="t">
            <a:spAutoFit/>
          </a:bodyPr>
          <a:lstStyle/>
          <a:p>
            <a:pPr algn="l">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sym typeface="+mn-ea"/>
              </a:rPr>
              <a:t>线上销售</a:t>
            </a:r>
            <a:r>
              <a:rPr lang="zh-CN" altLang="en-US" sz="1400" dirty="0">
                <a:solidFill>
                  <a:schemeClr val="tx1"/>
                </a:solidFill>
                <a:latin typeface="微软雅黑" panose="020B0503020204020204" pitchFamily="34" charset="-122"/>
                <a:ea typeface="微软雅黑" panose="020B0503020204020204" pitchFamily="34" charset="-122"/>
                <a:sym typeface="+mn-ea"/>
              </a:rPr>
              <a:t>：</a:t>
            </a:r>
          </a:p>
          <a:p>
            <a:pPr algn="l">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结论：</a:t>
            </a:r>
            <a:r>
              <a:rPr lang="zh-CN" altLang="en-US" sz="1400" dirty="0">
                <a:solidFill>
                  <a:srgbClr val="FF0000"/>
                </a:solidFill>
                <a:latin typeface="微软雅黑" panose="020B0503020204020204" pitchFamily="34" charset="-122"/>
                <a:ea typeface="微软雅黑" panose="020B0503020204020204" pitchFamily="34" charset="-122"/>
                <a:sym typeface="+mn-ea"/>
              </a:rPr>
              <a:t>单独模块展示，可以存在多个（导购标签下）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89249" y="243444"/>
            <a:ext cx="1376680" cy="337185"/>
          </a:xfrm>
          <a:prstGeom prst="rect">
            <a:avLst/>
          </a:prstGeom>
          <a:noFill/>
        </p:spPr>
        <p:txBody>
          <a:bodyPr wrap="none" rtlCol="0">
            <a:spAutoFit/>
          </a:bodyPr>
          <a:lstStyle/>
          <a:p>
            <a:r>
              <a:rPr lang="zh-CN" sz="1600" b="1" dirty="0">
                <a:latin typeface="微软雅黑" panose="020B0503020204020204" pitchFamily="34" charset="-122"/>
                <a:ea typeface="微软雅黑" panose="020B0503020204020204" pitchFamily="34" charset="-122"/>
              </a:rPr>
              <a:t>高级版</a:t>
            </a:r>
            <a:r>
              <a:rPr lang="en-US" altLang="zh-CN" sz="1600" b="1" dirty="0">
                <a:latin typeface="微软雅黑" panose="020B0503020204020204" pitchFamily="34" charset="-122"/>
                <a:ea typeface="微软雅黑" panose="020B0503020204020204" pitchFamily="34" charset="-122"/>
              </a:rPr>
              <a:t>--</a:t>
            </a:r>
            <a:r>
              <a:rPr lang="zh-CN" sz="1600" b="1" dirty="0">
                <a:latin typeface="微软雅黑" panose="020B0503020204020204" pitchFamily="34" charset="-122"/>
                <a:ea typeface="微软雅黑" panose="020B0503020204020204" pitchFamily="34" charset="-122"/>
              </a:rPr>
              <a:t>编辑</a:t>
            </a:r>
          </a:p>
        </p:txBody>
      </p:sp>
      <p:sp>
        <p:nvSpPr>
          <p:cNvPr id="11" name="文本框 10"/>
          <p:cNvSpPr txBox="1"/>
          <p:nvPr/>
        </p:nvSpPr>
        <p:spPr>
          <a:xfrm>
            <a:off x="9302439" y="289164"/>
            <a:ext cx="1927225" cy="306705"/>
          </a:xfrm>
          <a:prstGeom prst="rect">
            <a:avLst/>
          </a:prstGeom>
          <a:noFill/>
        </p:spPr>
        <p:txBody>
          <a:bodyPr wrap="none" rtlCol="0">
            <a:spAutoFit/>
          </a:bodyPr>
          <a:lstStyle/>
          <a:p>
            <a:pPr algn="l"/>
            <a:r>
              <a:rPr lang="en-US" sz="1400" b="1" dirty="0">
                <a:solidFill>
                  <a:srgbClr val="FF0000"/>
                </a:solidFill>
                <a:latin typeface="微软雅黑" panose="020B0503020204020204" pitchFamily="34" charset="-122"/>
                <a:ea typeface="微软雅黑" panose="020B0503020204020204" pitchFamily="34" charset="-122"/>
              </a:rPr>
              <a:t>2022.09.05 </a:t>
            </a:r>
            <a:r>
              <a:rPr lang="zh-CN" altLang="en-US" sz="1400" b="1" dirty="0">
                <a:solidFill>
                  <a:srgbClr val="FF0000"/>
                </a:solidFill>
                <a:latin typeface="微软雅黑" panose="020B0503020204020204" pitchFamily="34" charset="-122"/>
                <a:ea typeface="微软雅黑" panose="020B0503020204020204" pitchFamily="34" charset="-122"/>
              </a:rPr>
              <a:t>问题</a:t>
            </a:r>
            <a:r>
              <a:rPr lang="zh-CN" altLang="en-US" sz="1400" b="1" dirty="0">
                <a:solidFill>
                  <a:srgbClr val="FF0000"/>
                </a:solidFill>
                <a:latin typeface="微软雅黑" panose="020B0503020204020204" pitchFamily="34" charset="-122"/>
                <a:ea typeface="微软雅黑" panose="020B0503020204020204" pitchFamily="34" charset="-122"/>
                <a:sym typeface="+mn-ea"/>
              </a:rPr>
              <a:t>确认</a:t>
            </a:r>
          </a:p>
        </p:txBody>
      </p:sp>
      <p:sp>
        <p:nvSpPr>
          <p:cNvPr id="9" name="文本框 8"/>
          <p:cNvSpPr txBox="1"/>
          <p:nvPr/>
        </p:nvSpPr>
        <p:spPr>
          <a:xfrm>
            <a:off x="289249" y="871459"/>
            <a:ext cx="1808480" cy="337185"/>
          </a:xfrm>
          <a:prstGeom prst="rect">
            <a:avLst/>
          </a:prstGeom>
          <a:noFill/>
        </p:spPr>
        <p:txBody>
          <a:bodyPr wrap="none" rtlCol="0">
            <a:spAutoFit/>
          </a:bodyPr>
          <a:lstStyle/>
          <a:p>
            <a:r>
              <a:rPr lang="zh-CN" sz="1600" b="1" dirty="0">
                <a:latin typeface="微软雅黑" panose="020B0503020204020204" pitchFamily="34" charset="-122"/>
                <a:ea typeface="微软雅黑" panose="020B0503020204020204" pitchFamily="34" charset="-122"/>
              </a:rPr>
              <a:t>单品码二维码应用</a:t>
            </a:r>
          </a:p>
        </p:txBody>
      </p:sp>
      <p:sp>
        <p:nvSpPr>
          <p:cNvPr id="10" name="文本框 9"/>
          <p:cNvSpPr txBox="1"/>
          <p:nvPr/>
        </p:nvSpPr>
        <p:spPr>
          <a:xfrm>
            <a:off x="289249" y="1297544"/>
            <a:ext cx="6158230" cy="4292600"/>
          </a:xfrm>
          <a:prstGeom prst="rect">
            <a:avLst/>
          </a:prstGeom>
          <a:noFill/>
        </p:spPr>
        <p:txBody>
          <a:bodyPr wrap="none" rtlCol="0">
            <a:spAutoFit/>
          </a:bodyPr>
          <a:lstStyle/>
          <a:p>
            <a:pPr algn="l">
              <a:lnSpc>
                <a:spcPct val="150000"/>
              </a:lnSpc>
            </a:pPr>
            <a:r>
              <a:rPr lang="en-US" altLang="zh-CN" sz="1400" b="1" dirty="0">
                <a:solidFill>
                  <a:schemeClr val="accent2"/>
                </a:solidFill>
                <a:latin typeface="微软雅黑" panose="020B0503020204020204" pitchFamily="34" charset="-122"/>
                <a:ea typeface="微软雅黑" panose="020B0503020204020204" pitchFamily="34" charset="-122"/>
              </a:rPr>
              <a:t>1. </a:t>
            </a:r>
            <a:r>
              <a:rPr lang="zh-CN" altLang="en-US" sz="1400" b="1" dirty="0">
                <a:solidFill>
                  <a:schemeClr val="accent2"/>
                </a:solidFill>
                <a:latin typeface="微软雅黑" panose="020B0503020204020204" pitchFamily="34" charset="-122"/>
                <a:ea typeface="微软雅黑" panose="020B0503020204020204" pitchFamily="34" charset="-122"/>
              </a:rPr>
              <a:t>单品码和批次码创建规则：</a:t>
            </a:r>
          </a:p>
          <a:p>
            <a:pPr algn="l">
              <a:lnSpc>
                <a:spcPct val="150000"/>
              </a:lnSpc>
            </a:pPr>
            <a:r>
              <a:rPr lang="zh-CN" altLang="en-US" sz="1400" dirty="0">
                <a:solidFill>
                  <a:schemeClr val="accent2"/>
                </a:solidFill>
                <a:latin typeface="微软雅黑" panose="020B0503020204020204" pitchFamily="34" charset="-122"/>
                <a:ea typeface="微软雅黑" panose="020B0503020204020204" pitchFamily="34" charset="-122"/>
              </a:rPr>
              <a:t>创建规则：目前是可以自己随意创建，绑定条码只要符合编码规则即可；</a:t>
            </a:r>
          </a:p>
          <a:p>
            <a:pPr indent="0" algn="l">
              <a:lnSpc>
                <a:spcPct val="150000"/>
              </a:lnSpc>
              <a:buFont typeface="Wingdings" panose="05000000000000000000" charset="0"/>
              <a:buNone/>
            </a:pPr>
            <a:r>
              <a:rPr lang="zh-CN" altLang="en-US" sz="1400" b="1" dirty="0">
                <a:solidFill>
                  <a:schemeClr val="accent2"/>
                </a:solidFill>
                <a:latin typeface="微软雅黑" panose="020B0503020204020204" pitchFamily="34" charset="-122"/>
                <a:ea typeface="微软雅黑" panose="020B0503020204020204" pitchFamily="34" charset="-122"/>
              </a:rPr>
              <a:t>目标调整：</a:t>
            </a:r>
            <a:r>
              <a:rPr lang="zh-CN" altLang="en-US" sz="1400" dirty="0">
                <a:solidFill>
                  <a:schemeClr val="accent2"/>
                </a:solidFill>
                <a:latin typeface="微软雅黑" panose="020B0503020204020204" pitchFamily="34" charset="-122"/>
                <a:ea typeface="微软雅黑" panose="020B0503020204020204" pitchFamily="34" charset="-122"/>
              </a:rPr>
              <a:t>绑定条码必须是大库中已经备案的条码；</a:t>
            </a:r>
          </a:p>
          <a:p>
            <a:pPr algn="l">
              <a:lnSpc>
                <a:spcPct val="150000"/>
              </a:lnSpc>
            </a:pPr>
            <a:r>
              <a:rPr lang="en-US" altLang="zh-CN" sz="1400" b="1" dirty="0">
                <a:solidFill>
                  <a:schemeClr val="accent2"/>
                </a:solidFill>
                <a:latin typeface="微软雅黑" panose="020B0503020204020204" pitchFamily="34" charset="-122"/>
                <a:ea typeface="微软雅黑" panose="020B0503020204020204" pitchFamily="34" charset="-122"/>
                <a:sym typeface="+mn-ea"/>
              </a:rPr>
              <a:t>2. </a:t>
            </a:r>
            <a:r>
              <a:rPr lang="zh-CN" altLang="en-US" sz="1400" b="1" dirty="0">
                <a:solidFill>
                  <a:schemeClr val="accent2"/>
                </a:solidFill>
                <a:latin typeface="微软雅黑" panose="020B0503020204020204" pitchFamily="34" charset="-122"/>
                <a:ea typeface="微软雅黑" panose="020B0503020204020204" pitchFamily="34" charset="-122"/>
                <a:sym typeface="+mn-ea"/>
              </a:rPr>
              <a:t>单品码和批次码集成关系：</a:t>
            </a:r>
            <a:endParaRPr lang="zh-CN" altLang="en-US" sz="1400" b="1" dirty="0">
              <a:solidFill>
                <a:schemeClr val="accent2"/>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dirty="0">
                <a:solidFill>
                  <a:schemeClr val="accent2"/>
                </a:solidFill>
                <a:latin typeface="微软雅黑" panose="020B0503020204020204" pitchFamily="34" charset="-122"/>
                <a:ea typeface="微软雅黑" panose="020B0503020204020204" pitchFamily="34" charset="-122"/>
                <a:sym typeface="+mn-ea"/>
              </a:rPr>
              <a:t>目前单品可以继承批次的属性，但是不限制是统一条码的批次关系；</a:t>
            </a:r>
            <a:endParaRPr lang="zh-CN" altLang="en-US" sz="1400" dirty="0">
              <a:solidFill>
                <a:schemeClr val="accent2"/>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b="1" dirty="0">
                <a:solidFill>
                  <a:schemeClr val="accent2"/>
                </a:solidFill>
                <a:latin typeface="微软雅黑" panose="020B0503020204020204" pitchFamily="34" charset="-122"/>
                <a:ea typeface="微软雅黑" panose="020B0503020204020204" pitchFamily="34" charset="-122"/>
                <a:sym typeface="+mn-ea"/>
              </a:rPr>
              <a:t>目标调整：</a:t>
            </a:r>
            <a:r>
              <a:rPr lang="zh-CN" sz="1400" dirty="0">
                <a:solidFill>
                  <a:schemeClr val="accent2"/>
                </a:solidFill>
                <a:latin typeface="微软雅黑" panose="020B0503020204020204" pitchFamily="34" charset="-122"/>
                <a:ea typeface="微软雅黑" panose="020B0503020204020204" pitchFamily="34" charset="-122"/>
                <a:sym typeface="+mn-ea"/>
              </a:rPr>
              <a:t>继承关系，必须是同一</a:t>
            </a:r>
            <a:r>
              <a:rPr lang="en-US" altLang="zh-CN" sz="1400" dirty="0">
                <a:solidFill>
                  <a:schemeClr val="accent2"/>
                </a:solidFill>
                <a:latin typeface="微软雅黑" panose="020B0503020204020204" pitchFamily="34" charset="-122"/>
                <a:ea typeface="微软雅黑" panose="020B0503020204020204" pitchFamily="34" charset="-122"/>
                <a:sym typeface="+mn-ea"/>
              </a:rPr>
              <a:t>GTIN</a:t>
            </a:r>
            <a:r>
              <a:rPr lang="zh-CN" altLang="en-US" sz="1400" dirty="0">
                <a:solidFill>
                  <a:schemeClr val="accent2"/>
                </a:solidFill>
                <a:latin typeface="微软雅黑" panose="020B0503020204020204" pitchFamily="34" charset="-122"/>
                <a:ea typeface="微软雅黑" panose="020B0503020204020204" pitchFamily="34" charset="-122"/>
                <a:sym typeface="+mn-ea"/>
              </a:rPr>
              <a:t>下的批次和单品对应继承；</a:t>
            </a:r>
          </a:p>
          <a:p>
            <a:pPr indent="0" algn="l">
              <a:lnSpc>
                <a:spcPct val="150000"/>
              </a:lnSpc>
              <a:buFont typeface="Wingdings" panose="05000000000000000000" charset="0"/>
              <a:buNone/>
            </a:pPr>
            <a:r>
              <a:rPr lang="en-US" altLang="zh-CN" sz="1400" dirty="0">
                <a:solidFill>
                  <a:schemeClr val="accent2"/>
                </a:solidFill>
                <a:latin typeface="微软雅黑" panose="020B0503020204020204" pitchFamily="34" charset="-122"/>
                <a:ea typeface="微软雅黑" panose="020B0503020204020204" pitchFamily="34" charset="-122"/>
              </a:rPr>
              <a:t>3. </a:t>
            </a:r>
            <a:r>
              <a:rPr lang="zh-CN" altLang="en-US" sz="1400" dirty="0">
                <a:solidFill>
                  <a:schemeClr val="accent2"/>
                </a:solidFill>
                <a:latin typeface="微软雅黑" panose="020B0503020204020204" pitchFamily="34" charset="-122"/>
                <a:ea typeface="微软雅黑" panose="020B0503020204020204" pitchFamily="34" charset="-122"/>
              </a:rPr>
              <a:t>上一级批次号</a:t>
            </a:r>
          </a:p>
          <a:p>
            <a:pPr indent="0" algn="l">
              <a:lnSpc>
                <a:spcPct val="150000"/>
              </a:lnSpc>
              <a:buFont typeface="Wingdings" panose="05000000000000000000" charset="0"/>
              <a:buNone/>
            </a:pPr>
            <a:endParaRPr lang="zh-CN" altLang="en-US" sz="1400" dirty="0">
              <a:solidFill>
                <a:schemeClr val="accent2"/>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b="1" dirty="0">
                <a:solidFill>
                  <a:srgbClr val="FF0000"/>
                </a:solidFill>
                <a:latin typeface="微软雅黑" panose="020B0503020204020204" pitchFamily="34" charset="-122"/>
                <a:ea typeface="微软雅黑" panose="020B0503020204020204" pitchFamily="34" charset="-122"/>
              </a:rPr>
              <a:t>总结结论</a:t>
            </a:r>
            <a:r>
              <a:rPr lang="zh-CN" altLang="en-US" sz="1400" dirty="0">
                <a:solidFill>
                  <a:srgbClr val="FF0000"/>
                </a:solidFill>
                <a:latin typeface="微软雅黑" panose="020B0503020204020204" pitchFamily="34" charset="-122"/>
                <a:ea typeface="微软雅黑" panose="020B0503020204020204" pitchFamily="34" charset="-122"/>
              </a:rPr>
              <a:t>：</a:t>
            </a:r>
          </a:p>
          <a:p>
            <a:pPr indent="0" algn="l">
              <a:lnSpc>
                <a:spcPct val="150000"/>
              </a:lnSpc>
              <a:buNone/>
            </a:pPr>
            <a:r>
              <a:rPr lang="zh-CN" altLang="en-US" sz="1400" b="1" dirty="0">
                <a:solidFill>
                  <a:srgbClr val="FF0000"/>
                </a:solidFill>
                <a:latin typeface="微软雅黑" panose="020B0503020204020204" pitchFamily="34" charset="-122"/>
                <a:ea typeface="微软雅黑" panose="020B0503020204020204" pitchFamily="34" charset="-122"/>
              </a:rPr>
              <a:t>原因：</a:t>
            </a:r>
          </a:p>
          <a:p>
            <a:pPr indent="0" algn="l">
              <a:lnSpc>
                <a:spcPct val="150000"/>
              </a:lnSpc>
              <a:buNone/>
            </a:pPr>
            <a:r>
              <a:rPr lang="zh-CN" altLang="en-US" sz="1400" dirty="0">
                <a:solidFill>
                  <a:srgbClr val="FF0000"/>
                </a:solidFill>
                <a:latin typeface="微软雅黑" panose="020B0503020204020204" pitchFamily="34" charset="-122"/>
                <a:ea typeface="微软雅黑" panose="020B0503020204020204" pitchFamily="34" charset="-122"/>
              </a:rPr>
              <a:t>批次作为管理级作用，不做信息展示使用；如做信息展示，可维护</a:t>
            </a:r>
            <a:r>
              <a:rPr lang="en-US" altLang="zh-CN" sz="1400" dirty="0">
                <a:solidFill>
                  <a:srgbClr val="FF0000"/>
                </a:solidFill>
                <a:latin typeface="微软雅黑" panose="020B0503020204020204" pitchFamily="34" charset="-122"/>
                <a:ea typeface="微软雅黑" panose="020B0503020204020204" pitchFamily="34" charset="-122"/>
              </a:rPr>
              <a:t>GTIN</a:t>
            </a:r>
            <a:r>
              <a:rPr lang="zh-CN" altLang="en-US" sz="1400" dirty="0">
                <a:solidFill>
                  <a:srgbClr val="FF0000"/>
                </a:solidFill>
                <a:latin typeface="微软雅黑" panose="020B0503020204020204" pitchFamily="34" charset="-122"/>
                <a:ea typeface="微软雅黑" panose="020B0503020204020204" pitchFamily="34" charset="-122"/>
              </a:rPr>
              <a:t>；</a:t>
            </a:r>
          </a:p>
          <a:p>
            <a:pPr marL="285750" indent="-285750" algn="l">
              <a:lnSpc>
                <a:spcPct val="150000"/>
              </a:lnSpc>
              <a:buFont typeface="Wingdings" panose="05000000000000000000" charset="0"/>
              <a:buChar char="Ø"/>
            </a:pPr>
            <a:r>
              <a:rPr lang="zh-CN" altLang="en-US" sz="1400" dirty="0">
                <a:solidFill>
                  <a:srgbClr val="FF0000"/>
                </a:solidFill>
                <a:latin typeface="微软雅黑" panose="020B0503020204020204" pitchFamily="34" charset="-122"/>
                <a:ea typeface="微软雅黑" panose="020B0503020204020204" pitchFamily="34" charset="-122"/>
              </a:rPr>
              <a:t>批次多级别管理和属性展示；每一级别的属性都可以根据继承关系显示；</a:t>
            </a:r>
          </a:p>
          <a:p>
            <a:pPr marL="285750" indent="-285750" algn="l">
              <a:lnSpc>
                <a:spcPct val="150000"/>
              </a:lnSpc>
              <a:buFont typeface="Wingdings" panose="05000000000000000000" charset="0"/>
              <a:buChar char="Ø"/>
            </a:pPr>
            <a:r>
              <a:rPr lang="zh-CN" altLang="en-US" sz="1400" b="1" dirty="0">
                <a:solidFill>
                  <a:srgbClr val="FF0000"/>
                </a:solidFill>
                <a:latin typeface="微软雅黑" panose="020B0503020204020204" pitchFamily="34" charset="-122"/>
                <a:ea typeface="微软雅黑" panose="020B0503020204020204" pitchFamily="34" charset="-122"/>
              </a:rPr>
              <a:t>父级批次展示</a:t>
            </a:r>
            <a:r>
              <a:rPr lang="zh-CN" altLang="en-US" sz="1400" dirty="0">
                <a:solidFill>
                  <a:srgbClr val="FF0000"/>
                </a:solidFill>
                <a:latin typeface="微软雅黑" panose="020B0503020204020204" pitchFamily="34" charset="-122"/>
                <a:ea typeface="微软雅黑" panose="020B0503020204020204" pitchFamily="34" charset="-122"/>
              </a:rPr>
              <a:t>；</a:t>
            </a:r>
          </a:p>
        </p:txBody>
      </p:sp>
      <p:sp>
        <p:nvSpPr>
          <p:cNvPr id="13" name="文本框 12"/>
          <p:cNvSpPr txBox="1"/>
          <p:nvPr/>
        </p:nvSpPr>
        <p:spPr>
          <a:xfrm>
            <a:off x="6216339" y="871459"/>
            <a:ext cx="1605280" cy="337185"/>
          </a:xfrm>
          <a:prstGeom prst="rect">
            <a:avLst/>
          </a:prstGeom>
          <a:noFill/>
        </p:spPr>
        <p:txBody>
          <a:bodyPr wrap="none" rtlCol="0">
            <a:spAutoFit/>
          </a:bodyPr>
          <a:lstStyle/>
          <a:p>
            <a:r>
              <a:rPr lang="zh-CN" sz="1600" b="1" dirty="0">
                <a:latin typeface="微软雅黑" panose="020B0503020204020204" pitchFamily="34" charset="-122"/>
                <a:ea typeface="微软雅黑" panose="020B0503020204020204" pitchFamily="34" charset="-122"/>
              </a:rPr>
              <a:t>商品二维码登录</a:t>
            </a:r>
          </a:p>
        </p:txBody>
      </p:sp>
      <p:sp>
        <p:nvSpPr>
          <p:cNvPr id="15" name="文本框 14"/>
          <p:cNvSpPr txBox="1"/>
          <p:nvPr/>
        </p:nvSpPr>
        <p:spPr>
          <a:xfrm>
            <a:off x="6216339" y="1297544"/>
            <a:ext cx="5670550" cy="2030095"/>
          </a:xfrm>
          <a:prstGeom prst="rect">
            <a:avLst/>
          </a:prstGeom>
          <a:noFill/>
        </p:spPr>
        <p:txBody>
          <a:bodyPr wrap="none" rtlCol="0">
            <a:spAutoFit/>
          </a:bodyPr>
          <a:lstStyle/>
          <a:p>
            <a:pPr algn="l">
              <a:lnSpc>
                <a:spcPct val="150000"/>
              </a:lnSpc>
            </a:pPr>
            <a:r>
              <a:rPr lang="en-US" altLang="zh-CN" sz="1400" b="1" dirty="0">
                <a:solidFill>
                  <a:schemeClr val="accent2"/>
                </a:solidFill>
                <a:latin typeface="微软雅黑" panose="020B0503020204020204" pitchFamily="34" charset="-122"/>
                <a:ea typeface="微软雅黑" panose="020B0503020204020204" pitchFamily="34" charset="-122"/>
              </a:rPr>
              <a:t>1. </a:t>
            </a:r>
            <a:r>
              <a:rPr lang="zh-CN" altLang="en-US" sz="1400" b="1" dirty="0">
                <a:solidFill>
                  <a:schemeClr val="accent2"/>
                </a:solidFill>
                <a:latin typeface="微软雅黑" panose="020B0503020204020204" pitchFamily="34" charset="-122"/>
                <a:ea typeface="微软雅黑" panose="020B0503020204020204" pitchFamily="34" charset="-122"/>
              </a:rPr>
              <a:t>系统成员：</a:t>
            </a:r>
          </a:p>
          <a:p>
            <a:pPr algn="l">
              <a:lnSpc>
                <a:spcPct val="150000"/>
              </a:lnSpc>
            </a:pPr>
            <a:r>
              <a:rPr lang="zh-CN" altLang="en-US" sz="1400" dirty="0">
                <a:solidFill>
                  <a:schemeClr val="accent2"/>
                </a:solidFill>
                <a:latin typeface="微软雅黑" panose="020B0503020204020204" pitchFamily="34" charset="-122"/>
                <a:ea typeface="微软雅黑" panose="020B0503020204020204" pitchFamily="34" charset="-122"/>
              </a:rPr>
              <a:t>登录账号</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进入商品二维码，基础版和高级版（付费后）均可以使用；</a:t>
            </a:r>
          </a:p>
          <a:p>
            <a:pPr algn="l">
              <a:lnSpc>
                <a:spcPct val="150000"/>
              </a:lnSpc>
            </a:pPr>
            <a:r>
              <a:rPr lang="en-US" altLang="zh-CN" sz="1400" b="1" dirty="0">
                <a:solidFill>
                  <a:schemeClr val="accent2"/>
                </a:solidFill>
                <a:latin typeface="微软雅黑" panose="020B0503020204020204" pitchFamily="34" charset="-122"/>
                <a:ea typeface="微软雅黑" panose="020B0503020204020204" pitchFamily="34" charset="-122"/>
                <a:sym typeface="+mn-ea"/>
              </a:rPr>
              <a:t>2. </a:t>
            </a:r>
            <a:r>
              <a:rPr lang="zh-CN" altLang="en-US" sz="1400" b="1" dirty="0">
                <a:solidFill>
                  <a:schemeClr val="accent2"/>
                </a:solidFill>
                <a:latin typeface="微软雅黑" panose="020B0503020204020204" pitchFamily="34" charset="-122"/>
                <a:ea typeface="微软雅黑" panose="020B0503020204020204" pitchFamily="34" charset="-122"/>
                <a:sym typeface="+mn-ea"/>
              </a:rPr>
              <a:t>特殊实名企业</a:t>
            </a:r>
            <a:r>
              <a:rPr lang="en-US" altLang="zh-CN" sz="1400" b="1" dirty="0">
                <a:solidFill>
                  <a:schemeClr val="accent2"/>
                </a:solidFill>
                <a:latin typeface="微软雅黑" panose="020B0503020204020204" pitchFamily="34" charset="-122"/>
                <a:ea typeface="微软雅黑" panose="020B0503020204020204" pitchFamily="34" charset="-122"/>
                <a:sym typeface="+mn-ea"/>
              </a:rPr>
              <a:t>--</a:t>
            </a:r>
            <a:r>
              <a:rPr lang="zh-CN" altLang="en-US" sz="1400" b="1" dirty="0">
                <a:solidFill>
                  <a:schemeClr val="accent2"/>
                </a:solidFill>
                <a:latin typeface="微软雅黑" panose="020B0503020204020204" pitchFamily="34" charset="-122"/>
                <a:ea typeface="微软雅黑" panose="020B0503020204020204" pitchFamily="34" charset="-122"/>
                <a:sym typeface="+mn-ea"/>
              </a:rPr>
              <a:t>张维创建：</a:t>
            </a:r>
            <a:endParaRPr lang="zh-CN" altLang="en-US" sz="1400" b="1" dirty="0">
              <a:solidFill>
                <a:schemeClr val="accent2"/>
              </a:solidFill>
              <a:latin typeface="微软雅黑" panose="020B0503020204020204" pitchFamily="34" charset="-122"/>
              <a:ea typeface="微软雅黑" panose="020B0503020204020204" pitchFamily="34" charset="-122"/>
            </a:endParaRPr>
          </a:p>
          <a:p>
            <a:pPr indent="0" algn="l">
              <a:lnSpc>
                <a:spcPct val="150000"/>
              </a:lnSpc>
              <a:buFont typeface="Wingdings" panose="05000000000000000000" charset="0"/>
              <a:buNone/>
            </a:pPr>
            <a:r>
              <a:rPr lang="zh-CN" altLang="en-US" sz="1400" dirty="0">
                <a:solidFill>
                  <a:schemeClr val="accent2"/>
                </a:solidFill>
                <a:latin typeface="微软雅黑" panose="020B0503020204020204" pitchFamily="34" charset="-122"/>
                <a:ea typeface="微软雅黑" panose="020B0503020204020204" pitchFamily="34" charset="-122"/>
                <a:sym typeface="+mn-ea"/>
              </a:rPr>
              <a:t>登录账号</a:t>
            </a:r>
            <a:r>
              <a:rPr lang="en-US" altLang="zh-CN" sz="1400" dirty="0">
                <a:solidFill>
                  <a:schemeClr val="accent2"/>
                </a:solidFill>
                <a:latin typeface="微软雅黑" panose="020B0503020204020204" pitchFamily="34" charset="-122"/>
                <a:ea typeface="微软雅黑" panose="020B0503020204020204" pitchFamily="34" charset="-122"/>
                <a:sym typeface="+mn-ea"/>
              </a:rPr>
              <a:t>--</a:t>
            </a:r>
            <a:r>
              <a:rPr lang="zh-CN" altLang="en-US" sz="1400" dirty="0">
                <a:solidFill>
                  <a:schemeClr val="accent2"/>
                </a:solidFill>
                <a:latin typeface="微软雅黑" panose="020B0503020204020204" pitchFamily="34" charset="-122"/>
                <a:ea typeface="微软雅黑" panose="020B0503020204020204" pitchFamily="34" charset="-122"/>
                <a:sym typeface="+mn-ea"/>
              </a:rPr>
              <a:t>进入商品二维码，高级版使用；</a:t>
            </a:r>
          </a:p>
          <a:p>
            <a:pPr indent="0" algn="l">
              <a:lnSpc>
                <a:spcPct val="150000"/>
              </a:lnSpc>
              <a:buFont typeface="Wingdings" panose="05000000000000000000" charset="0"/>
              <a:buNone/>
            </a:pPr>
            <a:r>
              <a:rPr lang="en-US" altLang="zh-CN" sz="1400" b="1" dirty="0">
                <a:solidFill>
                  <a:schemeClr val="accent2"/>
                </a:solidFill>
                <a:latin typeface="微软雅黑" panose="020B0503020204020204" pitchFamily="34" charset="-122"/>
                <a:ea typeface="微软雅黑" panose="020B0503020204020204" pitchFamily="34" charset="-122"/>
              </a:rPr>
              <a:t>3. </a:t>
            </a:r>
            <a:r>
              <a:rPr lang="zh-CN" altLang="en-US" sz="1400" b="1" dirty="0">
                <a:solidFill>
                  <a:schemeClr val="accent2"/>
                </a:solidFill>
                <a:latin typeface="微软雅黑" panose="020B0503020204020204" pitchFamily="34" charset="-122"/>
                <a:ea typeface="微软雅黑" panose="020B0503020204020204" pitchFamily="34" charset="-122"/>
              </a:rPr>
              <a:t>认证企业登录</a:t>
            </a:r>
          </a:p>
          <a:p>
            <a:pPr marL="285750" indent="-285750" algn="l">
              <a:lnSpc>
                <a:spcPct val="150000"/>
              </a:lnSpc>
              <a:buFont typeface="Wingdings" panose="05000000000000000000" charset="0"/>
              <a:buChar char="Ø"/>
            </a:pPr>
            <a:r>
              <a:rPr lang="zh-CN" altLang="en-US" sz="1400" b="1" dirty="0">
                <a:solidFill>
                  <a:srgbClr val="FF0000"/>
                </a:solidFill>
                <a:latin typeface="微软雅黑" panose="020B0503020204020204" pitchFamily="34" charset="-122"/>
                <a:ea typeface="微软雅黑" panose="020B0503020204020204" pitchFamily="34" charset="-122"/>
              </a:rPr>
              <a:t>结论</a:t>
            </a:r>
            <a:r>
              <a:rPr lang="zh-CN" altLang="en-US" sz="1400" dirty="0">
                <a:solidFill>
                  <a:srgbClr val="FF0000"/>
                </a:solidFill>
                <a:latin typeface="微软雅黑" panose="020B0503020204020204" pitchFamily="34" charset="-122"/>
                <a:ea typeface="微软雅黑" panose="020B0503020204020204" pitchFamily="34" charset="-122"/>
              </a:rPr>
              <a:t>：账号登录</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无权使用</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退回到平台登录</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平台首页</a:t>
            </a:r>
            <a:r>
              <a:rPr lang="zh-CN" altLang="en-US" sz="1400" dirty="0">
                <a:solidFill>
                  <a:srgbClr val="FF0000"/>
                </a:solidFill>
                <a:latin typeface="微软雅黑" panose="020B0503020204020204" pitchFamily="34" charset="-122"/>
                <a:ea typeface="微软雅黑" panose="020B0503020204020204" pitchFamily="34" charset="-122"/>
              </a:rPr>
              <a:t>。</a:t>
            </a:r>
          </a:p>
        </p:txBody>
      </p:sp>
      <p:sp>
        <p:nvSpPr>
          <p:cNvPr id="17" name="文本框 16"/>
          <p:cNvSpPr txBox="1"/>
          <p:nvPr/>
        </p:nvSpPr>
        <p:spPr>
          <a:xfrm>
            <a:off x="6607499" y="3676254"/>
            <a:ext cx="1783080" cy="337185"/>
          </a:xfrm>
          <a:prstGeom prst="rect">
            <a:avLst/>
          </a:prstGeom>
          <a:noFill/>
        </p:spPr>
        <p:txBody>
          <a:bodyPr wrap="none" rtlCol="0">
            <a:spAutoFit/>
          </a:bodyPr>
          <a:lstStyle/>
          <a:p>
            <a:r>
              <a:rPr lang="zh-CN" sz="1600" b="1" dirty="0">
                <a:latin typeface="微软雅黑" panose="020B0503020204020204" pitchFamily="34" charset="-122"/>
                <a:ea typeface="微软雅黑" panose="020B0503020204020204" pitchFamily="34" charset="-122"/>
              </a:rPr>
              <a:t>商品二维码</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发票</a:t>
            </a:r>
          </a:p>
        </p:txBody>
      </p:sp>
      <p:sp>
        <p:nvSpPr>
          <p:cNvPr id="18" name="文本框 17"/>
          <p:cNvSpPr txBox="1"/>
          <p:nvPr/>
        </p:nvSpPr>
        <p:spPr>
          <a:xfrm>
            <a:off x="6607499" y="4102339"/>
            <a:ext cx="2174240" cy="414020"/>
          </a:xfrm>
          <a:prstGeom prst="rect">
            <a:avLst/>
          </a:prstGeom>
          <a:noFill/>
        </p:spPr>
        <p:txBody>
          <a:bodyPr wrap="none" rtlCol="0">
            <a:spAutoFit/>
          </a:bodyPr>
          <a:lstStyle/>
          <a:p>
            <a:pPr algn="l">
              <a:lnSpc>
                <a:spcPct val="150000"/>
              </a:lnSpc>
            </a:pPr>
            <a:r>
              <a:rPr lang="en-US" altLang="zh-CN" sz="1400" b="1" dirty="0">
                <a:solidFill>
                  <a:schemeClr val="accent2"/>
                </a:solidFill>
                <a:latin typeface="微软雅黑" panose="020B0503020204020204" pitchFamily="34" charset="-122"/>
                <a:ea typeface="微软雅黑" panose="020B0503020204020204" pitchFamily="34" charset="-122"/>
              </a:rPr>
              <a:t>1. </a:t>
            </a:r>
            <a:r>
              <a:rPr lang="zh-CN" sz="1400" b="1" dirty="0">
                <a:solidFill>
                  <a:schemeClr val="accent2"/>
                </a:solidFill>
                <a:latin typeface="微软雅黑" panose="020B0503020204020204" pitchFamily="34" charset="-122"/>
                <a:ea typeface="微软雅黑" panose="020B0503020204020204" pitchFamily="34" charset="-122"/>
              </a:rPr>
              <a:t>发票信息：条码微站</a:t>
            </a:r>
            <a:r>
              <a:rPr lang="zh-CN" altLang="en-US" sz="1400" dirty="0">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28015" y="603250"/>
            <a:ext cx="10624820" cy="5128260"/>
          </a:xfrm>
          <a:prstGeom prst="rect">
            <a:avLst/>
          </a:prstGeom>
        </p:spPr>
      </p:pic>
      <p:sp>
        <p:nvSpPr>
          <p:cNvPr id="6" name="矩形 5"/>
          <p:cNvSpPr/>
          <p:nvPr/>
        </p:nvSpPr>
        <p:spPr>
          <a:xfrm>
            <a:off x="692252" y="5846013"/>
            <a:ext cx="10069830" cy="645160"/>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1200" b="1" dirty="0" smtClean="0">
                <a:solidFill>
                  <a:srgbClr val="FF0000"/>
                </a:solidFill>
                <a:latin typeface="微软雅黑" panose="020B0503020204020204" pitchFamily="34" charset="-122"/>
                <a:ea typeface="微软雅黑" panose="020B0503020204020204" pitchFamily="34" charset="-122"/>
              </a:rPr>
              <a:t>官方销售地址：</a:t>
            </a:r>
            <a:r>
              <a:rPr lang="zh-CN" altLang="en-US" sz="1200" dirty="0" smtClean="0">
                <a:solidFill>
                  <a:srgbClr val="333333"/>
                </a:solidFill>
                <a:latin typeface="微软雅黑" panose="020B0503020204020204" pitchFamily="34" charset="-122"/>
                <a:ea typeface="微软雅黑" panose="020B0503020204020204" pitchFamily="34" charset="-122"/>
              </a:rPr>
              <a:t>用户选择添加。如添加，</a:t>
            </a:r>
            <a:r>
              <a:rPr lang="en-US" altLang="zh-CN" sz="1200" dirty="0" smtClean="0">
                <a:solidFill>
                  <a:srgbClr val="333333"/>
                </a:solidFill>
                <a:latin typeface="微软雅黑" panose="020B0503020204020204" pitchFamily="34" charset="-122"/>
                <a:ea typeface="微软雅黑" panose="020B0503020204020204" pitchFamily="34" charset="-122"/>
              </a:rPr>
              <a:t>”</a:t>
            </a:r>
            <a:r>
              <a:rPr lang="zh-CN" altLang="en-US" sz="1200" dirty="0" smtClean="0">
                <a:solidFill>
                  <a:srgbClr val="333333"/>
                </a:solidFill>
                <a:latin typeface="微软雅黑" panose="020B0503020204020204" pitchFamily="34" charset="-122"/>
                <a:ea typeface="微软雅黑" panose="020B0503020204020204" pitchFamily="34" charset="-122"/>
              </a:rPr>
              <a:t>去订购</a:t>
            </a:r>
            <a:r>
              <a:rPr lang="en-US" altLang="zh-CN" sz="1200" dirty="0" smtClean="0">
                <a:solidFill>
                  <a:srgbClr val="333333"/>
                </a:solidFill>
                <a:latin typeface="微软雅黑" panose="020B0503020204020204" pitchFamily="34" charset="-122"/>
                <a:ea typeface="微软雅黑" panose="020B0503020204020204" pitchFamily="34" charset="-122"/>
              </a:rPr>
              <a:t>“</a:t>
            </a:r>
            <a:r>
              <a:rPr lang="zh-CN" altLang="en-US" sz="1200" dirty="0" smtClean="0">
                <a:solidFill>
                  <a:srgbClr val="333333"/>
                </a:solidFill>
                <a:latin typeface="微软雅黑" panose="020B0503020204020204" pitchFamily="34" charset="-122"/>
                <a:ea typeface="微软雅黑" panose="020B0503020204020204" pitchFamily="34" charset="-122"/>
              </a:rPr>
              <a:t>按钮可用。即，添加后，可以通过</a:t>
            </a:r>
            <a:r>
              <a:rPr lang="en-US" altLang="zh-CN" sz="1200" dirty="0" smtClean="0">
                <a:solidFill>
                  <a:srgbClr val="333333"/>
                </a:solidFill>
                <a:latin typeface="微软雅黑" panose="020B0503020204020204" pitchFamily="34" charset="-122"/>
                <a:ea typeface="微软雅黑" panose="020B0503020204020204" pitchFamily="34" charset="-122"/>
              </a:rPr>
              <a:t>”</a:t>
            </a:r>
            <a:r>
              <a:rPr lang="zh-CN" altLang="en-US" sz="1200" dirty="0" smtClean="0">
                <a:solidFill>
                  <a:srgbClr val="333333"/>
                </a:solidFill>
                <a:latin typeface="微软雅黑" panose="020B0503020204020204" pitchFamily="34" charset="-122"/>
                <a:ea typeface="微软雅黑" panose="020B0503020204020204" pitchFamily="34" charset="-122"/>
              </a:rPr>
              <a:t>去订购</a:t>
            </a:r>
            <a:r>
              <a:rPr lang="en-US" altLang="zh-CN" sz="1200" dirty="0" smtClean="0">
                <a:solidFill>
                  <a:srgbClr val="333333"/>
                </a:solidFill>
                <a:latin typeface="微软雅黑" panose="020B0503020204020204" pitchFamily="34" charset="-122"/>
                <a:ea typeface="微软雅黑" panose="020B0503020204020204" pitchFamily="34" charset="-122"/>
              </a:rPr>
              <a:t>“</a:t>
            </a:r>
            <a:r>
              <a:rPr lang="zh-CN" altLang="en-US" sz="1200" dirty="0" smtClean="0">
                <a:solidFill>
                  <a:srgbClr val="333333"/>
                </a:solidFill>
                <a:latin typeface="微软雅黑" panose="020B0503020204020204" pitchFamily="34" charset="-122"/>
                <a:ea typeface="微软雅黑" panose="020B0503020204020204" pitchFamily="34" charset="-122"/>
              </a:rPr>
              <a:t>按钮，复制对应链接，使用手机浏览器打开。</a:t>
            </a:r>
          </a:p>
          <a:p>
            <a:pPr marL="285750" indent="-285750">
              <a:lnSpc>
                <a:spcPct val="150000"/>
              </a:lnSpc>
              <a:buFont typeface="Wingdings" panose="05000000000000000000" pitchFamily="2" charset="2"/>
              <a:buChar char="Ø"/>
            </a:pPr>
            <a:r>
              <a:rPr lang="zh-CN" altLang="en-US" sz="1200" dirty="0" smtClean="0">
                <a:solidFill>
                  <a:srgbClr val="333333"/>
                </a:solidFill>
                <a:latin typeface="微软雅黑" panose="020B0503020204020204" pitchFamily="34" charset="-122"/>
                <a:ea typeface="微软雅黑" panose="020B0503020204020204" pitchFamily="34" charset="-122"/>
              </a:rPr>
              <a:t>跟多导购信息：</a:t>
            </a:r>
          </a:p>
        </p:txBody>
      </p:sp>
      <p:sp>
        <p:nvSpPr>
          <p:cNvPr id="11" name="文本框 10"/>
          <p:cNvSpPr txBox="1"/>
          <p:nvPr/>
        </p:nvSpPr>
        <p:spPr>
          <a:xfrm>
            <a:off x="8989384" y="182484"/>
            <a:ext cx="3023870" cy="306705"/>
          </a:xfrm>
          <a:prstGeom prst="rect">
            <a:avLst/>
          </a:prstGeom>
          <a:noFill/>
        </p:spPr>
        <p:txBody>
          <a:bodyPr wrap="none" rtlCol="0">
            <a:spAutoFit/>
          </a:bodyPr>
          <a:lstStyle/>
          <a:p>
            <a:pPr algn="l"/>
            <a:r>
              <a:rPr lang="en-US" sz="1400" b="1" dirty="0">
                <a:solidFill>
                  <a:srgbClr val="FF0000"/>
                </a:solidFill>
                <a:latin typeface="微软雅黑" panose="020B0503020204020204" pitchFamily="34" charset="-122"/>
                <a:ea typeface="微软雅黑" panose="020B0503020204020204" pitchFamily="34" charset="-122"/>
              </a:rPr>
              <a:t>2022.11.09  </a:t>
            </a:r>
            <a:r>
              <a:rPr lang="zh-CN" altLang="en-US" sz="1400" b="1" dirty="0">
                <a:solidFill>
                  <a:srgbClr val="FF0000"/>
                </a:solidFill>
                <a:latin typeface="微软雅黑" panose="020B0503020204020204" pitchFamily="34" charset="-122"/>
                <a:ea typeface="微软雅黑" panose="020B0503020204020204" pitchFamily="34" charset="-122"/>
              </a:rPr>
              <a:t>高级版</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扫码购物修改</a:t>
            </a:r>
            <a:endParaRPr lang="zh-CN" altLang="en-US" sz="1400" b="1"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067" y="745693"/>
            <a:ext cx="5862955" cy="368300"/>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1200" b="1" dirty="0" smtClean="0">
                <a:solidFill>
                  <a:srgbClr val="FF0000"/>
                </a:solidFill>
                <a:latin typeface="微软雅黑" panose="020B0503020204020204" pitchFamily="34" charset="-122"/>
                <a:ea typeface="微软雅黑" panose="020B0503020204020204" pitchFamily="34" charset="-122"/>
              </a:rPr>
              <a:t>更多导购信息：</a:t>
            </a:r>
            <a:r>
              <a:rPr lang="zh-CN" altLang="en-US" sz="1200" dirty="0" smtClean="0">
                <a:solidFill>
                  <a:srgbClr val="333333"/>
                </a:solidFill>
                <a:latin typeface="微软雅黑" panose="020B0503020204020204" pitchFamily="34" charset="-122"/>
                <a:ea typeface="微软雅黑" panose="020B0503020204020204" pitchFamily="34" charset="-122"/>
              </a:rPr>
              <a:t>点击跳转到</a:t>
            </a:r>
            <a:r>
              <a:rPr lang="en-US" altLang="zh-CN" sz="1200" dirty="0" smtClean="0">
                <a:solidFill>
                  <a:srgbClr val="333333"/>
                </a:solidFill>
                <a:latin typeface="微软雅黑" panose="020B0503020204020204" pitchFamily="34" charset="-122"/>
                <a:ea typeface="微软雅黑" panose="020B0503020204020204" pitchFamily="34" charset="-122"/>
              </a:rPr>
              <a:t>”</a:t>
            </a:r>
            <a:r>
              <a:rPr lang="zh-CN" altLang="en-US" sz="1200" dirty="0" smtClean="0">
                <a:solidFill>
                  <a:srgbClr val="333333"/>
                </a:solidFill>
                <a:latin typeface="微软雅黑" panose="020B0503020204020204" pitchFamily="34" charset="-122"/>
                <a:ea typeface="微软雅黑" panose="020B0503020204020204" pitchFamily="34" charset="-122"/>
              </a:rPr>
              <a:t>扫码购物</a:t>
            </a:r>
            <a:r>
              <a:rPr lang="en-US" altLang="zh-CN" sz="1200" dirty="0" smtClean="0">
                <a:solidFill>
                  <a:srgbClr val="333333"/>
                </a:solidFill>
                <a:latin typeface="微软雅黑" panose="020B0503020204020204" pitchFamily="34" charset="-122"/>
                <a:ea typeface="微软雅黑" panose="020B0503020204020204" pitchFamily="34" charset="-122"/>
              </a:rPr>
              <a:t>“</a:t>
            </a:r>
            <a:r>
              <a:rPr lang="zh-CN" altLang="en-US" sz="1200" dirty="0" smtClean="0">
                <a:solidFill>
                  <a:srgbClr val="333333"/>
                </a:solidFill>
                <a:latin typeface="微软雅黑" panose="020B0503020204020204" pitchFamily="34" charset="-122"/>
                <a:ea typeface="微软雅黑" panose="020B0503020204020204" pitchFamily="34" charset="-122"/>
              </a:rPr>
              <a:t>模块。如可以，仅显示对应</a:t>
            </a:r>
            <a:r>
              <a:rPr lang="en-US" altLang="zh-CN" sz="1200" dirty="0" smtClean="0">
                <a:solidFill>
                  <a:srgbClr val="333333"/>
                </a:solidFill>
                <a:latin typeface="微软雅黑" panose="020B0503020204020204" pitchFamily="34" charset="-122"/>
                <a:ea typeface="微软雅黑" panose="020B0503020204020204" pitchFamily="34" charset="-122"/>
              </a:rPr>
              <a:t>GTIN</a:t>
            </a:r>
            <a:r>
              <a:rPr lang="zh-CN" altLang="en-US" sz="1200" dirty="0" smtClean="0">
                <a:solidFill>
                  <a:srgbClr val="333333"/>
                </a:solidFill>
                <a:latin typeface="微软雅黑" panose="020B0503020204020204" pitchFamily="34" charset="-122"/>
                <a:ea typeface="微软雅黑" panose="020B0503020204020204" pitchFamily="34" charset="-122"/>
              </a:rPr>
              <a:t>信息。</a:t>
            </a:r>
          </a:p>
        </p:txBody>
      </p:sp>
      <p:pic>
        <p:nvPicPr>
          <p:cNvPr id="2" name="图片 1"/>
          <p:cNvPicPr>
            <a:picLocks noChangeAspect="1"/>
          </p:cNvPicPr>
          <p:nvPr/>
        </p:nvPicPr>
        <p:blipFill>
          <a:blip r:embed="rId2"/>
          <a:stretch>
            <a:fillRect/>
          </a:stretch>
        </p:blipFill>
        <p:spPr>
          <a:xfrm>
            <a:off x="99060" y="1579880"/>
            <a:ext cx="11993880" cy="42735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66519" y="2328056"/>
            <a:ext cx="172354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企业门户管理</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5092167" y="3915613"/>
            <a:ext cx="1729961"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企业二维码配置</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5092167" y="4376071"/>
            <a:ext cx="1729961"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企业公众号关联</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5092167" y="4836529"/>
            <a:ext cx="1550424"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商品目录管理</a:t>
            </a:r>
            <a:endParaRPr lang="zh-CN" altLang="en-US" sz="1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829504" y="2781107"/>
            <a:ext cx="7219566" cy="738664"/>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面向中小型企业提供基于微信小程序的企业门户构建，企业门户可以直接关联商品信息，打造企业微运营小平台。此外，支持与企业公众号的快速融合，方便企业宣传使用。</a:t>
            </a:r>
            <a:endParaRPr lang="en-US" altLang="zh-CN" sz="1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5092167" y="5296987"/>
            <a:ext cx="1550424"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企业宣传管理</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4604" y="1913193"/>
            <a:ext cx="11854994" cy="3769150"/>
          </a:xfrm>
          <a:prstGeom prst="rect">
            <a:avLst/>
          </a:prstGeom>
        </p:spPr>
      </p:pic>
      <p:sp>
        <p:nvSpPr>
          <p:cNvPr id="5" name="文本框 4"/>
          <p:cNvSpPr txBox="1"/>
          <p:nvPr/>
        </p:nvSpPr>
        <p:spPr>
          <a:xfrm>
            <a:off x="214604" y="324838"/>
            <a:ext cx="2770310"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企业二维码</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功能列表</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3146477" y="417171"/>
            <a:ext cx="1620957" cy="307777"/>
          </a:xfrm>
          <a:prstGeom prst="rect">
            <a:avLst/>
          </a:prstGeom>
          <a:solidFill>
            <a:schemeClr val="bg1"/>
          </a:solidFill>
        </p:spPr>
        <p:txBody>
          <a:bodyPr wrap="none">
            <a:spAutoFit/>
          </a:bodyPr>
          <a:lstStyle/>
          <a:p>
            <a:pPr algn="ctr"/>
            <a:r>
              <a:rPr lang="zh-CN" altLang="en-US" sz="1400" dirty="0" smtClean="0">
                <a:latin typeface="微软雅黑" panose="020B0503020204020204" pitchFamily="34" charset="-122"/>
                <a:ea typeface="微软雅黑" panose="020B0503020204020204" pitchFamily="34" charset="-122"/>
              </a:rPr>
              <a:t>此部分可单独开发</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2596" y="220275"/>
            <a:ext cx="3775393"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商品目录管理（仅支持高级版）</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2866372" y="1356268"/>
            <a:ext cx="818029"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关键字</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信息</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4834300" y="1356268"/>
            <a:ext cx="1147958"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商品目录标签</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7" name="直接箭头连接符 6"/>
          <p:cNvCxnSpPr>
            <a:stCxn id="5" idx="3"/>
            <a:endCxn id="6" idx="1"/>
          </p:cNvCxnSpPr>
          <p:nvPr/>
        </p:nvCxnSpPr>
        <p:spPr>
          <a:xfrm>
            <a:off x="3684401" y="1547546"/>
            <a:ext cx="1149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017487" y="1416741"/>
            <a:ext cx="46679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聚合</a:t>
            </a:r>
            <a:endParaRPr lang="en-US" altLang="zh-CN" sz="11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334711" y="1356268"/>
            <a:ext cx="1505588"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已</a:t>
            </a:r>
            <a:r>
              <a:rPr lang="zh-CN" altLang="en-US" sz="1200" dirty="0" smtClean="0">
                <a:solidFill>
                  <a:schemeClr val="tx1"/>
                </a:solidFill>
                <a:latin typeface="微软雅黑" panose="020B0503020204020204" pitchFamily="34" charset="-122"/>
                <a:ea typeface="微软雅黑" panose="020B0503020204020204" pitchFamily="34" charset="-122"/>
              </a:rPr>
              <a:t>激活</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高级</a:t>
            </a:r>
            <a:r>
              <a:rPr lang="zh-CN" altLang="en-US" sz="1200" dirty="0" smtClean="0">
                <a:solidFill>
                  <a:schemeClr val="tx1"/>
                </a:solidFill>
                <a:latin typeface="微软雅黑" panose="020B0503020204020204" pitchFamily="34" charset="-122"/>
                <a:ea typeface="微软雅黑" panose="020B0503020204020204" pitchFamily="34" charset="-122"/>
              </a:rPr>
              <a:t>版二</a:t>
            </a:r>
            <a:r>
              <a:rPr lang="zh-CN" altLang="en-US" sz="1200" dirty="0">
                <a:solidFill>
                  <a:schemeClr val="tx1"/>
                </a:solidFill>
                <a:latin typeface="微软雅黑" panose="020B0503020204020204" pitchFamily="34" charset="-122"/>
                <a:ea typeface="微软雅黑" panose="020B0503020204020204" pitchFamily="34" charset="-122"/>
              </a:rPr>
              <a:t>维</a:t>
            </a:r>
            <a:r>
              <a:rPr lang="zh-CN" altLang="en-US" sz="1200" dirty="0" smtClean="0">
                <a:solidFill>
                  <a:schemeClr val="tx1"/>
                </a:solidFill>
                <a:latin typeface="微软雅黑" panose="020B0503020204020204" pitchFamily="34" charset="-122"/>
                <a:ea typeface="微软雅黑" panose="020B0503020204020204" pitchFamily="34" charset="-122"/>
              </a:rPr>
              <a:t>码商品</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2" name="直接箭头连接符 11"/>
          <p:cNvCxnSpPr>
            <a:stCxn id="10" idx="3"/>
            <a:endCxn id="5" idx="1"/>
          </p:cNvCxnSpPr>
          <p:nvPr/>
        </p:nvCxnSpPr>
        <p:spPr>
          <a:xfrm>
            <a:off x="1840299" y="1547546"/>
            <a:ext cx="1026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119937" y="1416740"/>
            <a:ext cx="46679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提取</a:t>
            </a:r>
            <a:endParaRPr lang="en-US" altLang="zh-CN" sz="1100" dirty="0" smtClean="0">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a:stretch>
            <a:fillRect/>
          </a:stretch>
        </p:blipFill>
        <p:spPr>
          <a:xfrm>
            <a:off x="242596" y="4925148"/>
            <a:ext cx="11833282" cy="1465894"/>
          </a:xfrm>
          <a:prstGeom prst="rect">
            <a:avLst/>
          </a:prstGeom>
        </p:spPr>
      </p:pic>
      <p:sp>
        <p:nvSpPr>
          <p:cNvPr id="21" name="文本框 20"/>
          <p:cNvSpPr txBox="1"/>
          <p:nvPr/>
        </p:nvSpPr>
        <p:spPr>
          <a:xfrm>
            <a:off x="153081" y="4411789"/>
            <a:ext cx="3026791"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商品目录管理</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功能列表</a:t>
            </a:r>
            <a:endParaRPr lang="zh-CN" altLang="en-US" sz="2000" b="1" dirty="0">
              <a:latin typeface="微软雅黑" panose="020B0503020204020204" pitchFamily="34" charset="-122"/>
              <a:ea typeface="微软雅黑" panose="020B0503020204020204" pitchFamily="34" charset="-122"/>
            </a:endParaRPr>
          </a:p>
        </p:txBody>
      </p:sp>
      <p:sp>
        <p:nvSpPr>
          <p:cNvPr id="13" name="矩形 12"/>
          <p:cNvSpPr/>
          <p:nvPr/>
        </p:nvSpPr>
        <p:spPr>
          <a:xfrm>
            <a:off x="3808115" y="312608"/>
            <a:ext cx="2448106"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原“产品标签管理”功能</a:t>
            </a:r>
            <a:endParaRPr lang="zh-CN" altLang="en-US" sz="1400" dirty="0">
              <a:latin typeface="微软雅黑" panose="020B0503020204020204" pitchFamily="34" charset="-122"/>
              <a:ea typeface="微软雅黑" panose="020B0503020204020204" pitchFamily="34" charset="-122"/>
            </a:endParaRPr>
          </a:p>
        </p:txBody>
      </p:sp>
      <p:sp>
        <p:nvSpPr>
          <p:cNvPr id="15" name="矩形 14"/>
          <p:cNvSpPr/>
          <p:nvPr/>
        </p:nvSpPr>
        <p:spPr>
          <a:xfrm>
            <a:off x="2337606" y="2414233"/>
            <a:ext cx="960203"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原标签名称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5882186" y="2417775"/>
            <a:ext cx="1147958"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新商品标签</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7" name="直接箭头连接符 16"/>
          <p:cNvCxnSpPr>
            <a:stCxn id="15" idx="3"/>
          </p:cNvCxnSpPr>
          <p:nvPr/>
        </p:nvCxnSpPr>
        <p:spPr>
          <a:xfrm flipV="1">
            <a:off x="3297809" y="2605509"/>
            <a:ext cx="78466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57134" y="2414234"/>
            <a:ext cx="1505588"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商品目录标签</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2" name="直接箭头连接符 21"/>
          <p:cNvCxnSpPr>
            <a:stCxn id="19" idx="3"/>
            <a:endCxn id="15" idx="1"/>
          </p:cNvCxnSpPr>
          <p:nvPr/>
        </p:nvCxnSpPr>
        <p:spPr>
          <a:xfrm flipV="1">
            <a:off x="1862722" y="2605511"/>
            <a:ext cx="4748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473427" y="2474705"/>
            <a:ext cx="46679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修改</a:t>
            </a:r>
            <a:endParaRPr lang="en-US" altLang="zh-CN" sz="1100" dirty="0" smtClean="0">
              <a:latin typeface="微软雅黑" panose="020B0503020204020204" pitchFamily="34" charset="-122"/>
              <a:ea typeface="微软雅黑" panose="020B0503020204020204" pitchFamily="34" charset="-122"/>
            </a:endParaRPr>
          </a:p>
        </p:txBody>
      </p:sp>
      <p:cxnSp>
        <p:nvCxnSpPr>
          <p:cNvPr id="29" name="直接箭头连接符 28"/>
          <p:cNvCxnSpPr>
            <a:stCxn id="16" idx="3"/>
            <a:endCxn id="32" idx="1"/>
          </p:cNvCxnSpPr>
          <p:nvPr/>
        </p:nvCxnSpPr>
        <p:spPr>
          <a:xfrm>
            <a:off x="7030144" y="2609053"/>
            <a:ext cx="569193" cy="2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599337" y="2444844"/>
            <a:ext cx="1577810"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商品关键字同步修改</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334711" y="917687"/>
            <a:ext cx="1117614" cy="307777"/>
          </a:xfrm>
          <a:prstGeom prst="rect">
            <a:avLst/>
          </a:prstGeom>
          <a:noFill/>
        </p:spPr>
        <p:txBody>
          <a:bodyPr wrap="none" rtlCol="0">
            <a:spAutoFit/>
          </a:bodyPr>
          <a:lstStyle/>
          <a:p>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数据生成</a:t>
            </a:r>
            <a:endParaRPr lang="zh-CN" altLang="en-US" sz="1400" b="1"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357134" y="2041055"/>
            <a:ext cx="1117614" cy="307777"/>
          </a:xfrm>
          <a:prstGeom prst="rect">
            <a:avLst/>
          </a:prstGeom>
          <a:noFill/>
        </p:spPr>
        <p:txBody>
          <a:bodyPr wrap="none" rtlCol="0">
            <a:spAutoFit/>
          </a:bodyPr>
          <a:lstStyle/>
          <a:p>
            <a:r>
              <a:rPr lang="en-US" altLang="zh-CN" sz="1400" b="1" dirty="0" smtClean="0">
                <a:latin typeface="微软雅黑" panose="020B0503020204020204" pitchFamily="34" charset="-122"/>
                <a:ea typeface="微软雅黑" panose="020B0503020204020204" pitchFamily="34" charset="-122"/>
              </a:rPr>
              <a:t>2. </a:t>
            </a:r>
            <a:r>
              <a:rPr lang="zh-CN" altLang="en-US" sz="1400" b="1" dirty="0" smtClean="0">
                <a:latin typeface="微软雅黑" panose="020B0503020204020204" pitchFamily="34" charset="-122"/>
                <a:ea typeface="微软雅黑" panose="020B0503020204020204" pitchFamily="34" charset="-122"/>
              </a:rPr>
              <a:t>标签修改</a:t>
            </a:r>
            <a:endParaRPr lang="zh-CN" altLang="en-US" sz="1400" b="1" dirty="0">
              <a:latin typeface="微软雅黑" panose="020B0503020204020204" pitchFamily="34" charset="-122"/>
              <a:ea typeface="微软雅黑" panose="020B0503020204020204" pitchFamily="34" charset="-122"/>
            </a:endParaRPr>
          </a:p>
        </p:txBody>
      </p:sp>
      <p:sp>
        <p:nvSpPr>
          <p:cNvPr id="56" name="菱形 55"/>
          <p:cNvSpPr/>
          <p:nvPr/>
        </p:nvSpPr>
        <p:spPr>
          <a:xfrm>
            <a:off x="4059125" y="2348832"/>
            <a:ext cx="973043"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是否重复</a:t>
            </a:r>
            <a:endParaRPr lang="zh-CN" altLang="en-US" sz="1100" dirty="0">
              <a:solidFill>
                <a:schemeClr val="tx1"/>
              </a:solidFill>
              <a:latin typeface="微软雅黑" panose="020B0503020204020204" pitchFamily="34" charset="-122"/>
              <a:ea typeface="微软雅黑" panose="020B0503020204020204" pitchFamily="34" charset="-122"/>
            </a:endParaRPr>
          </a:p>
        </p:txBody>
      </p:sp>
      <p:cxnSp>
        <p:nvCxnSpPr>
          <p:cNvPr id="58" name="直接箭头连接符 57"/>
          <p:cNvCxnSpPr>
            <a:stCxn id="56" idx="3"/>
            <a:endCxn id="16" idx="1"/>
          </p:cNvCxnSpPr>
          <p:nvPr/>
        </p:nvCxnSpPr>
        <p:spPr>
          <a:xfrm flipV="1">
            <a:off x="5032168" y="2609053"/>
            <a:ext cx="850018" cy="8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226297" y="2474705"/>
            <a:ext cx="325730"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否</a:t>
            </a:r>
            <a:endParaRPr lang="en-US" altLang="zh-CN" sz="1100" dirty="0" smtClean="0">
              <a:latin typeface="微软雅黑" panose="020B0503020204020204" pitchFamily="34" charset="-122"/>
              <a:ea typeface="微软雅黑" panose="020B0503020204020204" pitchFamily="34" charset="-122"/>
            </a:endParaRPr>
          </a:p>
        </p:txBody>
      </p:sp>
      <p:sp>
        <p:nvSpPr>
          <p:cNvPr id="71" name="矩形 70"/>
          <p:cNvSpPr/>
          <p:nvPr/>
        </p:nvSpPr>
        <p:spPr>
          <a:xfrm>
            <a:off x="5882186" y="3186889"/>
            <a:ext cx="1147958"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与已有标签</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合并展示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73" name="肘形连接符 72"/>
          <p:cNvCxnSpPr>
            <a:stCxn id="56" idx="2"/>
            <a:endCxn id="71" idx="1"/>
          </p:cNvCxnSpPr>
          <p:nvPr/>
        </p:nvCxnSpPr>
        <p:spPr>
          <a:xfrm rot="16200000" flipH="1">
            <a:off x="4968281" y="2464261"/>
            <a:ext cx="491271" cy="13365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4900567" y="3264339"/>
            <a:ext cx="325730"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是</a:t>
            </a:r>
            <a:endParaRPr lang="en-US" altLang="zh-CN" sz="1100" dirty="0" smtClean="0">
              <a:latin typeface="微软雅黑" panose="020B0503020204020204" pitchFamily="34" charset="-122"/>
              <a:ea typeface="微软雅黑" panose="020B0503020204020204" pitchFamily="34" charset="-122"/>
            </a:endParaRPr>
          </a:p>
        </p:txBody>
      </p:sp>
      <p:cxnSp>
        <p:nvCxnSpPr>
          <p:cNvPr id="76" name="肘形连接符 75"/>
          <p:cNvCxnSpPr>
            <a:stCxn id="71" idx="3"/>
            <a:endCxn id="32" idx="2"/>
          </p:cNvCxnSpPr>
          <p:nvPr/>
        </p:nvCxnSpPr>
        <p:spPr>
          <a:xfrm flipV="1">
            <a:off x="7030144" y="2827399"/>
            <a:ext cx="1358098" cy="5507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2596" y="220275"/>
            <a:ext cx="3775393"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商品目录管理（仅支持高级版）</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591126" y="1341965"/>
            <a:ext cx="9772073" cy="1200329"/>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标签是否支持删除，如果删除，是仅删除标签还是对应关键字内容同步删除？标签删除后，会再次聚合显示吗</a:t>
            </a:r>
          </a:p>
          <a:p>
            <a:pPr>
              <a:lnSpc>
                <a:spcPct val="150000"/>
              </a:lnSpc>
            </a:pPr>
            <a:r>
              <a:rPr lang="zh-CN" altLang="en-US" sz="1200" dirty="0">
                <a:latin typeface="微软雅黑" panose="020B0503020204020204" pitchFamily="34" charset="-122"/>
                <a:ea typeface="微软雅黑" panose="020B0503020204020204" pitchFamily="34" charset="-122"/>
              </a:rPr>
              <a:t>标签名称修改后，生成新的标签名称，新的标签名称修改为空，仍然显示原标签名称。</a:t>
            </a:r>
          </a:p>
          <a:p>
            <a:pPr>
              <a:lnSpc>
                <a:spcPct val="150000"/>
              </a:lnSpc>
            </a:pPr>
            <a:r>
              <a:rPr lang="zh-CN" altLang="en-US" sz="1200" dirty="0">
                <a:latin typeface="微软雅黑" panose="020B0503020204020204" pitchFamily="34" charset="-122"/>
                <a:ea typeface="微软雅黑" panose="020B0503020204020204" pitchFamily="34" charset="-122"/>
              </a:rPr>
              <a:t>是否允许修改为空？修改为空后，目前标签不展示，但是对应商品关键字内容，变成（显示）原关键字</a:t>
            </a:r>
          </a:p>
          <a:p>
            <a:pPr>
              <a:lnSpc>
                <a:spcPct val="150000"/>
              </a:lnSpc>
            </a:pPr>
            <a:r>
              <a:rPr lang="zh-CN" altLang="en-US" sz="1200" dirty="0">
                <a:latin typeface="微软雅黑" panose="020B0503020204020204" pitchFamily="34" charset="-122"/>
                <a:ea typeface="微软雅黑" panose="020B0503020204020204" pitchFamily="34" charset="-122"/>
              </a:rPr>
              <a:t>原逻辑：添加和修改逻辑：数据重新更新后，会重新聚合一次</a:t>
            </a:r>
          </a:p>
        </p:txBody>
      </p:sp>
      <p:sp>
        <p:nvSpPr>
          <p:cNvPr id="4" name="矩形 3"/>
          <p:cNvSpPr/>
          <p:nvPr/>
        </p:nvSpPr>
        <p:spPr>
          <a:xfrm>
            <a:off x="591125" y="2791982"/>
            <a:ext cx="9772073" cy="923330"/>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2022.04.15 </a:t>
            </a:r>
            <a:r>
              <a:rPr lang="zh-CN" altLang="en-US" sz="1200" dirty="0">
                <a:latin typeface="微软雅黑" panose="020B0503020204020204" pitchFamily="34" charset="-122"/>
                <a:ea typeface="微软雅黑" panose="020B0503020204020204" pitchFamily="34" charset="-122"/>
              </a:rPr>
              <a:t>标签管理：标签管理</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修改标签</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原标签和商品关联关系取消</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证</a:t>
            </a:r>
            <a:r>
              <a:rPr lang="zh-CN" altLang="en-US" sz="1200" dirty="0">
                <a:latin typeface="微软雅黑" panose="020B0503020204020204" pitchFamily="34" charset="-122"/>
                <a:ea typeface="微软雅黑" panose="020B0503020204020204" pitchFamily="34" charset="-122"/>
              </a:rPr>
              <a:t>照如原关联标签内容</a:t>
            </a: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，标签</a:t>
            </a: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名称修改后，修改</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后，标签</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和证照关联关系还在，商品对应关系取消</a:t>
            </a:r>
          </a:p>
          <a:p>
            <a:pPr>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2022.04.15 </a:t>
            </a:r>
            <a:r>
              <a:rPr lang="zh-CN" altLang="en-US" sz="1200" dirty="0">
                <a:latin typeface="微软雅黑" panose="020B0503020204020204" pitchFamily="34" charset="-122"/>
                <a:ea typeface="微软雅黑" panose="020B0503020204020204" pitchFamily="34" charset="-122"/>
              </a:rPr>
              <a:t>标签管理：标签修改后，产品对应关键字也修改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89249" y="243444"/>
            <a:ext cx="2691130" cy="398780"/>
          </a:xfrm>
          <a:prstGeom prst="rect">
            <a:avLst/>
          </a:prstGeom>
          <a:noFill/>
        </p:spPr>
        <p:txBody>
          <a:bodyPr wrap="none" rtlCol="0">
            <a:spAutoFit/>
          </a:bodyPr>
          <a:lstStyle/>
          <a:p>
            <a:r>
              <a:rPr lang="zh-CN" sz="2000" b="1" dirty="0">
                <a:latin typeface="微软雅黑" panose="020B0503020204020204" pitchFamily="34" charset="-122"/>
                <a:ea typeface="微软雅黑" panose="020B0503020204020204" pitchFamily="34" charset="-122"/>
              </a:rPr>
              <a:t>高级版</a:t>
            </a:r>
            <a:r>
              <a:rPr lang="en-US" altLang="zh-CN" sz="2000" b="1" dirty="0">
                <a:latin typeface="微软雅黑" panose="020B0503020204020204" pitchFamily="34" charset="-122"/>
                <a:ea typeface="微软雅黑" panose="020B0503020204020204" pitchFamily="34" charset="-122"/>
              </a:rPr>
              <a:t>--</a:t>
            </a:r>
            <a:r>
              <a:rPr lang="zh-CN" sz="2000" b="1" dirty="0">
                <a:latin typeface="微软雅黑" panose="020B0503020204020204" pitchFamily="34" charset="-122"/>
                <a:ea typeface="微软雅黑" panose="020B0503020204020204" pitchFamily="34" charset="-122"/>
              </a:rPr>
              <a:t>商品目录管理</a:t>
            </a:r>
          </a:p>
        </p:txBody>
      </p:sp>
      <p:sp>
        <p:nvSpPr>
          <p:cNvPr id="2" name="文本框 1"/>
          <p:cNvSpPr txBox="1"/>
          <p:nvPr/>
        </p:nvSpPr>
        <p:spPr>
          <a:xfrm>
            <a:off x="8318824" y="289799"/>
            <a:ext cx="2816225" cy="306705"/>
          </a:xfrm>
          <a:prstGeom prst="rect">
            <a:avLst/>
          </a:prstGeom>
          <a:noFill/>
        </p:spPr>
        <p:txBody>
          <a:bodyPr wrap="none" rtlCol="0">
            <a:spAutoFit/>
          </a:bodyPr>
          <a:lstStyle/>
          <a:p>
            <a:r>
              <a:rPr lang="en-US" sz="1400" b="1" dirty="0">
                <a:solidFill>
                  <a:schemeClr val="accent2"/>
                </a:solidFill>
                <a:latin typeface="微软雅黑" panose="020B0503020204020204" pitchFamily="34" charset="-122"/>
                <a:ea typeface="微软雅黑" panose="020B0503020204020204" pitchFamily="34" charset="-122"/>
              </a:rPr>
              <a:t>2022.10.10 </a:t>
            </a:r>
            <a:r>
              <a:rPr lang="zh-CN" altLang="en-US" sz="1400" b="1" dirty="0">
                <a:solidFill>
                  <a:schemeClr val="accent2"/>
                </a:solidFill>
                <a:latin typeface="微软雅黑" panose="020B0503020204020204" pitchFamily="34" charset="-122"/>
                <a:ea typeface="微软雅黑" panose="020B0503020204020204" pitchFamily="34" charset="-122"/>
              </a:rPr>
              <a:t>修改内容：规则梳理</a:t>
            </a:r>
          </a:p>
        </p:txBody>
      </p:sp>
      <p:sp>
        <p:nvSpPr>
          <p:cNvPr id="4" name="文本框 3"/>
          <p:cNvSpPr txBox="1"/>
          <p:nvPr/>
        </p:nvSpPr>
        <p:spPr>
          <a:xfrm>
            <a:off x="358464" y="791449"/>
            <a:ext cx="4649470" cy="1060450"/>
          </a:xfrm>
          <a:prstGeom prst="rect">
            <a:avLst/>
          </a:prstGeom>
          <a:noFill/>
        </p:spPr>
        <p:txBody>
          <a:bodyPr wrap="none" rtlCol="0">
            <a:spAutoFit/>
          </a:bodyPr>
          <a:lstStyle/>
          <a:p>
            <a:pPr>
              <a:lnSpc>
                <a:spcPct val="150000"/>
              </a:lnSpc>
            </a:pPr>
            <a:r>
              <a:rPr lang="zh-CN" sz="1400" b="1" dirty="0">
                <a:solidFill>
                  <a:schemeClr val="tx1"/>
                </a:solidFill>
                <a:latin typeface="微软雅黑" panose="020B0503020204020204" pitchFamily="34" charset="-122"/>
                <a:ea typeface="微软雅黑" panose="020B0503020204020204" pitchFamily="34" charset="-122"/>
              </a:rPr>
              <a:t>高级版</a:t>
            </a:r>
            <a:r>
              <a:rPr lang="en-US" altLang="zh-CN" sz="1400" b="1" dirty="0">
                <a:solidFill>
                  <a:schemeClr val="tx1"/>
                </a:solidFill>
                <a:latin typeface="微软雅黑" panose="020B0503020204020204" pitchFamily="34" charset="-122"/>
                <a:ea typeface="微软雅黑" panose="020B0503020204020204" pitchFamily="34" charset="-122"/>
              </a:rPr>
              <a:t>--</a:t>
            </a:r>
            <a:r>
              <a:rPr lang="zh-CN" altLang="en-US" sz="1400" b="1" dirty="0">
                <a:solidFill>
                  <a:schemeClr val="tx1"/>
                </a:solidFill>
                <a:latin typeface="微软雅黑" panose="020B0503020204020204" pitchFamily="34" charset="-122"/>
                <a:ea typeface="微软雅黑" panose="020B0503020204020204" pitchFamily="34" charset="-122"/>
              </a:rPr>
              <a:t>商品目录管理逻辑</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1. </a:t>
            </a:r>
            <a:r>
              <a:rPr lang="zh-CN" altLang="en-US" sz="1400" b="1" dirty="0">
                <a:solidFill>
                  <a:schemeClr val="tx1"/>
                </a:solidFill>
                <a:latin typeface="微软雅黑" panose="020B0503020204020204" pitchFamily="34" charset="-122"/>
                <a:ea typeface="微软雅黑" panose="020B0503020204020204" pitchFamily="34" charset="-122"/>
              </a:rPr>
              <a:t>基本原则：</a:t>
            </a:r>
            <a:r>
              <a:rPr lang="zh-CN" altLang="en-US" sz="1400" dirty="0">
                <a:solidFill>
                  <a:schemeClr val="tx1"/>
                </a:solidFill>
                <a:latin typeface="微软雅黑" panose="020B0503020204020204" pitchFamily="34" charset="-122"/>
                <a:ea typeface="微软雅黑" panose="020B0503020204020204" pitchFamily="34" charset="-122"/>
              </a:rPr>
              <a:t>商品目录标签是由</a:t>
            </a:r>
            <a:r>
              <a:rPr lang="zh-CN" altLang="en-US" sz="1400" b="1" dirty="0">
                <a:solidFill>
                  <a:srgbClr val="FF0000"/>
                </a:solidFill>
                <a:latin typeface="微软雅黑" panose="020B0503020204020204" pitchFamily="34" charset="-122"/>
                <a:ea typeface="微软雅黑" panose="020B0503020204020204" pitchFamily="34" charset="-122"/>
              </a:rPr>
              <a:t>商品关键字</a:t>
            </a:r>
            <a:r>
              <a:rPr lang="zh-CN" altLang="en-US" sz="1400" dirty="0">
                <a:solidFill>
                  <a:schemeClr val="tx1"/>
                </a:solidFill>
                <a:latin typeface="微软雅黑" panose="020B0503020204020204" pitchFamily="34" charset="-122"/>
                <a:ea typeface="微软雅黑" panose="020B0503020204020204" pitchFamily="34" charset="-122"/>
              </a:rPr>
              <a:t>聚合出来的。</a:t>
            </a:r>
          </a:p>
          <a:p>
            <a:pPr marL="285750" indent="-285750">
              <a:lnSpc>
                <a:spcPct val="150000"/>
              </a:lnSpc>
              <a:buFont typeface="Wingdings" panose="05000000000000000000" charset="0"/>
              <a:buChar char="Ø"/>
            </a:pPr>
            <a:r>
              <a:rPr lang="zh-CN" altLang="en-US" sz="1400" dirty="0">
                <a:solidFill>
                  <a:schemeClr val="tx1"/>
                </a:solidFill>
                <a:latin typeface="微软雅黑" panose="020B0503020204020204" pitchFamily="34" charset="-122"/>
                <a:ea typeface="微软雅黑" panose="020B0503020204020204" pitchFamily="34" charset="-122"/>
              </a:rPr>
              <a:t>初始化，显示所有商品内容和聚合的关键字标签；</a:t>
            </a:r>
          </a:p>
        </p:txBody>
      </p:sp>
      <p:sp>
        <p:nvSpPr>
          <p:cNvPr id="5" name="文本框 4"/>
          <p:cNvSpPr txBox="1"/>
          <p:nvPr/>
        </p:nvSpPr>
        <p:spPr>
          <a:xfrm>
            <a:off x="358775" y="2000885"/>
            <a:ext cx="9282430" cy="1706880"/>
          </a:xfrm>
          <a:prstGeom prst="rect">
            <a:avLst/>
          </a:prstGeom>
          <a:noFill/>
        </p:spPr>
        <p:txBody>
          <a:bodyPr wrap="square" rtlCol="0" anchor="t">
            <a:spAutoFit/>
          </a:bodyPr>
          <a:lstStyle/>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sym typeface="+mn-ea"/>
              </a:rPr>
              <a:t>2.  </a:t>
            </a:r>
            <a:r>
              <a:rPr lang="zh-CN" altLang="en-US" sz="1400" b="1" dirty="0">
                <a:solidFill>
                  <a:schemeClr val="tx1"/>
                </a:solidFill>
                <a:latin typeface="微软雅黑" panose="020B0503020204020204" pitchFamily="34" charset="-122"/>
                <a:ea typeface="微软雅黑" panose="020B0503020204020204" pitchFamily="34" charset="-122"/>
                <a:sym typeface="+mn-ea"/>
              </a:rPr>
              <a:t>查询逻辑：</a:t>
            </a:r>
            <a:r>
              <a:rPr lang="zh-CN" altLang="en-US" sz="1400" dirty="0">
                <a:solidFill>
                  <a:schemeClr val="tx1"/>
                </a:solidFill>
                <a:latin typeface="微软雅黑" panose="020B0503020204020204" pitchFamily="34" charset="-122"/>
                <a:ea typeface="微软雅黑" panose="020B0503020204020204" pitchFamily="34" charset="-122"/>
                <a:sym typeface="+mn-ea"/>
              </a:rPr>
              <a:t>输入检索词，点击</a:t>
            </a:r>
            <a:r>
              <a:rPr lang="en-US" altLang="zh-CN" sz="1400" dirty="0">
                <a:solidFill>
                  <a:schemeClr val="tx1"/>
                </a:solidFill>
                <a:latin typeface="微软雅黑" panose="020B0503020204020204" pitchFamily="34" charset="-122"/>
                <a:ea typeface="微软雅黑" panose="020B0503020204020204" pitchFamily="34" charset="-122"/>
                <a:sym typeface="+mn-ea"/>
              </a:rPr>
              <a:t>“</a:t>
            </a:r>
            <a:r>
              <a:rPr lang="zh-CN" altLang="en-US" sz="1400" dirty="0">
                <a:solidFill>
                  <a:schemeClr val="tx1"/>
                </a:solidFill>
                <a:latin typeface="微软雅黑" panose="020B0503020204020204" pitchFamily="34" charset="-122"/>
                <a:ea typeface="微软雅黑" panose="020B0503020204020204" pitchFamily="34" charset="-122"/>
                <a:sym typeface="+mn-ea"/>
              </a:rPr>
              <a:t>查询</a:t>
            </a:r>
            <a:r>
              <a:rPr lang="en-US" altLang="zh-CN" sz="1400" dirty="0">
                <a:solidFill>
                  <a:schemeClr val="tx1"/>
                </a:solidFill>
                <a:latin typeface="微软雅黑" panose="020B0503020204020204" pitchFamily="34" charset="-122"/>
                <a:ea typeface="微软雅黑" panose="020B0503020204020204" pitchFamily="34" charset="-122"/>
                <a:sym typeface="+mn-ea"/>
              </a:rPr>
              <a:t>”</a:t>
            </a:r>
            <a:r>
              <a:rPr lang="zh-CN" altLang="en-US" sz="1400" dirty="0">
                <a:solidFill>
                  <a:schemeClr val="tx1"/>
                </a:solidFill>
                <a:latin typeface="微软雅黑" panose="020B0503020204020204" pitchFamily="34" charset="-122"/>
                <a:ea typeface="微软雅黑" panose="020B0503020204020204" pitchFamily="34" charset="-122"/>
                <a:sym typeface="+mn-ea"/>
              </a:rPr>
              <a:t>后，产品列表内容和目录标签随之变动。</a:t>
            </a:r>
            <a:endParaRPr lang="zh-CN" altLang="en-US" sz="14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sz="1400" dirty="0">
                <a:solidFill>
                  <a:schemeClr val="tx1"/>
                </a:solidFill>
                <a:latin typeface="微软雅黑" panose="020B0503020204020204" pitchFamily="34" charset="-122"/>
                <a:ea typeface="微软雅黑" panose="020B0503020204020204" pitchFamily="34" charset="-122"/>
                <a:sym typeface="+mn-ea"/>
              </a:rPr>
              <a:t>输入检索词，点击</a:t>
            </a:r>
            <a:r>
              <a:rPr lang="en-US" altLang="zh-CN" sz="1400" dirty="0">
                <a:solidFill>
                  <a:schemeClr val="tx1"/>
                </a:solidFill>
                <a:latin typeface="微软雅黑" panose="020B0503020204020204" pitchFamily="34" charset="-122"/>
                <a:ea typeface="微软雅黑" panose="020B0503020204020204" pitchFamily="34" charset="-122"/>
                <a:sym typeface="+mn-ea"/>
              </a:rPr>
              <a:t>“</a:t>
            </a:r>
            <a:r>
              <a:rPr lang="zh-CN" altLang="en-US" sz="1400" dirty="0">
                <a:solidFill>
                  <a:schemeClr val="tx1"/>
                </a:solidFill>
                <a:latin typeface="微软雅黑" panose="020B0503020204020204" pitchFamily="34" charset="-122"/>
                <a:ea typeface="微软雅黑" panose="020B0503020204020204" pitchFamily="34" charset="-122"/>
                <a:sym typeface="+mn-ea"/>
              </a:rPr>
              <a:t>查询</a:t>
            </a:r>
            <a:r>
              <a:rPr lang="en-US" altLang="zh-CN" sz="1400" dirty="0">
                <a:solidFill>
                  <a:schemeClr val="tx1"/>
                </a:solidFill>
                <a:latin typeface="微软雅黑" panose="020B0503020204020204" pitchFamily="34" charset="-122"/>
                <a:ea typeface="微软雅黑" panose="020B0503020204020204" pitchFamily="34" charset="-122"/>
                <a:sym typeface="+mn-ea"/>
              </a:rPr>
              <a:t>”</a:t>
            </a:r>
            <a:r>
              <a:rPr lang="zh-CN" altLang="en-US" sz="1400" dirty="0">
                <a:solidFill>
                  <a:schemeClr val="tx1"/>
                </a:solidFill>
                <a:latin typeface="微软雅黑" panose="020B0503020204020204" pitchFamily="34" charset="-122"/>
                <a:ea typeface="微软雅黑" panose="020B0503020204020204" pitchFamily="34" charset="-122"/>
                <a:sym typeface="+mn-ea"/>
              </a:rPr>
              <a:t>，产品列表内容根据检索词，显示对应检索结果；</a:t>
            </a:r>
          </a:p>
          <a:p>
            <a:pPr marL="285750" indent="-285750" algn="l">
              <a:lnSpc>
                <a:spcPct val="150000"/>
              </a:lnSpc>
              <a:buClrTx/>
              <a:buSzTx/>
              <a:buFont typeface="Wingdings" panose="05000000000000000000" charset="0"/>
              <a:buChar char="Ø"/>
            </a:pPr>
            <a:r>
              <a:rPr lang="zh-CN" altLang="en-US" sz="1400" dirty="0">
                <a:solidFill>
                  <a:schemeClr val="tx1"/>
                </a:solidFill>
                <a:latin typeface="微软雅黑" panose="020B0503020204020204" pitchFamily="34" charset="-122"/>
                <a:ea typeface="微软雅黑" panose="020B0503020204020204" pitchFamily="34" charset="-122"/>
              </a:rPr>
              <a:t>输入检索词，点击</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查询</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后，</a:t>
            </a:r>
            <a:r>
              <a:rPr lang="zh-CN" altLang="en-US" sz="1400" b="1" dirty="0">
                <a:solidFill>
                  <a:srgbClr val="FF0000"/>
                </a:solidFill>
                <a:latin typeface="微软雅黑" panose="020B0503020204020204" pitchFamily="34" charset="-122"/>
                <a:ea typeface="微软雅黑" panose="020B0503020204020204" pitchFamily="34" charset="-122"/>
              </a:rPr>
              <a:t>目录标签内容将显示上一步中查询结果对应聚合的关键词标签</a:t>
            </a:r>
            <a:r>
              <a:rPr lang="zh-CN" altLang="en-US" sz="1400" dirty="0">
                <a:solidFill>
                  <a:schemeClr val="tx1"/>
                </a:solidFill>
                <a:latin typeface="微软雅黑" panose="020B0503020204020204" pitchFamily="34" charset="-122"/>
                <a:ea typeface="微软雅黑" panose="020B0503020204020204" pitchFamily="34" charset="-122"/>
              </a:rPr>
              <a:t>；</a:t>
            </a:r>
          </a:p>
          <a:p>
            <a:pPr marL="285750" indent="-285750" algn="l">
              <a:lnSpc>
                <a:spcPct val="150000"/>
              </a:lnSpc>
              <a:buClrTx/>
              <a:buSzTx/>
              <a:buFont typeface="Wingdings" panose="05000000000000000000" charset="0"/>
              <a:buChar char="Ø"/>
            </a:pPr>
            <a:r>
              <a:rPr lang="zh-CN" altLang="en-US" sz="1400" dirty="0">
                <a:solidFill>
                  <a:schemeClr val="tx1"/>
                </a:solidFill>
                <a:latin typeface="微软雅黑" panose="020B0503020204020204" pitchFamily="34" charset="-122"/>
                <a:ea typeface="微软雅黑" panose="020B0503020204020204" pitchFamily="34" charset="-122"/>
              </a:rPr>
              <a:t>如点击某个</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目录标签</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，产品结果列表会在检索内容基础上，再次进行筛选；</a:t>
            </a:r>
          </a:p>
          <a:p>
            <a:pPr marL="285750" indent="-285750" algn="l">
              <a:lnSpc>
                <a:spcPct val="150000"/>
              </a:lnSpc>
              <a:buClrTx/>
              <a:buSzTx/>
              <a:buFont typeface="Wingdings" panose="05000000000000000000" charset="0"/>
              <a:buChar char="Ø"/>
            </a:pPr>
            <a:r>
              <a:rPr lang="zh-CN" altLang="en-US" sz="1400" b="1" dirty="0">
                <a:solidFill>
                  <a:srgbClr val="FF0000"/>
                </a:solidFill>
                <a:latin typeface="微软雅黑" panose="020B0503020204020204" pitchFamily="34" charset="-122"/>
                <a:ea typeface="微软雅黑" panose="020B0503020204020204" pitchFamily="34" charset="-122"/>
              </a:rPr>
              <a:t>查询中</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关键字</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查询为模糊查询；目录标签筛选为精确查询</a:t>
            </a:r>
            <a:r>
              <a:rPr lang="zh-CN" altLang="en-US" sz="1400" dirty="0">
                <a:solidFill>
                  <a:schemeClr val="tx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261252" y="2309933"/>
            <a:ext cx="146706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二维码应用</a:t>
            </a:r>
            <a:endParaRPr lang="zh-CN" altLang="en-US" sz="2000" b="1" dirty="0">
              <a:latin typeface="微软雅黑" panose="020B0503020204020204" pitchFamily="34" charset="-122"/>
              <a:ea typeface="微软雅黑" panose="020B0503020204020204" pitchFamily="34" charset="-122"/>
            </a:endParaRPr>
          </a:p>
        </p:txBody>
      </p:sp>
      <p:sp>
        <p:nvSpPr>
          <p:cNvPr id="13" name="矩形 12"/>
          <p:cNvSpPr/>
          <p:nvPr/>
        </p:nvSpPr>
        <p:spPr>
          <a:xfrm>
            <a:off x="5261252" y="2890012"/>
            <a:ext cx="1370888"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单品二维码</a:t>
            </a:r>
            <a:endParaRPr lang="zh-CN" altLang="en-US" sz="1400" dirty="0">
              <a:latin typeface="微软雅黑" panose="020B0503020204020204" pitchFamily="34" charset="-122"/>
              <a:ea typeface="微软雅黑" panose="020B0503020204020204" pitchFamily="34" charset="-122"/>
            </a:endParaRPr>
          </a:p>
        </p:txBody>
      </p:sp>
      <p:sp>
        <p:nvSpPr>
          <p:cNvPr id="15" name="矩形 14"/>
          <p:cNvSpPr/>
          <p:nvPr/>
        </p:nvSpPr>
        <p:spPr>
          <a:xfrm>
            <a:off x="5261252" y="3290122"/>
            <a:ext cx="1370888"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批次二维码</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11225" y="319211"/>
            <a:ext cx="3796232"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商品二维码改版升级</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导航设置</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459509" y="1044796"/>
            <a:ext cx="10917381" cy="559065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65018" y="1589224"/>
            <a:ext cx="1985404" cy="2936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19615" y="1171442"/>
            <a:ext cx="1919115" cy="261610"/>
          </a:xfrm>
          <a:prstGeom prst="rect">
            <a:avLst/>
          </a:prstGeom>
        </p:spPr>
        <p:txBody>
          <a:bodyPr wrap="none">
            <a:spAutoFit/>
          </a:bodyPr>
          <a:lstStyle/>
          <a:p>
            <a:r>
              <a:rPr lang="zh-CN" altLang="en-US" sz="1100" b="0" i="0" dirty="0" smtClean="0">
                <a:solidFill>
                  <a:srgbClr val="333333"/>
                </a:solidFill>
                <a:effectLst/>
                <a:latin typeface="微软雅黑" panose="020B0503020204020204" pitchFamily="34" charset="-122"/>
                <a:ea typeface="微软雅黑" panose="020B0503020204020204" pitchFamily="34" charset="-122"/>
              </a:rPr>
              <a:t>现在位置： </a:t>
            </a:r>
            <a:r>
              <a:rPr lang="zh-CN" altLang="en-US" sz="1100" dirty="0">
                <a:solidFill>
                  <a:srgbClr val="333333"/>
                </a:solidFill>
                <a:latin typeface="微软雅黑" panose="020B0503020204020204" pitchFamily="34" charset="-122"/>
                <a:ea typeface="微软雅黑" panose="020B0503020204020204" pitchFamily="34" charset="-122"/>
              </a:rPr>
              <a:t>商品</a:t>
            </a:r>
            <a:r>
              <a:rPr lang="zh-CN" altLang="en-US" sz="1100" b="0" i="0" dirty="0" smtClean="0">
                <a:solidFill>
                  <a:srgbClr val="333333"/>
                </a:solidFill>
                <a:effectLst/>
                <a:latin typeface="微软雅黑" panose="020B0503020204020204" pitchFamily="34" charset="-122"/>
                <a:ea typeface="微软雅黑" panose="020B0503020204020204" pitchFamily="34" charset="-122"/>
              </a:rPr>
              <a:t>二维码管理</a:t>
            </a:r>
            <a:endParaRPr lang="zh-CN" altLang="en-US" sz="1100" dirty="0">
              <a:latin typeface="微软雅黑" panose="020B0503020204020204" pitchFamily="34" charset="-122"/>
              <a:ea typeface="微软雅黑" panose="020B0503020204020204" pitchFamily="34" charset="-122"/>
            </a:endParaRPr>
          </a:p>
        </p:txBody>
      </p:sp>
      <p:sp>
        <p:nvSpPr>
          <p:cNvPr id="10" name="矩形 9"/>
          <p:cNvSpPr/>
          <p:nvPr/>
        </p:nvSpPr>
        <p:spPr>
          <a:xfrm>
            <a:off x="1001365" y="1716961"/>
            <a:ext cx="954107" cy="276999"/>
          </a:xfrm>
          <a:prstGeom prst="rect">
            <a:avLst/>
          </a:prstGeom>
        </p:spPr>
        <p:txBody>
          <a:bodyPr wrap="none">
            <a:spAutoFit/>
          </a:bodyPr>
          <a:lstStyle/>
          <a:p>
            <a:r>
              <a:rPr lang="zh-CN" altLang="en-US" sz="1200" b="1" dirty="0" smtClean="0">
                <a:solidFill>
                  <a:srgbClr val="333333"/>
                </a:solidFill>
                <a:latin typeface="微软雅黑" panose="020B0503020204020204" pitchFamily="34" charset="-122"/>
                <a:ea typeface="微软雅黑" panose="020B0503020204020204" pitchFamily="34" charset="-122"/>
              </a:rPr>
              <a:t>商品二维码</a:t>
            </a:r>
            <a:endParaRPr lang="zh-CN" altLang="en-US" sz="1200" b="1" dirty="0">
              <a:latin typeface="微软雅黑" panose="020B0503020204020204" pitchFamily="34" charset="-122"/>
              <a:ea typeface="微软雅黑" panose="020B0503020204020204" pitchFamily="34" charset="-122"/>
            </a:endParaRPr>
          </a:p>
        </p:txBody>
      </p:sp>
      <p:sp>
        <p:nvSpPr>
          <p:cNvPr id="11" name="椭圆 10"/>
          <p:cNvSpPr/>
          <p:nvPr/>
        </p:nvSpPr>
        <p:spPr>
          <a:xfrm>
            <a:off x="929365" y="182683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1365" y="2024227"/>
            <a:ext cx="889987" cy="261610"/>
          </a:xfrm>
          <a:prstGeom prst="rect">
            <a:avLst/>
          </a:prstGeom>
        </p:spPr>
        <p:txBody>
          <a:bodyPr wrap="none">
            <a:spAutoFit/>
          </a:bodyPr>
          <a:lstStyle/>
          <a:p>
            <a:r>
              <a:rPr lang="zh-CN" altLang="en-US" sz="1100" dirty="0">
                <a:solidFill>
                  <a:srgbClr val="333333"/>
                </a:solidFill>
                <a:latin typeface="微软雅黑" panose="020B0503020204020204" pitchFamily="34" charset="-122"/>
                <a:ea typeface="微软雅黑" panose="020B0503020204020204" pitchFamily="34" charset="-122"/>
              </a:rPr>
              <a:t>二维</a:t>
            </a:r>
            <a:r>
              <a:rPr lang="zh-CN" altLang="en-US" sz="1100" dirty="0" smtClean="0">
                <a:solidFill>
                  <a:srgbClr val="333333"/>
                </a:solidFill>
                <a:latin typeface="微软雅黑" panose="020B0503020204020204" pitchFamily="34" charset="-122"/>
                <a:ea typeface="微软雅黑" panose="020B0503020204020204" pitchFamily="34" charset="-122"/>
              </a:rPr>
              <a:t>码激活</a:t>
            </a:r>
            <a:endParaRPr lang="zh-CN" altLang="en-US" sz="1100" dirty="0">
              <a:latin typeface="微软雅黑" panose="020B0503020204020204" pitchFamily="34" charset="-122"/>
              <a:ea typeface="微软雅黑" panose="020B0503020204020204" pitchFamily="34" charset="-122"/>
            </a:endParaRPr>
          </a:p>
        </p:txBody>
      </p:sp>
      <p:sp>
        <p:nvSpPr>
          <p:cNvPr id="15" name="矩形 14"/>
          <p:cNvSpPr/>
          <p:nvPr/>
        </p:nvSpPr>
        <p:spPr>
          <a:xfrm>
            <a:off x="1001365" y="2274746"/>
            <a:ext cx="889987"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二维码下载</a:t>
            </a:r>
            <a:endParaRPr lang="zh-CN" altLang="en-US" sz="1100" dirty="0">
              <a:latin typeface="微软雅黑" panose="020B0503020204020204" pitchFamily="34" charset="-122"/>
              <a:ea typeface="微软雅黑" panose="020B0503020204020204" pitchFamily="34" charset="-122"/>
            </a:endParaRPr>
          </a:p>
        </p:txBody>
      </p:sp>
      <p:sp>
        <p:nvSpPr>
          <p:cNvPr id="34" name="矩形 33"/>
          <p:cNvSpPr/>
          <p:nvPr/>
        </p:nvSpPr>
        <p:spPr>
          <a:xfrm>
            <a:off x="1001365" y="3872143"/>
            <a:ext cx="1107996" cy="276999"/>
          </a:xfrm>
          <a:prstGeom prst="rect">
            <a:avLst/>
          </a:prstGeom>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统计分析管理</a:t>
            </a:r>
            <a:endParaRPr lang="zh-CN" altLang="en-US" sz="1200" b="1" dirty="0">
              <a:latin typeface="微软雅黑" panose="020B0503020204020204" pitchFamily="34" charset="-122"/>
              <a:ea typeface="微软雅黑" panose="020B0503020204020204" pitchFamily="34" charset="-122"/>
            </a:endParaRPr>
          </a:p>
        </p:txBody>
      </p:sp>
      <p:sp>
        <p:nvSpPr>
          <p:cNvPr id="35" name="椭圆 34"/>
          <p:cNvSpPr/>
          <p:nvPr/>
        </p:nvSpPr>
        <p:spPr>
          <a:xfrm>
            <a:off x="929365" y="398201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01365" y="4196463"/>
            <a:ext cx="889987" cy="261610"/>
          </a:xfrm>
          <a:prstGeom prst="rect">
            <a:avLst/>
          </a:prstGeom>
        </p:spPr>
        <p:txBody>
          <a:bodyPr wrap="none">
            <a:spAutoFit/>
          </a:bodyPr>
          <a:lstStyle/>
          <a:p>
            <a:r>
              <a:rPr lang="zh-CN" altLang="en-US" sz="1100" dirty="0">
                <a:solidFill>
                  <a:srgbClr val="333333"/>
                </a:solidFill>
                <a:latin typeface="微软雅黑" panose="020B0503020204020204" pitchFamily="34" charset="-122"/>
                <a:ea typeface="微软雅黑" panose="020B0503020204020204" pitchFamily="34" charset="-122"/>
              </a:rPr>
              <a:t>统计与分析</a:t>
            </a:r>
            <a:endParaRPr lang="zh-CN" altLang="en-US" sz="1100" dirty="0">
              <a:latin typeface="微软雅黑" panose="020B0503020204020204" pitchFamily="34" charset="-122"/>
              <a:ea typeface="微软雅黑" panose="020B0503020204020204" pitchFamily="34" charset="-122"/>
            </a:endParaRPr>
          </a:p>
        </p:txBody>
      </p:sp>
      <p:sp>
        <p:nvSpPr>
          <p:cNvPr id="38" name="矩形 37"/>
          <p:cNvSpPr/>
          <p:nvPr/>
        </p:nvSpPr>
        <p:spPr>
          <a:xfrm>
            <a:off x="1001365" y="3504744"/>
            <a:ext cx="1277914"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 定制化防伪标签</a:t>
            </a:r>
            <a:endParaRPr lang="zh-CN" altLang="en-US" sz="1100" dirty="0">
              <a:latin typeface="微软雅黑" panose="020B0503020204020204" pitchFamily="34" charset="-122"/>
              <a:ea typeface="微软雅黑" panose="020B0503020204020204" pitchFamily="34" charset="-122"/>
            </a:endParaRPr>
          </a:p>
        </p:txBody>
      </p:sp>
      <p:sp>
        <p:nvSpPr>
          <p:cNvPr id="23" name="矩形 22"/>
          <p:cNvSpPr/>
          <p:nvPr/>
        </p:nvSpPr>
        <p:spPr>
          <a:xfrm>
            <a:off x="1001365" y="2633603"/>
            <a:ext cx="1261884" cy="276999"/>
          </a:xfrm>
          <a:prstGeom prst="rect">
            <a:avLst/>
          </a:prstGeom>
        </p:spPr>
        <p:txBody>
          <a:bodyPr wrap="none">
            <a:spAutoFit/>
          </a:bodyPr>
          <a:lstStyle/>
          <a:p>
            <a:r>
              <a:rPr lang="zh-CN" altLang="en-US" sz="1200" b="1" dirty="0" smtClean="0">
                <a:solidFill>
                  <a:srgbClr val="333333"/>
                </a:solidFill>
                <a:latin typeface="微软雅黑" panose="020B0503020204020204" pitchFamily="34" charset="-122"/>
                <a:ea typeface="微软雅黑" panose="020B0503020204020204" pitchFamily="34" charset="-122"/>
              </a:rPr>
              <a:t>二维码防伪服务</a:t>
            </a:r>
            <a:endParaRPr lang="zh-CN" altLang="en-US" sz="1200" b="1" dirty="0">
              <a:latin typeface="微软雅黑" panose="020B0503020204020204" pitchFamily="34" charset="-122"/>
              <a:ea typeface="微软雅黑" panose="020B0503020204020204" pitchFamily="34" charset="-122"/>
            </a:endParaRPr>
          </a:p>
        </p:txBody>
      </p:sp>
      <p:sp>
        <p:nvSpPr>
          <p:cNvPr id="24" name="椭圆 23"/>
          <p:cNvSpPr/>
          <p:nvPr/>
        </p:nvSpPr>
        <p:spPr>
          <a:xfrm>
            <a:off x="929365" y="274347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001365" y="2940869"/>
            <a:ext cx="1374094"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订购单品防伪签</a:t>
            </a:r>
            <a:r>
              <a:rPr lang="en-US" altLang="zh-CN" sz="1100" dirty="0" smtClean="0">
                <a:solidFill>
                  <a:srgbClr val="333333"/>
                </a:solidFill>
                <a:latin typeface="微软雅黑" panose="020B0503020204020204" pitchFamily="34" charset="-122"/>
                <a:ea typeface="微软雅黑" panose="020B0503020204020204" pitchFamily="34" charset="-122"/>
              </a:rPr>
              <a:t>/</a:t>
            </a:r>
            <a:r>
              <a:rPr lang="zh-CN" altLang="en-US" sz="1100" dirty="0" smtClean="0">
                <a:solidFill>
                  <a:srgbClr val="333333"/>
                </a:solidFill>
                <a:latin typeface="微软雅黑" panose="020B0503020204020204" pitchFamily="34" charset="-122"/>
                <a:ea typeface="微软雅黑" panose="020B0503020204020204" pitchFamily="34" charset="-122"/>
              </a:rPr>
              <a:t>码</a:t>
            </a:r>
            <a:endParaRPr lang="zh-CN" altLang="en-US" sz="1100" dirty="0">
              <a:latin typeface="微软雅黑" panose="020B0503020204020204" pitchFamily="34" charset="-122"/>
              <a:ea typeface="微软雅黑" panose="020B0503020204020204" pitchFamily="34" charset="-122"/>
            </a:endParaRPr>
          </a:p>
        </p:txBody>
      </p:sp>
      <p:sp>
        <p:nvSpPr>
          <p:cNvPr id="26" name="矩形 25"/>
          <p:cNvSpPr/>
          <p:nvPr/>
        </p:nvSpPr>
        <p:spPr>
          <a:xfrm>
            <a:off x="1001365" y="3220087"/>
            <a:ext cx="1374094"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单品防伪签</a:t>
            </a:r>
            <a:r>
              <a:rPr lang="en-US" altLang="zh-CN" sz="1100" dirty="0" smtClean="0">
                <a:solidFill>
                  <a:srgbClr val="333333"/>
                </a:solidFill>
                <a:latin typeface="微软雅黑" panose="020B0503020204020204" pitchFamily="34" charset="-122"/>
                <a:ea typeface="微软雅黑" panose="020B0503020204020204" pitchFamily="34" charset="-122"/>
              </a:rPr>
              <a:t>/</a:t>
            </a:r>
            <a:r>
              <a:rPr lang="zh-CN" altLang="en-US" sz="1100" dirty="0" smtClean="0">
                <a:solidFill>
                  <a:srgbClr val="333333"/>
                </a:solidFill>
                <a:latin typeface="微软雅黑" panose="020B0503020204020204" pitchFamily="34" charset="-122"/>
                <a:ea typeface="微软雅黑" panose="020B0503020204020204" pitchFamily="34" charset="-122"/>
              </a:rPr>
              <a:t>码管理</a:t>
            </a:r>
            <a:endParaRPr lang="zh-CN" altLang="en-US" sz="1100" dirty="0">
              <a:latin typeface="微软雅黑" panose="020B0503020204020204" pitchFamily="34" charset="-122"/>
              <a:ea typeface="微软雅黑" panose="020B0503020204020204" pitchFamily="34" charset="-122"/>
            </a:endParaRPr>
          </a:p>
        </p:txBody>
      </p:sp>
      <p:sp>
        <p:nvSpPr>
          <p:cNvPr id="44" name="矩形 43"/>
          <p:cNvSpPr/>
          <p:nvPr/>
        </p:nvSpPr>
        <p:spPr>
          <a:xfrm>
            <a:off x="665018" y="5067074"/>
            <a:ext cx="1985404" cy="137166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001365" y="5271527"/>
            <a:ext cx="1107996" cy="276999"/>
          </a:xfrm>
          <a:prstGeom prst="rect">
            <a:avLst/>
          </a:prstGeom>
        </p:spPr>
        <p:txBody>
          <a:bodyPr wrap="none">
            <a:spAutoFit/>
          </a:bodyPr>
          <a:lstStyle/>
          <a:p>
            <a:r>
              <a:rPr lang="zh-CN" altLang="en-US" sz="1200" b="1" dirty="0" smtClean="0">
                <a:solidFill>
                  <a:srgbClr val="333333"/>
                </a:solidFill>
                <a:latin typeface="微软雅黑" panose="020B0503020204020204" pitchFamily="34" charset="-122"/>
                <a:ea typeface="微软雅黑" panose="020B0503020204020204" pitchFamily="34" charset="-122"/>
              </a:rPr>
              <a:t>企业门户管理</a:t>
            </a:r>
            <a:endParaRPr lang="zh-CN" altLang="en-US" sz="1200" b="1" dirty="0">
              <a:latin typeface="微软雅黑" panose="020B0503020204020204" pitchFamily="34" charset="-122"/>
              <a:ea typeface="微软雅黑" panose="020B0503020204020204" pitchFamily="34" charset="-122"/>
            </a:endParaRPr>
          </a:p>
        </p:txBody>
      </p:sp>
      <p:sp>
        <p:nvSpPr>
          <p:cNvPr id="40" name="椭圆 39"/>
          <p:cNvSpPr/>
          <p:nvPr/>
        </p:nvSpPr>
        <p:spPr>
          <a:xfrm>
            <a:off x="929365" y="538140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001365" y="5578793"/>
            <a:ext cx="1172116"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企业二维码配置</a:t>
            </a:r>
            <a:endParaRPr lang="zh-CN" altLang="en-US" sz="1100" dirty="0">
              <a:latin typeface="微软雅黑" panose="020B0503020204020204" pitchFamily="34" charset="-122"/>
              <a:ea typeface="微软雅黑" panose="020B0503020204020204" pitchFamily="34" charset="-122"/>
            </a:endParaRPr>
          </a:p>
        </p:txBody>
      </p:sp>
      <p:sp>
        <p:nvSpPr>
          <p:cNvPr id="42" name="矩形 41"/>
          <p:cNvSpPr/>
          <p:nvPr/>
        </p:nvSpPr>
        <p:spPr>
          <a:xfrm>
            <a:off x="1001365" y="5829312"/>
            <a:ext cx="1172116"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企业公众号关联</a:t>
            </a:r>
            <a:endParaRPr lang="zh-CN" altLang="en-US" sz="1100" dirty="0">
              <a:latin typeface="微软雅黑" panose="020B0503020204020204" pitchFamily="34" charset="-122"/>
              <a:ea typeface="微软雅黑" panose="020B0503020204020204" pitchFamily="34" charset="-122"/>
            </a:endParaRPr>
          </a:p>
        </p:txBody>
      </p:sp>
      <p:sp>
        <p:nvSpPr>
          <p:cNvPr id="43" name="矩形 42"/>
          <p:cNvSpPr/>
          <p:nvPr/>
        </p:nvSpPr>
        <p:spPr>
          <a:xfrm>
            <a:off x="1001365" y="6079831"/>
            <a:ext cx="1031051"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商品目录管理</a:t>
            </a:r>
            <a:endParaRPr lang="zh-CN" altLang="en-US" sz="1100" dirty="0">
              <a:latin typeface="微软雅黑" panose="020B0503020204020204" pitchFamily="34" charset="-122"/>
              <a:ea typeface="微软雅黑" panose="020B0503020204020204" pitchFamily="34" charset="-122"/>
            </a:endParaRPr>
          </a:p>
        </p:txBody>
      </p:sp>
      <p:sp>
        <p:nvSpPr>
          <p:cNvPr id="4" name="矩形 3"/>
          <p:cNvSpPr/>
          <p:nvPr/>
        </p:nvSpPr>
        <p:spPr>
          <a:xfrm>
            <a:off x="2772841" y="1589224"/>
            <a:ext cx="8360228" cy="484951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060179" y="1892673"/>
            <a:ext cx="5724644" cy="276999"/>
          </a:xfrm>
          <a:prstGeom prst="rect">
            <a:avLst/>
          </a:prstGeom>
        </p:spPr>
        <p:txBody>
          <a:bodyPr wrap="none">
            <a:spAutoFit/>
          </a:bodyPr>
          <a:lstStyle/>
          <a:p>
            <a:r>
              <a:rPr lang="zh-CN" altLang="en-US" sz="1200" dirty="0">
                <a:solidFill>
                  <a:srgbClr val="333333"/>
                </a:solidFill>
                <a:latin typeface="微软雅黑" panose="020B0503020204020204" pitchFamily="34" charset="-122"/>
                <a:ea typeface="微软雅黑" panose="020B0503020204020204" pitchFamily="34" charset="-122"/>
              </a:rPr>
              <a:t>免费</a:t>
            </a:r>
            <a:r>
              <a:rPr lang="zh-CN" altLang="en-US" sz="1200" dirty="0" smtClean="0">
                <a:solidFill>
                  <a:srgbClr val="333333"/>
                </a:solidFill>
                <a:latin typeface="微软雅黑" panose="020B0503020204020204" pitchFamily="34" charset="-122"/>
                <a:ea typeface="微软雅黑" panose="020B0503020204020204" pitchFamily="34" charset="-122"/>
              </a:rPr>
              <a:t>版用户，未开通高级版，高级版付费使用页面仍可正常展示，仅不能进行操作</a:t>
            </a:r>
            <a:endParaRPr lang="zh-CN" altLang="en-US" sz="1200" dirty="0">
              <a:latin typeface="微软雅黑" panose="020B0503020204020204" pitchFamily="34" charset="-122"/>
              <a:ea typeface="微软雅黑" panose="020B0503020204020204" pitchFamily="34" charset="-122"/>
            </a:endParaRPr>
          </a:p>
        </p:txBody>
      </p:sp>
      <p:sp>
        <p:nvSpPr>
          <p:cNvPr id="6" name="矩形 5"/>
          <p:cNvSpPr/>
          <p:nvPr/>
        </p:nvSpPr>
        <p:spPr>
          <a:xfrm>
            <a:off x="7623111" y="719321"/>
            <a:ext cx="205274" cy="18661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853503" y="673179"/>
            <a:ext cx="1736373"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免费版和高级版均可使用</a:t>
            </a:r>
            <a:endParaRPr lang="zh-CN" altLang="en-US" sz="1100" dirty="0">
              <a:latin typeface="微软雅黑" panose="020B0503020204020204" pitchFamily="34" charset="-122"/>
              <a:ea typeface="微软雅黑" panose="020B0503020204020204" pitchFamily="34" charset="-122"/>
            </a:endParaRPr>
          </a:p>
        </p:txBody>
      </p:sp>
      <p:sp>
        <p:nvSpPr>
          <p:cNvPr id="46" name="矩形 45"/>
          <p:cNvSpPr/>
          <p:nvPr/>
        </p:nvSpPr>
        <p:spPr>
          <a:xfrm>
            <a:off x="9772262" y="719321"/>
            <a:ext cx="205274" cy="1866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0002654" y="681822"/>
            <a:ext cx="889987"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高级版功能</a:t>
            </a:r>
            <a:endParaRPr lang="zh-CN" altLang="en-US" sz="110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flipV="1">
            <a:off x="459509" y="4805464"/>
            <a:ext cx="2313332" cy="194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981578" y="4684386"/>
            <a:ext cx="1172116" cy="261610"/>
          </a:xfrm>
          <a:prstGeom prst="rect">
            <a:avLst/>
          </a:prstGeom>
          <a:solidFill>
            <a:schemeClr val="bg1"/>
          </a:solidFill>
        </p:spPr>
        <p:txBody>
          <a:bodyPr wrap="none">
            <a:spAutoFit/>
          </a:bodyPr>
          <a:lstStyle/>
          <a:p>
            <a:r>
              <a:rPr lang="zh-CN" altLang="en-US" sz="1100" b="0" i="0" dirty="0" smtClean="0">
                <a:solidFill>
                  <a:srgbClr val="FF0000"/>
                </a:solidFill>
                <a:effectLst/>
                <a:latin typeface="微软雅黑" panose="020B0503020204020204" pitchFamily="34" charset="-122"/>
                <a:ea typeface="微软雅黑" panose="020B0503020204020204" pitchFamily="34" charset="-122"/>
              </a:rPr>
              <a:t>一键解锁高级版</a:t>
            </a:r>
            <a:endParaRPr lang="zh-CN" altLang="en-US" sz="1100" dirty="0">
              <a:solidFill>
                <a:srgbClr val="FF0000"/>
              </a:solidFill>
              <a:latin typeface="微软雅黑" panose="020B0503020204020204" pitchFamily="34" charset="-122"/>
              <a:ea typeface="微软雅黑" panose="020B0503020204020204" pitchFamily="34" charset="-122"/>
            </a:endParaRPr>
          </a:p>
        </p:txBody>
      </p:sp>
      <p:sp>
        <p:nvSpPr>
          <p:cNvPr id="33" name="矩形 32"/>
          <p:cNvSpPr/>
          <p:nvPr/>
        </p:nvSpPr>
        <p:spPr>
          <a:xfrm>
            <a:off x="4232575" y="422767"/>
            <a:ext cx="1620957" cy="276999"/>
          </a:xfrm>
          <a:prstGeom prst="rect">
            <a:avLst/>
          </a:prstGeom>
          <a:solidFill>
            <a:schemeClr val="bg1"/>
          </a:solidFill>
        </p:spPr>
        <p:txBody>
          <a:bodyPr wrap="none">
            <a:spAutoFit/>
          </a:bodyPr>
          <a:lstStyle/>
          <a:p>
            <a:r>
              <a:rPr lang="zh-CN" altLang="en-US" sz="1100" dirty="0">
                <a:solidFill>
                  <a:srgbClr val="FF0000"/>
                </a:solidFill>
                <a:latin typeface="微软雅黑" panose="020B0503020204020204" pitchFamily="34" charset="-122"/>
                <a:ea typeface="微软雅黑" panose="020B0503020204020204" pitchFamily="34" charset="-122"/>
              </a:rPr>
              <a:t>导航</a:t>
            </a:r>
            <a:r>
              <a:rPr lang="zh-CN" altLang="en-US" sz="1200" b="0" i="0" dirty="0" smtClean="0">
                <a:solidFill>
                  <a:srgbClr val="FF0000"/>
                </a:solidFill>
                <a:effectLst/>
                <a:latin typeface="微软雅黑" panose="020B0503020204020204" pitchFamily="34" charset="-122"/>
                <a:ea typeface="微软雅黑" panose="020B0503020204020204" pitchFamily="34" charset="-122"/>
              </a:rPr>
              <a:t>名称</a:t>
            </a:r>
            <a:r>
              <a:rPr lang="zh-CN" altLang="en-US" sz="1100" b="0" i="0" dirty="0" smtClean="0">
                <a:solidFill>
                  <a:srgbClr val="FF0000"/>
                </a:solidFill>
                <a:effectLst/>
                <a:latin typeface="微软雅黑" panose="020B0503020204020204" pitchFamily="34" charset="-122"/>
                <a:ea typeface="微软雅黑" panose="020B0503020204020204" pitchFamily="34" charset="-122"/>
              </a:rPr>
              <a:t>暂定如下展示</a:t>
            </a:r>
            <a:endParaRPr lang="zh-CN" altLang="en-US" sz="11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4047" y="1386344"/>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生成单品二维码</a:t>
            </a:r>
          </a:p>
        </p:txBody>
      </p:sp>
      <p:sp>
        <p:nvSpPr>
          <p:cNvPr id="4" name="文本框 3"/>
          <p:cNvSpPr txBox="1"/>
          <p:nvPr/>
        </p:nvSpPr>
        <p:spPr>
          <a:xfrm>
            <a:off x="214604" y="324838"/>
            <a:ext cx="146706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单品二维码</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2278830" y="1398645"/>
            <a:ext cx="2115888"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编辑二维码信息</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单次最多</a:t>
            </a:r>
            <a:r>
              <a:rPr lang="en-US" altLang="zh-CN" sz="1200" dirty="0" smtClean="0">
                <a:solidFill>
                  <a:schemeClr val="tx1"/>
                </a:solidFill>
                <a:latin typeface="微软雅黑" panose="020B0503020204020204" pitchFamily="34" charset="-122"/>
                <a:ea typeface="微软雅黑" panose="020B0503020204020204" pitchFamily="34" charset="-122"/>
              </a:rPr>
              <a:t>100</a:t>
            </a:r>
            <a:r>
              <a:rPr lang="zh-CN" altLang="en-US" sz="1200" dirty="0" smtClean="0">
                <a:solidFill>
                  <a:schemeClr val="tx1"/>
                </a:solidFill>
                <a:latin typeface="微软雅黑" panose="020B0503020204020204" pitchFamily="34" charset="-122"/>
                <a:ea typeface="微软雅黑" panose="020B0503020204020204" pitchFamily="34" charset="-122"/>
              </a:rPr>
              <a:t>个</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7" name="直接箭头连接符 6"/>
          <p:cNvCxnSpPr>
            <a:stCxn id="3" idx="3"/>
            <a:endCxn id="5" idx="1"/>
          </p:cNvCxnSpPr>
          <p:nvPr/>
        </p:nvCxnSpPr>
        <p:spPr>
          <a:xfrm>
            <a:off x="1681672" y="1577622"/>
            <a:ext cx="597158" cy="12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032746" y="1398645"/>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生成二维码</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cxnSp>
        <p:nvCxnSpPr>
          <p:cNvPr id="16" name="直接箭头连接符 15"/>
          <p:cNvCxnSpPr>
            <a:stCxn id="5" idx="3"/>
            <a:endCxn id="9" idx="1"/>
          </p:cNvCxnSpPr>
          <p:nvPr/>
        </p:nvCxnSpPr>
        <p:spPr>
          <a:xfrm>
            <a:off x="4394718" y="1589923"/>
            <a:ext cx="638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14604" y="878996"/>
            <a:ext cx="4272323" cy="307777"/>
          </a:xfrm>
          <a:prstGeom prst="rect">
            <a:avLst/>
          </a:prstGeom>
        </p:spPr>
        <p:txBody>
          <a:bodyPr wrap="none">
            <a:spAutoFit/>
          </a:bodyPr>
          <a:lstStyle/>
          <a:p>
            <a:pPr algn="ctr"/>
            <a:r>
              <a:rPr lang="zh-CN" altLang="en-US" sz="1400" dirty="0" smtClean="0">
                <a:latin typeface="微软雅黑" panose="020B0503020204020204" pitchFamily="34" charset="-122"/>
                <a:ea typeface="微软雅黑" panose="020B0503020204020204" pitchFamily="34" charset="-122"/>
              </a:rPr>
              <a:t>生成单品二维码：最多试用生成</a:t>
            </a:r>
            <a:r>
              <a:rPr lang="en-US" altLang="zh-CN" sz="1400" dirty="0" smtClean="0">
                <a:latin typeface="微软雅黑" panose="020B0503020204020204" pitchFamily="34" charset="-122"/>
                <a:ea typeface="微软雅黑" panose="020B0503020204020204" pitchFamily="34" charset="-122"/>
              </a:rPr>
              <a:t>100</a:t>
            </a:r>
            <a:r>
              <a:rPr lang="zh-CN" altLang="en-US" sz="1400" dirty="0" smtClean="0">
                <a:latin typeface="微软雅黑" panose="020B0503020204020204" pitchFamily="34" charset="-122"/>
                <a:ea typeface="微软雅黑" panose="020B0503020204020204" pitchFamily="34" charset="-122"/>
              </a:rPr>
              <a:t>个，无数量上限</a:t>
            </a:r>
            <a:endParaRPr lang="en-US" altLang="zh-CN" sz="1400" dirty="0">
              <a:latin typeface="微软雅黑" panose="020B0503020204020204" pitchFamily="34" charset="-122"/>
              <a:ea typeface="微软雅黑" panose="020B0503020204020204" pitchFamily="34" charset="-122"/>
            </a:endParaRPr>
          </a:p>
        </p:txBody>
      </p:sp>
      <p:graphicFrame>
        <p:nvGraphicFramePr>
          <p:cNvPr id="40" name="表格 39"/>
          <p:cNvGraphicFramePr>
            <a:graphicFrameLocks noGrp="1"/>
          </p:cNvGraphicFramePr>
          <p:nvPr/>
        </p:nvGraphicFramePr>
        <p:xfrm>
          <a:off x="409765" y="4645757"/>
          <a:ext cx="11323036" cy="870052"/>
        </p:xfrm>
        <a:graphic>
          <a:graphicData uri="http://schemas.openxmlformats.org/drawingml/2006/table">
            <a:tbl>
              <a:tblPr firstRow="1" bandRow="1">
                <a:tableStyleId>{93296810-A885-4BE3-A3E7-6D5BEEA58F35}</a:tableStyleId>
              </a:tblPr>
              <a:tblGrid>
                <a:gridCol w="976163">
                  <a:extLst>
                    <a:ext uri="{9D8B030D-6E8A-4147-A177-3AD203B41FA5}">
                      <a16:colId xmlns:a16="http://schemas.microsoft.com/office/drawing/2014/main" val="20000"/>
                    </a:ext>
                  </a:extLst>
                </a:gridCol>
                <a:gridCol w="976163">
                  <a:extLst>
                    <a:ext uri="{9D8B030D-6E8A-4147-A177-3AD203B41FA5}">
                      <a16:colId xmlns:a16="http://schemas.microsoft.com/office/drawing/2014/main" val="20001"/>
                    </a:ext>
                  </a:extLst>
                </a:gridCol>
                <a:gridCol w="1111244">
                  <a:extLst>
                    <a:ext uri="{9D8B030D-6E8A-4147-A177-3AD203B41FA5}">
                      <a16:colId xmlns:a16="http://schemas.microsoft.com/office/drawing/2014/main" val="20002"/>
                    </a:ext>
                  </a:extLst>
                </a:gridCol>
                <a:gridCol w="841083">
                  <a:extLst>
                    <a:ext uri="{9D8B030D-6E8A-4147-A177-3AD203B41FA5}">
                      <a16:colId xmlns:a16="http://schemas.microsoft.com/office/drawing/2014/main" val="20003"/>
                    </a:ext>
                  </a:extLst>
                </a:gridCol>
                <a:gridCol w="946211">
                  <a:extLst>
                    <a:ext uri="{9D8B030D-6E8A-4147-A177-3AD203B41FA5}">
                      <a16:colId xmlns:a16="http://schemas.microsoft.com/office/drawing/2014/main" val="20004"/>
                    </a:ext>
                  </a:extLst>
                </a:gridCol>
                <a:gridCol w="795679">
                  <a:extLst>
                    <a:ext uri="{9D8B030D-6E8A-4147-A177-3AD203B41FA5}">
                      <a16:colId xmlns:a16="http://schemas.microsoft.com/office/drawing/2014/main" val="20005"/>
                    </a:ext>
                  </a:extLst>
                </a:gridCol>
                <a:gridCol w="1082022">
                  <a:extLst>
                    <a:ext uri="{9D8B030D-6E8A-4147-A177-3AD203B41FA5}">
                      <a16:colId xmlns:a16="http://schemas.microsoft.com/office/drawing/2014/main" val="20006"/>
                    </a:ext>
                  </a:extLst>
                </a:gridCol>
                <a:gridCol w="1001625">
                  <a:extLst>
                    <a:ext uri="{9D8B030D-6E8A-4147-A177-3AD203B41FA5}">
                      <a16:colId xmlns:a16="http://schemas.microsoft.com/office/drawing/2014/main" val="20007"/>
                    </a:ext>
                  </a:extLst>
                </a:gridCol>
                <a:gridCol w="762144">
                  <a:extLst>
                    <a:ext uri="{9D8B030D-6E8A-4147-A177-3AD203B41FA5}">
                      <a16:colId xmlns:a16="http://schemas.microsoft.com/office/drawing/2014/main" val="20008"/>
                    </a:ext>
                  </a:extLst>
                </a:gridCol>
                <a:gridCol w="750307">
                  <a:extLst>
                    <a:ext uri="{9D8B030D-6E8A-4147-A177-3AD203B41FA5}">
                      <a16:colId xmlns:a16="http://schemas.microsoft.com/office/drawing/2014/main" val="20009"/>
                    </a:ext>
                  </a:extLst>
                </a:gridCol>
                <a:gridCol w="963462">
                  <a:extLst>
                    <a:ext uri="{9D8B030D-6E8A-4147-A177-3AD203B41FA5}">
                      <a16:colId xmlns:a16="http://schemas.microsoft.com/office/drawing/2014/main" val="20010"/>
                    </a:ext>
                  </a:extLst>
                </a:gridCol>
                <a:gridCol w="1116933">
                  <a:extLst>
                    <a:ext uri="{9D8B030D-6E8A-4147-A177-3AD203B41FA5}">
                      <a16:colId xmlns:a16="http://schemas.microsoft.com/office/drawing/2014/main" val="20011"/>
                    </a:ext>
                  </a:extLst>
                </a:gridCol>
              </a:tblGrid>
              <a:tr h="43502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二维码预览</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u="none" strike="noStrike" kern="1200" cap="none" spc="0" normalizeH="0" baseline="0" noProof="0" dirty="0" smtClean="0">
                          <a:ln>
                            <a:noFill/>
                          </a:ln>
                          <a:effectLst/>
                          <a:uLnTx/>
                          <a:uFillTx/>
                        </a:rPr>
                        <a:t>商品条码</a:t>
                      </a:r>
                      <a:endPar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1200" dirty="0" smtClean="0"/>
                        <a:t>二维码序列号</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批次号</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生产日期</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r>
                        <a:rPr lang="zh-CN" altLang="en-US" sz="1200" b="1" kern="1200" dirty="0" smtClean="0">
                          <a:solidFill>
                            <a:schemeClr val="lt1"/>
                          </a:solidFill>
                          <a:latin typeface="+mn-lt"/>
                          <a:ea typeface="+mn-ea"/>
                          <a:cs typeface="+mn-cs"/>
                        </a:rPr>
                        <a:t>生成时间</a:t>
                      </a:r>
                      <a:endParaRPr lang="zh-CN" altLang="en-US" sz="1200" b="0" kern="1200" dirty="0">
                        <a:solidFill>
                          <a:schemeClr val="lt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t>查询时间</a:t>
                      </a:r>
                      <a:endParaRPr lang="zh-CN" altLang="en-US" sz="1200" b="0" kern="1200" dirty="0" smtClean="0">
                        <a:solidFill>
                          <a:schemeClr val="lt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smtClean="0"/>
                        <a:t>查询状态</a:t>
                      </a:r>
                      <a:endParaRPr lang="zh-CN" altLang="en-US" sz="1200" b="0" dirty="0" smtClean="0">
                        <a:latin typeface="微软雅黑" panose="020B0503020204020204" pitchFamily="34" charset="-122"/>
                        <a:ea typeface="微软雅黑" panose="020B0503020204020204" pitchFamily="34" charset="-122"/>
                      </a:endParaRPr>
                    </a:p>
                  </a:txBody>
                  <a:tcPr anchor="ctr"/>
                </a:tc>
                <a:tc gridSpan="2">
                  <a:txBody>
                    <a:bodyPr/>
                    <a:lstStyle/>
                    <a:p>
                      <a:pPr algn="ctr"/>
                      <a:r>
                        <a:rPr lang="zh-CN" altLang="en-US" sz="1200" dirty="0" smtClean="0"/>
                        <a:t>操作</a:t>
                      </a:r>
                      <a:endParaRPr lang="zh-CN" altLang="en-US" sz="1200" b="0" dirty="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tc>
                  <a:txBody>
                    <a:bodyPr/>
                    <a:lstStyle/>
                    <a:p>
                      <a:pPr algn="ctr"/>
                      <a:r>
                        <a:rPr lang="zh-CN" altLang="en-US" sz="1200" dirty="0" smtClean="0"/>
                        <a:t>网页版下载</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小程序版下载</a:t>
                      </a:r>
                      <a:endParaRPr lang="zh-CN" altLang="en-US" sz="12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0"/>
                  </a:ext>
                </a:extLst>
              </a:tr>
              <a:tr h="435026">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删除</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编辑</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下载</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smtClean="0"/>
                        <a:t>下载</a:t>
                      </a:r>
                      <a:endParaRPr lang="zh-CN" altLang="en-US" sz="1200" b="0" dirty="0" smtClean="0">
                        <a:solidFill>
                          <a:schemeClr val="tx1"/>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41" name="矩形 40"/>
          <p:cNvSpPr/>
          <p:nvPr/>
        </p:nvSpPr>
        <p:spPr>
          <a:xfrm>
            <a:off x="10569418" y="3931021"/>
            <a:ext cx="1147665" cy="3825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生成二维码</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8383896" y="3931021"/>
            <a:ext cx="1989579" cy="3825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批量修改单品二维码信息</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394047" y="2656717"/>
            <a:ext cx="11323036" cy="874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latin typeface="微软雅黑" panose="020B0503020204020204" pitchFamily="34" charset="-122"/>
                <a:ea typeface="微软雅黑" panose="020B0503020204020204" pitchFamily="34" charset="-122"/>
              </a:rPr>
              <a:t>单品二维码前导</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rPr>
              <a:t>单品</a:t>
            </a:r>
            <a:r>
              <a:rPr lang="zh-CN" altLang="en-US" sz="1200" dirty="0">
                <a:solidFill>
                  <a:schemeClr val="tx1"/>
                </a:solidFill>
                <a:latin typeface="微软雅黑" panose="020B0503020204020204" pitchFamily="34" charset="-122"/>
                <a:ea typeface="微软雅黑" panose="020B0503020204020204" pitchFamily="34" charset="-122"/>
              </a:rPr>
              <a:t>二维</a:t>
            </a:r>
            <a:r>
              <a:rPr lang="zh-CN" altLang="en-US" sz="1200" dirty="0" smtClean="0">
                <a:solidFill>
                  <a:schemeClr val="tx1"/>
                </a:solidFill>
                <a:latin typeface="微软雅黑" panose="020B0503020204020204" pitchFamily="34" charset="-122"/>
                <a:ea typeface="微软雅黑" panose="020B0503020204020204" pitchFamily="34" charset="-122"/>
              </a:rPr>
              <a:t>码介绍</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单品二维</a:t>
            </a:r>
            <a:r>
              <a:rPr lang="zh-CN" altLang="en-US" sz="1200" dirty="0" smtClean="0">
                <a:solidFill>
                  <a:schemeClr val="tx1"/>
                </a:solidFill>
                <a:latin typeface="微软雅黑" panose="020B0503020204020204" pitchFamily="34" charset="-122"/>
                <a:ea typeface="微软雅黑" panose="020B0503020204020204" pitchFamily="34" charset="-122"/>
              </a:rPr>
              <a:t>码说明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93980" y="2206456"/>
            <a:ext cx="1620957" cy="338554"/>
          </a:xfrm>
          <a:prstGeom prst="rect">
            <a:avLst/>
          </a:prstGeom>
          <a:noFill/>
        </p:spPr>
        <p:txBody>
          <a:bodyPr wrap="none" rtlCol="0">
            <a:spAutoFit/>
          </a:bodyPr>
          <a:lstStyle/>
          <a:p>
            <a:r>
              <a:rPr lang="zh-CN" altLang="en-US" sz="1600" b="1" dirty="0" smtClean="0">
                <a:latin typeface="微软雅黑" panose="020B0503020204020204" pitchFamily="34" charset="-122"/>
                <a:ea typeface="微软雅黑" panose="020B0503020204020204" pitchFamily="34" charset="-122"/>
              </a:rPr>
              <a:t>字段及样例展示</a:t>
            </a:r>
            <a:endParaRPr lang="zh-CN" altLang="en-US" sz="1600" b="1" dirty="0">
              <a:latin typeface="微软雅黑" panose="020B0503020204020204" pitchFamily="34" charset="-122"/>
              <a:ea typeface="微软雅黑" panose="020B0503020204020204" pitchFamily="34" charset="-122"/>
            </a:endParaRPr>
          </a:p>
        </p:txBody>
      </p:sp>
      <p:sp>
        <p:nvSpPr>
          <p:cNvPr id="47" name="等腰三角形 46"/>
          <p:cNvSpPr/>
          <p:nvPr/>
        </p:nvSpPr>
        <p:spPr>
          <a:xfrm flipH="1" flipV="1">
            <a:off x="3424886" y="4632263"/>
            <a:ext cx="72000" cy="36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flipH="1" flipV="1">
            <a:off x="5387423" y="4616708"/>
            <a:ext cx="72000" cy="36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95943" y="2730225"/>
            <a:ext cx="11811874" cy="2476256"/>
          </a:xfrm>
          <a:prstGeom prst="rect">
            <a:avLst/>
          </a:prstGeom>
        </p:spPr>
      </p:pic>
      <p:sp>
        <p:nvSpPr>
          <p:cNvPr id="6" name="文本框 5"/>
          <p:cNvSpPr txBox="1"/>
          <p:nvPr/>
        </p:nvSpPr>
        <p:spPr>
          <a:xfrm>
            <a:off x="214604" y="324838"/>
            <a:ext cx="2770310"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单品二维码</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功能列表</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146706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批次二维码</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40" name="表格 39"/>
          <p:cNvGraphicFramePr>
            <a:graphicFrameLocks noGrp="1"/>
          </p:cNvGraphicFramePr>
          <p:nvPr/>
        </p:nvGraphicFramePr>
        <p:xfrm>
          <a:off x="314670" y="3108974"/>
          <a:ext cx="11323036" cy="870052"/>
        </p:xfrm>
        <a:graphic>
          <a:graphicData uri="http://schemas.openxmlformats.org/drawingml/2006/table">
            <a:tbl>
              <a:tblPr firstRow="1" bandRow="1">
                <a:tableStyleId>{93296810-A885-4BE3-A3E7-6D5BEEA58F35}</a:tableStyleId>
              </a:tblPr>
              <a:tblGrid>
                <a:gridCol w="976163">
                  <a:extLst>
                    <a:ext uri="{9D8B030D-6E8A-4147-A177-3AD203B41FA5}">
                      <a16:colId xmlns:a16="http://schemas.microsoft.com/office/drawing/2014/main" val="20000"/>
                    </a:ext>
                  </a:extLst>
                </a:gridCol>
                <a:gridCol w="976163">
                  <a:extLst>
                    <a:ext uri="{9D8B030D-6E8A-4147-A177-3AD203B41FA5}">
                      <a16:colId xmlns:a16="http://schemas.microsoft.com/office/drawing/2014/main" val="20001"/>
                    </a:ext>
                  </a:extLst>
                </a:gridCol>
                <a:gridCol w="1111244">
                  <a:extLst>
                    <a:ext uri="{9D8B030D-6E8A-4147-A177-3AD203B41FA5}">
                      <a16:colId xmlns:a16="http://schemas.microsoft.com/office/drawing/2014/main" val="20002"/>
                    </a:ext>
                  </a:extLst>
                </a:gridCol>
                <a:gridCol w="841083">
                  <a:extLst>
                    <a:ext uri="{9D8B030D-6E8A-4147-A177-3AD203B41FA5}">
                      <a16:colId xmlns:a16="http://schemas.microsoft.com/office/drawing/2014/main" val="20003"/>
                    </a:ext>
                  </a:extLst>
                </a:gridCol>
                <a:gridCol w="946211">
                  <a:extLst>
                    <a:ext uri="{9D8B030D-6E8A-4147-A177-3AD203B41FA5}">
                      <a16:colId xmlns:a16="http://schemas.microsoft.com/office/drawing/2014/main" val="20004"/>
                    </a:ext>
                  </a:extLst>
                </a:gridCol>
                <a:gridCol w="795679">
                  <a:extLst>
                    <a:ext uri="{9D8B030D-6E8A-4147-A177-3AD203B41FA5}">
                      <a16:colId xmlns:a16="http://schemas.microsoft.com/office/drawing/2014/main" val="20005"/>
                    </a:ext>
                  </a:extLst>
                </a:gridCol>
                <a:gridCol w="1082022">
                  <a:extLst>
                    <a:ext uri="{9D8B030D-6E8A-4147-A177-3AD203B41FA5}">
                      <a16:colId xmlns:a16="http://schemas.microsoft.com/office/drawing/2014/main" val="20006"/>
                    </a:ext>
                  </a:extLst>
                </a:gridCol>
                <a:gridCol w="1001625">
                  <a:extLst>
                    <a:ext uri="{9D8B030D-6E8A-4147-A177-3AD203B41FA5}">
                      <a16:colId xmlns:a16="http://schemas.microsoft.com/office/drawing/2014/main" val="20007"/>
                    </a:ext>
                  </a:extLst>
                </a:gridCol>
                <a:gridCol w="762144">
                  <a:extLst>
                    <a:ext uri="{9D8B030D-6E8A-4147-A177-3AD203B41FA5}">
                      <a16:colId xmlns:a16="http://schemas.microsoft.com/office/drawing/2014/main" val="20008"/>
                    </a:ext>
                  </a:extLst>
                </a:gridCol>
                <a:gridCol w="1038960">
                  <a:extLst>
                    <a:ext uri="{9D8B030D-6E8A-4147-A177-3AD203B41FA5}">
                      <a16:colId xmlns:a16="http://schemas.microsoft.com/office/drawing/2014/main" val="20009"/>
                    </a:ext>
                  </a:extLst>
                </a:gridCol>
                <a:gridCol w="960581">
                  <a:extLst>
                    <a:ext uri="{9D8B030D-6E8A-4147-A177-3AD203B41FA5}">
                      <a16:colId xmlns:a16="http://schemas.microsoft.com/office/drawing/2014/main" val="20010"/>
                    </a:ext>
                  </a:extLst>
                </a:gridCol>
                <a:gridCol w="831161">
                  <a:extLst>
                    <a:ext uri="{9D8B030D-6E8A-4147-A177-3AD203B41FA5}">
                      <a16:colId xmlns:a16="http://schemas.microsoft.com/office/drawing/2014/main" val="20011"/>
                    </a:ext>
                  </a:extLst>
                </a:gridCol>
              </a:tblGrid>
              <a:tr h="43502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二维码预览</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u="none" strike="noStrike" kern="1200" cap="none" spc="0" normalizeH="0" baseline="0" noProof="0" dirty="0" smtClean="0">
                          <a:ln>
                            <a:noFill/>
                          </a:ln>
                          <a:effectLst/>
                          <a:uLnTx/>
                          <a:uFillTx/>
                        </a:rPr>
                        <a:t>商品条码</a:t>
                      </a:r>
                      <a:endPar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1200" dirty="0" smtClean="0"/>
                        <a:t>二维码序列号</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批次号</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生产日期</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r>
                        <a:rPr lang="zh-CN" altLang="en-US" sz="1200" b="1" kern="1200" dirty="0" smtClean="0">
                          <a:solidFill>
                            <a:schemeClr val="lt1"/>
                          </a:solidFill>
                          <a:latin typeface="+mn-lt"/>
                          <a:ea typeface="+mn-ea"/>
                          <a:cs typeface="+mn-cs"/>
                        </a:rPr>
                        <a:t>产生时间</a:t>
                      </a:r>
                      <a:endParaRPr lang="zh-CN" altLang="en-US" sz="1200" b="0" kern="1200" dirty="0">
                        <a:solidFill>
                          <a:schemeClr val="lt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t>查询时间</a:t>
                      </a:r>
                      <a:endParaRPr lang="zh-CN" altLang="en-US" sz="1200" b="0" kern="1200" dirty="0" smtClean="0">
                        <a:solidFill>
                          <a:schemeClr val="lt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smtClean="0"/>
                        <a:t>查询状态</a:t>
                      </a:r>
                      <a:endParaRPr lang="zh-CN" altLang="en-US" sz="1200" b="0" dirty="0" smtClean="0">
                        <a:latin typeface="微软雅黑" panose="020B0503020204020204" pitchFamily="34" charset="-122"/>
                        <a:ea typeface="微软雅黑" panose="020B0503020204020204" pitchFamily="34" charset="-122"/>
                      </a:endParaRPr>
                    </a:p>
                  </a:txBody>
                  <a:tcPr anchor="ctr"/>
                </a:tc>
                <a:tc gridSpan="2">
                  <a:txBody>
                    <a:bodyPr/>
                    <a:lstStyle/>
                    <a:p>
                      <a:pPr algn="ctr"/>
                      <a:r>
                        <a:rPr lang="zh-CN" altLang="en-US" sz="1200" dirty="0" smtClean="0"/>
                        <a:t>操作</a:t>
                      </a:r>
                      <a:endParaRPr lang="zh-CN" altLang="en-US" sz="1200" b="0" dirty="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tc>
                  <a:txBody>
                    <a:bodyPr/>
                    <a:lstStyle/>
                    <a:p>
                      <a:pPr algn="ctr"/>
                      <a:r>
                        <a:rPr lang="zh-CN" altLang="en-US" sz="1200" dirty="0" smtClean="0"/>
                        <a:t>网页版</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小程序版</a:t>
                      </a:r>
                      <a:endParaRPr lang="zh-CN" altLang="en-US" sz="12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0"/>
                  </a:ext>
                </a:extLst>
              </a:tr>
              <a:tr h="435026">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必填</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删除</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自定义属性</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t>下载</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smtClean="0"/>
                        <a:t>下载</a:t>
                      </a:r>
                      <a:endParaRPr lang="zh-CN" altLang="en-US" sz="1200" b="0" dirty="0" smtClean="0">
                        <a:solidFill>
                          <a:schemeClr val="tx1"/>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41" name="矩形 40"/>
          <p:cNvSpPr/>
          <p:nvPr/>
        </p:nvSpPr>
        <p:spPr>
          <a:xfrm>
            <a:off x="10133046" y="2625120"/>
            <a:ext cx="1504662" cy="3825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生成批次二维码</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314671" y="1350816"/>
            <a:ext cx="11323036" cy="874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latin typeface="微软雅黑" panose="020B0503020204020204" pitchFamily="34" charset="-122"/>
                <a:ea typeface="微软雅黑" panose="020B0503020204020204" pitchFamily="34" charset="-122"/>
              </a:rPr>
              <a:t>批次二维码前导</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rPr>
              <a:t>批次二</a:t>
            </a:r>
            <a:r>
              <a:rPr lang="zh-CN" altLang="en-US" sz="1200" dirty="0">
                <a:solidFill>
                  <a:schemeClr val="tx1"/>
                </a:solidFill>
                <a:latin typeface="微软雅黑" panose="020B0503020204020204" pitchFamily="34" charset="-122"/>
                <a:ea typeface="微软雅黑" panose="020B0503020204020204" pitchFamily="34" charset="-122"/>
              </a:rPr>
              <a:t>维</a:t>
            </a:r>
            <a:r>
              <a:rPr lang="zh-CN" altLang="en-US" sz="1200" dirty="0" smtClean="0">
                <a:solidFill>
                  <a:schemeClr val="tx1"/>
                </a:solidFill>
                <a:latin typeface="微软雅黑" panose="020B0503020204020204" pitchFamily="34" charset="-122"/>
                <a:ea typeface="微软雅黑" panose="020B0503020204020204" pitchFamily="34" charset="-122"/>
              </a:rPr>
              <a:t>码介绍</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rPr>
              <a:t>批次二</a:t>
            </a:r>
            <a:r>
              <a:rPr lang="zh-CN" altLang="en-US" sz="1200" dirty="0">
                <a:solidFill>
                  <a:schemeClr val="tx1"/>
                </a:solidFill>
                <a:latin typeface="微软雅黑" panose="020B0503020204020204" pitchFamily="34" charset="-122"/>
                <a:ea typeface="微软雅黑" panose="020B0503020204020204" pitchFamily="34" charset="-122"/>
              </a:rPr>
              <a:t>维</a:t>
            </a:r>
            <a:r>
              <a:rPr lang="zh-CN" altLang="en-US" sz="1200" dirty="0" smtClean="0">
                <a:solidFill>
                  <a:schemeClr val="tx1"/>
                </a:solidFill>
                <a:latin typeface="微软雅黑" panose="020B0503020204020204" pitchFamily="34" charset="-122"/>
                <a:ea typeface="微软雅黑" panose="020B0503020204020204" pitchFamily="34" charset="-122"/>
              </a:rPr>
              <a:t>码说明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14604" y="900555"/>
            <a:ext cx="1620957" cy="338554"/>
          </a:xfrm>
          <a:prstGeom prst="rect">
            <a:avLst/>
          </a:prstGeom>
          <a:noFill/>
        </p:spPr>
        <p:txBody>
          <a:bodyPr wrap="none" rtlCol="0">
            <a:spAutoFit/>
          </a:bodyPr>
          <a:lstStyle/>
          <a:p>
            <a:r>
              <a:rPr lang="zh-CN" altLang="en-US" sz="1600" b="1" dirty="0" smtClean="0">
                <a:latin typeface="微软雅黑" panose="020B0503020204020204" pitchFamily="34" charset="-122"/>
                <a:ea typeface="微软雅黑" panose="020B0503020204020204" pitchFamily="34" charset="-122"/>
              </a:rPr>
              <a:t>字段及样例展示</a:t>
            </a:r>
            <a:endParaRPr lang="zh-CN" altLang="en-US" sz="1600" b="1" dirty="0">
              <a:latin typeface="微软雅黑" panose="020B0503020204020204" pitchFamily="34" charset="-122"/>
              <a:ea typeface="微软雅黑" panose="020B0503020204020204" pitchFamily="34" charset="-122"/>
            </a:endParaRPr>
          </a:p>
        </p:txBody>
      </p:sp>
      <p:sp>
        <p:nvSpPr>
          <p:cNvPr id="47" name="等腰三角形 46"/>
          <p:cNvSpPr/>
          <p:nvPr/>
        </p:nvSpPr>
        <p:spPr>
          <a:xfrm flipH="1" flipV="1">
            <a:off x="3345510" y="3326362"/>
            <a:ext cx="72000" cy="36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flipH="1" flipV="1">
            <a:off x="5308047" y="3310807"/>
            <a:ext cx="72000" cy="36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314670" y="4196414"/>
            <a:ext cx="11560629" cy="24508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146706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批次二维码</a:t>
            </a:r>
            <a:endParaRPr lang="zh-CN" altLang="en-US" sz="2000" b="1" dirty="0">
              <a:latin typeface="微软雅黑" panose="020B0503020204020204" pitchFamily="34" charset="-122"/>
              <a:ea typeface="微软雅黑" panose="020B0503020204020204" pitchFamily="34" charset="-122"/>
            </a:endParaRPr>
          </a:p>
        </p:txBody>
      </p:sp>
      <p:sp>
        <p:nvSpPr>
          <p:cNvPr id="3" name="矩形 2"/>
          <p:cNvSpPr/>
          <p:nvPr/>
        </p:nvSpPr>
        <p:spPr>
          <a:xfrm>
            <a:off x="8881062" y="417171"/>
            <a:ext cx="2839239" cy="307777"/>
          </a:xfrm>
          <a:prstGeom prst="rect">
            <a:avLst/>
          </a:prstGeom>
        </p:spPr>
        <p:txBody>
          <a:bodyPr wrap="none">
            <a:spAutoFit/>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2022.08.09  </a:t>
            </a:r>
            <a:r>
              <a:rPr lang="zh-CN" altLang="en-US" sz="1400" dirty="0" smtClean="0">
                <a:solidFill>
                  <a:srgbClr val="FF0000"/>
                </a:solidFill>
                <a:latin typeface="微软雅黑" panose="020B0503020204020204" pitchFamily="34" charset="-122"/>
                <a:ea typeface="微软雅黑" panose="020B0503020204020204" pitchFamily="34" charset="-122"/>
              </a:rPr>
              <a:t>批次二维码逻辑梳理</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12" name="矩形 11"/>
          <p:cNvSpPr/>
          <p:nvPr/>
        </p:nvSpPr>
        <p:spPr>
          <a:xfrm>
            <a:off x="314670" y="1063717"/>
            <a:ext cx="2659702" cy="307777"/>
          </a:xfrm>
          <a:prstGeom prst="rect">
            <a:avLst/>
          </a:prstGeom>
        </p:spPr>
        <p:txBody>
          <a:bodyPr wrap="none">
            <a:spAutoFit/>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2022.08.09  </a:t>
            </a:r>
            <a:r>
              <a:rPr lang="zh-CN" altLang="en-US" sz="1400" b="1" dirty="0">
                <a:solidFill>
                  <a:srgbClr val="FF0000"/>
                </a:solidFill>
                <a:latin typeface="微软雅黑" panose="020B0503020204020204" pitchFamily="34" charset="-122"/>
                <a:ea typeface="微软雅黑" panose="020B0503020204020204" pitchFamily="34" charset="-122"/>
              </a:rPr>
              <a:t>批次</a:t>
            </a:r>
            <a:r>
              <a:rPr lang="zh-CN" altLang="en-US" sz="1400" b="1" dirty="0" smtClean="0">
                <a:solidFill>
                  <a:srgbClr val="FF0000"/>
                </a:solidFill>
                <a:latin typeface="微软雅黑" panose="020B0503020204020204" pitchFamily="34" charset="-122"/>
                <a:ea typeface="微软雅黑" panose="020B0503020204020204" pitchFamily="34" charset="-122"/>
              </a:rPr>
              <a:t>码使用流程：</a:t>
            </a:r>
            <a:endParaRPr lang="en-US" altLang="zh-CN" sz="1400" b="1" dirty="0" smtClean="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314670" y="1542046"/>
            <a:ext cx="5586730" cy="691515"/>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1300" dirty="0" smtClean="0">
                <a:latin typeface="微软雅黑" panose="020B0503020204020204" pitchFamily="34" charset="-122"/>
                <a:ea typeface="微软雅黑" panose="020B0503020204020204" pitchFamily="34" charset="-122"/>
              </a:rPr>
              <a:t>创建批次码字段：如下字段名称、提示信息</a:t>
            </a:r>
            <a:endParaRPr lang="en-US" altLang="zh-CN" sz="13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300" dirty="0" smtClean="0">
                <a:latin typeface="微软雅黑" panose="020B0503020204020204" pitchFamily="34" charset="-122"/>
                <a:ea typeface="微软雅黑" panose="020B0503020204020204" pitchFamily="34" charset="-122"/>
              </a:rPr>
              <a:t>查询条件：商品条码、产品批次号码、产品生产日期、二</a:t>
            </a:r>
            <a:r>
              <a:rPr lang="zh-CN" altLang="en-US" sz="1300" dirty="0">
                <a:latin typeface="微软雅黑" panose="020B0503020204020204" pitchFamily="34" charset="-122"/>
                <a:ea typeface="微软雅黑" panose="020B0503020204020204" pitchFamily="34" charset="-122"/>
              </a:rPr>
              <a:t>维码产生日期</a:t>
            </a:r>
            <a:endParaRPr lang="en-US" altLang="zh-CN" sz="1300" dirty="0">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custDataLst>
              <p:tags r:id="rId1"/>
            </p:custDataLst>
          </p:nvPr>
        </p:nvGraphicFramePr>
        <p:xfrm>
          <a:off x="397797" y="4952117"/>
          <a:ext cx="11470933" cy="1521085"/>
        </p:xfrm>
        <a:graphic>
          <a:graphicData uri="http://schemas.openxmlformats.org/drawingml/2006/table">
            <a:tbl>
              <a:tblPr firstRow="1" bandRow="1">
                <a:tableStyleId>{93296810-A885-4BE3-A3E7-6D5BEEA58F35}</a:tableStyleId>
              </a:tblPr>
              <a:tblGrid>
                <a:gridCol w="2557842">
                  <a:extLst>
                    <a:ext uri="{9D8B030D-6E8A-4147-A177-3AD203B41FA5}">
                      <a16:colId xmlns:a16="http://schemas.microsoft.com/office/drawing/2014/main" val="20000"/>
                    </a:ext>
                  </a:extLst>
                </a:gridCol>
                <a:gridCol w="2493818">
                  <a:extLst>
                    <a:ext uri="{9D8B030D-6E8A-4147-A177-3AD203B41FA5}">
                      <a16:colId xmlns:a16="http://schemas.microsoft.com/office/drawing/2014/main" val="20001"/>
                    </a:ext>
                  </a:extLst>
                </a:gridCol>
                <a:gridCol w="2216728">
                  <a:extLst>
                    <a:ext uri="{9D8B030D-6E8A-4147-A177-3AD203B41FA5}">
                      <a16:colId xmlns:a16="http://schemas.microsoft.com/office/drawing/2014/main" val="20002"/>
                    </a:ext>
                  </a:extLst>
                </a:gridCol>
                <a:gridCol w="1976581">
                  <a:extLst>
                    <a:ext uri="{9D8B030D-6E8A-4147-A177-3AD203B41FA5}">
                      <a16:colId xmlns:a16="http://schemas.microsoft.com/office/drawing/2014/main" val="20003"/>
                    </a:ext>
                  </a:extLst>
                </a:gridCol>
                <a:gridCol w="1182255">
                  <a:extLst>
                    <a:ext uri="{9D8B030D-6E8A-4147-A177-3AD203B41FA5}">
                      <a16:colId xmlns:a16="http://schemas.microsoft.com/office/drawing/2014/main" val="20004"/>
                    </a:ext>
                  </a:extLst>
                </a:gridCol>
                <a:gridCol w="1043709">
                  <a:extLst>
                    <a:ext uri="{9D8B030D-6E8A-4147-A177-3AD203B41FA5}">
                      <a16:colId xmlns:a16="http://schemas.microsoft.com/office/drawing/2014/main" val="20005"/>
                    </a:ext>
                  </a:extLst>
                </a:gridCol>
              </a:tblGrid>
              <a:tr h="490220">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20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商品条码</a:t>
                      </a:r>
                      <a:r>
                        <a:rPr kumimoji="0" lang="zh-CN" altLang="en-US" sz="1200" b="0" u="none" strike="noStrike" kern="1200" cap="none" spc="0" normalizeH="0" baseline="0" noProof="0" dirty="0" smtClean="0">
                          <a:ln>
                            <a:noFill/>
                          </a:ln>
                          <a:solidFill>
                            <a:schemeClr val="accent4"/>
                          </a:solidFill>
                          <a:effectLst/>
                          <a:uLnTx/>
                          <a:uFillTx/>
                          <a:latin typeface="微软雅黑" panose="020B0503020204020204" pitchFamily="34" charset="-122"/>
                          <a:ea typeface="微软雅黑" panose="020B0503020204020204" pitchFamily="34" charset="-122"/>
                        </a:rPr>
                        <a:t>（必填）</a:t>
                      </a:r>
                      <a:endParaRPr kumimoji="0" lang="zh-CN" altLang="en-US" sz="1200" b="0" i="0" u="none" strike="noStrike" kern="1200" cap="none" spc="0" normalizeH="0" baseline="0" noProof="0" dirty="0" smtClean="0">
                        <a:ln>
                          <a:noFill/>
                        </a:ln>
                        <a:solidFill>
                          <a:schemeClr val="accent4"/>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产品批号</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批次号</a:t>
                      </a:r>
                      <a:r>
                        <a:rPr kumimoji="0" lang="zh-CN" altLang="en-US" sz="1200" b="0" u="none" strike="noStrike" kern="1200" cap="none" spc="0" normalizeH="0" baseline="0" noProof="0" dirty="0" smtClean="0">
                          <a:ln>
                            <a:noFill/>
                          </a:ln>
                          <a:solidFill>
                            <a:schemeClr val="accent4"/>
                          </a:solidFill>
                          <a:effectLst/>
                          <a:uLnTx/>
                          <a:uFillTx/>
                          <a:latin typeface="微软雅黑" panose="020B0503020204020204" pitchFamily="34" charset="-122"/>
                          <a:ea typeface="微软雅黑" panose="020B0503020204020204" pitchFamily="34" charset="-122"/>
                        </a:rPr>
                        <a:t>（必填）</a:t>
                      </a:r>
                      <a:endParaRPr kumimoji="0" lang="zh-CN" altLang="en-US" sz="1200" b="0" i="0" u="none" strike="noStrike" kern="1200" cap="none" spc="0" normalizeH="0" baseline="0" noProof="0" dirty="0" smtClean="0">
                        <a:ln>
                          <a:noFill/>
                        </a:ln>
                        <a:solidFill>
                          <a:schemeClr val="accent4"/>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algn="ctr">
                        <a:lnSpc>
                          <a:spcPct val="150000"/>
                        </a:lnSpc>
                      </a:pPr>
                      <a:r>
                        <a:rPr lang="zh-CN" altLang="en-US" sz="1200" dirty="0" smtClean="0">
                          <a:latin typeface="微软雅黑" panose="020B0503020204020204" pitchFamily="34" charset="-122"/>
                          <a:ea typeface="微软雅黑" panose="020B0503020204020204" pitchFamily="34" charset="-122"/>
                        </a:rPr>
                        <a:t>产品生产日期（</a:t>
                      </a:r>
                      <a:r>
                        <a:rPr lang="en-US" altLang="zh-CN" sz="1200" dirty="0" smtClean="0">
                          <a:latin typeface="微软雅黑" panose="020B0503020204020204" pitchFamily="34" charset="-122"/>
                          <a:ea typeface="微软雅黑" panose="020B0503020204020204" pitchFamily="34" charset="-122"/>
                        </a:rPr>
                        <a:t>11</a:t>
                      </a:r>
                      <a:r>
                        <a:rPr lang="zh-CN" altLang="en-US" sz="1200" dirty="0" smtClean="0">
                          <a:latin typeface="微软雅黑" panose="020B0503020204020204" pitchFamily="34" charset="-122"/>
                          <a:ea typeface="微软雅黑" panose="020B0503020204020204" pitchFamily="34" charset="-122"/>
                        </a:rPr>
                        <a:t>）</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lnSpc>
                          <a:spcPct val="150000"/>
                        </a:lnSpc>
                      </a:pPr>
                      <a:r>
                        <a:rPr lang="zh-CN" altLang="en-US" sz="1200" b="1" kern="1200" dirty="0" smtClean="0">
                          <a:solidFill>
                            <a:schemeClr val="lt1"/>
                          </a:solidFill>
                          <a:latin typeface="微软雅黑" panose="020B0503020204020204" pitchFamily="34" charset="-122"/>
                          <a:ea typeface="微软雅黑" panose="020B0503020204020204" pitchFamily="34" charset="-122"/>
                          <a:cs typeface="+mn-cs"/>
                        </a:rPr>
                        <a:t>上一级批次号</a:t>
                      </a:r>
                      <a:endParaRPr lang="zh-CN" altLang="en-US" sz="1200" b="0" kern="1200" dirty="0">
                        <a:solidFill>
                          <a:schemeClr val="lt1"/>
                        </a:solidFill>
                        <a:latin typeface="微软雅黑" panose="020B0503020204020204" pitchFamily="34" charset="-122"/>
                        <a:ea typeface="微软雅黑" panose="020B0503020204020204" pitchFamily="34" charset="-122"/>
                        <a:cs typeface="+mn-cs"/>
                      </a:endParaRPr>
                    </a:p>
                  </a:txBody>
                  <a:tcPr anchor="ctr"/>
                </a:tc>
                <a:tc gridSpan="2">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附加产品属性</a:t>
                      </a:r>
                      <a:endPar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hMerge="1">
                  <a:txBody>
                    <a:bodyPr/>
                    <a:lstStyle/>
                    <a:p>
                      <a:endParaRPr lang="zh-CN"/>
                    </a:p>
                  </a:txBody>
                  <a:tcPr/>
                </a:tc>
                <a:extLst>
                  <a:ext uri="{0D108BD9-81ED-4DB2-BD59-A6C34878D82A}">
                    <a16:rowId xmlns:a16="http://schemas.microsoft.com/office/drawing/2014/main" val="10000"/>
                  </a:ext>
                </a:extLst>
              </a:tr>
              <a:tr h="1030865">
                <a:tc>
                  <a:txBody>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提示信息：</a:t>
                      </a:r>
                      <a:endPar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可通过批次或者批号进行产品追溯</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批次号码必须唯一</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提示信息：</a:t>
                      </a:r>
                      <a:endPar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产品批次将协同产品质保期警示产品的有效性。</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提示信息：</a:t>
                      </a:r>
                      <a:endPar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用于继承的上级批次产品属性。</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l">
                        <a:lnSpc>
                          <a:spcPct val="150000"/>
                        </a:lnSpc>
                      </a:pPr>
                      <a:r>
                        <a:rPr lang="zh-CN" altLang="en-US" sz="1200" b="0" dirty="0" smtClean="0">
                          <a:latin typeface="微软雅黑" panose="020B0503020204020204" pitchFamily="34" charset="-122"/>
                          <a:ea typeface="微软雅黑" panose="020B0503020204020204" pitchFamily="34" charset="-122"/>
                        </a:rPr>
                        <a:t>属性描述</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r>
                        <a:rPr lang="zh-CN" altLang="en-US" sz="1200" b="0" dirty="0" smtClean="0">
                          <a:latin typeface="微软雅黑" panose="020B0503020204020204" pitchFamily="34" charset="-122"/>
                          <a:ea typeface="微软雅黑" panose="020B0503020204020204" pitchFamily="34" charset="-122"/>
                        </a:rPr>
                        <a:t>（可增加）</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l">
                        <a:lnSpc>
                          <a:spcPct val="150000"/>
                        </a:lnSpc>
                      </a:pPr>
                      <a:r>
                        <a:rPr lang="zh-CN" altLang="en-US" sz="1200" b="0" dirty="0" smtClean="0">
                          <a:latin typeface="微软雅黑" panose="020B0503020204020204" pitchFamily="34" charset="-122"/>
                          <a:ea typeface="微软雅黑" panose="020B0503020204020204" pitchFamily="34" charset="-122"/>
                        </a:rPr>
                        <a:t>属性值</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r>
                        <a:rPr lang="zh-CN" altLang="en-US" sz="1200" b="0" dirty="0" smtClean="0">
                          <a:latin typeface="微软雅黑" panose="020B0503020204020204" pitchFamily="34" charset="-122"/>
                          <a:ea typeface="微软雅黑" panose="020B0503020204020204" pitchFamily="34" charset="-122"/>
                        </a:rPr>
                        <a:t>（可增加）</a:t>
                      </a:r>
                      <a:endParaRPr lang="zh-CN" altLang="en-US" sz="12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8" name="矩形 7"/>
          <p:cNvSpPr/>
          <p:nvPr/>
        </p:nvSpPr>
        <p:spPr>
          <a:xfrm>
            <a:off x="397797" y="4553034"/>
            <a:ext cx="2480166" cy="307777"/>
          </a:xfrm>
          <a:prstGeom prst="rect">
            <a:avLst/>
          </a:prstGeom>
        </p:spPr>
        <p:txBody>
          <a:bodyPr wrap="none">
            <a:spAutoFit/>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2022.08.09  </a:t>
            </a:r>
            <a:r>
              <a:rPr lang="zh-CN" altLang="en-US" sz="1400" dirty="0" smtClean="0">
                <a:solidFill>
                  <a:srgbClr val="FF0000"/>
                </a:solidFill>
                <a:latin typeface="微软雅黑" panose="020B0503020204020204" pitchFamily="34" charset="-122"/>
                <a:ea typeface="微软雅黑" panose="020B0503020204020204" pitchFamily="34" charset="-122"/>
              </a:rPr>
              <a:t>创建批次二维码</a:t>
            </a:r>
            <a:endParaRPr lang="en-US" altLang="zh-CN" sz="1400" dirty="0">
              <a:solidFill>
                <a:srgbClr val="FF000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3"/>
          <a:stretch>
            <a:fillRect/>
          </a:stretch>
        </p:blipFill>
        <p:spPr>
          <a:xfrm>
            <a:off x="8260261" y="2451258"/>
            <a:ext cx="3817951" cy="1646063"/>
          </a:xfrm>
          <a:prstGeom prst="rect">
            <a:avLst/>
          </a:prstGeom>
        </p:spPr>
      </p:pic>
      <p:sp>
        <p:nvSpPr>
          <p:cNvPr id="38" name="下箭头 37"/>
          <p:cNvSpPr/>
          <p:nvPr/>
        </p:nvSpPr>
        <p:spPr>
          <a:xfrm>
            <a:off x="10982037" y="4206111"/>
            <a:ext cx="120072" cy="43759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146706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批次二维码</a:t>
            </a:r>
            <a:endParaRPr lang="zh-CN" altLang="en-US" sz="2000" b="1" dirty="0">
              <a:latin typeface="微软雅黑" panose="020B0503020204020204" pitchFamily="34" charset="-122"/>
              <a:ea typeface="微软雅黑" panose="020B0503020204020204" pitchFamily="34" charset="-122"/>
            </a:endParaRPr>
          </a:p>
        </p:txBody>
      </p:sp>
      <p:sp>
        <p:nvSpPr>
          <p:cNvPr id="3" name="矩形 2"/>
          <p:cNvSpPr/>
          <p:nvPr/>
        </p:nvSpPr>
        <p:spPr>
          <a:xfrm>
            <a:off x="8881062" y="417171"/>
            <a:ext cx="2839239" cy="307777"/>
          </a:xfrm>
          <a:prstGeom prst="rect">
            <a:avLst/>
          </a:prstGeom>
        </p:spPr>
        <p:txBody>
          <a:bodyPr wrap="none">
            <a:spAutoFit/>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2022.08.09  </a:t>
            </a:r>
            <a:r>
              <a:rPr lang="zh-CN" altLang="en-US" sz="1400" dirty="0" smtClean="0">
                <a:solidFill>
                  <a:srgbClr val="FF0000"/>
                </a:solidFill>
                <a:latin typeface="微软雅黑" panose="020B0503020204020204" pitchFamily="34" charset="-122"/>
                <a:ea typeface="微软雅黑" panose="020B0503020204020204" pitchFamily="34" charset="-122"/>
              </a:rPr>
              <a:t>批次二维码逻辑梳理</a:t>
            </a:r>
            <a:endParaRPr lang="en-US" altLang="zh-CN" sz="1400" dirty="0">
              <a:solidFill>
                <a:srgbClr val="FF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87545" y="925466"/>
            <a:ext cx="11453853" cy="574597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3199130" cy="398780"/>
          </a:xfrm>
          <a:prstGeom prst="rect">
            <a:avLst/>
          </a:prstGeom>
          <a:noFill/>
        </p:spPr>
        <p:txBody>
          <a:bodyPr wrap="none" rtlCol="0">
            <a:spAutoFit/>
          </a:bodyPr>
          <a:lstStyle/>
          <a:p>
            <a:r>
              <a:rPr lang="zh-CN" sz="2000" b="1" dirty="0" smtClean="0">
                <a:solidFill>
                  <a:srgbClr val="FF0000"/>
                </a:solidFill>
                <a:latin typeface="微软雅黑" panose="020B0503020204020204" pitchFamily="34" charset="-122"/>
                <a:ea typeface="微软雅黑" panose="020B0503020204020204" pitchFamily="34" charset="-122"/>
              </a:rPr>
              <a:t>批次码</a:t>
            </a:r>
            <a:r>
              <a:rPr lang="en-US" altLang="zh-CN" sz="2000" b="1" dirty="0" smtClean="0">
                <a:solidFill>
                  <a:srgbClr val="FF0000"/>
                </a:solidFill>
                <a:latin typeface="微软雅黑" panose="020B0503020204020204" pitchFamily="34" charset="-122"/>
                <a:ea typeface="微软雅黑" panose="020B0503020204020204" pitchFamily="34" charset="-122"/>
              </a:rPr>
              <a:t>--</a:t>
            </a:r>
            <a:r>
              <a:rPr lang="zh-CN" altLang="en-US" sz="2000" b="1" dirty="0" smtClean="0">
                <a:solidFill>
                  <a:srgbClr val="FF0000"/>
                </a:solidFill>
                <a:latin typeface="微软雅黑" panose="020B0503020204020204" pitchFamily="34" charset="-122"/>
                <a:ea typeface="微软雅黑" panose="020B0503020204020204" pitchFamily="34" charset="-122"/>
              </a:rPr>
              <a:t>码包下载逻辑补充</a:t>
            </a:r>
          </a:p>
        </p:txBody>
      </p:sp>
      <p:sp>
        <p:nvSpPr>
          <p:cNvPr id="57" name="文本框 56"/>
          <p:cNvSpPr txBox="1"/>
          <p:nvPr/>
        </p:nvSpPr>
        <p:spPr>
          <a:xfrm>
            <a:off x="243044" y="1221545"/>
            <a:ext cx="11904345" cy="3322955"/>
          </a:xfrm>
          <a:prstGeom prst="rect">
            <a:avLst/>
          </a:prstGeom>
          <a:noFill/>
        </p:spPr>
        <p:txBody>
          <a:bodyPr wrap="none" rtlCol="0">
            <a:spAutoFit/>
          </a:bodyPr>
          <a:lstStyle/>
          <a:p>
            <a:pPr marL="400050" indent="-400050" algn="l">
              <a:lnSpc>
                <a:spcPct val="150000"/>
              </a:lnSpc>
              <a:buFont typeface="+mj-ea"/>
              <a:buAutoNum type="ea1JpnChsDbPeriod"/>
            </a:pPr>
            <a:r>
              <a:rPr lang="zh-CN" altLang="en-US" sz="1400" b="1" dirty="0" smtClean="0">
                <a:latin typeface="微软雅黑" panose="020B0503020204020204" pitchFamily="34" charset="-122"/>
                <a:ea typeface="微软雅黑" panose="020B0503020204020204" pitchFamily="34" charset="-122"/>
              </a:rPr>
              <a:t>现有功能：码包下载。</a:t>
            </a:r>
            <a:endParaRPr lang="en-US" altLang="zh-CN" sz="1400" b="1" dirty="0" smtClean="0">
              <a:latin typeface="微软雅黑" panose="020B0503020204020204" pitchFamily="34" charset="-122"/>
              <a:ea typeface="微软雅黑" panose="020B0503020204020204" pitchFamily="34" charset="-122"/>
            </a:endParaRPr>
          </a:p>
          <a:p>
            <a:pPr marL="400050" indent="-400050" algn="l">
              <a:lnSpc>
                <a:spcPct val="150000"/>
              </a:lnSpc>
              <a:buFont typeface="+mj-ea"/>
              <a:buAutoNum type="ea1JpnChsDbPeriod"/>
            </a:pPr>
            <a:r>
              <a:rPr lang="zh-CN" altLang="en-US" sz="1400" b="1" dirty="0" smtClean="0">
                <a:solidFill>
                  <a:srgbClr val="FF0000"/>
                </a:solidFill>
                <a:latin typeface="微软雅黑" panose="020B0503020204020204" pitchFamily="34" charset="-122"/>
                <a:ea typeface="微软雅黑" panose="020B0503020204020204" pitchFamily="34" charset="-122"/>
              </a:rPr>
              <a:t>补充逻辑规则：</a:t>
            </a:r>
          </a:p>
          <a:p>
            <a:pPr indent="0" algn="l">
              <a:lnSpc>
                <a:spcPct val="150000"/>
              </a:lnSpc>
              <a:buFont typeface="+mj-ea"/>
              <a:buNone/>
            </a:pPr>
            <a:endParaRPr lang="en-US" altLang="zh-CN" sz="1400" b="1" dirty="0" smtClean="0">
              <a:solidFill>
                <a:srgbClr val="FF0000"/>
              </a:solidFill>
              <a:latin typeface="微软雅黑" panose="020B0503020204020204" pitchFamily="34" charset="-122"/>
              <a:ea typeface="微软雅黑" panose="020B0503020204020204" pitchFamily="34" charset="-122"/>
            </a:endParaRPr>
          </a:p>
          <a:p>
            <a:pPr marL="342900" indent="-342900" algn="l">
              <a:lnSpc>
                <a:spcPct val="150000"/>
              </a:lnSpc>
              <a:buFont typeface="+mj-lt"/>
              <a:buAutoNum type="arabicPeriod"/>
            </a:pPr>
            <a:r>
              <a:rPr lang="zh-CN" altLang="en-US" sz="1400" b="1" dirty="0" smtClean="0">
                <a:solidFill>
                  <a:schemeClr val="accent2"/>
                </a:solidFill>
                <a:latin typeface="微软雅黑" panose="020B0503020204020204" pitchFamily="34" charset="-122"/>
                <a:ea typeface="微软雅黑" panose="020B0503020204020204" pitchFamily="34" charset="-122"/>
              </a:rPr>
              <a:t>码包下载。</a:t>
            </a:r>
          </a:p>
          <a:p>
            <a:pPr marL="285750" indent="-285750" algn="l">
              <a:lnSpc>
                <a:spcPct val="150000"/>
              </a:lnSpc>
              <a:buFont typeface="Wingdings" panose="05000000000000000000" pitchFamily="2" charset="2"/>
              <a:buChar char="Ø"/>
            </a:pPr>
            <a:r>
              <a:rPr lang="zh-CN" sz="1400" dirty="0" smtClean="0">
                <a:latin typeface="微软雅黑" panose="020B0503020204020204" pitchFamily="34" charset="-122"/>
                <a:ea typeface="微软雅黑" panose="020B0503020204020204" pitchFamily="34" charset="-122"/>
                <a:sym typeface="+mn-ea"/>
              </a:rPr>
              <a:t>用户如果仅生成批次码，即，没有输入生成数量，则不显示码包下载功能</a:t>
            </a:r>
            <a:r>
              <a:rPr lang="zh-CN" altLang="en-US" sz="1400" dirty="0" smtClean="0">
                <a:latin typeface="微软雅黑" panose="020B0503020204020204" pitchFamily="34" charset="-122"/>
                <a:ea typeface="微软雅黑" panose="020B0503020204020204" pitchFamily="34" charset="-122"/>
                <a:sym typeface="+mn-ea"/>
              </a:rPr>
              <a:t>；</a:t>
            </a:r>
          </a:p>
          <a:p>
            <a:pPr marL="285750" indent="-285750" algn="l">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sym typeface="+mn-ea"/>
              </a:rPr>
              <a:t>用户生成批次码，输入生成数量（符合规则</a:t>
            </a:r>
            <a:r>
              <a:rPr lang="en-US" altLang="zh-CN" sz="1400" dirty="0" smtClean="0">
                <a:latin typeface="微软雅黑" panose="020B0503020204020204" pitchFamily="34" charset="-122"/>
                <a:ea typeface="微软雅黑" panose="020B0503020204020204" pitchFamily="34" charset="-122"/>
                <a:sym typeface="+mn-ea"/>
              </a:rPr>
              <a:t>2</a:t>
            </a:r>
            <a:r>
              <a:rPr lang="zh-CN" altLang="en-US" sz="1400" dirty="0" smtClean="0">
                <a:latin typeface="微软雅黑" panose="020B0503020204020204" pitchFamily="34" charset="-122"/>
                <a:ea typeface="微软雅黑" panose="020B0503020204020204" pitchFamily="34" charset="-122"/>
                <a:sym typeface="+mn-ea"/>
              </a:rPr>
              <a:t>），则显示对应的码包下载按钮。</a:t>
            </a:r>
          </a:p>
          <a:p>
            <a:pPr indent="0" algn="l">
              <a:lnSpc>
                <a:spcPct val="150000"/>
              </a:lnSpc>
              <a:buNone/>
            </a:pPr>
            <a:endParaRPr lang="en-US" altLang="zh-CN" sz="1400" dirty="0" smtClean="0">
              <a:latin typeface="微软雅黑" panose="020B0503020204020204" pitchFamily="34" charset="-122"/>
              <a:ea typeface="微软雅黑" panose="020B0503020204020204" pitchFamily="34" charset="-122"/>
            </a:endParaRPr>
          </a:p>
          <a:p>
            <a:pPr marL="342900" indent="-342900" algn="l">
              <a:lnSpc>
                <a:spcPct val="150000"/>
              </a:lnSpc>
              <a:buFont typeface="+mj-lt"/>
              <a:buAutoNum type="arabicPeriod" startAt="2"/>
            </a:pPr>
            <a:r>
              <a:rPr lang="zh-CN" altLang="en-US" sz="1400" b="1" dirty="0" smtClean="0">
                <a:solidFill>
                  <a:schemeClr val="accent2"/>
                </a:solidFill>
                <a:latin typeface="微软雅黑" panose="020B0503020204020204" pitchFamily="34" charset="-122"/>
                <a:ea typeface="微软雅黑" panose="020B0503020204020204" pitchFamily="34" charset="-122"/>
                <a:sym typeface="+mn-ea"/>
              </a:rPr>
              <a:t>码包下载所需要填写的内容，与所选择的内容模板进行关联。</a:t>
            </a:r>
            <a:endParaRPr lang="zh-CN" altLang="en-US" sz="1400" b="1" dirty="0" smtClean="0">
              <a:solidFill>
                <a:schemeClr val="accent2"/>
              </a:solidFill>
              <a:latin typeface="微软雅黑" panose="020B0503020204020204" pitchFamily="34" charset="-122"/>
              <a:ea typeface="微软雅黑" panose="020B0503020204020204" pitchFamily="34" charset="-122"/>
            </a:endParaRPr>
          </a:p>
          <a:p>
            <a:pPr marL="285750" indent="-285750" algn="l">
              <a:lnSpc>
                <a:spcPct val="150000"/>
              </a:lnSpc>
              <a:buFont typeface="Wingdings" panose="05000000000000000000" pitchFamily="2" charset="2"/>
              <a:buChar char="Ø"/>
            </a:pPr>
            <a:r>
              <a:rPr lang="zh-CN" sz="1400" dirty="0" smtClean="0">
                <a:latin typeface="微软雅黑" panose="020B0503020204020204" pitchFamily="34" charset="-122"/>
                <a:ea typeface="微软雅黑" panose="020B0503020204020204" pitchFamily="34" charset="-122"/>
                <a:sym typeface="+mn-ea"/>
              </a:rPr>
              <a:t>如，用户选择内容模板</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产品通用模板</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，则码包下载，不要求用户必须填写生产日期；</a:t>
            </a:r>
          </a:p>
          <a:p>
            <a:pPr marL="285750" indent="-285750" algn="l">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sym typeface="+mn-ea"/>
              </a:rPr>
              <a:t>如，用户选择</a:t>
            </a:r>
            <a:r>
              <a:rPr lang="zh-CN" sz="1400" dirty="0" smtClean="0">
                <a:latin typeface="微软雅黑" panose="020B0503020204020204" pitchFamily="34" charset="-122"/>
                <a:ea typeface="微软雅黑" panose="020B0503020204020204" pitchFamily="34" charset="-122"/>
                <a:sym typeface="+mn-ea"/>
              </a:rPr>
              <a:t>内容模板</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医疗器械模板</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，则码包下载，用户输入生成数量后，同时，生产日期变为必填项（</a:t>
            </a:r>
            <a:r>
              <a:rPr lang="en-US" altLang="zh-CN" sz="1400" dirty="0" smtClean="0">
                <a:solidFill>
                  <a:srgbClr val="FF0000"/>
                </a:solidFill>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），如不填写，则无法生成码包。</a:t>
            </a:r>
            <a:endParaRPr lang="en-US" altLang="zh-CN" sz="14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9164417" y="340186"/>
            <a:ext cx="2741638" cy="41402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2022.10.20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3230880" cy="398780"/>
          </a:xfrm>
          <a:prstGeom prst="rect">
            <a:avLst/>
          </a:prstGeom>
          <a:noFill/>
        </p:spPr>
        <p:txBody>
          <a:bodyPr wrap="none" rtlCol="0">
            <a:spAutoFit/>
          </a:bodyPr>
          <a:lstStyle/>
          <a:p>
            <a:r>
              <a:rPr lang="zh-CN" sz="2000" b="1" dirty="0" smtClean="0">
                <a:solidFill>
                  <a:srgbClr val="FF0000"/>
                </a:solidFill>
                <a:latin typeface="微软雅黑" panose="020B0503020204020204" pitchFamily="34" charset="-122"/>
                <a:ea typeface="微软雅黑" panose="020B0503020204020204" pitchFamily="34" charset="-122"/>
              </a:rPr>
              <a:t>批次码</a:t>
            </a:r>
            <a:r>
              <a:rPr lang="zh-CN" altLang="en-US" sz="2000" b="1" dirty="0" smtClean="0">
                <a:solidFill>
                  <a:srgbClr val="FF0000"/>
                </a:solidFill>
                <a:latin typeface="微软雅黑" panose="020B0503020204020204" pitchFamily="34" charset="-122"/>
                <a:ea typeface="微软雅黑" panose="020B0503020204020204" pitchFamily="34" charset="-122"/>
              </a:rPr>
              <a:t>及码包下载逻辑补充</a:t>
            </a:r>
          </a:p>
        </p:txBody>
      </p:sp>
      <p:sp>
        <p:nvSpPr>
          <p:cNvPr id="57" name="文本框 56"/>
          <p:cNvSpPr txBox="1"/>
          <p:nvPr/>
        </p:nvSpPr>
        <p:spPr>
          <a:xfrm>
            <a:off x="243205" y="930275"/>
            <a:ext cx="11498580" cy="3646170"/>
          </a:xfrm>
          <a:prstGeom prst="rect">
            <a:avLst/>
          </a:prstGeom>
          <a:noFill/>
        </p:spPr>
        <p:txBody>
          <a:bodyPr wrap="square" rtlCol="0">
            <a:spAutoFit/>
          </a:bodyPr>
          <a:lstStyle/>
          <a:p>
            <a:pPr marL="400050" indent="-400050" algn="l">
              <a:lnSpc>
                <a:spcPct val="150000"/>
              </a:lnSpc>
              <a:buFont typeface="+mj-ea"/>
              <a:buAutoNum type="ea1JpnChsDbPeriod"/>
            </a:pPr>
            <a:r>
              <a:rPr lang="zh-CN" altLang="en-US" sz="1400" b="1" dirty="0" smtClean="0">
                <a:latin typeface="微软雅黑" panose="020B0503020204020204" pitchFamily="34" charset="-122"/>
                <a:ea typeface="微软雅黑" panose="020B0503020204020204" pitchFamily="34" charset="-122"/>
              </a:rPr>
              <a:t>现有功能模块：批次二维码。</a:t>
            </a:r>
            <a:endParaRPr lang="en-US" altLang="zh-CN" sz="1400" b="1" dirty="0" smtClean="0">
              <a:latin typeface="微软雅黑" panose="020B0503020204020204" pitchFamily="34" charset="-122"/>
              <a:ea typeface="微软雅黑" panose="020B0503020204020204" pitchFamily="34" charset="-122"/>
            </a:endParaRPr>
          </a:p>
          <a:p>
            <a:pPr marL="400050" indent="-400050" algn="l">
              <a:lnSpc>
                <a:spcPct val="150000"/>
              </a:lnSpc>
              <a:buFont typeface="+mj-ea"/>
              <a:buAutoNum type="ea1JpnChsDbPeriod"/>
            </a:pPr>
            <a:r>
              <a:rPr lang="zh-CN" altLang="en-US" sz="1400" b="1" dirty="0" smtClean="0">
                <a:solidFill>
                  <a:srgbClr val="FF0000"/>
                </a:solidFill>
                <a:latin typeface="微软雅黑" panose="020B0503020204020204" pitchFamily="34" charset="-122"/>
                <a:ea typeface="微软雅黑" panose="020B0503020204020204" pitchFamily="34" charset="-122"/>
              </a:rPr>
              <a:t>补充逻辑规则：</a:t>
            </a:r>
            <a:endParaRPr lang="en-US" altLang="zh-CN" sz="1400" b="1" dirty="0" smtClean="0">
              <a:solidFill>
                <a:srgbClr val="FF0000"/>
              </a:solidFill>
              <a:latin typeface="微软雅黑" panose="020B0503020204020204" pitchFamily="34" charset="-122"/>
              <a:ea typeface="微软雅黑" panose="020B0503020204020204" pitchFamily="34" charset="-122"/>
            </a:endParaRPr>
          </a:p>
          <a:p>
            <a:pPr indent="0" algn="l">
              <a:lnSpc>
                <a:spcPct val="150000"/>
              </a:lnSpc>
              <a:buFont typeface="+mj-lt"/>
              <a:buNone/>
            </a:pPr>
            <a:r>
              <a:rPr lang="zh-CN" altLang="en-US" sz="1400" b="1" dirty="0" smtClean="0">
                <a:solidFill>
                  <a:schemeClr val="tx1"/>
                </a:solidFill>
                <a:latin typeface="微软雅黑" panose="020B0503020204020204" pitchFamily="34" charset="-122"/>
                <a:ea typeface="微软雅黑" panose="020B0503020204020204" pitchFamily="34" charset="-122"/>
                <a:sym typeface="+mn-ea"/>
              </a:rPr>
              <a:t>创建</a:t>
            </a:r>
            <a:r>
              <a:rPr lang="zh-CN" altLang="en-US" sz="1400" b="1" dirty="0" smtClean="0">
                <a:solidFill>
                  <a:schemeClr val="tx1"/>
                </a:solidFill>
                <a:latin typeface="微软雅黑" panose="020B0503020204020204" pitchFamily="34" charset="-122"/>
                <a:ea typeface="微软雅黑" panose="020B0503020204020204" pitchFamily="34" charset="-122"/>
              </a:rPr>
              <a:t>批次码及码包</a:t>
            </a:r>
            <a:r>
              <a:rPr lang="zh-CN" altLang="en-US" sz="1400" dirty="0" smtClean="0">
                <a:solidFill>
                  <a:schemeClr val="tx1"/>
                </a:solidFill>
                <a:latin typeface="微软雅黑" panose="020B0503020204020204" pitchFamily="34" charset="-122"/>
                <a:ea typeface="微软雅黑" panose="020B0503020204020204" pitchFamily="34" charset="-122"/>
              </a:rPr>
              <a:t>弹窗将可以分为</a:t>
            </a:r>
            <a:r>
              <a:rPr lang="zh-CN" altLang="en-US" sz="1400" dirty="0" smtClean="0">
                <a:solidFill>
                  <a:srgbClr val="FF0000"/>
                </a:solidFill>
                <a:latin typeface="微软雅黑" panose="020B0503020204020204" pitchFamily="34" charset="-122"/>
                <a:ea typeface="微软雅黑" panose="020B0503020204020204" pitchFamily="34" charset="-122"/>
              </a:rPr>
              <a:t>创建批次码和创建码包</a:t>
            </a:r>
            <a:r>
              <a:rPr lang="zh-CN" altLang="en-US" sz="1400" dirty="0" smtClean="0">
                <a:solidFill>
                  <a:schemeClr val="accent2"/>
                </a:solidFill>
                <a:latin typeface="微软雅黑" panose="020B0503020204020204" pitchFamily="34" charset="-122"/>
                <a:ea typeface="微软雅黑" panose="020B0503020204020204" pitchFamily="34" charset="-122"/>
              </a:rPr>
              <a:t>。</a:t>
            </a:r>
          </a:p>
          <a:p>
            <a:pPr indent="0" algn="l">
              <a:lnSpc>
                <a:spcPct val="150000"/>
              </a:lnSpc>
              <a:buFont typeface="+mj-lt"/>
              <a:buNone/>
            </a:pPr>
            <a:endParaRPr lang="zh-CN" altLang="en-US" sz="1400" dirty="0" smtClean="0">
              <a:solidFill>
                <a:schemeClr val="accent2"/>
              </a:solidFill>
              <a:latin typeface="微软雅黑" panose="020B0503020204020204" pitchFamily="34" charset="-122"/>
              <a:ea typeface="微软雅黑" panose="020B0503020204020204" pitchFamily="34" charset="-122"/>
            </a:endParaRPr>
          </a:p>
          <a:p>
            <a:pPr marL="342900" indent="-342900" algn="l">
              <a:lnSpc>
                <a:spcPct val="150000"/>
              </a:lnSpc>
              <a:buFont typeface="+mj-lt"/>
              <a:buAutoNum type="arabicPeriod"/>
            </a:pPr>
            <a:r>
              <a:rPr lang="zh-CN" altLang="en-US" sz="1400" dirty="0" smtClean="0">
                <a:latin typeface="微软雅黑" panose="020B0503020204020204" pitchFamily="34" charset="-122"/>
                <a:ea typeface="微软雅黑" panose="020B0503020204020204" pitchFamily="34" charset="-122"/>
                <a:sym typeface="+mn-ea"/>
              </a:rPr>
              <a:t>创建批次：</a:t>
            </a:r>
          </a:p>
          <a:p>
            <a:pPr indent="0" algn="l">
              <a:lnSpc>
                <a:spcPct val="150000"/>
              </a:lnSpc>
              <a:buFont typeface="+mj-lt"/>
              <a:buNone/>
            </a:pPr>
            <a:r>
              <a:rPr lang="zh-CN" altLang="en-US" sz="1400" dirty="0" smtClean="0">
                <a:latin typeface="微软雅黑" panose="020B0503020204020204" pitchFamily="34" charset="-122"/>
                <a:ea typeface="微软雅黑" panose="020B0503020204020204" pitchFamily="34" charset="-122"/>
                <a:sym typeface="+mn-ea"/>
              </a:rPr>
              <a:t>产品条码、产品批号</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批次号、生产日期、上一级批次号、附加产品属性；</a:t>
            </a:r>
          </a:p>
          <a:p>
            <a:pPr marL="342900" indent="-342900" algn="l">
              <a:lnSpc>
                <a:spcPct val="150000"/>
              </a:lnSpc>
              <a:buFont typeface="+mj-ea"/>
              <a:buAutoNum type="circleNumDbPlain"/>
            </a:pPr>
            <a:r>
              <a:rPr lang="zh-CN" sz="1400" dirty="0" smtClean="0">
                <a:latin typeface="微软雅黑" panose="020B0503020204020204" pitchFamily="34" charset="-122"/>
                <a:ea typeface="微软雅黑" panose="020B0503020204020204" pitchFamily="34" charset="-122"/>
                <a:sym typeface="+mn-ea"/>
              </a:rPr>
              <a:t>创建批次：</a:t>
            </a:r>
            <a:r>
              <a:rPr lang="zh-CN" sz="1400" dirty="0" smtClean="0">
                <a:solidFill>
                  <a:srgbClr val="FF0000"/>
                </a:solidFill>
                <a:latin typeface="微软雅黑" panose="020B0503020204020204" pitchFamily="34" charset="-122"/>
                <a:ea typeface="微软雅黑" panose="020B0503020204020204" pitchFamily="34" charset="-122"/>
                <a:sym typeface="+mn-ea"/>
              </a:rPr>
              <a:t>产品条码、产品批号</a:t>
            </a:r>
            <a:r>
              <a:rPr lang="en-US" altLang="zh-CN" sz="1400" dirty="0" smtClean="0">
                <a:solidFill>
                  <a:srgbClr val="FF0000"/>
                </a:solidFill>
                <a:latin typeface="微软雅黑" panose="020B0503020204020204" pitchFamily="34" charset="-122"/>
                <a:ea typeface="微软雅黑" panose="020B0503020204020204" pitchFamily="34" charset="-122"/>
                <a:sym typeface="+mn-ea"/>
              </a:rPr>
              <a:t>/</a:t>
            </a:r>
            <a:r>
              <a:rPr lang="zh-CN" altLang="en-US" sz="1400" dirty="0" smtClean="0">
                <a:solidFill>
                  <a:srgbClr val="FF0000"/>
                </a:solidFill>
                <a:latin typeface="微软雅黑" panose="020B0503020204020204" pitchFamily="34" charset="-122"/>
                <a:ea typeface="微软雅黑" panose="020B0503020204020204" pitchFamily="34" charset="-122"/>
                <a:sym typeface="+mn-ea"/>
              </a:rPr>
              <a:t>批次号</a:t>
            </a:r>
            <a:r>
              <a:rPr lang="zh-CN" altLang="en-US" sz="1400" dirty="0" smtClean="0">
                <a:latin typeface="微软雅黑" panose="020B0503020204020204" pitchFamily="34" charset="-122"/>
                <a:ea typeface="微软雅黑" panose="020B0503020204020204" pitchFamily="34" charset="-122"/>
                <a:sym typeface="+mn-ea"/>
              </a:rPr>
              <a:t>是</a:t>
            </a:r>
            <a:r>
              <a:rPr lang="zh-CN" altLang="en-US" sz="1400" dirty="0" smtClean="0">
                <a:solidFill>
                  <a:srgbClr val="FF0000"/>
                </a:solidFill>
                <a:latin typeface="微软雅黑" panose="020B0503020204020204" pitchFamily="34" charset="-122"/>
                <a:ea typeface="微软雅黑" panose="020B0503020204020204" pitchFamily="34" charset="-122"/>
                <a:sym typeface="+mn-ea"/>
              </a:rPr>
              <a:t>必填项</a:t>
            </a:r>
            <a:r>
              <a:rPr lang="zh-CN" altLang="en-US" sz="1400" dirty="0" smtClean="0">
                <a:latin typeface="微软雅黑" panose="020B0503020204020204" pitchFamily="34" charset="-122"/>
                <a:ea typeface="微软雅黑" panose="020B0503020204020204" pitchFamily="34" charset="-122"/>
                <a:sym typeface="+mn-ea"/>
              </a:rPr>
              <a:t>，其余内容选择添加；</a:t>
            </a:r>
          </a:p>
          <a:p>
            <a:pPr marL="342900" indent="-342900" algn="l">
              <a:lnSpc>
                <a:spcPct val="150000"/>
              </a:lnSpc>
              <a:buFont typeface="+mj-ea"/>
              <a:buAutoNum type="circleNumDbPlain"/>
            </a:pPr>
            <a:r>
              <a:rPr lang="zh-CN" altLang="en-US" sz="1400" dirty="0" smtClean="0">
                <a:latin typeface="微软雅黑" panose="020B0503020204020204" pitchFamily="34" charset="-122"/>
                <a:ea typeface="微软雅黑" panose="020B0503020204020204" pitchFamily="34" charset="-122"/>
                <a:sym typeface="+mn-ea"/>
              </a:rPr>
              <a:t>产品条码：不做条码数据校验，即，条码符合编码规则即可，不要求条码一定有商品内容信息；</a:t>
            </a:r>
          </a:p>
          <a:p>
            <a:pPr indent="0" algn="l">
              <a:lnSpc>
                <a:spcPct val="150000"/>
              </a:lnSpc>
              <a:buNone/>
            </a:pPr>
            <a:endParaRPr lang="en-US" altLang="zh-CN" sz="1400" dirty="0" smtClean="0">
              <a:latin typeface="微软雅黑" panose="020B0503020204020204" pitchFamily="34" charset="-122"/>
              <a:ea typeface="微软雅黑" panose="020B0503020204020204" pitchFamily="34" charset="-122"/>
            </a:endParaRPr>
          </a:p>
          <a:p>
            <a:pPr indent="0" algn="l">
              <a:lnSpc>
                <a:spcPct val="150000"/>
              </a:lnSpc>
              <a:buFont typeface="+mj-lt"/>
              <a:buNone/>
            </a:pPr>
            <a:r>
              <a:rPr lang="zh-CN" altLang="en-US" sz="1400" dirty="0" smtClean="0">
                <a:latin typeface="微软雅黑" panose="020B0503020204020204" pitchFamily="34" charset="-122"/>
                <a:ea typeface="微软雅黑" panose="020B0503020204020204" pitchFamily="34" charset="-122"/>
              </a:rPr>
              <a:t>问</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：同一家企业，不能存在相同的批次号？</a:t>
            </a:r>
          </a:p>
          <a:p>
            <a:pPr indent="0" algn="l">
              <a:lnSpc>
                <a:spcPct val="150000"/>
              </a:lnSpc>
              <a:buFont typeface="+mj-lt"/>
              <a:buNone/>
            </a:pPr>
            <a:r>
              <a:rPr lang="zh-CN" altLang="en-US" sz="1400" dirty="0" smtClean="0">
                <a:latin typeface="微软雅黑" panose="020B0503020204020204" pitchFamily="34" charset="-122"/>
                <a:ea typeface="微软雅黑" panose="020B0503020204020204" pitchFamily="34" charset="-122"/>
              </a:rPr>
              <a:t>问</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：批次码绑定条码，可以是非企业厂商前缀开头？</a:t>
            </a:r>
          </a:p>
        </p:txBody>
      </p:sp>
      <p:sp>
        <p:nvSpPr>
          <p:cNvPr id="6" name="文本框 5"/>
          <p:cNvSpPr txBox="1"/>
          <p:nvPr/>
        </p:nvSpPr>
        <p:spPr>
          <a:xfrm>
            <a:off x="9164417" y="340186"/>
            <a:ext cx="2741638" cy="41402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2022.10.21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3230880" cy="398780"/>
          </a:xfrm>
          <a:prstGeom prst="rect">
            <a:avLst/>
          </a:prstGeom>
          <a:noFill/>
        </p:spPr>
        <p:txBody>
          <a:bodyPr wrap="none" rtlCol="0">
            <a:spAutoFit/>
          </a:bodyPr>
          <a:lstStyle/>
          <a:p>
            <a:r>
              <a:rPr lang="zh-CN" sz="2000" b="1" dirty="0" smtClean="0">
                <a:solidFill>
                  <a:srgbClr val="FF0000"/>
                </a:solidFill>
                <a:latin typeface="微软雅黑" panose="020B0503020204020204" pitchFamily="34" charset="-122"/>
                <a:ea typeface="微软雅黑" panose="020B0503020204020204" pitchFamily="34" charset="-122"/>
              </a:rPr>
              <a:t>批次码</a:t>
            </a:r>
            <a:r>
              <a:rPr lang="zh-CN" altLang="en-US" sz="2000" b="1" dirty="0" smtClean="0">
                <a:solidFill>
                  <a:srgbClr val="FF0000"/>
                </a:solidFill>
                <a:latin typeface="微软雅黑" panose="020B0503020204020204" pitchFamily="34" charset="-122"/>
                <a:ea typeface="微软雅黑" panose="020B0503020204020204" pitchFamily="34" charset="-122"/>
              </a:rPr>
              <a:t>及码包下载逻辑补充</a:t>
            </a:r>
          </a:p>
        </p:txBody>
      </p:sp>
      <p:sp>
        <p:nvSpPr>
          <p:cNvPr id="57" name="文本框 56"/>
          <p:cNvSpPr txBox="1"/>
          <p:nvPr/>
        </p:nvSpPr>
        <p:spPr>
          <a:xfrm>
            <a:off x="243205" y="1094105"/>
            <a:ext cx="11498580" cy="5262245"/>
          </a:xfrm>
          <a:prstGeom prst="rect">
            <a:avLst/>
          </a:prstGeom>
          <a:noFill/>
        </p:spPr>
        <p:txBody>
          <a:bodyPr wrap="square" rtlCol="0">
            <a:spAutoFit/>
          </a:bodyPr>
          <a:lstStyle/>
          <a:p>
            <a:pPr marL="400050" indent="-400050" algn="l">
              <a:lnSpc>
                <a:spcPct val="150000"/>
              </a:lnSpc>
              <a:buFont typeface="+mj-ea"/>
              <a:buAutoNum type="ea1JpnChsDbPeriod"/>
            </a:pPr>
            <a:r>
              <a:rPr lang="zh-CN" altLang="en-US" sz="1400" b="1" dirty="0" smtClean="0">
                <a:latin typeface="微软雅黑" panose="020B0503020204020204" pitchFamily="34" charset="-122"/>
                <a:ea typeface="微软雅黑" panose="020B0503020204020204" pitchFamily="34" charset="-122"/>
              </a:rPr>
              <a:t>现有功能模块：批次二维码。</a:t>
            </a:r>
            <a:endParaRPr lang="en-US" altLang="zh-CN" sz="1400" b="1" dirty="0" smtClean="0">
              <a:latin typeface="微软雅黑" panose="020B0503020204020204" pitchFamily="34" charset="-122"/>
              <a:ea typeface="微软雅黑" panose="020B0503020204020204" pitchFamily="34" charset="-122"/>
            </a:endParaRPr>
          </a:p>
          <a:p>
            <a:pPr marL="400050" indent="-400050" algn="l">
              <a:lnSpc>
                <a:spcPct val="150000"/>
              </a:lnSpc>
              <a:buFont typeface="+mj-ea"/>
              <a:buAutoNum type="ea1JpnChsDbPeriod"/>
            </a:pPr>
            <a:r>
              <a:rPr lang="zh-CN" altLang="en-US" sz="1400" b="1" dirty="0" smtClean="0">
                <a:solidFill>
                  <a:srgbClr val="FF0000"/>
                </a:solidFill>
                <a:latin typeface="微软雅黑" panose="020B0503020204020204" pitchFamily="34" charset="-122"/>
                <a:ea typeface="微软雅黑" panose="020B0503020204020204" pitchFamily="34" charset="-122"/>
              </a:rPr>
              <a:t>补充逻辑规则：</a:t>
            </a:r>
            <a:endParaRPr lang="en-US" altLang="zh-CN" sz="1400" b="1" dirty="0" smtClean="0">
              <a:solidFill>
                <a:srgbClr val="FF0000"/>
              </a:solidFill>
              <a:latin typeface="微软雅黑" panose="020B0503020204020204" pitchFamily="34" charset="-122"/>
              <a:ea typeface="微软雅黑" panose="020B0503020204020204" pitchFamily="34" charset="-122"/>
            </a:endParaRPr>
          </a:p>
          <a:p>
            <a:pPr indent="0" algn="l">
              <a:lnSpc>
                <a:spcPct val="150000"/>
              </a:lnSpc>
              <a:buFont typeface="+mj-lt"/>
              <a:buNone/>
            </a:pPr>
            <a:r>
              <a:rPr lang="zh-CN" altLang="en-US" sz="1400" b="1" dirty="0" smtClean="0">
                <a:solidFill>
                  <a:schemeClr val="tx1"/>
                </a:solidFill>
                <a:latin typeface="微软雅黑" panose="020B0503020204020204" pitchFamily="34" charset="-122"/>
                <a:ea typeface="微软雅黑" panose="020B0503020204020204" pitchFamily="34" charset="-122"/>
                <a:sym typeface="+mn-ea"/>
              </a:rPr>
              <a:t>创建</a:t>
            </a:r>
            <a:r>
              <a:rPr lang="zh-CN" altLang="en-US" sz="1400" b="1" dirty="0" smtClean="0">
                <a:solidFill>
                  <a:schemeClr val="tx1"/>
                </a:solidFill>
                <a:latin typeface="微软雅黑" panose="020B0503020204020204" pitchFamily="34" charset="-122"/>
                <a:ea typeface="微软雅黑" panose="020B0503020204020204" pitchFamily="34" charset="-122"/>
              </a:rPr>
              <a:t>批次码及码包</a:t>
            </a:r>
            <a:r>
              <a:rPr lang="zh-CN" altLang="en-US" sz="1400" dirty="0" smtClean="0">
                <a:solidFill>
                  <a:schemeClr val="tx1"/>
                </a:solidFill>
                <a:latin typeface="微软雅黑" panose="020B0503020204020204" pitchFamily="34" charset="-122"/>
                <a:ea typeface="微软雅黑" panose="020B0503020204020204" pitchFamily="34" charset="-122"/>
              </a:rPr>
              <a:t>弹窗将可以分为</a:t>
            </a:r>
            <a:r>
              <a:rPr lang="zh-CN" altLang="en-US" sz="1400" dirty="0" smtClean="0">
                <a:solidFill>
                  <a:srgbClr val="FF0000"/>
                </a:solidFill>
                <a:latin typeface="微软雅黑" panose="020B0503020204020204" pitchFamily="34" charset="-122"/>
                <a:ea typeface="微软雅黑" panose="020B0503020204020204" pitchFamily="34" charset="-122"/>
              </a:rPr>
              <a:t>创建批次码和创建码包</a:t>
            </a:r>
            <a:r>
              <a:rPr lang="zh-CN" altLang="en-US" sz="1400" dirty="0" smtClean="0">
                <a:solidFill>
                  <a:schemeClr val="accent2"/>
                </a:solidFill>
                <a:latin typeface="微软雅黑" panose="020B0503020204020204" pitchFamily="34" charset="-122"/>
                <a:ea typeface="微软雅黑" panose="020B0503020204020204" pitchFamily="34" charset="-122"/>
              </a:rPr>
              <a:t>。</a:t>
            </a:r>
          </a:p>
          <a:p>
            <a:pPr indent="0" algn="l">
              <a:lnSpc>
                <a:spcPct val="150000"/>
              </a:lnSpc>
              <a:buFont typeface="+mj-lt"/>
              <a:buNone/>
            </a:pPr>
            <a:endParaRPr lang="en-US" altLang="zh-CN" sz="1400" dirty="0" smtClean="0">
              <a:latin typeface="微软雅黑" panose="020B0503020204020204" pitchFamily="34" charset="-122"/>
              <a:ea typeface="微软雅黑" panose="020B0503020204020204" pitchFamily="34" charset="-122"/>
            </a:endParaRPr>
          </a:p>
          <a:p>
            <a:pPr marL="342900" indent="-342900" algn="l">
              <a:lnSpc>
                <a:spcPct val="150000"/>
              </a:lnSpc>
              <a:buFont typeface="+mj-lt"/>
              <a:buAutoNum type="arabicPeriod" startAt="2"/>
            </a:pPr>
            <a:r>
              <a:rPr lang="zh-CN" altLang="en-US" sz="1400" b="1" dirty="0" smtClean="0">
                <a:solidFill>
                  <a:schemeClr val="accent2"/>
                </a:solidFill>
                <a:latin typeface="微软雅黑" panose="020B0503020204020204" pitchFamily="34" charset="-122"/>
                <a:ea typeface="微软雅黑" panose="020B0503020204020204" pitchFamily="34" charset="-122"/>
              </a:rPr>
              <a:t>创建码包：</a:t>
            </a:r>
          </a:p>
          <a:p>
            <a:pPr indent="0" algn="l">
              <a:lnSpc>
                <a:spcPct val="150000"/>
              </a:lnSpc>
              <a:buFont typeface="+mj-lt"/>
              <a:buNone/>
            </a:pP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sym typeface="+mn-ea"/>
              </a:rPr>
              <a:t>产品条码、产品批号</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批次号、生产日期、生成数量、上一级批次号、附加产品属性；</a:t>
            </a:r>
          </a:p>
          <a:p>
            <a:pPr marL="342900" indent="-342900" algn="l">
              <a:lnSpc>
                <a:spcPct val="150000"/>
              </a:lnSpc>
              <a:buFont typeface="+mj-ea"/>
              <a:buAutoNum type="circleNumDbPlain"/>
            </a:pPr>
            <a:r>
              <a:rPr lang="zh-CN" sz="1400" dirty="0" smtClean="0">
                <a:latin typeface="微软雅黑" panose="020B0503020204020204" pitchFamily="34" charset="-122"/>
                <a:ea typeface="微软雅黑" panose="020B0503020204020204" pitchFamily="34" charset="-122"/>
                <a:sym typeface="+mn-ea"/>
              </a:rPr>
              <a:t>创建码包：</a:t>
            </a:r>
            <a:r>
              <a:rPr lang="zh-CN" sz="1400" dirty="0" smtClean="0">
                <a:solidFill>
                  <a:srgbClr val="FF0000"/>
                </a:solidFill>
                <a:latin typeface="微软雅黑" panose="020B0503020204020204" pitchFamily="34" charset="-122"/>
                <a:ea typeface="微软雅黑" panose="020B0503020204020204" pitchFamily="34" charset="-122"/>
                <a:sym typeface="+mn-ea"/>
              </a:rPr>
              <a:t>产品条码、产品批号</a:t>
            </a:r>
            <a:r>
              <a:rPr lang="en-US" altLang="zh-CN" sz="1400" dirty="0" smtClean="0">
                <a:solidFill>
                  <a:srgbClr val="FF0000"/>
                </a:solidFill>
                <a:latin typeface="微软雅黑" panose="020B0503020204020204" pitchFamily="34" charset="-122"/>
                <a:ea typeface="微软雅黑" panose="020B0503020204020204" pitchFamily="34" charset="-122"/>
                <a:sym typeface="+mn-ea"/>
              </a:rPr>
              <a:t>/</a:t>
            </a:r>
            <a:r>
              <a:rPr lang="zh-CN" altLang="en-US" sz="1400" dirty="0" smtClean="0">
                <a:solidFill>
                  <a:srgbClr val="FF0000"/>
                </a:solidFill>
                <a:latin typeface="微软雅黑" panose="020B0503020204020204" pitchFamily="34" charset="-122"/>
                <a:ea typeface="微软雅黑" panose="020B0503020204020204" pitchFamily="34" charset="-122"/>
                <a:sym typeface="+mn-ea"/>
              </a:rPr>
              <a:t>批次号、生成数量</a:t>
            </a:r>
            <a:r>
              <a:rPr lang="zh-CN" altLang="en-US" sz="1400" dirty="0" smtClean="0">
                <a:latin typeface="微软雅黑" panose="020B0503020204020204" pitchFamily="34" charset="-122"/>
                <a:ea typeface="微软雅黑" panose="020B0503020204020204" pitchFamily="34" charset="-122"/>
                <a:sym typeface="+mn-ea"/>
              </a:rPr>
              <a:t>是</a:t>
            </a:r>
            <a:r>
              <a:rPr lang="zh-CN" altLang="en-US" sz="1400" dirty="0" smtClean="0">
                <a:solidFill>
                  <a:srgbClr val="FF0000"/>
                </a:solidFill>
                <a:latin typeface="微软雅黑" panose="020B0503020204020204" pitchFamily="34" charset="-122"/>
                <a:ea typeface="微软雅黑" panose="020B0503020204020204" pitchFamily="34" charset="-122"/>
                <a:sym typeface="+mn-ea"/>
              </a:rPr>
              <a:t>必填项，生产日期</a:t>
            </a:r>
            <a:r>
              <a:rPr lang="zh-CN" altLang="en-US" sz="1400" dirty="0" smtClean="0">
                <a:solidFill>
                  <a:schemeClr val="tx1"/>
                </a:solidFill>
                <a:latin typeface="微软雅黑" panose="020B0503020204020204" pitchFamily="34" charset="-122"/>
                <a:ea typeface="微软雅黑" panose="020B0503020204020204" pitchFamily="34" charset="-122"/>
                <a:sym typeface="+mn-ea"/>
              </a:rPr>
              <a:t>（根据当前商品条码关联的内容模板）</a:t>
            </a:r>
            <a:r>
              <a:rPr lang="zh-CN" altLang="en-US" sz="1400" dirty="0" smtClean="0">
                <a:solidFill>
                  <a:srgbClr val="FF0000"/>
                </a:solidFill>
                <a:latin typeface="微软雅黑" panose="020B0503020204020204" pitchFamily="34" charset="-122"/>
                <a:ea typeface="微软雅黑" panose="020B0503020204020204" pitchFamily="34" charset="-122"/>
                <a:sym typeface="+mn-ea"/>
              </a:rPr>
              <a:t>决定是否必填</a:t>
            </a:r>
            <a:r>
              <a:rPr lang="zh-CN" altLang="en-US" sz="1400" dirty="0" smtClean="0">
                <a:latin typeface="微软雅黑" panose="020B0503020204020204" pitchFamily="34" charset="-122"/>
                <a:ea typeface="微软雅黑" panose="020B0503020204020204" pitchFamily="34" charset="-122"/>
                <a:sym typeface="+mn-ea"/>
              </a:rPr>
              <a:t>；</a:t>
            </a:r>
          </a:p>
          <a:p>
            <a:pPr marL="342900" indent="-342900" algn="l">
              <a:lnSpc>
                <a:spcPct val="150000"/>
              </a:lnSpc>
              <a:buFont typeface="+mj-ea"/>
              <a:buAutoNum type="circleNumDbPlain"/>
            </a:pPr>
            <a:r>
              <a:rPr lang="zh-CN" altLang="en-US" sz="1400" b="1" dirty="0" smtClean="0">
                <a:solidFill>
                  <a:srgbClr val="FF0000"/>
                </a:solidFill>
                <a:latin typeface="微软雅黑" panose="020B0503020204020204" pitchFamily="34" charset="-122"/>
                <a:ea typeface="微软雅黑" panose="020B0503020204020204" pitchFamily="34" charset="-122"/>
                <a:sym typeface="+mn-ea"/>
              </a:rPr>
              <a:t>产品条码校验</a:t>
            </a:r>
            <a:r>
              <a:rPr lang="zh-CN" altLang="en-US" sz="1400" dirty="0" smtClean="0">
                <a:latin typeface="微软雅黑" panose="020B0503020204020204" pitchFamily="34" charset="-122"/>
                <a:ea typeface="微软雅黑" panose="020B0503020204020204" pitchFamily="34" charset="-122"/>
                <a:sym typeface="+mn-ea"/>
              </a:rPr>
              <a:t>：创建码包，输入产品条码后，需要对输入的条码进行校验，确保该条码信息能获取到对应关联的内容模板；</a:t>
            </a:r>
          </a:p>
          <a:p>
            <a:pPr marL="285750" indent="-285750" algn="l">
              <a:lnSpc>
                <a:spcPct val="150000"/>
              </a:lnSpc>
              <a:buFont typeface="Arial" panose="020B0604020202020204" pitchFamily="34" charset="0"/>
              <a:buChar char="•"/>
            </a:pPr>
            <a:r>
              <a:rPr lang="zh-CN" altLang="en-US" sz="1400" b="1" dirty="0" smtClean="0">
                <a:latin typeface="微软雅黑" panose="020B0503020204020204" pitchFamily="34" charset="-122"/>
                <a:ea typeface="微软雅黑" panose="020B0503020204020204" pitchFamily="34" charset="-122"/>
                <a:sym typeface="+mn-ea"/>
              </a:rPr>
              <a:t>情况一：无效条码。</a:t>
            </a:r>
            <a:r>
              <a:rPr lang="zh-CN" altLang="en-US" sz="1400" dirty="0" smtClean="0">
                <a:latin typeface="微软雅黑" panose="020B0503020204020204" pitchFamily="34" charset="-122"/>
                <a:ea typeface="微软雅黑" panose="020B0503020204020204" pitchFamily="34" charset="-122"/>
                <a:sym typeface="+mn-ea"/>
              </a:rPr>
              <a:t>该条码仅符合编码规则，但该条码无对应的商品信息</a:t>
            </a:r>
          </a:p>
          <a:p>
            <a:pPr marL="285750" indent="457200" algn="l" fontAlgn="auto">
              <a:lnSpc>
                <a:spcPct val="150000"/>
              </a:lnSpc>
              <a:buFont typeface="Wingdings" panose="05000000000000000000" charset="0"/>
              <a:buChar char="Ø"/>
            </a:pPr>
            <a:r>
              <a:rPr lang="zh-CN" altLang="en-US" sz="1400" dirty="0" smtClean="0">
                <a:latin typeface="微软雅黑" panose="020B0503020204020204" pitchFamily="34" charset="-122"/>
                <a:ea typeface="微软雅黑" panose="020B0503020204020204" pitchFamily="34" charset="-122"/>
                <a:sym typeface="+mn-ea"/>
              </a:rPr>
              <a:t>创建码包输入的条码符合编码规则，但无对应的商品信息，即无法获取条码关联的内容模板信息，该条码属于无效条码，不能创建码包；</a:t>
            </a:r>
          </a:p>
          <a:p>
            <a:pPr marL="285750" indent="457200" algn="l" fontAlgn="auto">
              <a:lnSpc>
                <a:spcPct val="150000"/>
              </a:lnSpc>
              <a:buFont typeface="Wingdings" panose="05000000000000000000" charset="0"/>
              <a:buChar char="Ø"/>
            </a:pPr>
            <a:r>
              <a:rPr lang="zh-CN" altLang="en-US" sz="1400" dirty="0" smtClean="0">
                <a:latin typeface="微软雅黑" panose="020B0503020204020204" pitchFamily="34" charset="-122"/>
                <a:ea typeface="微软雅黑" panose="020B0503020204020204" pitchFamily="34" charset="-122"/>
                <a:sym typeface="+mn-ea"/>
              </a:rPr>
              <a:t>将提示用户，先完成通报数据，然后再创建码包。</a:t>
            </a:r>
          </a:p>
          <a:p>
            <a:pPr marL="285750" indent="457200" algn="l" fontAlgn="auto">
              <a:lnSpc>
                <a:spcPct val="150000"/>
              </a:lnSpc>
              <a:buFont typeface="Wingdings" panose="05000000000000000000" charset="0"/>
              <a:buChar char="Ø"/>
            </a:pPr>
            <a:r>
              <a:rPr lang="zh-CN" altLang="en-US" sz="1400" dirty="0" smtClean="0">
                <a:latin typeface="微软雅黑" panose="020B0503020204020204" pitchFamily="34" charset="-122"/>
                <a:ea typeface="微软雅黑" panose="020B0503020204020204" pitchFamily="34" charset="-122"/>
              </a:rPr>
              <a:t>创建码包，输入无效条码，无法完成创建操作。</a:t>
            </a:r>
          </a:p>
          <a:p>
            <a:pPr marL="285750" indent="-285750" algn="l">
              <a:lnSpc>
                <a:spcPct val="150000"/>
              </a:lnSpc>
              <a:buFont typeface="Arial" panose="020B0604020202020204" pitchFamily="34" charset="0"/>
              <a:buChar char="•"/>
            </a:pPr>
            <a:r>
              <a:rPr lang="zh-CN" altLang="en-US" sz="1400" b="1" dirty="0" smtClean="0">
                <a:latin typeface="微软雅黑" panose="020B0503020204020204" pitchFamily="34" charset="-122"/>
                <a:ea typeface="微软雅黑" panose="020B0503020204020204" pitchFamily="34" charset="-122"/>
                <a:sym typeface="+mn-ea"/>
              </a:rPr>
              <a:t>情况二：条码有效。</a:t>
            </a:r>
            <a:r>
              <a:rPr lang="zh-CN" altLang="en-US" sz="1400" dirty="0" smtClean="0">
                <a:latin typeface="微软雅黑" panose="020B0503020204020204" pitchFamily="34" charset="-122"/>
                <a:ea typeface="微软雅黑" panose="020B0503020204020204" pitchFamily="34" charset="-122"/>
                <a:sym typeface="+mn-ea"/>
              </a:rPr>
              <a:t>该条码仅符合编码规则，并且该条码已有对应的商品信息。</a:t>
            </a:r>
          </a:p>
          <a:p>
            <a:pPr marL="285750" indent="457200" algn="l" fontAlgn="auto">
              <a:lnSpc>
                <a:spcPct val="150000"/>
              </a:lnSpc>
              <a:buFont typeface="Wingdings" panose="05000000000000000000" charset="0"/>
              <a:buChar char="Ø"/>
            </a:pPr>
            <a:r>
              <a:rPr lang="zh-CN" altLang="en-US" sz="1400" dirty="0" smtClean="0">
                <a:latin typeface="微软雅黑" panose="020B0503020204020204" pitchFamily="34" charset="-122"/>
                <a:ea typeface="微软雅黑" panose="020B0503020204020204" pitchFamily="34" charset="-122"/>
                <a:sym typeface="+mn-ea"/>
              </a:rPr>
              <a:t>校验条码，获取该条码对应的内容模板（产品通用、农药产品、医疗药品）；</a:t>
            </a:r>
          </a:p>
          <a:p>
            <a:pPr marL="285750" indent="457200" algn="l" fontAlgn="auto">
              <a:lnSpc>
                <a:spcPct val="150000"/>
              </a:lnSpc>
              <a:buFont typeface="Wingdings" panose="05000000000000000000" charset="0"/>
              <a:buChar char="Ø"/>
            </a:pPr>
            <a:r>
              <a:rPr lang="zh-CN" altLang="en-US" sz="1400" dirty="0" smtClean="0">
                <a:solidFill>
                  <a:srgbClr val="FF0000"/>
                </a:solidFill>
                <a:latin typeface="微软雅黑" panose="020B0503020204020204" pitchFamily="34" charset="-122"/>
                <a:ea typeface="微软雅黑" panose="020B0503020204020204" pitchFamily="34" charset="-122"/>
                <a:sym typeface="+mn-ea"/>
              </a:rPr>
              <a:t>医疗产品模板中，生产日期为必填项</a:t>
            </a:r>
            <a:r>
              <a:rPr lang="zh-CN" altLang="en-US" sz="1400" dirty="0" smtClean="0">
                <a:latin typeface="微软雅黑" panose="020B0503020204020204" pitchFamily="34" charset="-122"/>
                <a:ea typeface="微软雅黑" panose="020B0503020204020204" pitchFamily="34" charset="-122"/>
                <a:sym typeface="+mn-ea"/>
              </a:rPr>
              <a:t>；产品通用模板和农药产品模板，生产日期不要求必填，用户可根据需要选填。</a:t>
            </a:r>
          </a:p>
          <a:p>
            <a:pPr marL="285750" indent="457200" algn="l" fontAlgn="auto">
              <a:lnSpc>
                <a:spcPct val="150000"/>
              </a:lnSpc>
              <a:buFont typeface="Wingdings" panose="05000000000000000000" charset="0"/>
              <a:buChar char="Ø"/>
            </a:pPr>
            <a:r>
              <a:rPr lang="zh-CN" altLang="en-US" sz="1400" dirty="0" smtClean="0">
                <a:latin typeface="微软雅黑" panose="020B0503020204020204" pitchFamily="34" charset="-122"/>
                <a:ea typeface="微软雅黑" panose="020B0503020204020204" pitchFamily="34" charset="-122"/>
              </a:rPr>
              <a:t>创建码包的批次码，后面带有码包下载的标识，可以进行码包下载。</a:t>
            </a:r>
          </a:p>
        </p:txBody>
      </p:sp>
      <p:sp>
        <p:nvSpPr>
          <p:cNvPr id="6" name="文本框 5"/>
          <p:cNvSpPr txBox="1"/>
          <p:nvPr/>
        </p:nvSpPr>
        <p:spPr>
          <a:xfrm>
            <a:off x="9164417" y="340186"/>
            <a:ext cx="2741638" cy="41402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2022.10.21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0840" y="1153160"/>
            <a:ext cx="11242040" cy="1706880"/>
          </a:xfrm>
          <a:prstGeom prst="rect">
            <a:avLst/>
          </a:prstGeom>
          <a:noFill/>
        </p:spPr>
        <p:txBody>
          <a:bodyPr wrap="square" rtlCol="0" anchor="t">
            <a:spAutoFit/>
          </a:bodyPr>
          <a:lstStyle/>
          <a:p>
            <a:pPr marL="342900" indent="-342900" algn="l">
              <a:lnSpc>
                <a:spcPct val="150000"/>
              </a:lnSpc>
              <a:buFont typeface="+mj-ea"/>
              <a:buAutoNum type="circleNumDbPlain"/>
            </a:pPr>
            <a:r>
              <a:rPr lang="zh-CN" altLang="en-US" sz="1400" dirty="0" smtClean="0">
                <a:latin typeface="微软雅黑" panose="020B0503020204020204" pitchFamily="34" charset="-122"/>
                <a:ea typeface="微软雅黑" panose="020B0503020204020204" pitchFamily="34" charset="-122"/>
                <a:sym typeface="+mn-ea"/>
              </a:rPr>
              <a:t>批次</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码包：针对已经创建的批次信息，想要创建该批次信息的码包，可以点击</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生成码包</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后，需要对该批次的条码进行检测。</a:t>
            </a:r>
          </a:p>
          <a:p>
            <a:pPr indent="0" algn="l">
              <a:lnSpc>
                <a:spcPct val="150000"/>
              </a:lnSpc>
              <a:buFont typeface="Wingdings" panose="05000000000000000000" charset="0"/>
              <a:buNone/>
            </a:pPr>
            <a:r>
              <a:rPr lang="zh-CN" altLang="en-US" sz="1400" b="1" dirty="0" smtClean="0">
                <a:solidFill>
                  <a:schemeClr val="accent2"/>
                </a:solidFill>
                <a:latin typeface="微软雅黑" panose="020B0503020204020204" pitchFamily="34" charset="-122"/>
                <a:ea typeface="微软雅黑" panose="020B0503020204020204" pitchFamily="34" charset="-122"/>
                <a:sym typeface="+mn-ea"/>
              </a:rPr>
              <a:t>情况一：条码有效</a:t>
            </a:r>
          </a:p>
          <a:p>
            <a:pPr marL="285750" indent="-285750" algn="l">
              <a:lnSpc>
                <a:spcPct val="150000"/>
              </a:lnSpc>
              <a:buFont typeface="Wingdings" panose="05000000000000000000" charset="0"/>
              <a:buChar char="Ø"/>
            </a:pPr>
            <a:r>
              <a:rPr lang="zh-CN" altLang="en-US" sz="1400" dirty="0" smtClean="0">
                <a:latin typeface="微软雅黑" panose="020B0503020204020204" pitchFamily="34" charset="-122"/>
                <a:ea typeface="微软雅黑" panose="020B0503020204020204" pitchFamily="34" charset="-122"/>
                <a:sym typeface="+mn-ea"/>
              </a:rPr>
              <a:t>如，该批次的条码有效，可以获取到对应的内容模板信息，则按照创建码包的方式，补齐</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生成数量</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等信息即可生成对应码包；</a:t>
            </a:r>
          </a:p>
          <a:p>
            <a:pPr indent="0" algn="l">
              <a:lnSpc>
                <a:spcPct val="150000"/>
              </a:lnSpc>
              <a:buFont typeface="Wingdings" panose="05000000000000000000" charset="0"/>
              <a:buNone/>
            </a:pPr>
            <a:r>
              <a:rPr lang="zh-CN" altLang="en-US" sz="1400" b="1" dirty="0" smtClean="0">
                <a:solidFill>
                  <a:schemeClr val="accent2"/>
                </a:solidFill>
                <a:latin typeface="微软雅黑" panose="020B0503020204020204" pitchFamily="34" charset="-122"/>
                <a:ea typeface="微软雅黑" panose="020B0503020204020204" pitchFamily="34" charset="-122"/>
                <a:sym typeface="+mn-ea"/>
              </a:rPr>
              <a:t>情况二：条码无效</a:t>
            </a:r>
            <a:endParaRPr lang="en-US" altLang="zh-CN" sz="1400" b="1" dirty="0" smtClean="0">
              <a:solidFill>
                <a:schemeClr val="accent2"/>
              </a:solidFill>
              <a:latin typeface="微软雅黑" panose="020B0503020204020204" pitchFamily="34" charset="-122"/>
              <a:ea typeface="微软雅黑" panose="020B0503020204020204" pitchFamily="34" charset="-122"/>
              <a:sym typeface="+mn-ea"/>
            </a:endParaRPr>
          </a:p>
          <a:p>
            <a:pPr marL="285750" indent="-285750" algn="l">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sym typeface="+mn-ea"/>
              </a:rPr>
              <a:t>如，该批次的条码无效，即无法获取条码对应内容模板信息，点击</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生成码包</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后，弹出提示，提示用户先完成通报数据，再创建码包。</a:t>
            </a:r>
          </a:p>
        </p:txBody>
      </p:sp>
      <p:sp>
        <p:nvSpPr>
          <p:cNvPr id="5" name="文本框 4"/>
          <p:cNvSpPr txBox="1"/>
          <p:nvPr/>
        </p:nvSpPr>
        <p:spPr>
          <a:xfrm>
            <a:off x="243044" y="375750"/>
            <a:ext cx="3230880" cy="398780"/>
          </a:xfrm>
          <a:prstGeom prst="rect">
            <a:avLst/>
          </a:prstGeom>
          <a:noFill/>
        </p:spPr>
        <p:txBody>
          <a:bodyPr wrap="none" rtlCol="0">
            <a:spAutoFit/>
          </a:bodyPr>
          <a:lstStyle/>
          <a:p>
            <a:r>
              <a:rPr lang="zh-CN" sz="2000" b="1" dirty="0" smtClean="0">
                <a:solidFill>
                  <a:srgbClr val="FF0000"/>
                </a:solidFill>
                <a:latin typeface="微软雅黑" panose="020B0503020204020204" pitchFamily="34" charset="-122"/>
                <a:ea typeface="微软雅黑" panose="020B0503020204020204" pitchFamily="34" charset="-122"/>
              </a:rPr>
              <a:t>批次码</a:t>
            </a:r>
            <a:r>
              <a:rPr lang="zh-CN" altLang="en-US" sz="2000" b="1" dirty="0" smtClean="0">
                <a:solidFill>
                  <a:srgbClr val="FF0000"/>
                </a:solidFill>
                <a:latin typeface="微软雅黑" panose="020B0503020204020204" pitchFamily="34" charset="-122"/>
                <a:ea typeface="微软雅黑" panose="020B0503020204020204" pitchFamily="34" charset="-122"/>
              </a:rPr>
              <a:t>及码包下载逻辑补充</a:t>
            </a:r>
          </a:p>
        </p:txBody>
      </p:sp>
      <p:sp>
        <p:nvSpPr>
          <p:cNvPr id="7" name="文本框 6"/>
          <p:cNvSpPr txBox="1"/>
          <p:nvPr/>
        </p:nvSpPr>
        <p:spPr>
          <a:xfrm>
            <a:off x="9164417" y="340186"/>
            <a:ext cx="2741638" cy="41402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2022.10.21</a:t>
            </a:r>
          </a:p>
        </p:txBody>
      </p:sp>
      <p:sp>
        <p:nvSpPr>
          <p:cNvPr id="8" name="文本框 7"/>
          <p:cNvSpPr txBox="1"/>
          <p:nvPr/>
        </p:nvSpPr>
        <p:spPr>
          <a:xfrm>
            <a:off x="474980" y="3067050"/>
            <a:ext cx="11242040" cy="3646170"/>
          </a:xfrm>
          <a:prstGeom prst="rect">
            <a:avLst/>
          </a:prstGeom>
          <a:noFill/>
        </p:spPr>
        <p:txBody>
          <a:bodyPr wrap="square" rtlCol="0" anchor="t">
            <a:spAutoFit/>
          </a:bodyPr>
          <a:lstStyle/>
          <a:p>
            <a:pPr marL="342900" indent="-342900" algn="l">
              <a:lnSpc>
                <a:spcPct val="150000"/>
              </a:lnSpc>
              <a:buFont typeface="+mj-ea"/>
              <a:buAutoNum type="circleNumDbPlain"/>
            </a:pPr>
            <a:r>
              <a:rPr lang="zh-CN" altLang="en-US" sz="1400" b="1" dirty="0" smtClean="0">
                <a:latin typeface="微软雅黑" panose="020B0503020204020204" pitchFamily="34" charset="-122"/>
                <a:ea typeface="微软雅黑" panose="020B0503020204020204" pitchFamily="34" charset="-122"/>
                <a:sym typeface="+mn-ea"/>
              </a:rPr>
              <a:t>批次</a:t>
            </a:r>
            <a:r>
              <a:rPr lang="en-US" altLang="zh-CN" sz="1400" b="1" dirty="0" smtClean="0">
                <a:latin typeface="微软雅黑" panose="020B0503020204020204" pitchFamily="34" charset="-122"/>
                <a:ea typeface="微软雅黑" panose="020B0503020204020204" pitchFamily="34" charset="-122"/>
                <a:sym typeface="+mn-ea"/>
              </a:rPr>
              <a:t>--</a:t>
            </a:r>
            <a:r>
              <a:rPr lang="zh-CN" altLang="en-US" sz="1400" b="1" dirty="0" smtClean="0">
                <a:latin typeface="微软雅黑" panose="020B0503020204020204" pitchFamily="34" charset="-122"/>
                <a:ea typeface="微软雅黑" panose="020B0503020204020204" pitchFamily="34" charset="-122"/>
                <a:sym typeface="+mn-ea"/>
              </a:rPr>
              <a:t>码包：针对已经创建的批次信息，创建相同批次的码包</a:t>
            </a:r>
          </a:p>
          <a:p>
            <a:pPr indent="0" algn="l">
              <a:lnSpc>
                <a:spcPct val="150000"/>
              </a:lnSpc>
              <a:buFont typeface="Wingdings" panose="05000000000000000000" charset="0"/>
              <a:buNone/>
            </a:pPr>
            <a:r>
              <a:rPr lang="zh-CN" altLang="en-US" sz="1400" dirty="0" smtClean="0">
                <a:latin typeface="微软雅黑" panose="020B0503020204020204" pitchFamily="34" charset="-122"/>
                <a:ea typeface="微软雅黑" panose="020B0503020204020204" pitchFamily="34" charset="-122"/>
                <a:sym typeface="+mn-ea"/>
              </a:rPr>
              <a:t>提示用户：如，批次码相同，则需删除已创建的批次或者更换新的批次码</a:t>
            </a:r>
          </a:p>
          <a:p>
            <a:pPr indent="0" algn="l">
              <a:lnSpc>
                <a:spcPct val="150000"/>
              </a:lnSpc>
              <a:buFont typeface="Wingdings" panose="05000000000000000000" charset="0"/>
              <a:buNone/>
            </a:pPr>
            <a:endParaRPr lang="en-US" altLang="zh-CN" sz="1400" dirty="0" smtClean="0">
              <a:latin typeface="微软雅黑" panose="020B0503020204020204" pitchFamily="34" charset="-122"/>
              <a:ea typeface="微软雅黑" panose="020B0503020204020204" pitchFamily="34" charset="-122"/>
              <a:sym typeface="+mn-ea"/>
            </a:endParaRPr>
          </a:p>
          <a:p>
            <a:pPr marL="342900" indent="-342900" algn="l">
              <a:lnSpc>
                <a:spcPct val="150000"/>
              </a:lnSpc>
              <a:buFont typeface="+mj-ea"/>
              <a:buAutoNum type="circleNumDbPlain"/>
            </a:pPr>
            <a:r>
              <a:rPr lang="zh-CN" altLang="en-US" sz="1400" b="1" dirty="0" smtClean="0">
                <a:latin typeface="微软雅黑" panose="020B0503020204020204" pitchFamily="34" charset="-122"/>
                <a:ea typeface="微软雅黑" panose="020B0503020204020204" pitchFamily="34" charset="-122"/>
                <a:sym typeface="+mn-ea"/>
              </a:rPr>
              <a:t>码包数量增加：针对已经创建的码包，增加码包容量</a:t>
            </a:r>
          </a:p>
          <a:p>
            <a:pPr indent="0" algn="l">
              <a:lnSpc>
                <a:spcPct val="150000"/>
              </a:lnSpc>
              <a:buFont typeface="Wingdings" panose="05000000000000000000" charset="0"/>
              <a:buNone/>
            </a:pPr>
            <a:r>
              <a:rPr lang="zh-CN" altLang="en-US" sz="1400" dirty="0" smtClean="0">
                <a:latin typeface="微软雅黑" panose="020B0503020204020204" pitchFamily="34" charset="-122"/>
                <a:ea typeface="微软雅黑" panose="020B0503020204020204" pitchFamily="34" charset="-122"/>
                <a:sym typeface="+mn-ea"/>
              </a:rPr>
              <a:t>码包数量：原始生成</a:t>
            </a:r>
            <a:r>
              <a:rPr lang="en-US" altLang="zh-CN" sz="1400" dirty="0" smtClean="0">
                <a:latin typeface="微软雅黑" panose="020B0503020204020204" pitchFamily="34" charset="-122"/>
                <a:ea typeface="微软雅黑" panose="020B0503020204020204" pitchFamily="34" charset="-122"/>
                <a:sym typeface="+mn-ea"/>
              </a:rPr>
              <a:t>1</a:t>
            </a:r>
            <a:r>
              <a:rPr lang="zh-CN" altLang="en-US" sz="1400" dirty="0" smtClean="0">
                <a:latin typeface="微软雅黑" panose="020B0503020204020204" pitchFamily="34" charset="-122"/>
                <a:ea typeface="微软雅黑" panose="020B0503020204020204" pitchFamily="34" charset="-122"/>
                <a:sym typeface="+mn-ea"/>
              </a:rPr>
              <a:t>万，如果用户需要增加码包容量，通过修改批次信息中的，生成数量，可以直接修改码包容量。</a:t>
            </a:r>
          </a:p>
          <a:p>
            <a:pPr indent="0" algn="l">
              <a:lnSpc>
                <a:spcPct val="150000"/>
              </a:lnSpc>
              <a:buFont typeface="Wingdings" panose="05000000000000000000" charset="0"/>
              <a:buNone/>
            </a:pPr>
            <a:r>
              <a:rPr lang="en-US" altLang="zh-CN" sz="1400" dirty="0" smtClean="0">
                <a:latin typeface="微软雅黑" panose="020B0503020204020204" pitchFamily="34" charset="-122"/>
                <a:ea typeface="微软雅黑" panose="020B0503020204020204" pitchFamily="34" charset="-122"/>
                <a:sym typeface="+mn-ea"/>
              </a:rPr>
              <a:t>1. </a:t>
            </a:r>
            <a:r>
              <a:rPr lang="zh-CN" altLang="en-US" sz="1400" dirty="0" smtClean="0">
                <a:latin typeface="微软雅黑" panose="020B0503020204020204" pitchFamily="34" charset="-122"/>
                <a:ea typeface="微软雅黑" panose="020B0503020204020204" pitchFamily="34" charset="-122"/>
                <a:sym typeface="+mn-ea"/>
              </a:rPr>
              <a:t>修改数量既可以扩充容量；</a:t>
            </a:r>
          </a:p>
          <a:p>
            <a:pPr indent="0" algn="l">
              <a:lnSpc>
                <a:spcPct val="150000"/>
              </a:lnSpc>
              <a:buFont typeface="Wingdings" panose="05000000000000000000" charset="0"/>
              <a:buNone/>
            </a:pPr>
            <a:r>
              <a:rPr lang="en-US" altLang="zh-CN" sz="1400" dirty="0" smtClean="0">
                <a:latin typeface="微软雅黑" panose="020B0503020204020204" pitchFamily="34" charset="-122"/>
                <a:ea typeface="微软雅黑" panose="020B0503020204020204" pitchFamily="34" charset="-122"/>
                <a:sym typeface="+mn-ea"/>
              </a:rPr>
              <a:t>2. </a:t>
            </a:r>
            <a:r>
              <a:rPr lang="zh-CN" altLang="en-US" sz="1400" dirty="0" smtClean="0">
                <a:latin typeface="微软雅黑" panose="020B0503020204020204" pitchFamily="34" charset="-122"/>
                <a:ea typeface="微软雅黑" panose="020B0503020204020204" pitchFamily="34" charset="-122"/>
                <a:sym typeface="+mn-ea"/>
              </a:rPr>
              <a:t>修改数量后，重新下载码包，即可获取最新容量的码包；</a:t>
            </a:r>
          </a:p>
          <a:p>
            <a:pPr indent="0" algn="l">
              <a:lnSpc>
                <a:spcPct val="150000"/>
              </a:lnSpc>
              <a:buFont typeface="Wingdings" panose="05000000000000000000" charset="0"/>
              <a:buNone/>
            </a:pPr>
            <a:r>
              <a:rPr lang="en-US" altLang="zh-CN" sz="1400" dirty="0" smtClean="0">
                <a:latin typeface="微软雅黑" panose="020B0503020204020204" pitchFamily="34" charset="-122"/>
                <a:ea typeface="微软雅黑" panose="020B0503020204020204" pitchFamily="34" charset="-122"/>
                <a:sym typeface="+mn-ea"/>
              </a:rPr>
              <a:t>3. </a:t>
            </a:r>
            <a:r>
              <a:rPr lang="zh-CN" altLang="en-US" sz="1400" dirty="0" smtClean="0">
                <a:latin typeface="微软雅黑" panose="020B0503020204020204" pitchFamily="34" charset="-122"/>
                <a:ea typeface="微软雅黑" panose="020B0503020204020204" pitchFamily="34" charset="-122"/>
                <a:sym typeface="+mn-ea"/>
              </a:rPr>
              <a:t>码包原始已经下载的码包二维码不变，直接继续新增。</a:t>
            </a:r>
          </a:p>
          <a:p>
            <a:pPr indent="0" algn="l">
              <a:lnSpc>
                <a:spcPct val="150000"/>
              </a:lnSpc>
              <a:buFont typeface="Wingdings" panose="05000000000000000000" charset="0"/>
              <a:buNone/>
            </a:pPr>
            <a:endParaRPr lang="zh-CN" altLang="en-US" sz="1400" dirty="0" smtClean="0">
              <a:latin typeface="微软雅黑" panose="020B0503020204020204" pitchFamily="34" charset="-122"/>
              <a:ea typeface="微软雅黑" panose="020B0503020204020204" pitchFamily="34" charset="-122"/>
              <a:sym typeface="+mn-ea"/>
            </a:endParaRPr>
          </a:p>
          <a:p>
            <a:pPr indent="0" algn="l">
              <a:lnSpc>
                <a:spcPct val="150000"/>
              </a:lnSpc>
              <a:buFont typeface="Wingdings" panose="05000000000000000000" charset="0"/>
              <a:buNone/>
            </a:pPr>
            <a:r>
              <a:rPr lang="en-US" altLang="zh-CN" sz="1400" b="1" dirty="0" smtClean="0">
                <a:solidFill>
                  <a:srgbClr val="FF0000"/>
                </a:solidFill>
                <a:latin typeface="微软雅黑" panose="020B0503020204020204" pitchFamily="34" charset="-122"/>
                <a:ea typeface="微软雅黑" panose="020B0503020204020204" pitchFamily="34" charset="-122"/>
                <a:sym typeface="+mn-ea"/>
              </a:rPr>
              <a:t>5. GTIN </a:t>
            </a:r>
            <a:r>
              <a:rPr lang="zh-CN" altLang="en-US" sz="1400" b="1" dirty="0" smtClean="0">
                <a:solidFill>
                  <a:srgbClr val="FF0000"/>
                </a:solidFill>
                <a:latin typeface="微软雅黑" panose="020B0503020204020204" pitchFamily="34" charset="-122"/>
                <a:ea typeface="微软雅黑" panose="020B0503020204020204" pitchFamily="34" charset="-122"/>
                <a:sym typeface="+mn-ea"/>
              </a:rPr>
              <a:t>无信息：码包可下载，扫码未备案！</a:t>
            </a:r>
            <a:r>
              <a:rPr lang="en-US" altLang="zh-CN" sz="1400" b="1" dirty="0" smtClean="0">
                <a:solidFill>
                  <a:srgbClr val="FF0000"/>
                </a:solidFill>
                <a:latin typeface="微软雅黑" panose="020B0503020204020204" pitchFamily="34" charset="-122"/>
                <a:ea typeface="微软雅黑" panose="020B0503020204020204" pitchFamily="34" charset="-122"/>
                <a:sym typeface="+mn-ea"/>
              </a:rPr>
              <a:t>GTIN</a:t>
            </a:r>
            <a:r>
              <a:rPr lang="zh-CN" altLang="en-US" sz="1400" b="1" dirty="0" smtClean="0">
                <a:solidFill>
                  <a:srgbClr val="FF0000"/>
                </a:solidFill>
                <a:latin typeface="微软雅黑" panose="020B0503020204020204" pitchFamily="34" charset="-122"/>
                <a:ea typeface="微软雅黑" panose="020B0503020204020204" pitchFamily="34" charset="-122"/>
                <a:sym typeface="+mn-ea"/>
              </a:rPr>
              <a:t>如在微站有数据，就可以显示</a:t>
            </a:r>
          </a:p>
          <a:p>
            <a:pPr indent="0" algn="l">
              <a:lnSpc>
                <a:spcPct val="150000"/>
              </a:lnSpc>
              <a:buFont typeface="Wingdings" panose="05000000000000000000" charset="0"/>
              <a:buNone/>
            </a:pPr>
            <a:r>
              <a:rPr lang="en-US" altLang="zh-CN" sz="1400" b="1" dirty="0" smtClean="0">
                <a:solidFill>
                  <a:srgbClr val="FF0000"/>
                </a:solidFill>
                <a:latin typeface="微软雅黑" panose="020B0503020204020204" pitchFamily="34" charset="-122"/>
                <a:ea typeface="微软雅黑" panose="020B0503020204020204" pitchFamily="34" charset="-122"/>
                <a:sym typeface="+mn-ea"/>
              </a:rPr>
              <a:t>GTIN</a:t>
            </a:r>
            <a:r>
              <a:rPr lang="zh-CN" altLang="en-US" sz="1400" b="1" dirty="0" smtClean="0">
                <a:solidFill>
                  <a:srgbClr val="FF0000"/>
                </a:solidFill>
                <a:latin typeface="微软雅黑" panose="020B0503020204020204" pitchFamily="34" charset="-122"/>
                <a:ea typeface="微软雅黑" panose="020B0503020204020204" pitchFamily="34" charset="-122"/>
                <a:sym typeface="+mn-ea"/>
              </a:rPr>
              <a:t>无，数量无，无下载；医药模板：请医药行业下载必须符合</a:t>
            </a:r>
            <a:r>
              <a:rPr lang="en-US" altLang="zh-CN" sz="1400" b="1" dirty="0" smtClean="0">
                <a:solidFill>
                  <a:srgbClr val="FF0000"/>
                </a:solidFill>
                <a:latin typeface="微软雅黑" panose="020B0503020204020204" pitchFamily="34" charset="-122"/>
                <a:ea typeface="微软雅黑" panose="020B0503020204020204" pitchFamily="34" charset="-122"/>
                <a:sym typeface="+mn-ea"/>
              </a:rPr>
              <a:t>***</a:t>
            </a:r>
            <a:r>
              <a:rPr lang="zh-CN" altLang="en-US" sz="1400" b="1" dirty="0" smtClean="0">
                <a:solidFill>
                  <a:srgbClr val="FF0000"/>
                </a:solidFill>
                <a:latin typeface="微软雅黑" panose="020B0503020204020204" pitchFamily="34" charset="-122"/>
                <a:ea typeface="微软雅黑" panose="020B0503020204020204" pitchFamily="34" charset="-122"/>
                <a:sym typeface="+mn-ea"/>
              </a:rPr>
              <a:t>要求，必填添加生产日期。</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3484880" cy="398780"/>
          </a:xfrm>
          <a:prstGeom prst="rect">
            <a:avLst/>
          </a:prstGeom>
          <a:noFill/>
        </p:spPr>
        <p:txBody>
          <a:bodyPr wrap="none" rtlCol="0">
            <a:spAutoFit/>
          </a:bodyPr>
          <a:lstStyle/>
          <a:p>
            <a:r>
              <a:rPr lang="zh-CN" sz="2000" b="1" dirty="0" smtClean="0">
                <a:solidFill>
                  <a:srgbClr val="FF0000"/>
                </a:solidFill>
                <a:latin typeface="微软雅黑" panose="020B0503020204020204" pitchFamily="34" charset="-122"/>
                <a:ea typeface="微软雅黑" panose="020B0503020204020204" pitchFamily="34" charset="-122"/>
              </a:rPr>
              <a:t>批次码扩展需求（后期优化）</a:t>
            </a:r>
            <a:endParaRPr lang="zh-CN" sz="2000" b="1" dirty="0">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43044" y="1221545"/>
            <a:ext cx="11488420" cy="1706880"/>
          </a:xfrm>
          <a:prstGeom prst="rect">
            <a:avLst/>
          </a:prstGeom>
          <a:noFill/>
        </p:spPr>
        <p:txBody>
          <a:bodyPr wrap="none" rtlCol="0">
            <a:spAutoFit/>
          </a:bodyPr>
          <a:lstStyle/>
          <a:p>
            <a:pPr marL="342900" indent="-342900" algn="l">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现有功能：码包下载。批次码包内数据信息不做记录，数量显示（如</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，序列号</a:t>
            </a:r>
            <a:r>
              <a:rPr lang="en-US" altLang="zh-CN" sz="1400" dirty="0" smtClean="0">
                <a:latin typeface="微软雅黑" panose="020B0503020204020204" pitchFamily="34" charset="-122"/>
                <a:ea typeface="微软雅黑" panose="020B0503020204020204" pitchFamily="34" charset="-122"/>
              </a:rPr>
              <a:t>01-100</a:t>
            </a:r>
            <a:r>
              <a:rPr lang="zh-CN" altLang="en-US" sz="1400" dirty="0" smtClean="0">
                <a:latin typeface="微软雅黑" panose="020B0503020204020204" pitchFamily="34" charset="-122"/>
                <a:ea typeface="微软雅黑" panose="020B0503020204020204" pitchFamily="34" charset="-122"/>
              </a:rPr>
              <a:t>），用户下载码包可获取相应序列号的单品码二维码；</a:t>
            </a:r>
            <a:endParaRPr lang="en-US" altLang="zh-CN" sz="1400" dirty="0" smtClean="0">
              <a:latin typeface="微软雅黑" panose="020B0503020204020204" pitchFamily="34" charset="-122"/>
              <a:ea typeface="微软雅黑" panose="020B0503020204020204" pitchFamily="34" charset="-122"/>
            </a:endParaRPr>
          </a:p>
          <a:p>
            <a:pPr marL="342900" indent="-342900" algn="l">
              <a:lnSpc>
                <a:spcPct val="150000"/>
              </a:lnSpc>
              <a:buAutoNum type="arabicPeriod"/>
            </a:pPr>
            <a:r>
              <a:rPr lang="zh-CN" altLang="en-US" sz="1400" dirty="0" smtClean="0">
                <a:solidFill>
                  <a:srgbClr val="FF0000"/>
                </a:solidFill>
                <a:latin typeface="微软雅黑" panose="020B0503020204020204" pitchFamily="34" charset="-122"/>
                <a:ea typeface="微软雅黑" panose="020B0503020204020204" pitchFamily="34" charset="-122"/>
              </a:rPr>
              <a:t>优化规则：</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285750" indent="-285750" algn="l">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码包内生成的单品二维码，当单品二维码被用户扫码后，则对应单品二维码信息将显示在单品二维码管理中，包括扫码时间、次数等；</a:t>
            </a:r>
          </a:p>
          <a:p>
            <a:pPr marL="285750" indent="-285750" algn="l">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sym typeface="+mn-ea"/>
              </a:rPr>
              <a:t>用户可以将码包内生成的单品二维码转入</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单品二维码</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管理中，进行单品二维码属性编辑，但仅支持用户手动转入后在进行管理；</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4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9164417" y="340186"/>
            <a:ext cx="2741638" cy="41402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2022.10.14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11225" y="319211"/>
            <a:ext cx="3796232"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商品二维码改版升级</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导航设置</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459509" y="1044796"/>
            <a:ext cx="10917381" cy="559065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65018" y="1672481"/>
            <a:ext cx="1985404" cy="47662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619615" y="1171442"/>
            <a:ext cx="1919115" cy="261610"/>
          </a:xfrm>
          <a:prstGeom prst="rect">
            <a:avLst/>
          </a:prstGeom>
        </p:spPr>
        <p:txBody>
          <a:bodyPr wrap="none">
            <a:spAutoFit/>
          </a:bodyPr>
          <a:lstStyle/>
          <a:p>
            <a:r>
              <a:rPr lang="zh-CN" altLang="en-US" sz="1100" b="0" i="0" dirty="0" smtClean="0">
                <a:solidFill>
                  <a:srgbClr val="333333"/>
                </a:solidFill>
                <a:effectLst/>
                <a:latin typeface="微软雅黑" panose="020B0503020204020204" pitchFamily="34" charset="-122"/>
                <a:ea typeface="微软雅黑" panose="020B0503020204020204" pitchFamily="34" charset="-122"/>
              </a:rPr>
              <a:t>现在位置： </a:t>
            </a:r>
            <a:r>
              <a:rPr lang="zh-CN" altLang="en-US" sz="1100" dirty="0">
                <a:solidFill>
                  <a:srgbClr val="333333"/>
                </a:solidFill>
                <a:latin typeface="微软雅黑" panose="020B0503020204020204" pitchFamily="34" charset="-122"/>
                <a:ea typeface="微软雅黑" panose="020B0503020204020204" pitchFamily="34" charset="-122"/>
              </a:rPr>
              <a:t>商品</a:t>
            </a:r>
            <a:r>
              <a:rPr lang="zh-CN" altLang="en-US" sz="1100" b="0" i="0" dirty="0" smtClean="0">
                <a:solidFill>
                  <a:srgbClr val="333333"/>
                </a:solidFill>
                <a:effectLst/>
                <a:latin typeface="微软雅黑" panose="020B0503020204020204" pitchFamily="34" charset="-122"/>
                <a:ea typeface="微软雅黑" panose="020B0503020204020204" pitchFamily="34" charset="-122"/>
              </a:rPr>
              <a:t>二维码管理</a:t>
            </a:r>
            <a:endParaRPr lang="zh-CN" altLang="en-US" sz="1100" dirty="0">
              <a:latin typeface="微软雅黑" panose="020B0503020204020204" pitchFamily="34" charset="-122"/>
              <a:ea typeface="微软雅黑" panose="020B0503020204020204" pitchFamily="34" charset="-122"/>
            </a:endParaRPr>
          </a:p>
        </p:txBody>
      </p:sp>
      <p:sp>
        <p:nvSpPr>
          <p:cNvPr id="25" name="矩形 24"/>
          <p:cNvSpPr/>
          <p:nvPr/>
        </p:nvSpPr>
        <p:spPr>
          <a:xfrm>
            <a:off x="1085872" y="1862832"/>
            <a:ext cx="1031051"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企业宣传管理</a:t>
            </a:r>
            <a:endParaRPr lang="zh-CN" altLang="en-US" sz="1100" dirty="0">
              <a:latin typeface="微软雅黑" panose="020B0503020204020204" pitchFamily="34" charset="-122"/>
              <a:ea typeface="微软雅黑" panose="020B0503020204020204" pitchFamily="34" charset="-122"/>
            </a:endParaRPr>
          </a:p>
        </p:txBody>
      </p:sp>
      <p:sp>
        <p:nvSpPr>
          <p:cNvPr id="4" name="矩形 3"/>
          <p:cNvSpPr/>
          <p:nvPr/>
        </p:nvSpPr>
        <p:spPr>
          <a:xfrm>
            <a:off x="2772841" y="1589224"/>
            <a:ext cx="8360228" cy="484951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623111" y="719321"/>
            <a:ext cx="205274" cy="18661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853503" y="673179"/>
            <a:ext cx="1736373"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免费版和高级版均可使用</a:t>
            </a:r>
            <a:endParaRPr lang="zh-CN" altLang="en-US" sz="1100" dirty="0">
              <a:latin typeface="微软雅黑" panose="020B0503020204020204" pitchFamily="34" charset="-122"/>
              <a:ea typeface="微软雅黑" panose="020B0503020204020204" pitchFamily="34" charset="-122"/>
            </a:endParaRPr>
          </a:p>
        </p:txBody>
      </p:sp>
      <p:sp>
        <p:nvSpPr>
          <p:cNvPr id="46" name="矩形 45"/>
          <p:cNvSpPr/>
          <p:nvPr/>
        </p:nvSpPr>
        <p:spPr>
          <a:xfrm>
            <a:off x="9772262" y="719321"/>
            <a:ext cx="205274" cy="1866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0002654" y="681822"/>
            <a:ext cx="889987"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高级版功能</a:t>
            </a:r>
            <a:endParaRPr lang="zh-CN" altLang="en-US" sz="1100" dirty="0">
              <a:latin typeface="微软雅黑" panose="020B0503020204020204" pitchFamily="34" charset="-122"/>
              <a:ea typeface="微软雅黑" panose="020B0503020204020204" pitchFamily="34" charset="-122"/>
            </a:endParaRPr>
          </a:p>
        </p:txBody>
      </p:sp>
      <p:sp>
        <p:nvSpPr>
          <p:cNvPr id="29" name="矩形 28"/>
          <p:cNvSpPr/>
          <p:nvPr/>
        </p:nvSpPr>
        <p:spPr>
          <a:xfrm>
            <a:off x="3060179" y="1892673"/>
            <a:ext cx="5724644" cy="276999"/>
          </a:xfrm>
          <a:prstGeom prst="rect">
            <a:avLst/>
          </a:prstGeom>
        </p:spPr>
        <p:txBody>
          <a:bodyPr wrap="none">
            <a:spAutoFit/>
          </a:bodyPr>
          <a:lstStyle/>
          <a:p>
            <a:r>
              <a:rPr lang="zh-CN" altLang="en-US" sz="1200" dirty="0">
                <a:solidFill>
                  <a:srgbClr val="333333"/>
                </a:solidFill>
                <a:latin typeface="微软雅黑" panose="020B0503020204020204" pitchFamily="34" charset="-122"/>
                <a:ea typeface="微软雅黑" panose="020B0503020204020204" pitchFamily="34" charset="-122"/>
              </a:rPr>
              <a:t>免费</a:t>
            </a:r>
            <a:r>
              <a:rPr lang="zh-CN" altLang="en-US" sz="1200" dirty="0" smtClean="0">
                <a:solidFill>
                  <a:srgbClr val="333333"/>
                </a:solidFill>
                <a:latin typeface="微软雅黑" panose="020B0503020204020204" pitchFamily="34" charset="-122"/>
                <a:ea typeface="微软雅黑" panose="020B0503020204020204" pitchFamily="34" charset="-122"/>
              </a:rPr>
              <a:t>版用户，未开通高级版，高级版付费使用页面仍可正常展示，仅不能进行操作</a:t>
            </a:r>
            <a:endParaRPr lang="zh-CN" altLang="en-US" sz="1200" dirty="0">
              <a:latin typeface="微软雅黑" panose="020B0503020204020204" pitchFamily="34" charset="-122"/>
              <a:ea typeface="微软雅黑" panose="020B0503020204020204" pitchFamily="34" charset="-122"/>
            </a:endParaRPr>
          </a:p>
        </p:txBody>
      </p:sp>
      <p:sp>
        <p:nvSpPr>
          <p:cNvPr id="30" name="矩形 29"/>
          <p:cNvSpPr/>
          <p:nvPr/>
        </p:nvSpPr>
        <p:spPr>
          <a:xfrm>
            <a:off x="1085872" y="2246359"/>
            <a:ext cx="1261884" cy="276999"/>
          </a:xfrm>
          <a:prstGeom prst="rect">
            <a:avLst/>
          </a:prstGeom>
        </p:spPr>
        <p:txBody>
          <a:bodyPr wrap="none">
            <a:spAutoFit/>
          </a:bodyPr>
          <a:lstStyle/>
          <a:p>
            <a:r>
              <a:rPr lang="zh-CN" altLang="en-US" sz="1200" b="1" dirty="0" smtClean="0">
                <a:solidFill>
                  <a:srgbClr val="333333"/>
                </a:solidFill>
                <a:latin typeface="微软雅黑" panose="020B0503020204020204" pitchFamily="34" charset="-122"/>
                <a:ea typeface="微软雅黑" panose="020B0503020204020204" pitchFamily="34" charset="-122"/>
              </a:rPr>
              <a:t>企业在线微运营</a:t>
            </a:r>
            <a:endParaRPr lang="zh-CN" altLang="en-US" sz="1200" b="1" dirty="0">
              <a:latin typeface="微软雅黑" panose="020B0503020204020204" pitchFamily="34" charset="-122"/>
              <a:ea typeface="微软雅黑" panose="020B0503020204020204" pitchFamily="34" charset="-122"/>
            </a:endParaRPr>
          </a:p>
        </p:txBody>
      </p:sp>
      <p:sp>
        <p:nvSpPr>
          <p:cNvPr id="31" name="椭圆 30"/>
          <p:cNvSpPr/>
          <p:nvPr/>
        </p:nvSpPr>
        <p:spPr>
          <a:xfrm>
            <a:off x="979372" y="235623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85872" y="2553625"/>
            <a:ext cx="748923" cy="261610"/>
          </a:xfrm>
          <a:prstGeom prst="rect">
            <a:avLst/>
          </a:prstGeom>
        </p:spPr>
        <p:txBody>
          <a:bodyPr wrap="none">
            <a:spAutoFit/>
          </a:bodyPr>
          <a:lstStyle/>
          <a:p>
            <a:r>
              <a:rPr lang="zh-CN" altLang="en-US" sz="1100" dirty="0">
                <a:solidFill>
                  <a:srgbClr val="333333"/>
                </a:solidFill>
                <a:latin typeface="微软雅黑" panose="020B0503020204020204" pitchFamily="34" charset="-122"/>
                <a:ea typeface="微软雅黑" panose="020B0503020204020204" pitchFamily="34" charset="-122"/>
              </a:rPr>
              <a:t>扫</a:t>
            </a:r>
            <a:r>
              <a:rPr lang="zh-CN" altLang="en-US" sz="1100" dirty="0" smtClean="0">
                <a:solidFill>
                  <a:srgbClr val="333333"/>
                </a:solidFill>
                <a:latin typeface="微软雅黑" panose="020B0503020204020204" pitchFamily="34" charset="-122"/>
                <a:ea typeface="微软雅黑" panose="020B0503020204020204" pitchFamily="34" charset="-122"/>
              </a:rPr>
              <a:t>码购物</a:t>
            </a:r>
            <a:endParaRPr lang="zh-CN" altLang="en-US" sz="1100" dirty="0">
              <a:latin typeface="微软雅黑" panose="020B0503020204020204" pitchFamily="34" charset="-122"/>
              <a:ea typeface="微软雅黑" panose="020B0503020204020204" pitchFamily="34" charset="-122"/>
            </a:endParaRPr>
          </a:p>
        </p:txBody>
      </p:sp>
      <p:sp>
        <p:nvSpPr>
          <p:cNvPr id="33" name="矩形 32"/>
          <p:cNvSpPr/>
          <p:nvPr/>
        </p:nvSpPr>
        <p:spPr>
          <a:xfrm>
            <a:off x="1085872" y="2804144"/>
            <a:ext cx="748923"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订阅推送</a:t>
            </a:r>
            <a:endParaRPr lang="zh-CN" altLang="en-US" sz="1100" dirty="0">
              <a:latin typeface="微软雅黑" panose="020B0503020204020204" pitchFamily="34" charset="-122"/>
              <a:ea typeface="微软雅黑" panose="020B0503020204020204" pitchFamily="34" charset="-122"/>
            </a:endParaRPr>
          </a:p>
        </p:txBody>
      </p:sp>
      <p:sp>
        <p:nvSpPr>
          <p:cNvPr id="34" name="矩形 33"/>
          <p:cNvSpPr/>
          <p:nvPr/>
        </p:nvSpPr>
        <p:spPr>
          <a:xfrm>
            <a:off x="1085872" y="5119957"/>
            <a:ext cx="1107996" cy="276999"/>
          </a:xfrm>
          <a:prstGeom prst="rect">
            <a:avLst/>
          </a:prstGeom>
        </p:spPr>
        <p:txBody>
          <a:bodyPr wrap="none">
            <a:spAutoFit/>
          </a:bodyPr>
          <a:lstStyle/>
          <a:p>
            <a:r>
              <a:rPr lang="zh-CN" altLang="en-US" sz="1200" b="1" dirty="0" smtClean="0">
                <a:solidFill>
                  <a:srgbClr val="333333"/>
                </a:solidFill>
                <a:latin typeface="微软雅黑" panose="020B0503020204020204" pitchFamily="34" charset="-122"/>
                <a:ea typeface="微软雅黑" panose="020B0503020204020204" pitchFamily="34" charset="-122"/>
              </a:rPr>
              <a:t>外围设备集成</a:t>
            </a:r>
            <a:endParaRPr lang="zh-CN" altLang="en-US" sz="1200" b="1" dirty="0">
              <a:latin typeface="微软雅黑" panose="020B0503020204020204" pitchFamily="34" charset="-122"/>
              <a:ea typeface="微软雅黑" panose="020B0503020204020204" pitchFamily="34" charset="-122"/>
            </a:endParaRPr>
          </a:p>
        </p:txBody>
      </p:sp>
      <p:sp>
        <p:nvSpPr>
          <p:cNvPr id="35" name="椭圆 34"/>
          <p:cNvSpPr/>
          <p:nvPr/>
        </p:nvSpPr>
        <p:spPr>
          <a:xfrm>
            <a:off x="979372" y="522983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085872" y="5427223"/>
            <a:ext cx="748923"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数据终端</a:t>
            </a:r>
            <a:endParaRPr lang="zh-CN" altLang="en-US" sz="1100" dirty="0">
              <a:latin typeface="微软雅黑" panose="020B0503020204020204" pitchFamily="34" charset="-122"/>
              <a:ea typeface="微软雅黑" panose="020B0503020204020204" pitchFamily="34" charset="-122"/>
            </a:endParaRPr>
          </a:p>
        </p:txBody>
      </p:sp>
      <p:sp>
        <p:nvSpPr>
          <p:cNvPr id="37" name="矩形 36"/>
          <p:cNvSpPr/>
          <p:nvPr/>
        </p:nvSpPr>
        <p:spPr>
          <a:xfrm>
            <a:off x="1085872" y="5677742"/>
            <a:ext cx="748923"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设备终端</a:t>
            </a:r>
            <a:endParaRPr lang="zh-CN" altLang="en-US" sz="1100" dirty="0">
              <a:latin typeface="微软雅黑" panose="020B0503020204020204" pitchFamily="34" charset="-122"/>
              <a:ea typeface="微软雅黑" panose="020B0503020204020204" pitchFamily="34" charset="-122"/>
            </a:endParaRPr>
          </a:p>
        </p:txBody>
      </p:sp>
      <p:sp>
        <p:nvSpPr>
          <p:cNvPr id="39" name="矩形 38"/>
          <p:cNvSpPr/>
          <p:nvPr/>
        </p:nvSpPr>
        <p:spPr>
          <a:xfrm>
            <a:off x="1085872" y="3096021"/>
            <a:ext cx="889987"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小程序名片</a:t>
            </a:r>
            <a:endParaRPr lang="zh-CN" altLang="en-US" sz="1100" dirty="0">
              <a:latin typeface="微软雅黑" panose="020B0503020204020204" pitchFamily="34" charset="-122"/>
              <a:ea typeface="微软雅黑" panose="020B0503020204020204" pitchFamily="34" charset="-122"/>
            </a:endParaRPr>
          </a:p>
        </p:txBody>
      </p:sp>
      <p:sp>
        <p:nvSpPr>
          <p:cNvPr id="38" name="矩形 37"/>
          <p:cNvSpPr/>
          <p:nvPr/>
        </p:nvSpPr>
        <p:spPr>
          <a:xfrm>
            <a:off x="1085872" y="3435214"/>
            <a:ext cx="1261884" cy="276999"/>
          </a:xfrm>
          <a:prstGeom prst="rect">
            <a:avLst/>
          </a:prstGeom>
        </p:spPr>
        <p:txBody>
          <a:bodyPr wrap="none">
            <a:spAutoFit/>
          </a:bodyPr>
          <a:lstStyle/>
          <a:p>
            <a:r>
              <a:rPr lang="zh-CN" altLang="en-US" sz="1200" b="1" dirty="0" smtClean="0">
                <a:solidFill>
                  <a:srgbClr val="333333"/>
                </a:solidFill>
                <a:latin typeface="微软雅黑" panose="020B0503020204020204" pitchFamily="34" charset="-122"/>
                <a:ea typeface="微软雅黑" panose="020B0503020204020204" pitchFamily="34" charset="-122"/>
              </a:rPr>
              <a:t>高级二维码配置</a:t>
            </a:r>
            <a:endParaRPr lang="zh-CN" altLang="en-US" sz="1200" b="1" dirty="0">
              <a:latin typeface="微软雅黑" panose="020B0503020204020204" pitchFamily="34" charset="-122"/>
              <a:ea typeface="微软雅黑" panose="020B0503020204020204" pitchFamily="34" charset="-122"/>
            </a:endParaRPr>
          </a:p>
        </p:txBody>
      </p:sp>
      <p:sp>
        <p:nvSpPr>
          <p:cNvPr id="40" name="椭圆 39"/>
          <p:cNvSpPr/>
          <p:nvPr/>
        </p:nvSpPr>
        <p:spPr>
          <a:xfrm>
            <a:off x="979372" y="354508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085872" y="3742480"/>
            <a:ext cx="889987" cy="261610"/>
          </a:xfrm>
          <a:prstGeom prst="rect">
            <a:avLst/>
          </a:prstGeom>
        </p:spPr>
        <p:txBody>
          <a:bodyPr wrap="none">
            <a:spAutoFit/>
          </a:bodyPr>
          <a:lstStyle/>
          <a:p>
            <a:r>
              <a:rPr lang="zh-CN" altLang="en-US" sz="1100" dirty="0" smtClean="0">
                <a:latin typeface="微软雅黑" panose="020B0503020204020204" pitchFamily="34" charset="-122"/>
                <a:ea typeface="微软雅黑" panose="020B0503020204020204" pitchFamily="34" charset="-122"/>
              </a:rPr>
              <a:t>二维码美化</a:t>
            </a:r>
            <a:endParaRPr lang="zh-CN" altLang="en-US" sz="1100" dirty="0">
              <a:latin typeface="微软雅黑" panose="020B0503020204020204" pitchFamily="34" charset="-122"/>
              <a:ea typeface="微软雅黑" panose="020B0503020204020204" pitchFamily="34" charset="-122"/>
            </a:endParaRPr>
          </a:p>
        </p:txBody>
      </p:sp>
      <p:sp>
        <p:nvSpPr>
          <p:cNvPr id="42" name="矩形 41"/>
          <p:cNvSpPr/>
          <p:nvPr/>
        </p:nvSpPr>
        <p:spPr>
          <a:xfrm>
            <a:off x="1085872" y="4133645"/>
            <a:ext cx="1261884" cy="276999"/>
          </a:xfrm>
          <a:prstGeom prst="rect">
            <a:avLst/>
          </a:prstGeom>
        </p:spPr>
        <p:txBody>
          <a:bodyPr wrap="none">
            <a:spAutoFit/>
          </a:bodyPr>
          <a:lstStyle/>
          <a:p>
            <a:r>
              <a:rPr lang="zh-CN" altLang="en-US" sz="1200" b="1" dirty="0" smtClean="0">
                <a:solidFill>
                  <a:srgbClr val="333333"/>
                </a:solidFill>
                <a:latin typeface="微软雅黑" panose="020B0503020204020204" pitchFamily="34" charset="-122"/>
                <a:ea typeface="微软雅黑" panose="020B0503020204020204" pitchFamily="34" charset="-122"/>
              </a:rPr>
              <a:t>单品二维码应用</a:t>
            </a:r>
            <a:endParaRPr lang="zh-CN" altLang="en-US" sz="1200" b="1" dirty="0">
              <a:latin typeface="微软雅黑" panose="020B0503020204020204" pitchFamily="34" charset="-122"/>
              <a:ea typeface="微软雅黑" panose="020B0503020204020204" pitchFamily="34" charset="-122"/>
            </a:endParaRPr>
          </a:p>
        </p:txBody>
      </p:sp>
      <p:sp>
        <p:nvSpPr>
          <p:cNvPr id="43" name="椭圆 42"/>
          <p:cNvSpPr/>
          <p:nvPr/>
        </p:nvSpPr>
        <p:spPr>
          <a:xfrm>
            <a:off x="979372" y="424351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85872" y="4440911"/>
            <a:ext cx="889987" cy="261610"/>
          </a:xfrm>
          <a:prstGeom prst="rect">
            <a:avLst/>
          </a:prstGeom>
        </p:spPr>
        <p:txBody>
          <a:bodyPr wrap="none">
            <a:spAutoFit/>
          </a:bodyPr>
          <a:lstStyle/>
          <a:p>
            <a:r>
              <a:rPr lang="zh-CN" altLang="en-US" sz="1100" dirty="0" smtClean="0">
                <a:solidFill>
                  <a:srgbClr val="333333"/>
                </a:solidFill>
                <a:latin typeface="微软雅黑" panose="020B0503020204020204" pitchFamily="34" charset="-122"/>
                <a:ea typeface="微软雅黑" panose="020B0503020204020204" pitchFamily="34" charset="-122"/>
              </a:rPr>
              <a:t>单品二维码</a:t>
            </a:r>
            <a:endParaRPr lang="zh-CN" altLang="en-US" sz="1100" dirty="0">
              <a:latin typeface="微软雅黑" panose="020B0503020204020204" pitchFamily="34" charset="-122"/>
              <a:ea typeface="微软雅黑" panose="020B0503020204020204" pitchFamily="34" charset="-122"/>
            </a:endParaRPr>
          </a:p>
        </p:txBody>
      </p:sp>
      <p:sp>
        <p:nvSpPr>
          <p:cNvPr id="55" name="矩形 54"/>
          <p:cNvSpPr/>
          <p:nvPr/>
        </p:nvSpPr>
        <p:spPr>
          <a:xfrm>
            <a:off x="1086308" y="4729137"/>
            <a:ext cx="889987" cy="261610"/>
          </a:xfrm>
          <a:prstGeom prst="rect">
            <a:avLst/>
          </a:prstGeom>
        </p:spPr>
        <p:txBody>
          <a:bodyPr wrap="none">
            <a:spAutoFit/>
          </a:bodyPr>
          <a:lstStyle/>
          <a:p>
            <a:r>
              <a:rPr lang="zh-CN" altLang="en-US" sz="1100" dirty="0" smtClean="0">
                <a:latin typeface="微软雅黑" panose="020B0503020204020204" pitchFamily="34" charset="-122"/>
                <a:ea typeface="微软雅黑" panose="020B0503020204020204" pitchFamily="34" charset="-122"/>
              </a:rPr>
              <a:t>批次二维码</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10244" y="2238353"/>
            <a:ext cx="251383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a:t>
            </a:r>
            <a:r>
              <a:rPr lang="zh-CN" altLang="en-US" sz="2000" b="1" dirty="0" smtClean="0">
                <a:latin typeface="微软雅黑" panose="020B0503020204020204" pitchFamily="34" charset="-122"/>
                <a:ea typeface="微软雅黑" panose="020B0503020204020204" pitchFamily="34" charset="-122"/>
              </a:rPr>
              <a:t>防伪签</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企业端</a:t>
            </a:r>
            <a:endParaRPr lang="zh-CN" altLang="en-US" sz="2000" b="1" dirty="0">
              <a:latin typeface="微软雅黑" panose="020B0503020204020204" pitchFamily="34" charset="-122"/>
              <a:ea typeface="微软雅黑" panose="020B0503020204020204" pitchFamily="34" charset="-122"/>
            </a:endParaRPr>
          </a:p>
        </p:txBody>
      </p:sp>
      <p:sp>
        <p:nvSpPr>
          <p:cNvPr id="9" name="矩形 8"/>
          <p:cNvSpPr/>
          <p:nvPr/>
        </p:nvSpPr>
        <p:spPr>
          <a:xfrm>
            <a:off x="5261252" y="2890012"/>
            <a:ext cx="1011815"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基础版</a:t>
            </a:r>
            <a:endParaRPr lang="zh-CN" altLang="en-US" sz="1400" dirty="0">
              <a:latin typeface="微软雅黑" panose="020B0503020204020204" pitchFamily="34" charset="-122"/>
              <a:ea typeface="微软雅黑" panose="020B0503020204020204" pitchFamily="34" charset="-122"/>
            </a:endParaRPr>
          </a:p>
        </p:txBody>
      </p:sp>
      <p:sp>
        <p:nvSpPr>
          <p:cNvPr id="10" name="矩形 9"/>
          <p:cNvSpPr/>
          <p:nvPr/>
        </p:nvSpPr>
        <p:spPr>
          <a:xfrm>
            <a:off x="5261252" y="3300777"/>
            <a:ext cx="1011815"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高级版</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960936" y="4779817"/>
            <a:ext cx="10624262" cy="874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smtClean="0">
                <a:solidFill>
                  <a:srgbClr val="FF0000"/>
                </a:solidFill>
                <a:latin typeface="微软雅黑" panose="020B0503020204020204" pitchFamily="34" charset="-122"/>
                <a:ea typeface="微软雅黑" panose="020B0503020204020204" pitchFamily="34" charset="-122"/>
              </a:rPr>
              <a:t>注意问题：</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solidFill>
                  <a:schemeClr val="tx1"/>
                </a:solidFill>
                <a:latin typeface="微软雅黑" panose="020B0503020204020204" pitchFamily="34" charset="-122"/>
                <a:ea typeface="微软雅黑" panose="020B0503020204020204" pitchFamily="34" charset="-122"/>
              </a:rPr>
              <a:t>3.</a:t>
            </a:r>
            <a:r>
              <a:rPr lang="zh-CN" altLang="en-US" sz="1200" dirty="0" smtClean="0">
                <a:solidFill>
                  <a:schemeClr val="tx1"/>
                </a:solidFill>
                <a:latin typeface="微软雅黑" panose="020B0503020204020204" pitchFamily="34" charset="-122"/>
                <a:ea typeface="微软雅黑" panose="020B0503020204020204" pitchFamily="34" charset="-122"/>
              </a:rPr>
              <a:t>免费商品</a:t>
            </a:r>
            <a:r>
              <a:rPr lang="zh-CN" altLang="en-US" sz="1200" dirty="0">
                <a:solidFill>
                  <a:schemeClr val="tx1"/>
                </a:solidFill>
                <a:latin typeface="微软雅黑" panose="020B0503020204020204" pitchFamily="34" charset="-122"/>
                <a:ea typeface="微软雅黑" panose="020B0503020204020204" pitchFamily="34" charset="-122"/>
              </a:rPr>
              <a:t>二维码的防伪标签，无法提供 </a:t>
            </a:r>
            <a:r>
              <a:rPr lang="en-US" altLang="zh-CN" sz="1200" dirty="0">
                <a:solidFill>
                  <a:schemeClr val="tx1"/>
                </a:solidFill>
                <a:latin typeface="微软雅黑" panose="020B0503020204020204" pitchFamily="34" charset="-122"/>
                <a:ea typeface="微软雅黑" panose="020B0503020204020204" pitchFamily="34" charset="-122"/>
              </a:rPr>
              <a:t>http://2dcode.org/gtin****</a:t>
            </a:r>
            <a:r>
              <a:rPr lang="zh-CN" altLang="en-US" sz="1200" dirty="0">
                <a:solidFill>
                  <a:schemeClr val="tx1"/>
                </a:solidFill>
                <a:latin typeface="微软雅黑" panose="020B0503020204020204" pitchFamily="34" charset="-122"/>
                <a:ea typeface="微软雅黑" panose="020B0503020204020204" pitchFamily="34" charset="-122"/>
              </a:rPr>
              <a:t>的编码格式，由于预先印刷无法知道客户的</a:t>
            </a:r>
            <a:r>
              <a:rPr lang="en-US" altLang="zh-CN" sz="1200" dirty="0" smtClean="0">
                <a:solidFill>
                  <a:schemeClr val="tx1"/>
                </a:solidFill>
                <a:latin typeface="微软雅黑" panose="020B0503020204020204" pitchFamily="34" charset="-122"/>
                <a:ea typeface="微软雅黑" panose="020B0503020204020204" pitchFamily="34" charset="-122"/>
              </a:rPr>
              <a:t>GTIN</a:t>
            </a:r>
          </a:p>
          <a:p>
            <a:pPr>
              <a:lnSpc>
                <a:spcPct val="150000"/>
              </a:lnSpc>
            </a:pPr>
            <a:r>
              <a:rPr lang="en-US" altLang="zh-CN" sz="1200" dirty="0" smtClean="0">
                <a:solidFill>
                  <a:schemeClr val="tx1"/>
                </a:solidFill>
                <a:latin typeface="微软雅黑" panose="020B0503020204020204" pitchFamily="34" charset="-122"/>
                <a:ea typeface="微软雅黑" panose="020B0503020204020204" pitchFamily="34" charset="-122"/>
              </a:rPr>
              <a:t>4</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用户购买防伪标签以后，后台会先分配电子标签（电子标签需要提前生成好），之后运营同事发货，运营的同事需要知道这批电子标签如何和实物对照；</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77444" y="309418"/>
            <a:ext cx="11665174" cy="138083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b="1" dirty="0" smtClean="0">
                <a:solidFill>
                  <a:srgbClr val="FF0000"/>
                </a:solidFill>
                <a:latin typeface="微软雅黑" panose="020B0503020204020204" pitchFamily="34" charset="-122"/>
                <a:ea typeface="微软雅黑" panose="020B0503020204020204" pitchFamily="34" charset="-122"/>
              </a:rPr>
              <a:t>2022.04.25   </a:t>
            </a:r>
            <a:r>
              <a:rPr lang="zh-CN" altLang="en-US" sz="1400" b="1" dirty="0" smtClean="0">
                <a:solidFill>
                  <a:srgbClr val="FF0000"/>
                </a:solidFill>
                <a:latin typeface="微软雅黑" panose="020B0503020204020204" pitchFamily="34" charset="-122"/>
                <a:ea typeface="微软雅黑" panose="020B0503020204020204" pitchFamily="34" charset="-122"/>
              </a:rPr>
              <a:t>二维码防伪服务</a:t>
            </a:r>
            <a:r>
              <a:rPr lang="en-US" altLang="zh-CN" sz="1400" b="1" dirty="0" smtClean="0">
                <a:solidFill>
                  <a:srgbClr val="FF0000"/>
                </a:solidFill>
                <a:latin typeface="微软雅黑" panose="020B0503020204020204" pitchFamily="34" charset="-122"/>
                <a:ea typeface="微软雅黑" panose="020B0503020204020204" pitchFamily="34" charset="-122"/>
              </a:rPr>
              <a:t>     </a:t>
            </a:r>
          </a:p>
          <a:p>
            <a:pPr>
              <a:lnSpc>
                <a:spcPct val="150000"/>
              </a:lnSpc>
            </a:pPr>
            <a:r>
              <a:rPr lang="zh-CN" altLang="en-US" sz="1200" dirty="0" smtClean="0">
                <a:solidFill>
                  <a:srgbClr val="FF0000"/>
                </a:solidFill>
                <a:latin typeface="微软雅黑" panose="020B0503020204020204" pitchFamily="34" charset="-122"/>
                <a:ea typeface="微软雅黑" panose="020B0503020204020204" pitchFamily="34" charset="-122"/>
              </a:rPr>
              <a:t>讨论修改内容汇总：</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200" dirty="0" smtClean="0">
                <a:solidFill>
                  <a:srgbClr val="FF0000"/>
                </a:solidFill>
                <a:latin typeface="微软雅黑" panose="020B0503020204020204" pitchFamily="34" charset="-122"/>
                <a:ea typeface="微软雅黑" panose="020B0503020204020204" pitchFamily="34" charset="-122"/>
              </a:rPr>
              <a:t>增加：防伪</a:t>
            </a:r>
            <a:r>
              <a:rPr lang="zh-CN" altLang="en-US" sz="1200" dirty="0">
                <a:solidFill>
                  <a:srgbClr val="FF0000"/>
                </a:solidFill>
                <a:latin typeface="微软雅黑" panose="020B0503020204020204" pitchFamily="34" charset="-122"/>
                <a:ea typeface="微软雅黑" panose="020B0503020204020204" pitchFamily="34" charset="-122"/>
              </a:rPr>
              <a:t>签（码）生成、发货与用户</a:t>
            </a:r>
            <a:r>
              <a:rPr lang="zh-CN" altLang="en-US" sz="1200" dirty="0" smtClean="0">
                <a:solidFill>
                  <a:srgbClr val="FF0000"/>
                </a:solidFill>
                <a:latin typeface="微软雅黑" panose="020B0503020204020204" pitchFamily="34" charset="-122"/>
                <a:ea typeface="微软雅黑" panose="020B0503020204020204" pitchFamily="34" charset="-122"/>
              </a:rPr>
              <a:t>收货、使用的流程梳理</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200" dirty="0" smtClean="0">
                <a:solidFill>
                  <a:srgbClr val="FF0000"/>
                </a:solidFill>
                <a:latin typeface="微软雅黑" panose="020B0503020204020204" pitchFamily="34" charset="-122"/>
                <a:ea typeface="微软雅黑" panose="020B0503020204020204" pitchFamily="34" charset="-122"/>
              </a:rPr>
              <a:t>增加：使用状态，用户使用状态标记及数量统计（</a:t>
            </a:r>
            <a:r>
              <a:rPr lang="en-US" altLang="zh-CN" sz="1200" dirty="0" smtClean="0">
                <a:solidFill>
                  <a:srgbClr val="FF0000"/>
                </a:solidFill>
                <a:latin typeface="微软雅黑" panose="020B0503020204020204" pitchFamily="34" charset="-122"/>
                <a:ea typeface="微软雅黑" panose="020B0503020204020204" pitchFamily="34" charset="-122"/>
              </a:rPr>
              <a:t>2022.04.27 </a:t>
            </a:r>
            <a:r>
              <a:rPr lang="zh-CN" altLang="en-US" sz="1200" dirty="0" smtClean="0">
                <a:solidFill>
                  <a:srgbClr val="FF0000"/>
                </a:solidFill>
                <a:latin typeface="微软雅黑" panose="020B0503020204020204" pitchFamily="34" charset="-122"/>
                <a:ea typeface="微软雅黑" panose="020B0503020204020204" pitchFamily="34" charset="-122"/>
              </a:rPr>
              <a:t>讨论结论：不加；设计流程和逻辑与用户实际操作不符合）</a:t>
            </a:r>
            <a:endParaRPr lang="en-US" altLang="zh-CN" sz="1200" dirty="0" smtClean="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277444" y="1884216"/>
            <a:ext cx="11665174" cy="361141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b="1" dirty="0" smtClean="0">
                <a:solidFill>
                  <a:srgbClr val="FF0000"/>
                </a:solidFill>
                <a:latin typeface="微软雅黑" panose="020B0503020204020204" pitchFamily="34" charset="-122"/>
                <a:ea typeface="微软雅黑" panose="020B0503020204020204" pitchFamily="34" charset="-122"/>
              </a:rPr>
              <a:t>2022.04.27   </a:t>
            </a:r>
            <a:r>
              <a:rPr lang="zh-CN" altLang="en-US" sz="1400" b="1" dirty="0" smtClean="0">
                <a:solidFill>
                  <a:srgbClr val="FF0000"/>
                </a:solidFill>
                <a:latin typeface="微软雅黑" panose="020B0503020204020204" pitchFamily="34" charset="-122"/>
                <a:ea typeface="微软雅黑" panose="020B0503020204020204" pitchFamily="34" charset="-122"/>
              </a:rPr>
              <a:t>二维码防伪服务</a:t>
            </a:r>
            <a:r>
              <a:rPr lang="en-US" altLang="zh-CN" sz="1400" b="1" dirty="0" smtClean="0">
                <a:solidFill>
                  <a:srgbClr val="FF0000"/>
                </a:solidFill>
                <a:latin typeface="微软雅黑" panose="020B0503020204020204" pitchFamily="34" charset="-122"/>
                <a:ea typeface="微软雅黑" panose="020B0503020204020204" pitchFamily="34" charset="-122"/>
              </a:rPr>
              <a:t>     </a:t>
            </a:r>
          </a:p>
          <a:p>
            <a:pPr>
              <a:lnSpc>
                <a:spcPct val="150000"/>
              </a:lnSpc>
            </a:pPr>
            <a:r>
              <a:rPr lang="zh-CN" altLang="en-US" sz="1200" dirty="0" smtClean="0">
                <a:solidFill>
                  <a:srgbClr val="FF0000"/>
                </a:solidFill>
                <a:latin typeface="微软雅黑" panose="020B0503020204020204" pitchFamily="34" charset="-122"/>
                <a:ea typeface="微软雅黑" panose="020B0503020204020204" pitchFamily="34" charset="-122"/>
              </a:rPr>
              <a:t>讨论修改内容汇总：</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solidFill>
                  <a:srgbClr val="FF0000"/>
                </a:solidFill>
                <a:latin typeface="微软雅黑" panose="020B0503020204020204" pitchFamily="34" charset="-122"/>
                <a:ea typeface="微软雅黑" panose="020B0503020204020204" pitchFamily="34" charset="-122"/>
              </a:rPr>
              <a:t>1.  </a:t>
            </a:r>
            <a:r>
              <a:rPr lang="zh-CN" altLang="en-US" sz="1200" dirty="0" smtClean="0">
                <a:solidFill>
                  <a:srgbClr val="FF0000"/>
                </a:solidFill>
                <a:latin typeface="微软雅黑" panose="020B0503020204020204" pitchFamily="34" charset="-122"/>
                <a:ea typeface="微软雅黑" panose="020B0503020204020204" pitchFamily="34" charset="-122"/>
              </a:rPr>
              <a:t>基础版没激活的码，扫码提示用户“该防伪码不存在”   </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AutoNum type="arabicPeriod" startAt="2"/>
            </a:pPr>
            <a:r>
              <a:rPr lang="zh-CN" altLang="en-US" sz="1200" dirty="0" smtClean="0">
                <a:solidFill>
                  <a:schemeClr val="bg2">
                    <a:lumMod val="75000"/>
                  </a:schemeClr>
                </a:solidFill>
                <a:latin typeface="微软雅黑" panose="020B0503020204020204" pitchFamily="34" charset="-122"/>
                <a:ea typeface="微软雅黑" panose="020B0503020204020204" pitchFamily="34" charset="-122"/>
              </a:rPr>
              <a:t>增加备注：用户标记自己的需求。</a:t>
            </a:r>
            <a:endParaRPr lang="en-US" altLang="zh-CN" sz="1200" dirty="0" smtClean="0">
              <a:solidFill>
                <a:schemeClr val="bg2">
                  <a:lumMod val="75000"/>
                </a:schemeClr>
              </a:solidFill>
              <a:latin typeface="微软雅黑" panose="020B0503020204020204" pitchFamily="34" charset="-122"/>
              <a:ea typeface="微软雅黑" panose="020B0503020204020204" pitchFamily="34" charset="-122"/>
            </a:endParaRPr>
          </a:p>
          <a:p>
            <a:pPr marL="228600" indent="-228600">
              <a:lnSpc>
                <a:spcPct val="150000"/>
              </a:lnSpc>
              <a:buAutoNum type="arabicPeriod" startAt="2"/>
            </a:pPr>
            <a:r>
              <a:rPr lang="zh-CN" altLang="en-US" sz="1200" dirty="0">
                <a:solidFill>
                  <a:srgbClr val="FF0000"/>
                </a:solidFill>
                <a:latin typeface="微软雅黑" panose="020B0503020204020204" pitchFamily="34" charset="-122"/>
                <a:ea typeface="微软雅黑" panose="020B0503020204020204" pitchFamily="34" charset="-122"/>
              </a:rPr>
              <a:t>微</a:t>
            </a:r>
            <a:r>
              <a:rPr lang="zh-CN" altLang="en-US" sz="1200" dirty="0" smtClean="0">
                <a:solidFill>
                  <a:srgbClr val="FF0000"/>
                </a:solidFill>
                <a:latin typeface="微软雅黑" panose="020B0503020204020204" pitchFamily="34" charset="-122"/>
                <a:ea typeface="微软雅黑" panose="020B0503020204020204" pitchFamily="34" charset="-122"/>
              </a:rPr>
              <a:t>站运营：</a:t>
            </a:r>
            <a:r>
              <a:rPr lang="en-US" altLang="zh-CN" sz="1200" dirty="0" smtClean="0">
                <a:solidFill>
                  <a:srgbClr val="FF0000"/>
                </a:solidFill>
                <a:latin typeface="微软雅黑" panose="020B0503020204020204" pitchFamily="34" charset="-122"/>
                <a:ea typeface="微软雅黑" panose="020B0503020204020204" pitchFamily="34" charset="-122"/>
              </a:rPr>
              <a:t>1</a:t>
            </a:r>
            <a:r>
              <a:rPr lang="zh-CN" altLang="en-US" sz="1200" dirty="0" smtClean="0">
                <a:solidFill>
                  <a:srgbClr val="FF0000"/>
                </a:solidFill>
                <a:latin typeface="微软雅黑" panose="020B0503020204020204" pitchFamily="34" charset="-122"/>
                <a:ea typeface="微软雅黑" panose="020B0503020204020204" pitchFamily="34" charset="-122"/>
              </a:rPr>
              <a:t>）企业门户、企业宣传、资料共享；</a:t>
            </a:r>
            <a:r>
              <a:rPr lang="en-US" altLang="zh-CN" sz="1200" dirty="0" smtClean="0">
                <a:solidFill>
                  <a:srgbClr val="FF0000"/>
                </a:solidFill>
                <a:latin typeface="微软雅黑" panose="020B0503020204020204" pitchFamily="34" charset="-122"/>
                <a:ea typeface="微软雅黑" panose="020B0503020204020204" pitchFamily="34" charset="-122"/>
              </a:rPr>
              <a:t>2</a:t>
            </a:r>
            <a:r>
              <a:rPr lang="zh-CN" altLang="en-US" sz="1200" dirty="0" smtClean="0">
                <a:solidFill>
                  <a:srgbClr val="FF0000"/>
                </a:solidFill>
                <a:latin typeface="微软雅黑" panose="020B0503020204020204" pitchFamily="34" charset="-122"/>
                <a:ea typeface="微软雅黑" panose="020B0503020204020204" pitchFamily="34" charset="-122"/>
              </a:rPr>
              <a:t>）共享使用 ，用户绑定：企业认证</a:t>
            </a:r>
            <a:r>
              <a:rPr lang="en-US" altLang="zh-CN"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账号、验证信息绑定；</a:t>
            </a:r>
            <a:r>
              <a:rPr lang="en-US" altLang="zh-CN" sz="1200" dirty="0" smtClean="0">
                <a:solidFill>
                  <a:srgbClr val="FF0000"/>
                </a:solidFill>
                <a:latin typeface="微软雅黑" panose="020B0503020204020204" pitchFamily="34" charset="-122"/>
                <a:ea typeface="微软雅黑" panose="020B0503020204020204" pitchFamily="34" charset="-122"/>
              </a:rPr>
              <a:t>3</a:t>
            </a:r>
            <a:r>
              <a:rPr lang="zh-CN" altLang="en-US" sz="1200" dirty="0" smtClean="0">
                <a:solidFill>
                  <a:srgbClr val="FF0000"/>
                </a:solidFill>
                <a:latin typeface="微软雅黑" panose="020B0503020204020204" pitchFamily="34" charset="-122"/>
                <a:ea typeface="微软雅黑" panose="020B0503020204020204" pitchFamily="34" charset="-122"/>
              </a:rPr>
              <a:t>）资源共享中心；</a:t>
            </a:r>
            <a:r>
              <a:rPr lang="en-US" altLang="zh-CN" sz="1200" dirty="0" smtClean="0">
                <a:solidFill>
                  <a:srgbClr val="FF0000"/>
                </a:solidFill>
                <a:latin typeface="微软雅黑" panose="020B0503020204020204" pitchFamily="34" charset="-122"/>
                <a:ea typeface="微软雅黑" panose="020B0503020204020204" pitchFamily="34" charset="-122"/>
              </a:rPr>
              <a:t>4</a:t>
            </a:r>
            <a:r>
              <a:rPr lang="zh-CN" altLang="en-US" sz="1200" dirty="0" smtClean="0">
                <a:solidFill>
                  <a:srgbClr val="FF0000"/>
                </a:solidFill>
                <a:latin typeface="微软雅黑" panose="020B0503020204020204" pitchFamily="34" charset="-122"/>
                <a:ea typeface="微软雅黑" panose="020B0503020204020204" pitchFamily="34" charset="-122"/>
              </a:rPr>
              <a:t>）订阅服务</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AutoNum type="arabicPeriod" startAt="2"/>
            </a:pPr>
            <a:r>
              <a:rPr lang="zh-CN" altLang="en-US" sz="1200" dirty="0" smtClean="0">
                <a:solidFill>
                  <a:srgbClr val="FF0000"/>
                </a:solidFill>
                <a:latin typeface="微软雅黑" panose="020B0503020204020204" pitchFamily="34" charset="-122"/>
                <a:ea typeface="微软雅黑" panose="020B0503020204020204" pitchFamily="34" charset="-122"/>
              </a:rPr>
              <a:t>后续迭代</a:t>
            </a:r>
            <a:r>
              <a:rPr lang="zh-CN" altLang="en-US" sz="1200" dirty="0">
                <a:solidFill>
                  <a:srgbClr val="FF0000"/>
                </a:solidFill>
                <a:latin typeface="微软雅黑" panose="020B0503020204020204" pitchFamily="34" charset="-122"/>
                <a:ea typeface="微软雅黑" panose="020B0503020204020204" pitchFamily="34" charset="-122"/>
              </a:rPr>
              <a:t>需求：基础</a:t>
            </a:r>
            <a:r>
              <a:rPr lang="zh-CN" altLang="en-US" sz="1200" dirty="0" smtClean="0">
                <a:solidFill>
                  <a:srgbClr val="FF0000"/>
                </a:solidFill>
                <a:latin typeface="微软雅黑" panose="020B0503020204020204" pitchFamily="34" charset="-122"/>
                <a:ea typeface="微软雅黑" panose="020B0503020204020204" pitchFamily="34" charset="-122"/>
              </a:rPr>
              <a:t>版，用户反馈操作繁琐；解决方案：如果用户反馈，绑定使用不方便，可以增加基础版企业门户，官方平台</a:t>
            </a:r>
            <a:r>
              <a:rPr lang="en-US" altLang="zh-CN"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企业信息展示</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AutoNum type="arabicPeriod" startAt="2"/>
            </a:pPr>
            <a:r>
              <a:rPr lang="en-US" altLang="zh-CN" sz="1200" dirty="0">
                <a:solidFill>
                  <a:srgbClr val="FF0000"/>
                </a:solidFill>
                <a:latin typeface="微软雅黑" panose="020B0503020204020204" pitchFamily="34" charset="-122"/>
                <a:ea typeface="微软雅黑" panose="020B0503020204020204" pitchFamily="34" charset="-122"/>
              </a:rPr>
              <a:t> </a:t>
            </a:r>
            <a:r>
              <a:rPr lang="zh-CN" altLang="en-US" sz="1200" dirty="0" smtClean="0">
                <a:solidFill>
                  <a:srgbClr val="FF0000"/>
                </a:solidFill>
                <a:latin typeface="微软雅黑" panose="020B0503020204020204" pitchFamily="34" charset="-122"/>
                <a:ea typeface="微软雅黑" panose="020B0503020204020204" pitchFamily="34" charset="-122"/>
              </a:rPr>
              <a:t>签和码、单品（自己生成）：做标记区分，均对应企业虚拟号，保证企业虚拟号段保证连续</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AutoNum type="arabicPeriod" startAt="2"/>
            </a:pPr>
            <a:r>
              <a:rPr lang="zh-CN" altLang="en-US" sz="1200" dirty="0" smtClean="0">
                <a:solidFill>
                  <a:srgbClr val="FF0000"/>
                </a:solidFill>
                <a:latin typeface="微软雅黑" panose="020B0503020204020204" pitchFamily="34" charset="-122"/>
                <a:ea typeface="微软雅黑" panose="020B0503020204020204" pitchFamily="34" charset="-122"/>
              </a:rPr>
              <a:t> 张维维护发货快递单号完成，生成发货时间</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AutoNum type="arabicPeriod" startAt="2"/>
            </a:pPr>
            <a:r>
              <a:rPr lang="en-US" altLang="zh-CN" sz="1200" dirty="0">
                <a:solidFill>
                  <a:srgbClr val="FF0000"/>
                </a:solidFill>
                <a:latin typeface="微软雅黑" panose="020B0503020204020204" pitchFamily="34" charset="-122"/>
                <a:ea typeface="微软雅黑" panose="020B0503020204020204" pitchFamily="34" charset="-122"/>
              </a:rPr>
              <a:t> </a:t>
            </a:r>
            <a:r>
              <a:rPr lang="zh-CN" altLang="en-US" sz="1200" dirty="0" smtClean="0">
                <a:solidFill>
                  <a:srgbClr val="FF0000"/>
                </a:solidFill>
                <a:latin typeface="微软雅黑" panose="020B0503020204020204" pitchFamily="34" charset="-122"/>
                <a:ea typeface="微软雅黑" panose="020B0503020204020204" pitchFamily="34" charset="-122"/>
              </a:rPr>
              <a:t>支付提示用户，购买商品（虚拟商品）不支持用户退货。（原因：虚拟产品不支持退货；用户支付完成后，就已经将码或签划拨给用户，因此用户退货会影响继续售卖）</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AutoNum type="arabicPeriod" startAt="2"/>
            </a:pPr>
            <a:r>
              <a:rPr lang="en-US" altLang="zh-CN" sz="1200" dirty="0" smtClean="0">
                <a:solidFill>
                  <a:srgbClr val="FF0000"/>
                </a:solidFill>
                <a:latin typeface="微软雅黑" panose="020B0503020204020204" pitchFamily="34" charset="-122"/>
                <a:ea typeface="微软雅黑" panose="020B0503020204020204" pitchFamily="34" charset="-122"/>
              </a:rPr>
              <a:t> </a:t>
            </a:r>
            <a:r>
              <a:rPr lang="zh-CN" altLang="en-US" sz="1200" dirty="0" smtClean="0">
                <a:solidFill>
                  <a:srgbClr val="FF0000"/>
                </a:solidFill>
                <a:latin typeface="微软雅黑" panose="020B0503020204020204" pitchFamily="34" charset="-122"/>
                <a:ea typeface="微软雅黑" panose="020B0503020204020204" pitchFamily="34" charset="-122"/>
              </a:rPr>
              <a:t>管理员库存管理（包括预警）：卖出去</a:t>
            </a:r>
            <a:r>
              <a:rPr lang="zh-CN" altLang="en-US" sz="1200" dirty="0">
                <a:solidFill>
                  <a:srgbClr val="FF0000"/>
                </a:solidFill>
                <a:latin typeface="微软雅黑" panose="020B0503020204020204" pitchFamily="34" charset="-122"/>
                <a:ea typeface="微软雅黑" panose="020B0503020204020204" pitchFamily="34" charset="-122"/>
              </a:rPr>
              <a:t>多少签，剩余多少签、</a:t>
            </a:r>
            <a:r>
              <a:rPr lang="zh-CN" altLang="en-US" sz="1200" dirty="0" smtClean="0">
                <a:solidFill>
                  <a:srgbClr val="FF0000"/>
                </a:solidFill>
                <a:latin typeface="微软雅黑" panose="020B0503020204020204" pitchFamily="34" charset="-122"/>
                <a:ea typeface="微软雅黑" panose="020B0503020204020204" pitchFamily="34" charset="-122"/>
              </a:rPr>
              <a:t>卖出去多少码</a:t>
            </a:r>
            <a:r>
              <a:rPr lang="zh-CN" altLang="en-US" sz="1200" dirty="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剩余多少码，剩余量低于</a:t>
            </a:r>
            <a:r>
              <a:rPr lang="en-US" altLang="zh-CN" sz="1200" dirty="0" smtClean="0">
                <a:solidFill>
                  <a:srgbClr val="FF0000"/>
                </a:solidFill>
                <a:latin typeface="微软雅黑" panose="020B0503020204020204" pitchFamily="34" charset="-122"/>
                <a:ea typeface="微软雅黑" panose="020B0503020204020204" pitchFamily="34" charset="-122"/>
              </a:rPr>
              <a:t>20%</a:t>
            </a:r>
            <a:r>
              <a:rPr lang="zh-CN" altLang="en-US" sz="1200" dirty="0" smtClean="0">
                <a:solidFill>
                  <a:srgbClr val="FF0000"/>
                </a:solidFill>
                <a:latin typeface="微软雅黑" panose="020B0503020204020204" pitchFamily="34" charset="-122"/>
                <a:ea typeface="微软雅黑" panose="020B0503020204020204" pitchFamily="34" charset="-122"/>
              </a:rPr>
              <a:t>，预警提示管理员，增量补货，方便管理员维护和后续售卖。</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AutoNum type="arabicPeriod" startAt="2"/>
            </a:pPr>
            <a:r>
              <a:rPr lang="en-US" altLang="zh-CN" sz="1200" dirty="0" smtClean="0">
                <a:solidFill>
                  <a:srgbClr val="FF0000"/>
                </a:solidFill>
                <a:latin typeface="微软雅黑" panose="020B0503020204020204" pitchFamily="34" charset="-122"/>
                <a:ea typeface="微软雅黑" panose="020B0503020204020204" pitchFamily="34" charset="-122"/>
              </a:rPr>
              <a:t> </a:t>
            </a:r>
            <a:r>
              <a:rPr lang="zh-CN" altLang="en-US" sz="1200" dirty="0" smtClean="0">
                <a:solidFill>
                  <a:srgbClr val="FF0000"/>
                </a:solidFill>
                <a:latin typeface="微软雅黑" panose="020B0503020204020204" pitchFamily="34" charset="-122"/>
                <a:ea typeface="微软雅黑" panose="020B0503020204020204" pitchFamily="34" charset="-122"/>
              </a:rPr>
              <a:t>防伪签耗损：待确定耗损率（张维讨论），发货总量：用户购买</a:t>
            </a:r>
            <a:r>
              <a:rPr lang="en-US" altLang="zh-CN"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购买*</a:t>
            </a:r>
            <a:r>
              <a:rPr lang="zh-CN" altLang="en-US" sz="1200" dirty="0">
                <a:solidFill>
                  <a:srgbClr val="FF0000"/>
                </a:solidFill>
                <a:latin typeface="微软雅黑" panose="020B0503020204020204" pitchFamily="34" charset="-122"/>
                <a:ea typeface="微软雅黑" panose="020B0503020204020204" pitchFamily="34" charset="-122"/>
              </a:rPr>
              <a:t>耗损</a:t>
            </a:r>
            <a:r>
              <a:rPr lang="zh-CN" altLang="en-US" sz="1200" dirty="0" smtClean="0">
                <a:solidFill>
                  <a:srgbClr val="FF0000"/>
                </a:solidFill>
                <a:latin typeface="微软雅黑" panose="020B0503020204020204" pitchFamily="34" charset="-122"/>
                <a:ea typeface="微软雅黑" panose="020B0503020204020204" pitchFamily="34" charset="-122"/>
              </a:rPr>
              <a:t>率 </a:t>
            </a:r>
            <a:endParaRPr lang="en-US" altLang="zh-CN" sz="1200"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3917354"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防伪码序列号绑定</a:t>
            </a:r>
            <a:r>
              <a:rPr lang="en-US" altLang="zh-CN" sz="2000" b="1" dirty="0" smtClean="0">
                <a:solidFill>
                  <a:srgbClr val="FF0000"/>
                </a:solidFill>
                <a:latin typeface="微软雅黑" panose="020B0503020204020204" pitchFamily="34" charset="-122"/>
                <a:ea typeface="微软雅黑" panose="020B0503020204020204" pitchFamily="34" charset="-122"/>
              </a:rPr>
              <a:t>GTIN</a:t>
            </a:r>
            <a:r>
              <a:rPr lang="zh-CN" altLang="en-US" sz="2000" b="1" dirty="0" smtClean="0">
                <a:solidFill>
                  <a:srgbClr val="FF0000"/>
                </a:solidFill>
                <a:latin typeface="微软雅黑" panose="020B0503020204020204" pitchFamily="34" charset="-122"/>
                <a:ea typeface="微软雅黑" panose="020B0503020204020204" pitchFamily="34" charset="-122"/>
              </a:rPr>
              <a:t>校验规则</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43044" y="1185350"/>
            <a:ext cx="11495647" cy="1708160"/>
          </a:xfrm>
          <a:prstGeom prst="rect">
            <a:avLst/>
          </a:prstGeom>
          <a:noFill/>
        </p:spPr>
        <p:txBody>
          <a:bodyPr wrap="none" rtlCol="0">
            <a:spAutoFit/>
          </a:bodyPr>
          <a:lstStyle/>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前提：用户购买防伪码</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签后，进行</a:t>
            </a:r>
            <a:r>
              <a:rPr lang="en-US" altLang="zh-CN" sz="1400" b="1" dirty="0" smtClean="0">
                <a:solidFill>
                  <a:srgbClr val="FF0000"/>
                </a:solidFill>
                <a:latin typeface="微软雅黑" panose="020B0503020204020204" pitchFamily="34" charset="-122"/>
                <a:ea typeface="微软雅黑" panose="020B0503020204020204" pitchFamily="34" charset="-122"/>
              </a:rPr>
              <a:t>GTIN</a:t>
            </a:r>
            <a:r>
              <a:rPr lang="zh-CN" altLang="en-US" sz="1400" b="1" dirty="0" smtClean="0">
                <a:solidFill>
                  <a:srgbClr val="FF0000"/>
                </a:solidFill>
                <a:latin typeface="微软雅黑" panose="020B0503020204020204" pitchFamily="34" charset="-122"/>
                <a:ea typeface="微软雅黑" panose="020B0503020204020204" pitchFamily="34" charset="-122"/>
              </a:rPr>
              <a:t>和防伪序列号绑定时</a:t>
            </a:r>
            <a:r>
              <a:rPr lang="zh-CN" altLang="en-US" sz="1400" dirty="0" smtClean="0">
                <a:latin typeface="微软雅黑" panose="020B0503020204020204" pitchFamily="34" charset="-122"/>
                <a:ea typeface="微软雅黑" panose="020B0503020204020204" pitchFamily="34" charset="-122"/>
              </a:rPr>
              <a:t>，所要绑定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必须为</a:t>
            </a:r>
            <a:r>
              <a:rPr lang="zh-CN" altLang="en-US" sz="1400" b="1" dirty="0" smtClean="0">
                <a:solidFill>
                  <a:srgbClr val="FF0000"/>
                </a:solidFill>
                <a:latin typeface="微软雅黑" panose="020B0503020204020204" pitchFamily="34" charset="-122"/>
                <a:ea typeface="微软雅黑" panose="020B0503020204020204" pitchFamily="34" charset="-122"/>
              </a:rPr>
              <a:t>大库已通报数据</a:t>
            </a:r>
            <a:r>
              <a:rPr lang="zh-CN" altLang="en-US" sz="1400" dirty="0" smtClean="0">
                <a:latin typeface="微软雅黑" panose="020B0503020204020204" pitchFamily="34" charset="-122"/>
                <a:ea typeface="微软雅黑" panose="020B0503020204020204" pitchFamily="34" charset="-122"/>
              </a:rPr>
              <a:t>，有完整通报信息的</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绑定规则：</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用户在绑定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和防伪码序列号时，系统需要校验该</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是否已经在大库中通报备案过商品信息内容；</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已</a:t>
            </a:r>
            <a:r>
              <a:rPr lang="zh-CN" altLang="en-US" sz="1400" dirty="0" smtClean="0">
                <a:latin typeface="微软雅黑" panose="020B0503020204020204" pitchFamily="34" charset="-122"/>
                <a:ea typeface="微软雅黑" panose="020B0503020204020204" pitchFamily="34" charset="-122"/>
              </a:rPr>
              <a:t>通报：用户已经按照规定通报过商品信息（该</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有信息），则可以完成</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和防伪序列号的绑定，绑定成功后，防伪码可以正常使用；</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未通报：用户未按规定通报商品信息，即该</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并无商品信息内容，则在绑定时，提示用户先进行商品信息通报，通报后在进行绑定操作；</a:t>
            </a:r>
            <a:endParaRPr lang="en-US" altLang="zh-CN" sz="14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9164417" y="340186"/>
            <a:ext cx="2741638" cy="377411"/>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2022.07.14</a:t>
            </a:r>
          </a:p>
        </p:txBody>
      </p:sp>
      <p:pic>
        <p:nvPicPr>
          <p:cNvPr id="2" name="图片 1"/>
          <p:cNvPicPr>
            <a:picLocks noChangeAspect="1"/>
          </p:cNvPicPr>
          <p:nvPr/>
        </p:nvPicPr>
        <p:blipFill>
          <a:blip r:embed="rId2"/>
          <a:stretch>
            <a:fillRect/>
          </a:stretch>
        </p:blipFill>
        <p:spPr>
          <a:xfrm>
            <a:off x="316935" y="3216326"/>
            <a:ext cx="5250635" cy="2606266"/>
          </a:xfrm>
          <a:prstGeom prst="rect">
            <a:avLst/>
          </a:prstGeom>
        </p:spPr>
      </p:pic>
      <p:sp>
        <p:nvSpPr>
          <p:cNvPr id="10" name="文本框 9"/>
          <p:cNvSpPr txBox="1"/>
          <p:nvPr/>
        </p:nvSpPr>
        <p:spPr>
          <a:xfrm>
            <a:off x="398334" y="5926804"/>
            <a:ext cx="5169236" cy="646331"/>
          </a:xfrm>
          <a:prstGeom prst="rect">
            <a:avLst/>
          </a:prstGeom>
          <a:noFill/>
        </p:spPr>
        <p:txBody>
          <a:bodyPr wrap="none" rtlCol="0">
            <a:spAutoFit/>
          </a:bodyPr>
          <a:lstStyle/>
          <a:p>
            <a:pPr>
              <a:lnSpc>
                <a:spcPct val="150000"/>
              </a:lnSpc>
            </a:pPr>
            <a:r>
              <a:rPr lang="zh-CN" altLang="en-US" sz="1200" dirty="0" smtClean="0">
                <a:solidFill>
                  <a:srgbClr val="FF0000"/>
                </a:solidFill>
                <a:latin typeface="微软雅黑" panose="020B0503020204020204" pitchFamily="34" charset="-122"/>
                <a:ea typeface="微软雅黑" panose="020B0503020204020204" pitchFamily="34" charset="-122"/>
              </a:rPr>
              <a:t>绑定的商品条码（</a:t>
            </a:r>
            <a:r>
              <a:rPr lang="en-US" altLang="zh-CN" sz="1200" dirty="0">
                <a:solidFill>
                  <a:srgbClr val="FF0000"/>
                </a:solidFill>
                <a:latin typeface="微软雅黑" panose="020B0503020204020204" pitchFamily="34" charset="-122"/>
                <a:ea typeface="微软雅黑" panose="020B0503020204020204" pitchFamily="34" charset="-122"/>
              </a:rPr>
              <a:t> GTIN </a:t>
            </a:r>
            <a:r>
              <a:rPr lang="zh-CN" altLang="en-US" sz="1200" dirty="0" smtClean="0">
                <a:solidFill>
                  <a:srgbClr val="FF0000"/>
                </a:solidFill>
                <a:latin typeface="微软雅黑" panose="020B0503020204020204" pitchFamily="34" charset="-122"/>
                <a:ea typeface="微软雅黑" panose="020B0503020204020204" pitchFamily="34" charset="-122"/>
              </a:rPr>
              <a:t>）：</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rgbClr val="FF0000"/>
                </a:solidFill>
                <a:latin typeface="微软雅黑" panose="020B0503020204020204" pitchFamily="34" charset="-122"/>
                <a:ea typeface="微软雅黑" panose="020B0503020204020204" pitchFamily="34" charset="-122"/>
              </a:rPr>
              <a:t>必须是按照规定在产品管理完成通报备案的，已有完整商品信息的</a:t>
            </a:r>
            <a:r>
              <a:rPr lang="en-US" altLang="zh-CN" sz="1200" dirty="0" smtClean="0">
                <a:solidFill>
                  <a:srgbClr val="FF0000"/>
                </a:solidFill>
                <a:latin typeface="微软雅黑" panose="020B0503020204020204" pitchFamily="34" charset="-122"/>
                <a:ea typeface="微软雅黑" panose="020B0503020204020204" pitchFamily="34" charset="-122"/>
              </a:rPr>
              <a:t>GTIN</a:t>
            </a:r>
            <a:r>
              <a:rPr lang="zh-CN" altLang="en-US" sz="1200" dirty="0" smtClean="0">
                <a:solidFill>
                  <a:srgbClr val="FF0000"/>
                </a:solidFill>
                <a:latin typeface="微软雅黑" panose="020B0503020204020204" pitchFamily="34" charset="-122"/>
                <a:ea typeface="微软雅黑" panose="020B0503020204020204" pitchFamily="34" charset="-122"/>
              </a:rPr>
              <a: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6083717"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实物标签：防伪签（码）生成、发货与用户收货使用</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43044" y="859285"/>
            <a:ext cx="9637575" cy="3000821"/>
          </a:xfrm>
          <a:prstGeom prst="rect">
            <a:avLst/>
          </a:prstGeom>
          <a:noFill/>
        </p:spPr>
        <p:txBody>
          <a:bodyPr wrap="none" rtlCol="0">
            <a:spAutoFit/>
          </a:bodyPr>
          <a:lstStyle/>
          <a:p>
            <a:pPr marL="342900" indent="-342900">
              <a:lnSpc>
                <a:spcPct val="150000"/>
              </a:lnSpc>
              <a:buAutoNum type="arabicPeriod"/>
            </a:pPr>
            <a:r>
              <a:rPr lang="zh-CN" altLang="en-US" sz="1400" dirty="0">
                <a:latin typeface="微软雅黑" panose="020B0503020204020204" pitchFamily="34" charset="-122"/>
                <a:ea typeface="微软雅黑" panose="020B0503020204020204" pitchFamily="34" charset="-122"/>
              </a:rPr>
              <a:t>实体的防伪签是预印刷</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400" dirty="0">
                <a:latin typeface="微软雅黑" panose="020B0503020204020204" pitchFamily="34" charset="-122"/>
                <a:ea typeface="微软雅黑" panose="020B0503020204020204" pitchFamily="34" charset="-122"/>
              </a:rPr>
              <a:t>系统将生成对应实体防伪签数量的防伪码，保证实体防伪签和电子防伪码一一对应</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用户购买一定数量的实体防伪签后，系统将用户所购数量的防伪码号段 显示到用户防伪签</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码列表和管理员订单中</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管理员根据用户实体防伪签订单中的防伪签号段及实体签购买数量，打包对应对应实体防伪签</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管理员发货，</a:t>
            </a:r>
            <a:r>
              <a:rPr lang="zh-CN" altLang="en-US" sz="1400" dirty="0">
                <a:latin typeface="微软雅黑" panose="020B0503020204020204" pitchFamily="34" charset="-122"/>
                <a:ea typeface="微软雅黑" panose="020B0503020204020204" pitchFamily="34" charset="-122"/>
              </a:rPr>
              <a:t>并</a:t>
            </a:r>
            <a:r>
              <a:rPr lang="zh-CN" altLang="en-US" sz="1400" dirty="0" smtClean="0">
                <a:latin typeface="微软雅黑" panose="020B0503020204020204" pitchFamily="34" charset="-122"/>
                <a:ea typeface="微软雅黑" panose="020B0503020204020204" pitchFamily="34" charset="-122"/>
              </a:rPr>
              <a:t>将物流单号维护到订单系统中</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订单变为发货状态，并显示管理员维护的物流单号</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注意：</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 用户系统中显示的防伪码序列号和实体防伪签上印制的序列号段要一致，方便用户进行使用、管理、查询等。</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）用户按订单查询，可以查询到每笔订单下所有防伪签（码）序列号段</a:t>
            </a:r>
            <a:endParaRPr lang="en-US" altLang="zh-CN" sz="1400" dirty="0" smtClean="0">
              <a:latin typeface="微软雅黑" panose="020B0503020204020204" pitchFamily="34" charset="-122"/>
              <a:ea typeface="微软雅黑" panose="020B0503020204020204" pitchFamily="34" charset="-122"/>
            </a:endParaRPr>
          </a:p>
        </p:txBody>
      </p:sp>
      <p:sp>
        <p:nvSpPr>
          <p:cNvPr id="58" name="文本框 57"/>
          <p:cNvSpPr txBox="1"/>
          <p:nvPr/>
        </p:nvSpPr>
        <p:spPr>
          <a:xfrm>
            <a:off x="243044" y="4611398"/>
            <a:ext cx="7968848" cy="2031325"/>
          </a:xfrm>
          <a:prstGeom prst="rect">
            <a:avLst/>
          </a:prstGeom>
          <a:noFill/>
        </p:spPr>
        <p:txBody>
          <a:bodyPr wrap="none" rtlCol="0">
            <a:spAutoFit/>
          </a:bodyPr>
          <a:lstStyle/>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防伪码是预生成的</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用户购买一定数量的防伪码后，系统将用户所购数量的防伪码号段</a:t>
            </a:r>
            <a:r>
              <a:rPr lang="zh-CN" altLang="en-US" sz="1400" dirty="0">
                <a:latin typeface="微软雅黑" panose="020B0503020204020204" pitchFamily="34" charset="-122"/>
                <a:ea typeface="微软雅黑" panose="020B0503020204020204" pitchFamily="34" charset="-122"/>
              </a:rPr>
              <a:t>，显示到用户</a:t>
            </a:r>
            <a:r>
              <a:rPr lang="zh-CN" altLang="en-US" sz="1400" dirty="0" smtClean="0">
                <a:latin typeface="微软雅黑" panose="020B0503020204020204" pitchFamily="34" charset="-122"/>
                <a:ea typeface="微软雅黑" panose="020B0503020204020204" pitchFamily="34" charset="-122"/>
              </a:rPr>
              <a:t>防伪签</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码列表</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FontTx/>
              <a:buAutoNum type="arabicPeriod"/>
            </a:pPr>
            <a:r>
              <a:rPr lang="zh-CN" altLang="en-US" sz="1400" dirty="0">
                <a:latin typeface="微软雅黑" panose="020B0503020204020204" pitchFamily="34" charset="-122"/>
                <a:ea typeface="微软雅黑" panose="020B0503020204020204" pitchFamily="34" charset="-122"/>
              </a:rPr>
              <a:t>用户系统中显示的防伪码序列号，根据用户自己的序列号段从</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开始，往后累加</a:t>
            </a:r>
            <a:r>
              <a:rPr lang="zh-CN" altLang="en-US" sz="1400" dirty="0" smtClean="0">
                <a:latin typeface="微软雅黑" panose="020B0503020204020204" pitchFamily="34" charset="-122"/>
                <a:ea typeface="微软雅黑" panose="020B0503020204020204" pitchFamily="34" charset="-122"/>
              </a:rPr>
              <a:t>计算</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注意：</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）用户的防伪码序列号要保证连续性</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）用户</a:t>
            </a:r>
            <a:r>
              <a:rPr lang="zh-CN" altLang="en-US" sz="1400" dirty="0">
                <a:latin typeface="微软雅黑" panose="020B0503020204020204" pitchFamily="34" charset="-122"/>
                <a:ea typeface="微软雅黑" panose="020B0503020204020204" pitchFamily="34" charset="-122"/>
              </a:rPr>
              <a:t>按订单查询，可以查询到每笔订单下所有防伪码序列号</a:t>
            </a:r>
            <a:r>
              <a:rPr lang="zh-CN" altLang="en-US" sz="1400" dirty="0" smtClean="0">
                <a:latin typeface="微软雅黑" panose="020B0503020204020204" pitchFamily="34" charset="-122"/>
                <a:ea typeface="微软雅黑" panose="020B0503020204020204" pitchFamily="34" charset="-122"/>
              </a:rPr>
              <a:t>段</a:t>
            </a:r>
            <a:endParaRPr lang="en-US" altLang="zh-CN" sz="14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243044" y="4146633"/>
            <a:ext cx="3775393"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电子码：防伪码生成与用户使用</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4410182"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基础版（免费版）防伪签</a:t>
            </a:r>
            <a:r>
              <a:rPr lang="en-US" altLang="zh-CN" sz="2000" b="1" dirty="0" smtClean="0">
                <a:solidFill>
                  <a:srgbClr val="FF0000"/>
                </a:solidFill>
                <a:latin typeface="微软雅黑" panose="020B0503020204020204" pitchFamily="34" charset="-122"/>
                <a:ea typeface="微软雅黑" panose="020B0503020204020204" pitchFamily="34" charset="-122"/>
              </a:rPr>
              <a:t>/</a:t>
            </a:r>
            <a:r>
              <a:rPr lang="zh-CN" altLang="en-US" sz="2000" b="1" dirty="0" smtClean="0">
                <a:solidFill>
                  <a:srgbClr val="FF0000"/>
                </a:solidFill>
                <a:latin typeface="微软雅黑" panose="020B0503020204020204" pitchFamily="34" charset="-122"/>
                <a:ea typeface="微软雅黑" panose="020B0503020204020204" pitchFamily="34" charset="-122"/>
              </a:rPr>
              <a:t>码下载逻辑</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3045" y="1666909"/>
            <a:ext cx="11663010" cy="377411"/>
          </a:xfrm>
          <a:prstGeom prst="rect">
            <a:avLst/>
          </a:prstGeom>
          <a:noFill/>
        </p:spPr>
        <p:txBody>
          <a:bodyPr wrap="square" rtlCol="0">
            <a:spAutoFit/>
          </a:bodyPr>
          <a:lstStyle/>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防伪签：由于防伪签为预印刷，因此防伪签对应的码一定是非标准的，</a:t>
            </a:r>
            <a:r>
              <a:rPr lang="en-US" altLang="zh-CN" sz="1400" dirty="0" smtClean="0">
                <a:latin typeface="微软雅黑" panose="020B0503020204020204" pitchFamily="34" charset="-122"/>
                <a:ea typeface="微软雅黑" panose="020B0503020204020204" pitchFamily="34" charset="-122"/>
              </a:rPr>
              <a:t>GS1.</a:t>
            </a:r>
            <a:r>
              <a:rPr lang="zh-CN" altLang="en-US" sz="1400" dirty="0" smtClean="0">
                <a:latin typeface="微软雅黑" panose="020B0503020204020204" pitchFamily="34" charset="-122"/>
                <a:ea typeface="微软雅黑" panose="020B0503020204020204" pitchFamily="34" charset="-122"/>
              </a:rPr>
              <a:t>格式展示</a:t>
            </a:r>
            <a:endParaRPr lang="en-US" altLang="zh-CN" sz="1400" dirty="0" smtClean="0">
              <a:latin typeface="微软雅黑" panose="020B0503020204020204" pitchFamily="34" charset="-122"/>
              <a:ea typeface="微软雅黑" panose="020B0503020204020204" pitchFamily="34" charset="-122"/>
            </a:endParaRPr>
          </a:p>
        </p:txBody>
      </p:sp>
      <p:sp>
        <p:nvSpPr>
          <p:cNvPr id="3" name="矩形 2"/>
          <p:cNvSpPr/>
          <p:nvPr/>
        </p:nvSpPr>
        <p:spPr>
          <a:xfrm>
            <a:off x="243044" y="3233616"/>
            <a:ext cx="11663011" cy="2354491"/>
          </a:xfrm>
          <a:prstGeom prst="rect">
            <a:avLst/>
          </a:prstGeom>
        </p:spPr>
        <p:txBody>
          <a:bodyPr wrap="square">
            <a:spAutoFit/>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1. </a:t>
            </a:r>
            <a:r>
              <a:rPr lang="zh-CN" altLang="en-US" sz="1400" dirty="0" smtClean="0">
                <a:latin typeface="微软雅黑" panose="020B0503020204020204" pitchFamily="34" charset="-122"/>
                <a:ea typeface="微软雅黑" panose="020B0503020204020204" pitchFamily="34" charset="-122"/>
              </a:rPr>
              <a:t>防伪码激活：</a:t>
            </a:r>
            <a:endParaRPr lang="zh-CN" altLang="en-US"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必须绑定</a:t>
            </a:r>
            <a:r>
              <a:rPr lang="en-US" altLang="zh-CN" sz="1400" dirty="0">
                <a:latin typeface="微软雅黑" panose="020B0503020204020204" pitchFamily="34" charset="-122"/>
                <a:ea typeface="微软雅黑" panose="020B0503020204020204" pitchFamily="34" charset="-122"/>
              </a:rPr>
              <a:t>GTIN</a:t>
            </a:r>
            <a:r>
              <a:rPr lang="zh-CN" altLang="en-US" sz="1400" dirty="0">
                <a:latin typeface="微软雅黑" panose="020B0503020204020204" pitchFamily="34" charset="-122"/>
                <a:ea typeface="微软雅黑" panose="020B0503020204020204" pitchFamily="34" charset="-122"/>
              </a:rPr>
              <a:t>激活使用原因：</a:t>
            </a:r>
          </a:p>
          <a:p>
            <a:pPr>
              <a:lnSpc>
                <a:spcPct val="150000"/>
              </a:lnSpc>
            </a:pPr>
            <a:r>
              <a:rPr lang="zh-CN" altLang="en-US" sz="1400" dirty="0">
                <a:latin typeface="微软雅黑" panose="020B0503020204020204" pitchFamily="34" charset="-122"/>
                <a:ea typeface="微软雅黑" panose="020B0503020204020204" pitchFamily="34" charset="-122"/>
              </a:rPr>
              <a:t>由于基础版在未绑定</a:t>
            </a:r>
            <a:r>
              <a:rPr lang="en-US" altLang="zh-CN" sz="1400" dirty="0">
                <a:latin typeface="微软雅黑" panose="020B0503020204020204" pitchFamily="34" charset="-122"/>
                <a:ea typeface="微软雅黑" panose="020B0503020204020204" pitchFamily="34" charset="-122"/>
              </a:rPr>
              <a:t>GTIN</a:t>
            </a:r>
            <a:r>
              <a:rPr lang="zh-CN" altLang="en-US" sz="1400" dirty="0">
                <a:latin typeface="微软雅黑" panose="020B0503020204020204" pitchFamily="34" charset="-122"/>
                <a:ea typeface="微软雅黑" panose="020B0503020204020204" pitchFamily="34" charset="-122"/>
              </a:rPr>
              <a:t>的情况下，属于未激活防伪码，会出现扫码无内容展示情况。因此，基础版防伪码使用必须绑定</a:t>
            </a:r>
            <a:r>
              <a:rPr lang="en-US" altLang="zh-CN" sz="1400" dirty="0">
                <a:latin typeface="微软雅黑" panose="020B0503020204020204" pitchFamily="34" charset="-122"/>
                <a:ea typeface="微软雅黑" panose="020B0503020204020204" pitchFamily="34" charset="-122"/>
              </a:rPr>
              <a:t>GTIN</a:t>
            </a:r>
            <a:r>
              <a:rPr lang="zh-CN" altLang="en-US" sz="1400" dirty="0">
                <a:latin typeface="微软雅黑" panose="020B0503020204020204" pitchFamily="34" charset="-122"/>
                <a:ea typeface="微软雅黑" panose="020B0503020204020204" pitchFamily="34" charset="-122"/>
              </a:rPr>
              <a:t>激活防伪码，才可以下载使用。</a:t>
            </a:r>
          </a:p>
          <a:p>
            <a:pPr>
              <a:lnSpc>
                <a:spcPct val="150000"/>
              </a:lnSpc>
            </a:pPr>
            <a:r>
              <a:rPr lang="en-US" altLang="zh-CN" sz="1400" dirty="0" smtClean="0">
                <a:latin typeface="微软雅黑" panose="020B0503020204020204" pitchFamily="34" charset="-122"/>
                <a:ea typeface="微软雅黑" panose="020B0503020204020204" pitchFamily="34" charset="-122"/>
              </a:rPr>
              <a:t>2. </a:t>
            </a:r>
            <a:r>
              <a:rPr lang="zh-CN" altLang="en-US" sz="1400" dirty="0" smtClean="0">
                <a:latin typeface="微软雅黑" panose="020B0503020204020204" pitchFamily="34" charset="-122"/>
                <a:ea typeface="微软雅黑" panose="020B0503020204020204" pitchFamily="34" charset="-122"/>
              </a:rPr>
              <a:t>防</a:t>
            </a:r>
            <a:r>
              <a:rPr lang="zh-CN" altLang="en-US" sz="1400" dirty="0">
                <a:latin typeface="微软雅黑" panose="020B0503020204020204" pitchFamily="34" charset="-122"/>
                <a:ea typeface="微软雅黑" panose="020B0503020204020204" pitchFamily="34" charset="-122"/>
              </a:rPr>
              <a:t>伪码下载</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）用户未激活，无可下载内容</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 用户绑定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后，用户可下载标准商品二维码格式（</a:t>
            </a:r>
            <a:r>
              <a:rPr lang="en-US" altLang="zh-CN" sz="1400" dirty="0" smtClean="0">
                <a:latin typeface="微软雅黑" panose="020B0503020204020204" pitchFamily="34" charset="-122"/>
                <a:ea typeface="微软雅黑" panose="020B0503020204020204" pitchFamily="34" charset="-122"/>
              </a:rPr>
              <a:t>2dcode.org/ GTIN </a:t>
            </a:r>
            <a:r>
              <a:rPr lang="zh-CN" altLang="en-US" sz="1400" dirty="0" smtClean="0">
                <a:latin typeface="微软雅黑" panose="020B0503020204020204" pitchFamily="34" charset="-122"/>
                <a:ea typeface="微软雅黑" panose="020B0503020204020204" pitchFamily="34" charset="-122"/>
              </a:rPr>
              <a:t>）的防伪码</a:t>
            </a:r>
            <a:endParaRPr lang="zh-CN" altLang="en-US" sz="1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43045" y="1225424"/>
            <a:ext cx="2723823" cy="369332"/>
          </a:xfrm>
          <a:prstGeom prst="rect">
            <a:avLst/>
          </a:prstGeom>
          <a:noFill/>
        </p:spPr>
        <p:txBody>
          <a:bodyPr wrap="non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基础版（免费版）</a:t>
            </a:r>
            <a:r>
              <a:rPr lang="zh-CN" altLang="en-US" sz="1600" b="1" dirty="0" smtClean="0">
                <a:solidFill>
                  <a:srgbClr val="FF0000"/>
                </a:solidFill>
                <a:latin typeface="微软雅黑" panose="020B0503020204020204" pitchFamily="34" charset="-122"/>
                <a:ea typeface="微软雅黑" panose="020B0503020204020204" pitchFamily="34" charset="-122"/>
              </a:rPr>
              <a:t>防伪</a:t>
            </a:r>
            <a:r>
              <a:rPr lang="zh-CN" altLang="en-US" b="1" dirty="0" smtClean="0">
                <a:solidFill>
                  <a:srgbClr val="FF0000"/>
                </a:solidFill>
                <a:latin typeface="微软雅黑" panose="020B0503020204020204" pitchFamily="34" charset="-122"/>
                <a:ea typeface="微软雅黑" panose="020B0503020204020204" pitchFamily="34" charset="-122"/>
              </a:rPr>
              <a:t>签</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43044" y="2791063"/>
            <a:ext cx="2646878" cy="369332"/>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基础版（免费版）</a:t>
            </a:r>
            <a:r>
              <a:rPr lang="zh-CN" altLang="en-US" sz="1600" b="1" dirty="0" smtClean="0">
                <a:solidFill>
                  <a:srgbClr val="FF0000"/>
                </a:solidFill>
                <a:latin typeface="微软雅黑" panose="020B0503020204020204" pitchFamily="34" charset="-122"/>
                <a:ea typeface="微软雅黑" panose="020B0503020204020204" pitchFamily="34" charset="-122"/>
              </a:rPr>
              <a:t>防伪</a:t>
            </a:r>
            <a:r>
              <a:rPr lang="zh-CN" altLang="en-US" b="1" dirty="0">
                <a:solidFill>
                  <a:srgbClr val="FF0000"/>
                </a:solidFill>
                <a:latin typeface="微软雅黑" panose="020B0503020204020204" pitchFamily="34" charset="-122"/>
                <a:ea typeface="微软雅黑" panose="020B0503020204020204" pitchFamily="34" charset="-122"/>
              </a:rPr>
              <a:t>码</a:t>
            </a:r>
          </a:p>
        </p:txBody>
      </p:sp>
      <p:sp>
        <p:nvSpPr>
          <p:cNvPr id="7" name="文本框 6"/>
          <p:cNvSpPr txBox="1"/>
          <p:nvPr/>
        </p:nvSpPr>
        <p:spPr>
          <a:xfrm>
            <a:off x="9164417" y="340186"/>
            <a:ext cx="2741638"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2022.06.16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3127779"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高级版防伪签</a:t>
            </a:r>
            <a:r>
              <a:rPr lang="en-US" altLang="zh-CN" sz="2000" b="1" dirty="0" smtClean="0">
                <a:solidFill>
                  <a:srgbClr val="FF0000"/>
                </a:solidFill>
                <a:latin typeface="微软雅黑" panose="020B0503020204020204" pitchFamily="34" charset="-122"/>
                <a:ea typeface="微软雅黑" panose="020B0503020204020204" pitchFamily="34" charset="-122"/>
              </a:rPr>
              <a:t>/</a:t>
            </a:r>
            <a:r>
              <a:rPr lang="zh-CN" altLang="en-US" sz="2000" b="1" dirty="0" smtClean="0">
                <a:solidFill>
                  <a:srgbClr val="FF0000"/>
                </a:solidFill>
                <a:latin typeface="微软雅黑" panose="020B0503020204020204" pitchFamily="34" charset="-122"/>
                <a:ea typeface="微软雅黑" panose="020B0503020204020204" pitchFamily="34" charset="-122"/>
              </a:rPr>
              <a:t>码下载逻辑</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3045" y="1666909"/>
            <a:ext cx="11663010" cy="377411"/>
          </a:xfrm>
          <a:prstGeom prst="rect">
            <a:avLst/>
          </a:prstGeom>
          <a:noFill/>
        </p:spPr>
        <p:txBody>
          <a:bodyPr wrap="square" rtlCol="0">
            <a:spAutoFit/>
          </a:bodyPr>
          <a:lstStyle/>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防伪签：由于防伪签为预印刷，因此防伪签对应的码一定是非标准的，</a:t>
            </a:r>
            <a:r>
              <a:rPr lang="en-US" altLang="zh-CN" sz="1400" dirty="0" smtClean="0">
                <a:latin typeface="微软雅黑" panose="020B0503020204020204" pitchFamily="34" charset="-122"/>
                <a:ea typeface="微软雅黑" panose="020B0503020204020204" pitchFamily="34" charset="-122"/>
              </a:rPr>
              <a:t>GS1.</a:t>
            </a:r>
            <a:r>
              <a:rPr lang="zh-CN" altLang="en-US" sz="1400" dirty="0" smtClean="0">
                <a:latin typeface="微软雅黑" panose="020B0503020204020204" pitchFamily="34" charset="-122"/>
                <a:ea typeface="微软雅黑" panose="020B0503020204020204" pitchFamily="34" charset="-122"/>
              </a:rPr>
              <a:t>格式展示</a:t>
            </a:r>
            <a:endParaRPr lang="en-US" altLang="zh-CN" sz="1400" dirty="0" smtClean="0">
              <a:latin typeface="微软雅黑" panose="020B0503020204020204" pitchFamily="34" charset="-122"/>
              <a:ea typeface="微软雅黑" panose="020B0503020204020204" pitchFamily="34" charset="-122"/>
            </a:endParaRPr>
          </a:p>
        </p:txBody>
      </p:sp>
      <p:sp>
        <p:nvSpPr>
          <p:cNvPr id="3" name="矩形 2"/>
          <p:cNvSpPr/>
          <p:nvPr/>
        </p:nvSpPr>
        <p:spPr>
          <a:xfrm>
            <a:off x="243044" y="2828263"/>
            <a:ext cx="11663011" cy="3323987"/>
          </a:xfrm>
          <a:prstGeom prst="rect">
            <a:avLst/>
          </a:prstGeom>
        </p:spPr>
        <p:txBody>
          <a:bodyPr wrap="square">
            <a:spAutoFit/>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提示</a:t>
            </a:r>
            <a:r>
              <a:rPr lang="zh-CN" altLang="en-US" sz="1400" dirty="0" smtClean="0">
                <a:latin typeface="微软雅黑" panose="020B0503020204020204" pitchFamily="34" charset="-122"/>
                <a:ea typeface="微软雅黑" panose="020B0503020204020204" pitchFamily="34" charset="-122"/>
              </a:rPr>
              <a:t>：高级版防伪码支持用户在未绑定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情况下使用，显示内容：企业门户；下载格式：</a:t>
            </a:r>
            <a:r>
              <a:rPr lang="zh-CN" altLang="en-US" sz="1400" dirty="0">
                <a:latin typeface="微软雅黑" panose="020B0503020204020204" pitchFamily="34" charset="-122"/>
                <a:ea typeface="微软雅黑" panose="020B0503020204020204" pitchFamily="34" charset="-122"/>
              </a:rPr>
              <a:t>是非标准的，</a:t>
            </a:r>
            <a:r>
              <a:rPr lang="en-US" altLang="zh-CN" sz="1400" dirty="0">
                <a:latin typeface="微软雅黑" panose="020B0503020204020204" pitchFamily="34" charset="-122"/>
                <a:ea typeface="微软雅黑" panose="020B0503020204020204" pitchFamily="34" charset="-122"/>
              </a:rPr>
              <a:t>GS1.</a:t>
            </a:r>
            <a:r>
              <a:rPr lang="zh-CN" altLang="en-US" sz="1400" dirty="0">
                <a:latin typeface="微软雅黑" panose="020B0503020204020204" pitchFamily="34" charset="-122"/>
                <a:ea typeface="微软雅黑" panose="020B0503020204020204" pitchFamily="34" charset="-122"/>
              </a:rPr>
              <a:t>格式展示</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2. </a:t>
            </a:r>
            <a:r>
              <a:rPr lang="zh-CN" altLang="en-US" sz="1400" dirty="0" smtClean="0">
                <a:latin typeface="微软雅黑" panose="020B0503020204020204" pitchFamily="34" charset="-122"/>
                <a:ea typeface="微软雅黑" panose="020B0503020204020204" pitchFamily="34" charset="-122"/>
              </a:rPr>
              <a:t>高级版防伪码：</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情景</a:t>
            </a:r>
            <a:r>
              <a:rPr lang="zh-CN" altLang="en-US" sz="1400" dirty="0" smtClean="0">
                <a:latin typeface="微软雅黑" panose="020B0503020204020204" pitchFamily="34" charset="-122"/>
                <a:ea typeface="微软雅黑" panose="020B0503020204020204" pitchFamily="34" charset="-122"/>
              </a:rPr>
              <a:t>一：</a:t>
            </a:r>
            <a:r>
              <a:rPr lang="zh-CN" altLang="en-US" sz="1400" b="1" dirty="0" smtClean="0">
                <a:latin typeface="微软雅黑" panose="020B0503020204020204" pitchFamily="34" charset="-122"/>
                <a:ea typeface="微软雅黑" panose="020B0503020204020204" pitchFamily="34" charset="-122"/>
              </a:rPr>
              <a:t>未绑定</a:t>
            </a:r>
            <a:r>
              <a:rPr lang="en-US" altLang="zh-CN" sz="1400" b="1" dirty="0" smtClean="0">
                <a:latin typeface="微软雅黑" panose="020B0503020204020204" pitchFamily="34" charset="-122"/>
                <a:ea typeface="微软雅黑" panose="020B0503020204020204" pitchFamily="34" charset="-122"/>
              </a:rPr>
              <a:t>GTIN</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用户</a:t>
            </a:r>
            <a:r>
              <a:rPr lang="zh-CN" altLang="en-US" sz="1400" dirty="0" smtClean="0">
                <a:solidFill>
                  <a:srgbClr val="FF0000"/>
                </a:solidFill>
                <a:latin typeface="微软雅黑" panose="020B0503020204020204" pitchFamily="34" charset="-122"/>
                <a:ea typeface="微软雅黑" panose="020B0503020204020204" pitchFamily="34" charset="-122"/>
              </a:rPr>
              <a:t>未绑定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，直接下载使用，</a:t>
            </a:r>
            <a:r>
              <a:rPr lang="zh-CN" altLang="en-US" sz="1400" dirty="0">
                <a:latin typeface="微软雅黑" panose="020B0503020204020204" pitchFamily="34" charset="-122"/>
                <a:ea typeface="微软雅黑" panose="020B0503020204020204" pitchFamily="34" charset="-122"/>
              </a:rPr>
              <a:t>下载：非标准二维码；内容：扫码显示企业门户</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情景</a:t>
            </a:r>
            <a:r>
              <a:rPr lang="zh-CN" altLang="en-US" sz="1400" dirty="0" smtClean="0">
                <a:latin typeface="微软雅黑" panose="020B0503020204020204" pitchFamily="34" charset="-122"/>
                <a:ea typeface="微软雅黑" panose="020B0503020204020204" pitchFamily="34" charset="-122"/>
              </a:rPr>
              <a:t>二：</a:t>
            </a:r>
            <a:r>
              <a:rPr lang="zh-CN" altLang="en-US" sz="1400" b="1" dirty="0" smtClean="0">
                <a:latin typeface="微软雅黑" panose="020B0503020204020204" pitchFamily="34" charset="-122"/>
                <a:ea typeface="微软雅黑" panose="020B0503020204020204" pitchFamily="34" charset="-122"/>
              </a:rPr>
              <a:t>未绑定</a:t>
            </a:r>
            <a:r>
              <a:rPr lang="en-US" altLang="zh-CN" sz="1400" b="1" dirty="0" smtClean="0">
                <a:latin typeface="微软雅黑" panose="020B0503020204020204" pitchFamily="34" charset="-122"/>
                <a:ea typeface="微软雅黑" panose="020B0503020204020204" pitchFamily="34" charset="-122"/>
              </a:rPr>
              <a:t>—</a:t>
            </a:r>
            <a:r>
              <a:rPr lang="zh-CN" altLang="en-US" sz="1400" b="1" dirty="0" smtClean="0">
                <a:latin typeface="微软雅黑" panose="020B0503020204020204" pitchFamily="34" charset="-122"/>
                <a:ea typeface="微软雅黑" panose="020B0503020204020204" pitchFamily="34" charset="-122"/>
              </a:rPr>
              <a:t>在绑定：</a:t>
            </a:r>
            <a:r>
              <a:rPr lang="zh-CN" altLang="en-US" sz="1400" dirty="0" smtClean="0">
                <a:latin typeface="微软雅黑" panose="020B0503020204020204" pitchFamily="34" charset="-122"/>
                <a:ea typeface="微软雅黑" panose="020B0503020204020204" pitchFamily="34" charset="-122"/>
              </a:rPr>
              <a:t>用户</a:t>
            </a:r>
            <a:r>
              <a:rPr lang="zh-CN" altLang="en-US" sz="1400" dirty="0" smtClean="0">
                <a:solidFill>
                  <a:srgbClr val="FF0000"/>
                </a:solidFill>
                <a:latin typeface="微软雅黑" panose="020B0503020204020204" pitchFamily="34" charset="-122"/>
                <a:ea typeface="微软雅黑" panose="020B0503020204020204" pitchFamily="34" charset="-122"/>
              </a:rPr>
              <a:t>未绑定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，下载二维码后，用户又进行</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绑定，下载：标准格式二维码。已下载未绑定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a:latin typeface="微软雅黑" panose="020B0503020204020204" pitchFamily="34" charset="-122"/>
                <a:ea typeface="微软雅黑" panose="020B0503020204020204" pitchFamily="34" charset="-122"/>
              </a:rPr>
              <a:t>防</a:t>
            </a:r>
            <a:r>
              <a:rPr lang="zh-CN" altLang="en-US" sz="1400" dirty="0" smtClean="0">
                <a:latin typeface="微软雅黑" panose="020B0503020204020204" pitchFamily="34" charset="-122"/>
                <a:ea typeface="微软雅黑" panose="020B0503020204020204" pitchFamily="34" charset="-122"/>
              </a:rPr>
              <a:t>伪码和绑定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二维码的生成的防伪码均可以使用，扫码后展示内容都是绑定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详情页。</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情景</a:t>
            </a:r>
            <a:r>
              <a:rPr lang="zh-CN" altLang="en-US" sz="1400" dirty="0" smtClean="0">
                <a:latin typeface="微软雅黑" panose="020B0503020204020204" pitchFamily="34" charset="-122"/>
                <a:ea typeface="微软雅黑" panose="020B0503020204020204" pitchFamily="34" charset="-122"/>
              </a:rPr>
              <a:t>三：</a:t>
            </a:r>
            <a:r>
              <a:rPr lang="zh-CN" altLang="en-US" sz="1400" b="1" dirty="0" smtClean="0">
                <a:latin typeface="微软雅黑" panose="020B0503020204020204" pitchFamily="34" charset="-122"/>
                <a:ea typeface="微软雅黑" panose="020B0503020204020204" pitchFamily="34" charset="-122"/>
              </a:rPr>
              <a:t>已绑定</a:t>
            </a:r>
            <a:r>
              <a:rPr lang="en-US" altLang="zh-CN" sz="1400" b="1" dirty="0" smtClean="0">
                <a:latin typeface="微软雅黑" panose="020B0503020204020204" pitchFamily="34" charset="-122"/>
                <a:ea typeface="微软雅黑" panose="020B0503020204020204" pitchFamily="34" charset="-122"/>
              </a:rPr>
              <a:t>GTIN</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用户</a:t>
            </a:r>
            <a:r>
              <a:rPr lang="zh-CN" altLang="en-US" sz="1400" dirty="0" smtClean="0">
                <a:solidFill>
                  <a:srgbClr val="FF0000"/>
                </a:solidFill>
                <a:latin typeface="微软雅黑" panose="020B0503020204020204" pitchFamily="34" charset="-122"/>
                <a:ea typeface="微软雅黑" panose="020B0503020204020204" pitchFamily="34" charset="-122"/>
              </a:rPr>
              <a:t>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，下载时标准商品二维码格式</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情景四：</a:t>
            </a:r>
            <a:r>
              <a:rPr lang="zh-CN" altLang="en-US" sz="1400" b="1" dirty="0" smtClean="0">
                <a:latin typeface="微软雅黑" panose="020B0503020204020204" pitchFamily="34" charset="-122"/>
                <a:ea typeface="微软雅黑" panose="020B0503020204020204" pitchFamily="34" charset="-122"/>
              </a:rPr>
              <a:t>已绑定</a:t>
            </a:r>
            <a:r>
              <a:rPr lang="en-US" altLang="zh-CN" sz="1400" b="1" dirty="0" smtClean="0">
                <a:latin typeface="微软雅黑" panose="020B0503020204020204" pitchFamily="34" charset="-122"/>
                <a:ea typeface="微软雅黑" panose="020B0503020204020204" pitchFamily="34" charset="-122"/>
              </a:rPr>
              <a:t>GTIN—</a:t>
            </a:r>
            <a:r>
              <a:rPr lang="zh-CN" altLang="en-US" sz="1400" b="1" dirty="0" smtClean="0">
                <a:latin typeface="微软雅黑" panose="020B0503020204020204" pitchFamily="34" charset="-122"/>
                <a:ea typeface="微软雅黑" panose="020B0503020204020204" pitchFamily="34" charset="-122"/>
              </a:rPr>
              <a:t>改绑</a:t>
            </a:r>
            <a:r>
              <a:rPr lang="en-US" altLang="zh-CN" sz="1400" b="1" dirty="0" smtClean="0">
                <a:latin typeface="微软雅黑" panose="020B0503020204020204" pitchFamily="34" charset="-122"/>
                <a:ea typeface="微软雅黑" panose="020B0503020204020204" pitchFamily="34" charset="-122"/>
              </a:rPr>
              <a:t>GTIN</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用户</a:t>
            </a:r>
            <a:r>
              <a:rPr lang="zh-CN" altLang="en-US" sz="1400" dirty="0" smtClean="0">
                <a:solidFill>
                  <a:srgbClr val="FF0000"/>
                </a:solidFill>
                <a:latin typeface="微软雅黑" panose="020B0503020204020204" pitchFamily="34" charset="-122"/>
                <a:ea typeface="微软雅黑" panose="020B0503020204020204" pitchFamily="34" charset="-122"/>
              </a:rPr>
              <a:t>绑定</a:t>
            </a:r>
            <a:r>
              <a:rPr lang="en-US" altLang="zh-CN" sz="1400" dirty="0" smtClean="0">
                <a:latin typeface="微软雅黑" panose="020B0503020204020204" pitchFamily="34" charset="-122"/>
                <a:ea typeface="微软雅黑" panose="020B0503020204020204" pitchFamily="34" charset="-122"/>
              </a:rPr>
              <a:t>GTIN001</a:t>
            </a:r>
            <a:r>
              <a:rPr lang="zh-CN" altLang="en-US" sz="1400" dirty="0" smtClean="0">
                <a:latin typeface="微软雅黑" panose="020B0503020204020204" pitchFamily="34" charset="-122"/>
                <a:ea typeface="微软雅黑" panose="020B0503020204020204" pitchFamily="34" charset="-122"/>
              </a:rPr>
              <a:t>，下载标准商品二维码格式防伪码</a:t>
            </a:r>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 ，展示内容为</a:t>
            </a:r>
            <a:r>
              <a:rPr lang="en-US" altLang="zh-CN" sz="1400" dirty="0" smtClean="0">
                <a:latin typeface="微软雅黑" panose="020B0503020204020204" pitchFamily="34" charset="-122"/>
                <a:ea typeface="微软雅黑" panose="020B0503020204020204" pitchFamily="34" charset="-122"/>
              </a:rPr>
              <a:t>GTIN001</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用户又将该防伪码</a:t>
            </a:r>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进行</a:t>
            </a:r>
            <a:r>
              <a:rPr lang="zh-CN" altLang="en-US" sz="1400" dirty="0" smtClean="0">
                <a:solidFill>
                  <a:srgbClr val="FF0000"/>
                </a:solidFill>
                <a:latin typeface="微软雅黑" panose="020B0503020204020204" pitchFamily="34" charset="-122"/>
                <a:ea typeface="微软雅黑" panose="020B0503020204020204" pitchFamily="34" charset="-122"/>
              </a:rPr>
              <a:t>改绑</a:t>
            </a:r>
            <a:r>
              <a:rPr lang="en-US" altLang="zh-CN" sz="1400" dirty="0" smtClean="0">
                <a:latin typeface="微软雅黑" panose="020B0503020204020204" pitchFamily="34" charset="-122"/>
                <a:ea typeface="微软雅黑" panose="020B0503020204020204" pitchFamily="34" charset="-122"/>
              </a:rPr>
              <a:t>GTIN002</a:t>
            </a:r>
            <a:r>
              <a:rPr lang="zh-CN" altLang="en-US" sz="1400" dirty="0" smtClean="0">
                <a:latin typeface="微软雅黑" panose="020B0503020204020204" pitchFamily="34" charset="-122"/>
                <a:ea typeface="微软雅黑" panose="020B0503020204020204" pitchFamily="34" charset="-122"/>
              </a:rPr>
              <a:t>，如果改绑前，该防伪码</a:t>
            </a:r>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未被扫码识别过，我们允许用户进行</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修改；如果改绑前，该防伪码</a:t>
            </a:r>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已经有至少</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次扫码记录，我们将</a:t>
            </a:r>
            <a:r>
              <a:rPr lang="zh-CN" altLang="en-US" sz="1400" b="1" dirty="0" smtClean="0">
                <a:solidFill>
                  <a:srgbClr val="FF0000"/>
                </a:solidFill>
                <a:latin typeface="微软雅黑" panose="020B0503020204020204" pitchFamily="34" charset="-122"/>
                <a:ea typeface="微软雅黑" panose="020B0503020204020204" pitchFamily="34" charset="-122"/>
              </a:rPr>
              <a:t>提示用户</a:t>
            </a:r>
            <a:r>
              <a:rPr lang="zh-CN" altLang="en-US" sz="1400" dirty="0" smtClean="0">
                <a:latin typeface="微软雅黑" panose="020B0503020204020204" pitchFamily="34" charset="-122"/>
                <a:ea typeface="微软雅黑" panose="020B0503020204020204" pitchFamily="34" charset="-122"/>
              </a:rPr>
              <a:t>，该防伪码已经有流通信息，需要用户确认是否进行</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修改，修改后，将与原来内容（</a:t>
            </a:r>
            <a:r>
              <a:rPr lang="en-US" altLang="zh-CN" sz="1400" dirty="0" smtClean="0">
                <a:latin typeface="微软雅黑" panose="020B0503020204020204" pitchFamily="34" charset="-122"/>
                <a:ea typeface="微软雅黑" panose="020B0503020204020204" pitchFamily="34" charset="-122"/>
              </a:rPr>
              <a:t>GTIN001</a:t>
            </a:r>
            <a:r>
              <a:rPr lang="zh-CN" altLang="en-US" sz="1400" dirty="0" smtClean="0">
                <a:latin typeface="微软雅黑" panose="020B0503020204020204" pitchFamily="34" charset="-122"/>
                <a:ea typeface="微软雅黑" panose="020B0503020204020204" pitchFamily="34" charset="-122"/>
              </a:rPr>
              <a:t>）不同，将展示新绑定防伪码</a:t>
            </a:r>
            <a:r>
              <a:rPr lang="en-US" altLang="zh-CN" sz="1400" dirty="0" smtClean="0">
                <a:latin typeface="微软雅黑" panose="020B0503020204020204" pitchFamily="34" charset="-122"/>
                <a:ea typeface="微软雅黑" panose="020B0503020204020204" pitchFamily="34" charset="-122"/>
              </a:rPr>
              <a:t>GTIN002</a:t>
            </a:r>
          </a:p>
        </p:txBody>
      </p:sp>
      <p:sp>
        <p:nvSpPr>
          <p:cNvPr id="9" name="文本框 8"/>
          <p:cNvSpPr txBox="1"/>
          <p:nvPr/>
        </p:nvSpPr>
        <p:spPr>
          <a:xfrm>
            <a:off x="243045" y="1225424"/>
            <a:ext cx="1518364" cy="369332"/>
          </a:xfrm>
          <a:prstGeom prst="rect">
            <a:avLst/>
          </a:prstGeom>
          <a:noFill/>
        </p:spPr>
        <p:txBody>
          <a:bodyPr wrap="non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高级版</a:t>
            </a:r>
            <a:r>
              <a:rPr lang="zh-CN" altLang="en-US" sz="1600" b="1" dirty="0" smtClean="0">
                <a:solidFill>
                  <a:srgbClr val="FF0000"/>
                </a:solidFill>
                <a:latin typeface="微软雅黑" panose="020B0503020204020204" pitchFamily="34" charset="-122"/>
                <a:ea typeface="微软雅黑" panose="020B0503020204020204" pitchFamily="34" charset="-122"/>
              </a:rPr>
              <a:t>防伪</a:t>
            </a:r>
            <a:r>
              <a:rPr lang="zh-CN" altLang="en-US" b="1" dirty="0" smtClean="0">
                <a:solidFill>
                  <a:srgbClr val="FF0000"/>
                </a:solidFill>
                <a:latin typeface="微软雅黑" panose="020B0503020204020204" pitchFamily="34" charset="-122"/>
                <a:ea typeface="微软雅黑" panose="020B0503020204020204" pitchFamily="34" charset="-122"/>
              </a:rPr>
              <a:t>签</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43044" y="2385710"/>
            <a:ext cx="2646878" cy="369332"/>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高级版</a:t>
            </a:r>
            <a:r>
              <a:rPr lang="zh-CN" altLang="en-US" sz="1600" b="1" dirty="0" smtClean="0">
                <a:solidFill>
                  <a:srgbClr val="FF0000"/>
                </a:solidFill>
                <a:latin typeface="微软雅黑" panose="020B0503020204020204" pitchFamily="34" charset="-122"/>
                <a:ea typeface="微软雅黑" panose="020B0503020204020204" pitchFamily="34" charset="-122"/>
              </a:rPr>
              <a:t>防伪</a:t>
            </a:r>
            <a:r>
              <a:rPr lang="zh-CN" altLang="en-US" b="1" dirty="0">
                <a:solidFill>
                  <a:srgbClr val="FF0000"/>
                </a:solidFill>
                <a:latin typeface="微软雅黑" panose="020B0503020204020204" pitchFamily="34" charset="-122"/>
                <a:ea typeface="微软雅黑" panose="020B0503020204020204" pitchFamily="34" charset="-122"/>
              </a:rPr>
              <a:t>码</a:t>
            </a:r>
          </a:p>
        </p:txBody>
      </p:sp>
      <p:sp>
        <p:nvSpPr>
          <p:cNvPr id="7" name="文本框 6"/>
          <p:cNvSpPr txBox="1"/>
          <p:nvPr/>
        </p:nvSpPr>
        <p:spPr>
          <a:xfrm>
            <a:off x="9164417" y="340186"/>
            <a:ext cx="2741638"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2022.06.16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3026791"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高级版</a:t>
            </a:r>
            <a:r>
              <a:rPr lang="en-US" altLang="zh-CN" sz="2000" b="1" dirty="0" smtClean="0">
                <a:solidFill>
                  <a:srgbClr val="FF0000"/>
                </a:solidFill>
                <a:latin typeface="微软雅黑" panose="020B0503020204020204" pitchFamily="34" charset="-122"/>
                <a:ea typeface="微软雅黑" panose="020B0503020204020204" pitchFamily="34" charset="-122"/>
              </a:rPr>
              <a:t>—</a:t>
            </a:r>
            <a:r>
              <a:rPr lang="zh-CN" altLang="en-US" sz="2000" b="1" dirty="0" smtClean="0">
                <a:solidFill>
                  <a:srgbClr val="FF0000"/>
                </a:solidFill>
                <a:latin typeface="微软雅黑" panose="020B0503020204020204" pitchFamily="34" charset="-122"/>
                <a:ea typeface="微软雅黑" panose="020B0503020204020204" pitchFamily="34" charset="-122"/>
              </a:rPr>
              <a:t>单品码下载逻辑</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3045" y="1666909"/>
            <a:ext cx="11663010" cy="377411"/>
          </a:xfrm>
          <a:prstGeom prst="rect">
            <a:avLst/>
          </a:prstGeom>
          <a:noFill/>
        </p:spPr>
        <p:txBody>
          <a:bodyPr wrap="square" rtlCol="0">
            <a:spAutoFit/>
          </a:bodyPr>
          <a:lstStyle/>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防伪签：由于防伪签为预印刷，因此防伪签对应的码一定是非标准的，</a:t>
            </a:r>
            <a:r>
              <a:rPr lang="en-US" altLang="zh-CN" sz="1400" dirty="0" smtClean="0">
                <a:latin typeface="微软雅黑" panose="020B0503020204020204" pitchFamily="34" charset="-122"/>
                <a:ea typeface="微软雅黑" panose="020B0503020204020204" pitchFamily="34" charset="-122"/>
              </a:rPr>
              <a:t>GS1.</a:t>
            </a:r>
            <a:r>
              <a:rPr lang="zh-CN" altLang="en-US" sz="1400" dirty="0" smtClean="0">
                <a:latin typeface="微软雅黑" panose="020B0503020204020204" pitchFamily="34" charset="-122"/>
                <a:ea typeface="微软雅黑" panose="020B0503020204020204" pitchFamily="34" charset="-122"/>
              </a:rPr>
              <a:t>格式展示</a:t>
            </a:r>
            <a:endParaRPr lang="en-US" altLang="zh-CN" sz="1400" dirty="0" smtClean="0">
              <a:latin typeface="微软雅黑" panose="020B0503020204020204" pitchFamily="34" charset="-122"/>
              <a:ea typeface="微软雅黑" panose="020B0503020204020204" pitchFamily="34" charset="-122"/>
            </a:endParaRPr>
          </a:p>
        </p:txBody>
      </p:sp>
      <p:sp>
        <p:nvSpPr>
          <p:cNvPr id="3" name="矩形 2"/>
          <p:cNvSpPr/>
          <p:nvPr/>
        </p:nvSpPr>
        <p:spPr>
          <a:xfrm>
            <a:off x="243044" y="2828263"/>
            <a:ext cx="11663011" cy="3323987"/>
          </a:xfrm>
          <a:prstGeom prst="rect">
            <a:avLst/>
          </a:prstGeom>
        </p:spPr>
        <p:txBody>
          <a:bodyPr wrap="square">
            <a:spAutoFit/>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提示</a:t>
            </a:r>
            <a:r>
              <a:rPr lang="zh-CN" altLang="en-US" sz="1400" dirty="0" smtClean="0">
                <a:latin typeface="微软雅黑" panose="020B0503020204020204" pitchFamily="34" charset="-122"/>
                <a:ea typeface="微软雅黑" panose="020B0503020204020204" pitchFamily="34" charset="-122"/>
              </a:rPr>
              <a:t>：高级版防伪码支持用户在未绑定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情况下使用，显示内容：企业门户；下载格式：</a:t>
            </a:r>
            <a:r>
              <a:rPr lang="zh-CN" altLang="en-US" sz="1400" dirty="0">
                <a:latin typeface="微软雅黑" panose="020B0503020204020204" pitchFamily="34" charset="-122"/>
                <a:ea typeface="微软雅黑" panose="020B0503020204020204" pitchFamily="34" charset="-122"/>
              </a:rPr>
              <a:t>是非标准的，</a:t>
            </a:r>
            <a:r>
              <a:rPr lang="en-US" altLang="zh-CN" sz="1400" dirty="0">
                <a:latin typeface="微软雅黑" panose="020B0503020204020204" pitchFamily="34" charset="-122"/>
                <a:ea typeface="微软雅黑" panose="020B0503020204020204" pitchFamily="34" charset="-122"/>
              </a:rPr>
              <a:t>GS1.</a:t>
            </a:r>
            <a:r>
              <a:rPr lang="zh-CN" altLang="en-US" sz="1400" dirty="0">
                <a:latin typeface="微软雅黑" panose="020B0503020204020204" pitchFamily="34" charset="-122"/>
                <a:ea typeface="微软雅黑" panose="020B0503020204020204" pitchFamily="34" charset="-122"/>
              </a:rPr>
              <a:t>格式展示</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2. </a:t>
            </a:r>
            <a:r>
              <a:rPr lang="zh-CN" altLang="en-US" sz="1400" dirty="0" smtClean="0">
                <a:latin typeface="微软雅黑" panose="020B0503020204020204" pitchFamily="34" charset="-122"/>
                <a:ea typeface="微软雅黑" panose="020B0503020204020204" pitchFamily="34" charset="-122"/>
              </a:rPr>
              <a:t>高级版防伪码：</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情景</a:t>
            </a:r>
            <a:r>
              <a:rPr lang="zh-CN" altLang="en-US" sz="1400" dirty="0" smtClean="0">
                <a:latin typeface="微软雅黑" panose="020B0503020204020204" pitchFamily="34" charset="-122"/>
                <a:ea typeface="微软雅黑" panose="020B0503020204020204" pitchFamily="34" charset="-122"/>
              </a:rPr>
              <a:t>一：</a:t>
            </a:r>
            <a:r>
              <a:rPr lang="zh-CN" altLang="en-US" sz="1400" b="1" dirty="0" smtClean="0">
                <a:latin typeface="微软雅黑" panose="020B0503020204020204" pitchFamily="34" charset="-122"/>
                <a:ea typeface="微软雅黑" panose="020B0503020204020204" pitchFamily="34" charset="-122"/>
              </a:rPr>
              <a:t>未绑定</a:t>
            </a:r>
            <a:r>
              <a:rPr lang="en-US" altLang="zh-CN" sz="1400" b="1" dirty="0" smtClean="0">
                <a:latin typeface="微软雅黑" panose="020B0503020204020204" pitchFamily="34" charset="-122"/>
                <a:ea typeface="微软雅黑" panose="020B0503020204020204" pitchFamily="34" charset="-122"/>
              </a:rPr>
              <a:t>GTIN</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用户</a:t>
            </a:r>
            <a:r>
              <a:rPr lang="zh-CN" altLang="en-US" sz="1400" dirty="0" smtClean="0">
                <a:solidFill>
                  <a:srgbClr val="FF0000"/>
                </a:solidFill>
                <a:latin typeface="微软雅黑" panose="020B0503020204020204" pitchFamily="34" charset="-122"/>
                <a:ea typeface="微软雅黑" panose="020B0503020204020204" pitchFamily="34" charset="-122"/>
              </a:rPr>
              <a:t>未绑定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，直接下载使用</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情景</a:t>
            </a:r>
            <a:r>
              <a:rPr lang="zh-CN" altLang="en-US" sz="1400" dirty="0" smtClean="0">
                <a:latin typeface="微软雅黑" panose="020B0503020204020204" pitchFamily="34" charset="-122"/>
                <a:ea typeface="微软雅黑" panose="020B0503020204020204" pitchFamily="34" charset="-122"/>
              </a:rPr>
              <a:t>二：</a:t>
            </a:r>
            <a:r>
              <a:rPr lang="zh-CN" altLang="en-US" sz="1400" b="1" dirty="0" smtClean="0">
                <a:latin typeface="微软雅黑" panose="020B0503020204020204" pitchFamily="34" charset="-122"/>
                <a:ea typeface="微软雅黑" panose="020B0503020204020204" pitchFamily="34" charset="-122"/>
              </a:rPr>
              <a:t>未绑定</a:t>
            </a:r>
            <a:r>
              <a:rPr lang="en-US" altLang="zh-CN" sz="1400" b="1" dirty="0" smtClean="0">
                <a:latin typeface="微软雅黑" panose="020B0503020204020204" pitchFamily="34" charset="-122"/>
                <a:ea typeface="微软雅黑" panose="020B0503020204020204" pitchFamily="34" charset="-122"/>
              </a:rPr>
              <a:t>—</a:t>
            </a:r>
            <a:r>
              <a:rPr lang="zh-CN" altLang="en-US" sz="1400" b="1" dirty="0" smtClean="0">
                <a:latin typeface="微软雅黑" panose="020B0503020204020204" pitchFamily="34" charset="-122"/>
                <a:ea typeface="微软雅黑" panose="020B0503020204020204" pitchFamily="34" charset="-122"/>
              </a:rPr>
              <a:t>在绑定：</a:t>
            </a:r>
            <a:r>
              <a:rPr lang="zh-CN" altLang="en-US" sz="1400" dirty="0" smtClean="0">
                <a:latin typeface="微软雅黑" panose="020B0503020204020204" pitchFamily="34" charset="-122"/>
                <a:ea typeface="微软雅黑" panose="020B0503020204020204" pitchFamily="34" charset="-122"/>
              </a:rPr>
              <a:t>用户</a:t>
            </a:r>
            <a:r>
              <a:rPr lang="zh-CN" altLang="en-US" sz="1400" dirty="0" smtClean="0">
                <a:solidFill>
                  <a:srgbClr val="FF0000"/>
                </a:solidFill>
                <a:latin typeface="微软雅黑" panose="020B0503020204020204" pitchFamily="34" charset="-122"/>
                <a:ea typeface="微软雅黑" panose="020B0503020204020204" pitchFamily="34" charset="-122"/>
              </a:rPr>
              <a:t>未绑定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，下载二维码后，用户又进行</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绑定，下载：标准格式二维码。已下载未绑定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a:latin typeface="微软雅黑" panose="020B0503020204020204" pitchFamily="34" charset="-122"/>
                <a:ea typeface="微软雅黑" panose="020B0503020204020204" pitchFamily="34" charset="-122"/>
              </a:rPr>
              <a:t>防</a:t>
            </a:r>
            <a:r>
              <a:rPr lang="zh-CN" altLang="en-US" sz="1400" dirty="0" smtClean="0">
                <a:latin typeface="微软雅黑" panose="020B0503020204020204" pitchFamily="34" charset="-122"/>
                <a:ea typeface="微软雅黑" panose="020B0503020204020204" pitchFamily="34" charset="-122"/>
              </a:rPr>
              <a:t>伪码和绑定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二维码的生成的防伪码均可以使用，扫码后展示内容都是绑定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详情页。</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情景</a:t>
            </a:r>
            <a:r>
              <a:rPr lang="zh-CN" altLang="en-US" sz="1400" dirty="0" smtClean="0">
                <a:latin typeface="微软雅黑" panose="020B0503020204020204" pitchFamily="34" charset="-122"/>
                <a:ea typeface="微软雅黑" panose="020B0503020204020204" pitchFamily="34" charset="-122"/>
              </a:rPr>
              <a:t>三：</a:t>
            </a:r>
            <a:r>
              <a:rPr lang="zh-CN" altLang="en-US" sz="1400" b="1" dirty="0" smtClean="0">
                <a:latin typeface="微软雅黑" panose="020B0503020204020204" pitchFamily="34" charset="-122"/>
                <a:ea typeface="微软雅黑" panose="020B0503020204020204" pitchFamily="34" charset="-122"/>
              </a:rPr>
              <a:t>已绑定</a:t>
            </a:r>
            <a:r>
              <a:rPr lang="en-US" altLang="zh-CN" sz="1400" b="1" dirty="0" smtClean="0">
                <a:latin typeface="微软雅黑" panose="020B0503020204020204" pitchFamily="34" charset="-122"/>
                <a:ea typeface="微软雅黑" panose="020B0503020204020204" pitchFamily="34" charset="-122"/>
              </a:rPr>
              <a:t>GTIN</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用户</a:t>
            </a:r>
            <a:r>
              <a:rPr lang="zh-CN" altLang="en-US" sz="1400" dirty="0" smtClean="0">
                <a:solidFill>
                  <a:srgbClr val="FF0000"/>
                </a:solidFill>
                <a:latin typeface="微软雅黑" panose="020B0503020204020204" pitchFamily="34" charset="-122"/>
                <a:ea typeface="微软雅黑" panose="020B0503020204020204" pitchFamily="34" charset="-122"/>
              </a:rPr>
              <a:t>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，下载时标准商品二维码格式</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情景四：</a:t>
            </a:r>
            <a:r>
              <a:rPr lang="zh-CN" altLang="en-US" sz="1400" b="1" dirty="0" smtClean="0">
                <a:latin typeface="微软雅黑" panose="020B0503020204020204" pitchFamily="34" charset="-122"/>
                <a:ea typeface="微软雅黑" panose="020B0503020204020204" pitchFamily="34" charset="-122"/>
              </a:rPr>
              <a:t>已绑定</a:t>
            </a:r>
            <a:r>
              <a:rPr lang="en-US" altLang="zh-CN" sz="1400" b="1" dirty="0" smtClean="0">
                <a:latin typeface="微软雅黑" panose="020B0503020204020204" pitchFamily="34" charset="-122"/>
                <a:ea typeface="微软雅黑" panose="020B0503020204020204" pitchFamily="34" charset="-122"/>
              </a:rPr>
              <a:t>GTIN—</a:t>
            </a:r>
            <a:r>
              <a:rPr lang="zh-CN" altLang="en-US" sz="1400" b="1" dirty="0" smtClean="0">
                <a:latin typeface="微软雅黑" panose="020B0503020204020204" pitchFamily="34" charset="-122"/>
                <a:ea typeface="微软雅黑" panose="020B0503020204020204" pitchFamily="34" charset="-122"/>
              </a:rPr>
              <a:t>改绑</a:t>
            </a:r>
            <a:r>
              <a:rPr lang="en-US" altLang="zh-CN" sz="1400" b="1" dirty="0" smtClean="0">
                <a:latin typeface="微软雅黑" panose="020B0503020204020204" pitchFamily="34" charset="-122"/>
                <a:ea typeface="微软雅黑" panose="020B0503020204020204" pitchFamily="34" charset="-122"/>
              </a:rPr>
              <a:t>GTIN</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用户</a:t>
            </a:r>
            <a:r>
              <a:rPr lang="zh-CN" altLang="en-US" sz="1400" dirty="0" smtClean="0">
                <a:solidFill>
                  <a:srgbClr val="FF0000"/>
                </a:solidFill>
                <a:latin typeface="微软雅黑" panose="020B0503020204020204" pitchFamily="34" charset="-122"/>
                <a:ea typeface="微软雅黑" panose="020B0503020204020204" pitchFamily="34" charset="-122"/>
              </a:rPr>
              <a:t>绑定</a:t>
            </a:r>
            <a:r>
              <a:rPr lang="en-US" altLang="zh-CN" sz="1400" dirty="0" smtClean="0">
                <a:latin typeface="微软雅黑" panose="020B0503020204020204" pitchFamily="34" charset="-122"/>
                <a:ea typeface="微软雅黑" panose="020B0503020204020204" pitchFamily="34" charset="-122"/>
              </a:rPr>
              <a:t>GTIN001</a:t>
            </a:r>
            <a:r>
              <a:rPr lang="zh-CN" altLang="en-US" sz="1400" dirty="0" smtClean="0">
                <a:latin typeface="微软雅黑" panose="020B0503020204020204" pitchFamily="34" charset="-122"/>
                <a:ea typeface="微软雅黑" panose="020B0503020204020204" pitchFamily="34" charset="-122"/>
              </a:rPr>
              <a:t>，下载标准商品二维码格式防伪码</a:t>
            </a:r>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 ，展示内容为</a:t>
            </a:r>
            <a:r>
              <a:rPr lang="en-US" altLang="zh-CN" sz="1400" dirty="0" smtClean="0">
                <a:latin typeface="微软雅黑" panose="020B0503020204020204" pitchFamily="34" charset="-122"/>
                <a:ea typeface="微软雅黑" panose="020B0503020204020204" pitchFamily="34" charset="-122"/>
              </a:rPr>
              <a:t>GTIN001</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用户又将该防伪码</a:t>
            </a:r>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进行</a:t>
            </a:r>
            <a:r>
              <a:rPr lang="zh-CN" altLang="en-US" sz="1400" dirty="0" smtClean="0">
                <a:solidFill>
                  <a:srgbClr val="FF0000"/>
                </a:solidFill>
                <a:latin typeface="微软雅黑" panose="020B0503020204020204" pitchFamily="34" charset="-122"/>
                <a:ea typeface="微软雅黑" panose="020B0503020204020204" pitchFamily="34" charset="-122"/>
              </a:rPr>
              <a:t>改绑</a:t>
            </a:r>
            <a:r>
              <a:rPr lang="en-US" altLang="zh-CN" sz="1400" dirty="0" smtClean="0">
                <a:latin typeface="微软雅黑" panose="020B0503020204020204" pitchFamily="34" charset="-122"/>
                <a:ea typeface="微软雅黑" panose="020B0503020204020204" pitchFamily="34" charset="-122"/>
              </a:rPr>
              <a:t>GTIN002</a:t>
            </a:r>
            <a:r>
              <a:rPr lang="zh-CN" altLang="en-US" sz="1400" dirty="0" smtClean="0">
                <a:latin typeface="微软雅黑" panose="020B0503020204020204" pitchFamily="34" charset="-122"/>
                <a:ea typeface="微软雅黑" panose="020B0503020204020204" pitchFamily="34" charset="-122"/>
              </a:rPr>
              <a:t>，如果改绑前，该防伪码</a:t>
            </a:r>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未被扫码识别过，我们允许用户进行</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修改；如果改绑前，该防伪码</a:t>
            </a:r>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已经有至少</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次扫码记录，我们将</a:t>
            </a:r>
            <a:r>
              <a:rPr lang="zh-CN" altLang="en-US" sz="1400" b="1" dirty="0" smtClean="0">
                <a:solidFill>
                  <a:srgbClr val="FF0000"/>
                </a:solidFill>
                <a:latin typeface="微软雅黑" panose="020B0503020204020204" pitchFamily="34" charset="-122"/>
                <a:ea typeface="微软雅黑" panose="020B0503020204020204" pitchFamily="34" charset="-122"/>
              </a:rPr>
              <a:t>提示用户</a:t>
            </a:r>
            <a:r>
              <a:rPr lang="zh-CN" altLang="en-US" sz="1400" dirty="0" smtClean="0">
                <a:latin typeface="微软雅黑" panose="020B0503020204020204" pitchFamily="34" charset="-122"/>
                <a:ea typeface="微软雅黑" panose="020B0503020204020204" pitchFamily="34" charset="-122"/>
              </a:rPr>
              <a:t>，该防伪码已经有流通信息，需要用户确认是否进行</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修改，修改后，将与原来内容（</a:t>
            </a:r>
            <a:r>
              <a:rPr lang="en-US" altLang="zh-CN" sz="1400" dirty="0" smtClean="0">
                <a:latin typeface="微软雅黑" panose="020B0503020204020204" pitchFamily="34" charset="-122"/>
                <a:ea typeface="微软雅黑" panose="020B0503020204020204" pitchFamily="34" charset="-122"/>
              </a:rPr>
              <a:t>GTIN001</a:t>
            </a:r>
            <a:r>
              <a:rPr lang="zh-CN" altLang="en-US" sz="1400" dirty="0" smtClean="0">
                <a:latin typeface="微软雅黑" panose="020B0503020204020204" pitchFamily="34" charset="-122"/>
                <a:ea typeface="微软雅黑" panose="020B0503020204020204" pitchFamily="34" charset="-122"/>
              </a:rPr>
              <a:t>）不同，将展示新绑定防伪码</a:t>
            </a:r>
            <a:r>
              <a:rPr lang="en-US" altLang="zh-CN" sz="1400" dirty="0" smtClean="0">
                <a:latin typeface="微软雅黑" panose="020B0503020204020204" pitchFamily="34" charset="-122"/>
                <a:ea typeface="微软雅黑" panose="020B0503020204020204" pitchFamily="34" charset="-122"/>
              </a:rPr>
              <a:t>GTIN002</a:t>
            </a:r>
          </a:p>
        </p:txBody>
      </p:sp>
      <p:sp>
        <p:nvSpPr>
          <p:cNvPr id="9" name="文本框 8"/>
          <p:cNvSpPr txBox="1"/>
          <p:nvPr/>
        </p:nvSpPr>
        <p:spPr>
          <a:xfrm>
            <a:off x="243045" y="1225424"/>
            <a:ext cx="1492716" cy="369332"/>
          </a:xfrm>
          <a:prstGeom prst="rect">
            <a:avLst/>
          </a:prstGeom>
          <a:noFill/>
        </p:spPr>
        <p:txBody>
          <a:bodyPr wrap="non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高级版</a:t>
            </a:r>
            <a:r>
              <a:rPr lang="zh-CN" altLang="en-US" sz="1600" b="1" dirty="0" smtClean="0">
                <a:solidFill>
                  <a:srgbClr val="FF0000"/>
                </a:solidFill>
                <a:latin typeface="微软雅黑" panose="020B0503020204020204" pitchFamily="34" charset="-122"/>
                <a:ea typeface="微软雅黑" panose="020B0503020204020204" pitchFamily="34" charset="-122"/>
              </a:rPr>
              <a:t>单品码</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43044" y="2385710"/>
            <a:ext cx="2646878" cy="369332"/>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高级版</a:t>
            </a:r>
            <a:r>
              <a:rPr lang="zh-CN" altLang="en-US" sz="1600" b="1" dirty="0" smtClean="0">
                <a:solidFill>
                  <a:srgbClr val="FF0000"/>
                </a:solidFill>
                <a:latin typeface="微软雅黑" panose="020B0503020204020204" pitchFamily="34" charset="-122"/>
                <a:ea typeface="微软雅黑" panose="020B0503020204020204" pitchFamily="34" charset="-122"/>
              </a:rPr>
              <a:t>单品码</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164417" y="340186"/>
            <a:ext cx="2741638"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2022.06.16</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2257349"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基础版下载</a:t>
            </a:r>
            <a:r>
              <a:rPr lang="en-US" altLang="zh-CN" sz="2000" b="1" dirty="0" smtClean="0">
                <a:solidFill>
                  <a:srgbClr val="FF0000"/>
                </a:solidFill>
                <a:latin typeface="微软雅黑" panose="020B0503020204020204" pitchFamily="34" charset="-122"/>
                <a:ea typeface="微软雅黑" panose="020B0503020204020204" pitchFamily="34" charset="-122"/>
              </a:rPr>
              <a:t>—</a:t>
            </a:r>
            <a:r>
              <a:rPr lang="zh-CN" altLang="en-US" sz="2000" b="1" dirty="0" smtClean="0">
                <a:solidFill>
                  <a:srgbClr val="FF0000"/>
                </a:solidFill>
                <a:latin typeface="微软雅黑" panose="020B0503020204020204" pitchFamily="34" charset="-122"/>
                <a:ea typeface="微软雅黑" panose="020B0503020204020204" pitchFamily="34" charset="-122"/>
              </a:rPr>
              <a:t>内容</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243043" y="1557022"/>
            <a:ext cx="11663011" cy="2677656"/>
          </a:xfrm>
          <a:prstGeom prst="rect">
            <a:avLst/>
          </a:prstGeom>
        </p:spPr>
        <p:txBody>
          <a:bodyPr wrap="square">
            <a:spAutoFit/>
          </a:bodyPr>
          <a:lstStyle/>
          <a:p>
            <a:pPr marL="342900" indent="-342900">
              <a:lnSpc>
                <a:spcPct val="150000"/>
              </a:lnSpc>
              <a:buAutoNum type="arabicPeriod"/>
            </a:pPr>
            <a:r>
              <a:rPr lang="zh-CN" altLang="en-US" sz="1400" b="1" dirty="0" smtClean="0">
                <a:latin typeface="微软雅黑" panose="020B0503020204020204" pitchFamily="34" charset="-122"/>
                <a:ea typeface="微软雅黑" panose="020B0503020204020204" pitchFamily="34" charset="-122"/>
              </a:rPr>
              <a:t>下载前提：</a:t>
            </a:r>
            <a:r>
              <a:rPr lang="zh-CN" altLang="en-US" sz="1400" dirty="0" smtClean="0">
                <a:latin typeface="微软雅黑" panose="020B0503020204020204" pitchFamily="34" charset="-122"/>
                <a:ea typeface="微软雅黑" panose="020B0503020204020204" pitchFamily="34" charset="-122"/>
              </a:rPr>
              <a:t>基础版二维码必须绑定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激活后，才可以进行下载使用；</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FontTx/>
              <a:buAutoNum type="arabicPeriod"/>
            </a:pPr>
            <a:r>
              <a:rPr lang="zh-CN" altLang="en-US" sz="1400" b="1" dirty="0" smtClean="0">
                <a:latin typeface="微软雅黑" panose="020B0503020204020204" pitchFamily="34" charset="-122"/>
                <a:ea typeface="微软雅黑" panose="020B0503020204020204" pitchFamily="34" charset="-122"/>
              </a:rPr>
              <a:t>下载方式</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）单个下载；</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按照订单、按照</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展示模式中”下载”；</a:t>
            </a:r>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 下载查询结果；</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FontTx/>
              <a:buAutoNum type="arabicPeriod"/>
            </a:pPr>
            <a:r>
              <a:rPr lang="zh-CN" altLang="en-US" sz="1400" b="1" dirty="0" smtClean="0">
                <a:latin typeface="微软雅黑" panose="020B0503020204020204" pitchFamily="34" charset="-122"/>
                <a:ea typeface="微软雅黑" panose="020B0503020204020204" pitchFamily="34" charset="-122"/>
              </a:rPr>
              <a:t>下载</a:t>
            </a:r>
            <a:r>
              <a:rPr lang="zh-CN" altLang="en-US" sz="1400" b="1" dirty="0">
                <a:latin typeface="微软雅黑" panose="020B0503020204020204" pitchFamily="34" charset="-122"/>
                <a:ea typeface="微软雅黑" panose="020B0503020204020204" pitchFamily="34" charset="-122"/>
              </a:rPr>
              <a:t>内容</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 单个下载：下载为压缩包，其中包括</a:t>
            </a:r>
            <a:r>
              <a:rPr lang="zh-CN" altLang="en-US" sz="1400" dirty="0">
                <a:latin typeface="微软雅黑" panose="020B0503020204020204" pitchFamily="34" charset="-122"/>
                <a:ea typeface="微软雅黑" panose="020B0503020204020204" pitchFamily="34" charset="-122"/>
              </a:rPr>
              <a:t>矢量图</a:t>
            </a:r>
            <a:r>
              <a:rPr lang="zh-CN" altLang="en-US" sz="1400" dirty="0" smtClean="0">
                <a:latin typeface="微软雅黑" panose="020B0503020204020204" pitchFamily="34" charset="-122"/>
                <a:ea typeface="微软雅黑" panose="020B0503020204020204" pitchFamily="34" charset="-122"/>
              </a:rPr>
              <a:t>格式（</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svg</a:t>
            </a:r>
            <a:r>
              <a:rPr lang="zh-CN" altLang="en-US" sz="1400" dirty="0" smtClean="0">
                <a:latin typeface="微软雅黑" panose="020B0503020204020204" pitchFamily="34" charset="-122"/>
                <a:ea typeface="微软雅黑" panose="020B0503020204020204" pitchFamily="34" charset="-122"/>
              </a:rPr>
              <a:t>）和</a:t>
            </a:r>
            <a:r>
              <a:rPr lang="zh-CN" altLang="en-US" sz="1400" dirty="0">
                <a:latin typeface="微软雅黑" panose="020B0503020204020204" pitchFamily="34" charset="-122"/>
                <a:ea typeface="微软雅黑" panose="020B0503020204020204" pitchFamily="34" charset="-122"/>
              </a:rPr>
              <a:t>使用</a:t>
            </a:r>
            <a:r>
              <a:rPr lang="zh-CN" altLang="en-US" sz="1400" dirty="0" smtClean="0">
                <a:latin typeface="微软雅黑" panose="020B0503020204020204" pitchFamily="34" charset="-122"/>
                <a:ea typeface="微软雅黑" panose="020B0503020204020204" pitchFamily="34" charset="-122"/>
              </a:rPr>
              <a:t>说明；</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 按订单、按</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“下载”：</a:t>
            </a:r>
            <a:r>
              <a:rPr lang="en-US" altLang="zh-CN" sz="1400" dirty="0" smtClean="0">
                <a:latin typeface="微软雅黑" panose="020B0503020204020204" pitchFamily="34" charset="-122"/>
                <a:ea typeface="微软雅黑" panose="020B0503020204020204" pitchFamily="34" charset="-122"/>
              </a:rPr>
              <a:t>.csv</a:t>
            </a:r>
            <a:r>
              <a:rPr lang="zh-CN" altLang="en-US" sz="1400" dirty="0" smtClean="0">
                <a:latin typeface="微软雅黑" panose="020B0503020204020204" pitchFamily="34" charset="-122"/>
                <a:ea typeface="微软雅黑" panose="020B0503020204020204" pitchFamily="34" charset="-122"/>
              </a:rPr>
              <a:t>格式；</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按</a:t>
            </a:r>
            <a:r>
              <a:rPr lang="zh-CN" altLang="en-US" sz="1200" b="1" dirty="0" smtClean="0">
                <a:latin typeface="微软雅黑" panose="020B0503020204020204" pitchFamily="34" charset="-122"/>
                <a:ea typeface="微软雅黑" panose="020B0503020204020204" pitchFamily="34" charset="-122"/>
              </a:rPr>
              <a:t>订单下载</a:t>
            </a:r>
            <a:endParaRPr lang="en-US" altLang="zh-CN" sz="1200" b="1"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下载提示：如下图展示。按订单下载，提示用户</a:t>
            </a:r>
            <a:r>
              <a:rPr lang="zh-CN" altLang="en-US" sz="1400" dirty="0">
                <a:latin typeface="微软雅黑" panose="020B0503020204020204" pitchFamily="34" charset="-122"/>
                <a:ea typeface="微软雅黑" panose="020B0503020204020204" pitchFamily="34" charset="-122"/>
              </a:rPr>
              <a:t>一键下载</a:t>
            </a:r>
            <a:r>
              <a:rPr lang="zh-CN" altLang="en-US" sz="1400" dirty="0" smtClean="0">
                <a:latin typeface="微软雅黑" panose="020B0503020204020204" pitchFamily="34" charset="-122"/>
                <a:ea typeface="微软雅黑" panose="020B0503020204020204" pitchFamily="34" charset="-122"/>
              </a:rPr>
              <a:t>仅可以下载已绑定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激活的二维码；</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如订单中无激活二维码，则“下载按钮不可用”</a:t>
            </a:r>
            <a:endParaRPr lang="en-US" altLang="zh-CN" sz="14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243043" y="1033929"/>
            <a:ext cx="3433029" cy="369332"/>
          </a:xfrm>
          <a:prstGeom prst="rect">
            <a:avLst/>
          </a:prstGeom>
          <a:noFill/>
        </p:spPr>
        <p:txBody>
          <a:bodyPr wrap="square" rtlCol="0">
            <a:spAutoFit/>
          </a:bodyPr>
          <a:lstStyle/>
          <a:p>
            <a:r>
              <a:rPr lang="en-US" altLang="zh-CN" b="1" dirty="0" smtClean="0">
                <a:solidFill>
                  <a:srgbClr val="FF0000"/>
                </a:solidFill>
                <a:latin typeface="微软雅黑" panose="020B0503020204020204" pitchFamily="34" charset="-122"/>
                <a:ea typeface="微软雅黑" panose="020B0503020204020204" pitchFamily="34" charset="-122"/>
              </a:rPr>
              <a:t>1. </a:t>
            </a:r>
            <a:r>
              <a:rPr lang="zh-CN" altLang="en-US" b="1" dirty="0" smtClean="0">
                <a:solidFill>
                  <a:srgbClr val="FF0000"/>
                </a:solidFill>
                <a:latin typeface="微软雅黑" panose="020B0503020204020204" pitchFamily="34" charset="-122"/>
                <a:ea typeface="微软雅黑" panose="020B0503020204020204" pitchFamily="34" charset="-122"/>
              </a:rPr>
              <a:t>基础版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164417" y="340186"/>
            <a:ext cx="2741638" cy="377411"/>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2022.07.07</a:t>
            </a:r>
          </a:p>
        </p:txBody>
      </p:sp>
      <p:sp>
        <p:nvSpPr>
          <p:cNvPr id="7" name="矩形 6"/>
          <p:cNvSpPr/>
          <p:nvPr/>
        </p:nvSpPr>
        <p:spPr>
          <a:xfrm>
            <a:off x="243043" y="6238009"/>
            <a:ext cx="9578263" cy="307777"/>
          </a:xfrm>
          <a:prstGeom prst="rect">
            <a:avLst/>
          </a:prstGeom>
        </p:spPr>
        <p:txBody>
          <a:bodyPr wrap="none">
            <a:spAutoFit/>
          </a:bodyPr>
          <a:lstStyle/>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）下载查询结果</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默认的列表模式中，</a:t>
            </a:r>
            <a:r>
              <a:rPr lang="zh-CN" altLang="en-US" sz="1400" dirty="0" smtClean="0">
                <a:latin typeface="微软雅黑" panose="020B0503020204020204" pitchFamily="34" charset="-122"/>
                <a:ea typeface="微软雅黑" panose="020B0503020204020204" pitchFamily="34" charset="-122"/>
              </a:rPr>
              <a:t>针对</a:t>
            </a:r>
            <a:r>
              <a:rPr lang="zh-CN" altLang="en-US" sz="1400" dirty="0">
                <a:latin typeface="微软雅黑" panose="020B0503020204020204" pitchFamily="34" charset="-122"/>
                <a:ea typeface="微软雅黑" panose="020B0503020204020204" pitchFamily="34" charset="-122"/>
              </a:rPr>
              <a:t>检索结果下载，</a:t>
            </a:r>
            <a:r>
              <a:rPr lang="en-US" altLang="zh-CN" sz="1400" dirty="0">
                <a:latin typeface="微软雅黑" panose="020B0503020204020204" pitchFamily="34" charset="-122"/>
                <a:ea typeface="微软雅黑" panose="020B0503020204020204" pitchFamily="34" charset="-122"/>
              </a:rPr>
              <a:t>.csv</a:t>
            </a:r>
            <a:r>
              <a:rPr lang="zh-CN" altLang="en-US" sz="1400" dirty="0">
                <a:latin typeface="微软雅黑" panose="020B0503020204020204" pitchFamily="34" charset="-122"/>
                <a:ea typeface="微软雅黑" panose="020B0503020204020204" pitchFamily="34" charset="-122"/>
              </a:rPr>
              <a:t>格式</a:t>
            </a:r>
            <a:r>
              <a:rPr lang="zh-CN" altLang="en-US" sz="1400" dirty="0" smtClean="0">
                <a:latin typeface="微软雅黑" panose="020B0503020204020204" pitchFamily="34" charset="-122"/>
                <a:ea typeface="微软雅黑" panose="020B0503020204020204" pitchFamily="34" charset="-122"/>
              </a:rPr>
              <a:t>；仅可以下载已经激活的二维码，提供二维码地址</a:t>
            </a:r>
            <a:endParaRPr lang="zh-CN" altLang="en-US" sz="1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952" y="4356157"/>
            <a:ext cx="4160881" cy="176037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2257349" cy="400110"/>
          </a:xfrm>
          <a:prstGeom prst="rect">
            <a:avLst/>
          </a:prstGeom>
          <a:noFill/>
        </p:spPr>
        <p:txBody>
          <a:bodyPr wrap="non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高级版</a:t>
            </a:r>
            <a:r>
              <a:rPr lang="zh-CN" altLang="en-US" sz="2000" b="1" dirty="0" smtClean="0">
                <a:solidFill>
                  <a:srgbClr val="FF0000"/>
                </a:solidFill>
                <a:latin typeface="微软雅黑" panose="020B0503020204020204" pitchFamily="34" charset="-122"/>
                <a:ea typeface="微软雅黑" panose="020B0503020204020204" pitchFamily="34" charset="-122"/>
              </a:rPr>
              <a:t>下载</a:t>
            </a:r>
            <a:r>
              <a:rPr lang="en-US" altLang="zh-CN" sz="2000" b="1" dirty="0" smtClean="0">
                <a:solidFill>
                  <a:srgbClr val="FF0000"/>
                </a:solidFill>
                <a:latin typeface="微软雅黑" panose="020B0503020204020204" pitchFamily="34" charset="-122"/>
                <a:ea typeface="微软雅黑" panose="020B0503020204020204" pitchFamily="34" charset="-122"/>
              </a:rPr>
              <a:t>—</a:t>
            </a:r>
            <a:r>
              <a:rPr lang="zh-CN" altLang="en-US" sz="2000" b="1" dirty="0" smtClean="0">
                <a:solidFill>
                  <a:srgbClr val="FF0000"/>
                </a:solidFill>
                <a:latin typeface="微软雅黑" panose="020B0503020204020204" pitchFamily="34" charset="-122"/>
                <a:ea typeface="微软雅黑" panose="020B0503020204020204" pitchFamily="34" charset="-122"/>
              </a:rPr>
              <a:t>内容</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243043" y="1557022"/>
            <a:ext cx="11663011" cy="2308324"/>
          </a:xfrm>
          <a:prstGeom prst="rect">
            <a:avLst/>
          </a:prstGeom>
        </p:spPr>
        <p:txBody>
          <a:bodyPr wrap="square">
            <a:spAutoFit/>
          </a:bodyPr>
          <a:lstStyle/>
          <a:p>
            <a:pPr marL="342900" indent="-342900">
              <a:lnSpc>
                <a:spcPct val="150000"/>
              </a:lnSpc>
              <a:buAutoNum type="arabicPeriod"/>
            </a:pPr>
            <a:r>
              <a:rPr lang="zh-CN" altLang="en-US" sz="1400" b="1" dirty="0" smtClean="0">
                <a:latin typeface="微软雅黑" panose="020B0503020204020204" pitchFamily="34" charset="-122"/>
                <a:ea typeface="微软雅黑" panose="020B0503020204020204" pitchFamily="34" charset="-122"/>
              </a:rPr>
              <a:t>下载前提：</a:t>
            </a:r>
            <a:r>
              <a:rPr lang="zh-CN" altLang="en-US" sz="1400" dirty="0" smtClean="0">
                <a:latin typeface="微软雅黑" panose="020B0503020204020204" pitchFamily="34" charset="-122"/>
                <a:ea typeface="微软雅黑" panose="020B0503020204020204" pitchFamily="34" charset="-122"/>
              </a:rPr>
              <a:t>购买成功后，防伪码既可以下载使用；</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FontTx/>
              <a:buAutoNum type="arabicPeriod"/>
            </a:pPr>
            <a:r>
              <a:rPr lang="zh-CN" altLang="en-US" sz="1400" b="1" dirty="0" smtClean="0">
                <a:latin typeface="微软雅黑" panose="020B0503020204020204" pitchFamily="34" charset="-122"/>
                <a:ea typeface="微软雅黑" panose="020B0503020204020204" pitchFamily="34" charset="-122"/>
              </a:rPr>
              <a:t>下载方式</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）单个下载；</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按照订单、按照</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展示模式中”下载”；</a:t>
            </a:r>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 下载查询结果；</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FontTx/>
              <a:buAutoNum type="arabicPeriod"/>
            </a:pPr>
            <a:r>
              <a:rPr lang="zh-CN" altLang="en-US" sz="1400" b="1" dirty="0" smtClean="0">
                <a:latin typeface="微软雅黑" panose="020B0503020204020204" pitchFamily="34" charset="-122"/>
                <a:ea typeface="微软雅黑" panose="020B0503020204020204" pitchFamily="34" charset="-122"/>
              </a:rPr>
              <a:t>下载</a:t>
            </a:r>
            <a:r>
              <a:rPr lang="zh-CN" altLang="en-US" sz="1400" b="1" dirty="0">
                <a:latin typeface="微软雅黑" panose="020B0503020204020204" pitchFamily="34" charset="-122"/>
                <a:ea typeface="微软雅黑" panose="020B0503020204020204" pitchFamily="34" charset="-122"/>
              </a:rPr>
              <a:t>内容</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 单个下载：格式：矢量</a:t>
            </a:r>
            <a:r>
              <a:rPr lang="zh-CN" altLang="en-US" sz="1400" dirty="0">
                <a:latin typeface="微软雅黑" panose="020B0503020204020204" pitchFamily="34" charset="-122"/>
                <a:ea typeface="微软雅黑" panose="020B0503020204020204" pitchFamily="34" charset="-122"/>
              </a:rPr>
              <a:t>图格式（</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svg</a:t>
            </a: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。可选择：</a:t>
            </a:r>
            <a:r>
              <a:rPr lang="en-US" altLang="zh-CN" sz="1400" dirty="0" smtClean="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）微信小程序二维码图片格式； </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H5</a:t>
            </a:r>
            <a:r>
              <a:rPr lang="zh-CN" altLang="en-US" sz="1400" dirty="0">
                <a:latin typeface="微软雅黑" panose="020B0503020204020204" pitchFamily="34" charset="-122"/>
                <a:ea typeface="微软雅黑" panose="020B0503020204020204" pitchFamily="34" charset="-122"/>
              </a:rPr>
              <a:t>二维码图片</a:t>
            </a:r>
            <a:r>
              <a:rPr lang="zh-CN" altLang="en-US" sz="1400" dirty="0" smtClean="0">
                <a:latin typeface="微软雅黑" panose="020B0503020204020204" pitchFamily="34" charset="-122"/>
                <a:ea typeface="微软雅黑" panose="020B0503020204020204" pitchFamily="34" charset="-122"/>
              </a:rPr>
              <a:t>格式；</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 按订单、按</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“下载”：</a:t>
            </a:r>
            <a:r>
              <a:rPr lang="en-US" altLang="zh-CN" sz="1400" dirty="0" smtClean="0">
                <a:latin typeface="微软雅黑" panose="020B0503020204020204" pitchFamily="34" charset="-122"/>
                <a:ea typeface="微软雅黑" panose="020B0503020204020204" pitchFamily="34" charset="-122"/>
              </a:rPr>
              <a:t>.csv</a:t>
            </a:r>
            <a:r>
              <a:rPr lang="zh-CN" altLang="en-US" sz="1400" dirty="0" smtClean="0">
                <a:latin typeface="微软雅黑" panose="020B0503020204020204" pitchFamily="34" charset="-122"/>
                <a:ea typeface="微软雅黑" panose="020B0503020204020204" pitchFamily="34" charset="-122"/>
              </a:rPr>
              <a:t>格式；</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200" b="1" dirty="0" smtClean="0">
                <a:latin typeface="微软雅黑" panose="020B0503020204020204" pitchFamily="34" charset="-122"/>
                <a:ea typeface="微软雅黑" panose="020B0503020204020204" pitchFamily="34" charset="-122"/>
              </a:rPr>
              <a:t>按订单下载</a:t>
            </a:r>
            <a:endParaRPr lang="en-US" altLang="zh-CN" sz="1200" b="1"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下载提示：如下图展示。按订单下载，提示用户</a:t>
            </a:r>
            <a:r>
              <a:rPr lang="zh-CN" altLang="en-US" sz="1400" dirty="0">
                <a:latin typeface="微软雅黑" panose="020B0503020204020204" pitchFamily="34" charset="-122"/>
                <a:ea typeface="微软雅黑" panose="020B0503020204020204" pitchFamily="34" charset="-122"/>
              </a:rPr>
              <a:t>一键</a:t>
            </a:r>
            <a:r>
              <a:rPr lang="zh-CN" altLang="en-US" sz="1400" dirty="0" smtClean="0">
                <a:latin typeface="微软雅黑" panose="020B0503020204020204" pitchFamily="34" charset="-122"/>
                <a:ea typeface="微软雅黑" panose="020B0503020204020204" pitchFamily="34" charset="-122"/>
              </a:rPr>
              <a:t>下载订单中全部二维码；</a:t>
            </a:r>
            <a:endParaRPr lang="en-US" altLang="zh-CN" sz="14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243043" y="1033929"/>
            <a:ext cx="3433029" cy="369332"/>
          </a:xfrm>
          <a:prstGeom prst="rect">
            <a:avLst/>
          </a:prstGeom>
          <a:noFill/>
        </p:spPr>
        <p:txBody>
          <a:bodyPr wrap="square" rtlCol="0">
            <a:spAutoFit/>
          </a:bodyPr>
          <a:lstStyle/>
          <a:p>
            <a:r>
              <a:rPr lang="en-US" altLang="zh-CN" b="1" dirty="0" smtClean="0">
                <a:solidFill>
                  <a:srgbClr val="FF0000"/>
                </a:solidFill>
                <a:latin typeface="微软雅黑" panose="020B0503020204020204" pitchFamily="34" charset="-122"/>
                <a:ea typeface="微软雅黑" panose="020B0503020204020204" pitchFamily="34" charset="-122"/>
              </a:rPr>
              <a:t>1. </a:t>
            </a:r>
            <a:r>
              <a:rPr lang="zh-CN" altLang="en-US" b="1" dirty="0" smtClean="0">
                <a:solidFill>
                  <a:srgbClr val="FF0000"/>
                </a:solidFill>
                <a:latin typeface="微软雅黑" panose="020B0503020204020204" pitchFamily="34" charset="-122"/>
                <a:ea typeface="微软雅黑" panose="020B0503020204020204" pitchFamily="34" charset="-122"/>
              </a:rPr>
              <a:t>高级版版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164417" y="340186"/>
            <a:ext cx="2741638" cy="377411"/>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2022.07.07</a:t>
            </a:r>
          </a:p>
        </p:txBody>
      </p:sp>
      <p:sp>
        <p:nvSpPr>
          <p:cNvPr id="7" name="矩形 6"/>
          <p:cNvSpPr/>
          <p:nvPr/>
        </p:nvSpPr>
        <p:spPr>
          <a:xfrm>
            <a:off x="243043" y="6238009"/>
            <a:ext cx="5808000" cy="307777"/>
          </a:xfrm>
          <a:prstGeom prst="rect">
            <a:avLst/>
          </a:prstGeom>
        </p:spPr>
        <p:txBody>
          <a:bodyPr wrap="none">
            <a:spAutoFit/>
          </a:bodyPr>
          <a:lstStyle/>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）下载查询结果</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默认的列表模式中，</a:t>
            </a:r>
            <a:r>
              <a:rPr lang="zh-CN" altLang="en-US" sz="1400" dirty="0" smtClean="0">
                <a:latin typeface="微软雅黑" panose="020B0503020204020204" pitchFamily="34" charset="-122"/>
                <a:ea typeface="微软雅黑" panose="020B0503020204020204" pitchFamily="34" charset="-122"/>
              </a:rPr>
              <a:t>针对</a:t>
            </a:r>
            <a:r>
              <a:rPr lang="zh-CN" altLang="en-US" sz="1400" dirty="0">
                <a:latin typeface="微软雅黑" panose="020B0503020204020204" pitchFamily="34" charset="-122"/>
                <a:ea typeface="微软雅黑" panose="020B0503020204020204" pitchFamily="34" charset="-122"/>
              </a:rPr>
              <a:t>检索结果下载，</a:t>
            </a:r>
            <a:r>
              <a:rPr lang="en-US" altLang="zh-CN" sz="1400" dirty="0">
                <a:latin typeface="微软雅黑" panose="020B0503020204020204" pitchFamily="34" charset="-122"/>
                <a:ea typeface="微软雅黑" panose="020B0503020204020204" pitchFamily="34" charset="-122"/>
              </a:rPr>
              <a:t>.csv</a:t>
            </a:r>
            <a:r>
              <a:rPr lang="zh-CN" altLang="en-US" sz="1400" dirty="0">
                <a:latin typeface="微软雅黑" panose="020B0503020204020204" pitchFamily="34" charset="-122"/>
                <a:ea typeface="微软雅黑" panose="020B0503020204020204" pitchFamily="34" charset="-122"/>
              </a:rPr>
              <a:t>格式；</a:t>
            </a:r>
          </a:p>
        </p:txBody>
      </p:sp>
      <p:pic>
        <p:nvPicPr>
          <p:cNvPr id="2" name="图片 1"/>
          <p:cNvPicPr>
            <a:picLocks noChangeAspect="1"/>
          </p:cNvPicPr>
          <p:nvPr/>
        </p:nvPicPr>
        <p:blipFill>
          <a:blip r:embed="rId2"/>
          <a:stretch>
            <a:fillRect/>
          </a:stretch>
        </p:blipFill>
        <p:spPr>
          <a:xfrm>
            <a:off x="400931" y="4019107"/>
            <a:ext cx="4198923" cy="177161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3705" y="487807"/>
            <a:ext cx="1467068"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下载流程图</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6" name="矩形 15"/>
          <p:cNvSpPr/>
          <p:nvPr/>
        </p:nvSpPr>
        <p:spPr>
          <a:xfrm>
            <a:off x="3152159" y="2309890"/>
            <a:ext cx="960203"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1234589" y="2309890"/>
            <a:ext cx="905182"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防伪签</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0" name="直接箭头连接符 19"/>
          <p:cNvCxnSpPr>
            <a:stCxn id="19" idx="3"/>
            <a:endCxn id="16" idx="1"/>
          </p:cNvCxnSpPr>
          <p:nvPr/>
        </p:nvCxnSpPr>
        <p:spPr>
          <a:xfrm>
            <a:off x="2139771" y="2501168"/>
            <a:ext cx="1012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366385" y="2370362"/>
            <a:ext cx="46679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对应</a:t>
            </a:r>
            <a:endParaRPr lang="en-US" altLang="zh-CN" sz="1100" dirty="0" smtClean="0">
              <a:latin typeface="微软雅黑" panose="020B0503020204020204" pitchFamily="34" charset="-122"/>
              <a:ea typeface="微软雅黑" panose="020B0503020204020204" pitchFamily="34" charset="-122"/>
            </a:endParaRPr>
          </a:p>
        </p:txBody>
      </p:sp>
      <p:sp>
        <p:nvSpPr>
          <p:cNvPr id="24" name="文本框 23"/>
          <p:cNvSpPr txBox="1"/>
          <p:nvPr/>
        </p:nvSpPr>
        <p:spPr>
          <a:xfrm>
            <a:off x="865134" y="1194331"/>
            <a:ext cx="938077" cy="307777"/>
          </a:xfrm>
          <a:prstGeom prst="rect">
            <a:avLst/>
          </a:prstGeom>
          <a:noFill/>
        </p:spPr>
        <p:txBody>
          <a:bodyPr wrap="none" rtlCol="0">
            <a:spAutoFit/>
          </a:bodyPr>
          <a:lstStyle/>
          <a:p>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防伪签</a:t>
            </a:r>
            <a:endParaRPr lang="zh-CN" altLang="en-US" sz="1400" b="1"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865134" y="1582432"/>
            <a:ext cx="10467884" cy="415498"/>
          </a:xfrm>
          <a:prstGeom prst="rect">
            <a:avLst/>
          </a:prstGeom>
          <a:noFill/>
        </p:spPr>
        <p:txBody>
          <a:bodyPr wrap="square" rtlCol="0">
            <a:spAutoFit/>
          </a:bodyPr>
          <a:lstStyle/>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防伪签：基础版和高级版防伪签，由于防伪签为预印刷，因此防伪签对应的码一定是非标准的，</a:t>
            </a:r>
            <a:r>
              <a:rPr lang="en-US" altLang="zh-CN" sz="1400" dirty="0" smtClean="0">
                <a:latin typeface="微软雅黑" panose="020B0503020204020204" pitchFamily="34" charset="-122"/>
                <a:ea typeface="微软雅黑" panose="020B0503020204020204" pitchFamily="34" charset="-122"/>
              </a:rPr>
              <a:t>GS1.</a:t>
            </a:r>
            <a:r>
              <a:rPr lang="zh-CN" altLang="en-US" sz="1400" dirty="0" smtClean="0">
                <a:latin typeface="微软雅黑" panose="020B0503020204020204" pitchFamily="34" charset="-122"/>
                <a:ea typeface="微软雅黑" panose="020B0503020204020204" pitchFamily="34" charset="-122"/>
              </a:rPr>
              <a:t>格式展示</a:t>
            </a:r>
            <a:endParaRPr lang="en-US" altLang="zh-CN" sz="1400" dirty="0" smtClean="0">
              <a:latin typeface="微软雅黑" panose="020B0503020204020204" pitchFamily="34" charset="-122"/>
              <a:ea typeface="微软雅黑" panose="020B0503020204020204" pitchFamily="34" charset="-122"/>
            </a:endParaRPr>
          </a:p>
        </p:txBody>
      </p:sp>
      <p:sp>
        <p:nvSpPr>
          <p:cNvPr id="41" name="矩形 40"/>
          <p:cNvSpPr/>
          <p:nvPr/>
        </p:nvSpPr>
        <p:spPr>
          <a:xfrm>
            <a:off x="5041623" y="2309890"/>
            <a:ext cx="1360967"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非标准二维码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43" name="直接箭头连接符 42"/>
          <p:cNvCxnSpPr>
            <a:stCxn id="16" idx="3"/>
            <a:endCxn id="41" idx="1"/>
          </p:cNvCxnSpPr>
          <p:nvPr/>
        </p:nvCxnSpPr>
        <p:spPr>
          <a:xfrm>
            <a:off x="4112362" y="2501168"/>
            <a:ext cx="929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4348215" y="2370362"/>
            <a:ext cx="46679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下载</a:t>
            </a:r>
            <a:endParaRPr lang="en-US" altLang="zh-CN" sz="1100" dirty="0" smtClean="0">
              <a:latin typeface="微软雅黑" panose="020B0503020204020204" pitchFamily="34" charset="-122"/>
              <a:ea typeface="微软雅黑" panose="020B0503020204020204" pitchFamily="34" charset="-122"/>
            </a:endParaRPr>
          </a:p>
        </p:txBody>
      </p:sp>
      <p:sp>
        <p:nvSpPr>
          <p:cNvPr id="12" name="文本框 11"/>
          <p:cNvSpPr txBox="1"/>
          <p:nvPr/>
        </p:nvSpPr>
        <p:spPr>
          <a:xfrm>
            <a:off x="9164417" y="340186"/>
            <a:ext cx="2741638"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2022.06.16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81124" y="2188096"/>
            <a:ext cx="146706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商品二维码</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5281124" y="3405157"/>
            <a:ext cx="1370888"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a:solidFill>
                  <a:srgbClr val="333333"/>
                </a:solidFill>
                <a:latin typeface="微软雅黑" panose="020B0503020204020204" pitchFamily="34" charset="-122"/>
                <a:ea typeface="微软雅黑" panose="020B0503020204020204" pitchFamily="34" charset="-122"/>
              </a:rPr>
              <a:t>二维</a:t>
            </a:r>
            <a:r>
              <a:rPr lang="zh-CN" altLang="en-US" sz="1400" dirty="0" smtClean="0">
                <a:solidFill>
                  <a:srgbClr val="333333"/>
                </a:solidFill>
                <a:latin typeface="微软雅黑" panose="020B0503020204020204" pitchFamily="34" charset="-122"/>
                <a:ea typeface="微软雅黑" panose="020B0503020204020204" pitchFamily="34" charset="-122"/>
              </a:rPr>
              <a:t>码激活</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5281124" y="3853207"/>
            <a:ext cx="1370888"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二维码下载</a:t>
            </a:r>
            <a:endParaRPr lang="zh-CN" altLang="en-US"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4481022" y="2597459"/>
            <a:ext cx="4293327"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主要服务用户进行商品级二维码激活生成与管理</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3705" y="487807"/>
            <a:ext cx="1467068"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下载流程图</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65134" y="1338854"/>
            <a:ext cx="2374368" cy="307777"/>
          </a:xfrm>
          <a:prstGeom prst="rect">
            <a:avLst/>
          </a:prstGeom>
          <a:noFill/>
        </p:spPr>
        <p:txBody>
          <a:bodyPr wrap="none" rtlCol="0">
            <a:spAutoFit/>
          </a:bodyPr>
          <a:lstStyle/>
          <a:p>
            <a:r>
              <a:rPr lang="en-US" altLang="zh-CN" sz="1400" b="1" dirty="0" smtClean="0">
                <a:latin typeface="微软雅黑" panose="020B0503020204020204" pitchFamily="34" charset="-122"/>
                <a:ea typeface="微软雅黑" panose="020B0503020204020204" pitchFamily="34" charset="-122"/>
              </a:rPr>
              <a:t>2. </a:t>
            </a:r>
            <a:r>
              <a:rPr lang="zh-CN" altLang="en-US" sz="1400" b="1" dirty="0" smtClean="0">
                <a:latin typeface="微软雅黑" panose="020B0503020204020204" pitchFamily="34" charset="-122"/>
                <a:ea typeface="微软雅黑" panose="020B0503020204020204" pitchFamily="34" charset="-122"/>
              </a:rPr>
              <a:t>基础版（免费版）防伪码</a:t>
            </a:r>
            <a:endParaRPr lang="zh-CN" altLang="en-US" sz="1400" b="1"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865134" y="1715744"/>
            <a:ext cx="10467884"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由于基础版在未绑定</a:t>
            </a:r>
            <a:r>
              <a:rPr lang="en-US" altLang="zh-CN" sz="1400" dirty="0">
                <a:latin typeface="微软雅黑" panose="020B0503020204020204" pitchFamily="34" charset="-122"/>
                <a:ea typeface="微软雅黑" panose="020B0503020204020204" pitchFamily="34" charset="-122"/>
              </a:rPr>
              <a:t>GTIN</a:t>
            </a:r>
            <a:r>
              <a:rPr lang="zh-CN" altLang="en-US" sz="1400" dirty="0">
                <a:latin typeface="微软雅黑" panose="020B0503020204020204" pitchFamily="34" charset="-122"/>
                <a:ea typeface="微软雅黑" panose="020B0503020204020204" pitchFamily="34" charset="-122"/>
              </a:rPr>
              <a:t>的情况下，属于未激活防伪码，会出现扫码无内容展示情况。因此，基础版防伪码使用必须绑定</a:t>
            </a:r>
            <a:r>
              <a:rPr lang="en-US" altLang="zh-CN" sz="1400" dirty="0">
                <a:latin typeface="微软雅黑" panose="020B0503020204020204" pitchFamily="34" charset="-122"/>
                <a:ea typeface="微软雅黑" panose="020B0503020204020204" pitchFamily="34" charset="-122"/>
              </a:rPr>
              <a:t>GTIN</a:t>
            </a:r>
            <a:r>
              <a:rPr lang="zh-CN" altLang="en-US" sz="1400" dirty="0">
                <a:latin typeface="微软雅黑" panose="020B0503020204020204" pitchFamily="34" charset="-122"/>
                <a:ea typeface="微软雅黑" panose="020B0503020204020204" pitchFamily="34" charset="-122"/>
              </a:rPr>
              <a:t>激活防伪码，才可以下载使用。</a:t>
            </a:r>
          </a:p>
        </p:txBody>
      </p:sp>
      <p:sp>
        <p:nvSpPr>
          <p:cNvPr id="13" name="矩形 12"/>
          <p:cNvSpPr/>
          <p:nvPr/>
        </p:nvSpPr>
        <p:spPr>
          <a:xfrm>
            <a:off x="865134" y="3556796"/>
            <a:ext cx="905182"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4" name="直接箭头连接符 13"/>
          <p:cNvCxnSpPr>
            <a:stCxn id="13" idx="3"/>
            <a:endCxn id="23" idx="1"/>
          </p:cNvCxnSpPr>
          <p:nvPr/>
        </p:nvCxnSpPr>
        <p:spPr>
          <a:xfrm flipV="1">
            <a:off x="1770316" y="3748073"/>
            <a:ext cx="626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478237" y="3443771"/>
            <a:ext cx="2242077" cy="54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不支持下载</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（防伪码无法使用）</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8" name="直接箭头连接符 17"/>
          <p:cNvCxnSpPr>
            <a:stCxn id="23" idx="3"/>
            <a:endCxn id="17" idx="1"/>
          </p:cNvCxnSpPr>
          <p:nvPr/>
        </p:nvCxnSpPr>
        <p:spPr>
          <a:xfrm flipV="1">
            <a:off x="3742906" y="3713771"/>
            <a:ext cx="1735331" cy="3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菱形 22"/>
          <p:cNvSpPr/>
          <p:nvPr/>
        </p:nvSpPr>
        <p:spPr>
          <a:xfrm>
            <a:off x="2397107" y="3479041"/>
            <a:ext cx="1345799"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是否绑定</a:t>
            </a:r>
            <a:r>
              <a:rPr lang="en-US" altLang="zh-CN" sz="1100" dirty="0" smtClean="0">
                <a:solidFill>
                  <a:schemeClr val="tx1"/>
                </a:solidFill>
                <a:latin typeface="微软雅黑" panose="020B0503020204020204" pitchFamily="34" charset="-122"/>
                <a:ea typeface="微软雅黑" panose="020B0503020204020204" pitchFamily="34" charset="-122"/>
              </a:rPr>
              <a:t>GTIN</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3910712" y="3617267"/>
            <a:ext cx="1313181"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否：未激活防伪码</a:t>
            </a:r>
            <a:endParaRPr lang="en-US" altLang="zh-CN" sz="1100" dirty="0" smtClean="0">
              <a:latin typeface="微软雅黑" panose="020B0503020204020204" pitchFamily="34" charset="-122"/>
              <a:ea typeface="微软雅黑" panose="020B0503020204020204" pitchFamily="34" charset="-122"/>
            </a:endParaRPr>
          </a:p>
        </p:txBody>
      </p:sp>
      <p:sp>
        <p:nvSpPr>
          <p:cNvPr id="31" name="矩形 30"/>
          <p:cNvSpPr/>
          <p:nvPr/>
        </p:nvSpPr>
        <p:spPr>
          <a:xfrm>
            <a:off x="5478236" y="4593952"/>
            <a:ext cx="2242077" cy="54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下载：标准商品二维码格式</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2dcode.org/</a:t>
            </a:r>
            <a:r>
              <a:rPr lang="en-US" altLang="zh-CN" sz="1200" dirty="0" err="1"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8" name="肘形连接符 27"/>
          <p:cNvCxnSpPr>
            <a:stCxn id="23" idx="2"/>
            <a:endCxn id="31" idx="1"/>
          </p:cNvCxnSpPr>
          <p:nvPr/>
        </p:nvCxnSpPr>
        <p:spPr>
          <a:xfrm rot="16200000" flipH="1">
            <a:off x="3850698" y="3236413"/>
            <a:ext cx="846847" cy="24082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859496" y="4756970"/>
            <a:ext cx="1172116" cy="261610"/>
          </a:xfrm>
          <a:prstGeom prst="rect">
            <a:avLst/>
          </a:prstGeom>
          <a:solidFill>
            <a:schemeClr val="bg1"/>
          </a:solidFill>
        </p:spPr>
        <p:txBody>
          <a:bodyPr wrap="none">
            <a:spAutoFit/>
          </a:bodyPr>
          <a:lstStyle/>
          <a:p>
            <a:pPr algn="ctr"/>
            <a:r>
              <a:rPr lang="zh-CN" altLang="en-US" sz="1100" dirty="0">
                <a:latin typeface="微软雅黑" panose="020B0503020204020204" pitchFamily="34" charset="-122"/>
                <a:ea typeface="微软雅黑" panose="020B0503020204020204" pitchFamily="34" charset="-122"/>
              </a:rPr>
              <a:t>是</a:t>
            </a:r>
            <a:r>
              <a:rPr lang="zh-CN" altLang="en-US" sz="1100" dirty="0" smtClean="0">
                <a:latin typeface="微软雅黑" panose="020B0503020204020204" pitchFamily="34" charset="-122"/>
                <a:ea typeface="微软雅黑" panose="020B0503020204020204" pitchFamily="34" charset="-122"/>
              </a:rPr>
              <a:t>：激活防伪码</a:t>
            </a:r>
            <a:endParaRPr lang="en-US" altLang="zh-CN" sz="1100" dirty="0" smtClean="0">
              <a:latin typeface="微软雅黑" panose="020B0503020204020204" pitchFamily="34" charset="-122"/>
              <a:ea typeface="微软雅黑" panose="020B0503020204020204" pitchFamily="34" charset="-122"/>
            </a:endParaRPr>
          </a:p>
        </p:txBody>
      </p:sp>
      <p:sp>
        <p:nvSpPr>
          <p:cNvPr id="15" name="文本框 14"/>
          <p:cNvSpPr txBox="1"/>
          <p:nvPr/>
        </p:nvSpPr>
        <p:spPr>
          <a:xfrm>
            <a:off x="9164417" y="340186"/>
            <a:ext cx="2741638"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2022.06.16</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3705" y="487807"/>
            <a:ext cx="1467068"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下载流程图</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65134" y="1338854"/>
            <a:ext cx="1476686" cy="307777"/>
          </a:xfrm>
          <a:prstGeom prst="rect">
            <a:avLst/>
          </a:prstGeom>
          <a:noFill/>
        </p:spPr>
        <p:txBody>
          <a:bodyPr wrap="none" rtlCol="0">
            <a:spAutoFit/>
          </a:bodyPr>
          <a:lstStyle/>
          <a:p>
            <a:r>
              <a:rPr lang="en-US" altLang="zh-CN" sz="1400" b="1" dirty="0" smtClean="0">
                <a:latin typeface="微软雅黑" panose="020B0503020204020204" pitchFamily="34" charset="-122"/>
                <a:ea typeface="微软雅黑" panose="020B0503020204020204" pitchFamily="34" charset="-122"/>
              </a:rPr>
              <a:t>3. </a:t>
            </a:r>
            <a:r>
              <a:rPr lang="zh-CN" altLang="en-US" sz="1400" b="1" dirty="0" smtClean="0">
                <a:latin typeface="微软雅黑" panose="020B0503020204020204" pitchFamily="34" charset="-122"/>
                <a:ea typeface="微软雅黑" panose="020B0503020204020204" pitchFamily="34" charset="-122"/>
              </a:rPr>
              <a:t>高级版防伪码</a:t>
            </a:r>
            <a:endParaRPr lang="zh-CN" altLang="en-US" sz="1400" b="1"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865134" y="1715744"/>
            <a:ext cx="10467884" cy="377411"/>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情景一：</a:t>
            </a:r>
            <a:r>
              <a:rPr lang="zh-CN" altLang="en-US" sz="1400" b="1" dirty="0" smtClean="0">
                <a:latin typeface="微软雅黑" panose="020B0503020204020204" pitchFamily="34" charset="-122"/>
                <a:ea typeface="微软雅黑" panose="020B0503020204020204" pitchFamily="34" charset="-122"/>
              </a:rPr>
              <a:t>未</a:t>
            </a:r>
            <a:r>
              <a:rPr lang="zh-CN" altLang="en-US" sz="1400" b="1" dirty="0">
                <a:latin typeface="微软雅黑" panose="020B0503020204020204" pitchFamily="34" charset="-122"/>
                <a:ea typeface="微软雅黑" panose="020B0503020204020204" pitchFamily="34" charset="-122"/>
              </a:rPr>
              <a:t>绑定</a:t>
            </a:r>
            <a:r>
              <a:rPr lang="en-US" altLang="zh-CN" sz="1400" b="1" dirty="0">
                <a:latin typeface="微软雅黑" panose="020B0503020204020204" pitchFamily="34" charset="-122"/>
                <a:ea typeface="微软雅黑" panose="020B0503020204020204" pitchFamily="34" charset="-122"/>
              </a:rPr>
              <a:t>GTIN</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用户</a:t>
            </a:r>
            <a:r>
              <a:rPr lang="zh-CN" altLang="en-US" sz="1400" dirty="0">
                <a:solidFill>
                  <a:srgbClr val="FF0000"/>
                </a:solidFill>
                <a:latin typeface="微软雅黑" panose="020B0503020204020204" pitchFamily="34" charset="-122"/>
                <a:ea typeface="微软雅黑" panose="020B0503020204020204" pitchFamily="34" charset="-122"/>
              </a:rPr>
              <a:t>未绑定</a:t>
            </a:r>
            <a:r>
              <a:rPr lang="en-US" altLang="zh-CN" sz="1400" dirty="0">
                <a:latin typeface="微软雅黑" panose="020B0503020204020204" pitchFamily="34" charset="-122"/>
                <a:ea typeface="微软雅黑" panose="020B0503020204020204" pitchFamily="34" charset="-122"/>
              </a:rPr>
              <a:t>GTIN</a:t>
            </a:r>
            <a:r>
              <a:rPr lang="zh-CN" altLang="en-US" sz="1400" dirty="0">
                <a:latin typeface="微软雅黑" panose="020B0503020204020204" pitchFamily="34" charset="-122"/>
                <a:ea typeface="微软雅黑" panose="020B0503020204020204" pitchFamily="34" charset="-122"/>
              </a:rPr>
              <a:t>，直接下载</a:t>
            </a:r>
            <a:r>
              <a:rPr lang="zh-CN" altLang="en-US" sz="1400" dirty="0" smtClean="0">
                <a:latin typeface="微软雅黑" panose="020B0503020204020204" pitchFamily="34" charset="-122"/>
                <a:ea typeface="微软雅黑" panose="020B0503020204020204" pitchFamily="34" charset="-122"/>
              </a:rPr>
              <a:t>使用。下载：非标准二维码；内容：扫码显示企业门户。</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865134" y="2495536"/>
            <a:ext cx="905182"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4" name="直接箭头连接符 13"/>
          <p:cNvCxnSpPr>
            <a:stCxn id="13" idx="3"/>
            <a:endCxn id="20" idx="1"/>
          </p:cNvCxnSpPr>
          <p:nvPr/>
        </p:nvCxnSpPr>
        <p:spPr>
          <a:xfrm>
            <a:off x="1770316" y="2686814"/>
            <a:ext cx="1411850" cy="3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001591" y="2539909"/>
            <a:ext cx="949299"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未绑定</a:t>
            </a:r>
            <a:r>
              <a:rPr lang="en-US" altLang="zh-CN" sz="1100" dirty="0" smtClean="0">
                <a:latin typeface="微软雅黑" panose="020B0503020204020204" pitchFamily="34" charset="-122"/>
                <a:ea typeface="微软雅黑" panose="020B0503020204020204" pitchFamily="34" charset="-122"/>
              </a:rPr>
              <a:t>GTIN</a:t>
            </a:r>
          </a:p>
        </p:txBody>
      </p:sp>
      <p:sp>
        <p:nvSpPr>
          <p:cNvPr id="20" name="矩形 19"/>
          <p:cNvSpPr/>
          <p:nvPr/>
        </p:nvSpPr>
        <p:spPr>
          <a:xfrm>
            <a:off x="3182166" y="2454810"/>
            <a:ext cx="2242077" cy="54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下载：非标准二维码</a:t>
            </a:r>
          </a:p>
          <a:p>
            <a:pPr algn="ct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GS1.</a:t>
            </a:r>
            <a:r>
              <a:rPr lang="zh-CN" altLang="en-US" sz="1200" dirty="0" smtClean="0">
                <a:solidFill>
                  <a:schemeClr val="tx1"/>
                </a:solidFill>
                <a:latin typeface="微软雅黑" panose="020B0503020204020204" pitchFamily="34" charset="-122"/>
                <a:ea typeface="微软雅黑" panose="020B0503020204020204" pitchFamily="34" charset="-122"/>
              </a:rPr>
              <a:t>地址）</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6" name="矩形 25"/>
          <p:cNvSpPr/>
          <p:nvPr/>
        </p:nvSpPr>
        <p:spPr>
          <a:xfrm>
            <a:off x="6383502" y="2533532"/>
            <a:ext cx="905182"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企业门户</a:t>
            </a:r>
          </a:p>
        </p:txBody>
      </p:sp>
      <p:cxnSp>
        <p:nvCxnSpPr>
          <p:cNvPr id="12" name="直接箭头连接符 11"/>
          <p:cNvCxnSpPr>
            <a:stCxn id="20" idx="3"/>
            <a:endCxn id="26" idx="1"/>
          </p:cNvCxnSpPr>
          <p:nvPr/>
        </p:nvCxnSpPr>
        <p:spPr>
          <a:xfrm>
            <a:off x="5424243" y="2724810"/>
            <a:ext cx="959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518341" y="2575007"/>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扫码显示</a:t>
            </a:r>
            <a:endParaRPr lang="en-US" altLang="zh-CN" sz="1100" dirty="0" smtClean="0">
              <a:latin typeface="微软雅黑" panose="020B0503020204020204" pitchFamily="34" charset="-122"/>
              <a:ea typeface="微软雅黑" panose="020B0503020204020204" pitchFamily="34" charset="-122"/>
            </a:endParaRPr>
          </a:p>
        </p:txBody>
      </p:sp>
      <p:sp>
        <p:nvSpPr>
          <p:cNvPr id="22" name="矩形 21"/>
          <p:cNvSpPr/>
          <p:nvPr/>
        </p:nvSpPr>
        <p:spPr>
          <a:xfrm>
            <a:off x="763705" y="3468272"/>
            <a:ext cx="10777652" cy="1708160"/>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情景二：</a:t>
            </a:r>
            <a:r>
              <a:rPr lang="zh-CN" altLang="en-US" sz="1400" b="1" dirty="0">
                <a:latin typeface="微软雅黑" panose="020B0503020204020204" pitchFamily="34" charset="-122"/>
                <a:ea typeface="微软雅黑" panose="020B0503020204020204" pitchFamily="34" charset="-122"/>
              </a:rPr>
              <a:t>未绑定</a:t>
            </a:r>
            <a:r>
              <a:rPr lang="en-US" altLang="zh-CN" sz="1400" b="1" dirty="0" smtClean="0">
                <a:latin typeface="微软雅黑" panose="020B0503020204020204" pitchFamily="34" charset="-122"/>
                <a:ea typeface="微软雅黑" panose="020B0503020204020204" pitchFamily="34" charset="-122"/>
              </a:rPr>
              <a:t>—</a:t>
            </a:r>
            <a:r>
              <a:rPr lang="zh-CN" altLang="en-US" sz="1400" b="1" dirty="0" smtClean="0">
                <a:latin typeface="微软雅黑" panose="020B0503020204020204" pitchFamily="34" charset="-122"/>
                <a:ea typeface="微软雅黑" panose="020B0503020204020204" pitchFamily="34" charset="-122"/>
              </a:rPr>
              <a:t>再绑定</a:t>
            </a:r>
            <a:r>
              <a:rPr lang="zh-CN" altLang="en-US" sz="1400" dirty="0">
                <a:latin typeface="微软雅黑" panose="020B0503020204020204" pitchFamily="34" charset="-122"/>
                <a:ea typeface="微软雅黑" panose="020B0503020204020204" pitchFamily="34" charset="-122"/>
              </a:rPr>
              <a:t>：用户</a:t>
            </a:r>
            <a:r>
              <a:rPr lang="zh-CN" altLang="en-US" sz="1400" dirty="0">
                <a:solidFill>
                  <a:srgbClr val="FF0000"/>
                </a:solidFill>
                <a:latin typeface="微软雅黑" panose="020B0503020204020204" pitchFamily="34" charset="-122"/>
                <a:ea typeface="微软雅黑" panose="020B0503020204020204" pitchFamily="34" charset="-122"/>
              </a:rPr>
              <a:t>未绑定</a:t>
            </a:r>
            <a:r>
              <a:rPr lang="en-US" altLang="zh-CN" sz="1400" dirty="0">
                <a:latin typeface="微软雅黑" panose="020B0503020204020204" pitchFamily="34" charset="-122"/>
                <a:ea typeface="微软雅黑" panose="020B0503020204020204" pitchFamily="34" charset="-122"/>
              </a:rPr>
              <a:t>GTIN</a:t>
            </a:r>
            <a:r>
              <a:rPr lang="zh-CN" altLang="en-US" sz="1400" dirty="0">
                <a:latin typeface="微软雅黑" panose="020B0503020204020204" pitchFamily="34" charset="-122"/>
                <a:ea typeface="微软雅黑" panose="020B0503020204020204" pitchFamily="34" charset="-122"/>
              </a:rPr>
              <a:t>，下载二维码后，用户</a:t>
            </a:r>
            <a:r>
              <a:rPr lang="zh-CN" altLang="en-US" sz="1400" dirty="0">
                <a:solidFill>
                  <a:srgbClr val="FF0000"/>
                </a:solidFill>
                <a:latin typeface="微软雅黑" panose="020B0503020204020204" pitchFamily="34" charset="-122"/>
                <a:ea typeface="微软雅黑" panose="020B0503020204020204" pitchFamily="34" charset="-122"/>
              </a:rPr>
              <a:t>又进行</a:t>
            </a:r>
            <a:r>
              <a:rPr lang="en-US" altLang="zh-CN" sz="1400" dirty="0">
                <a:solidFill>
                  <a:srgbClr val="FF0000"/>
                </a:solidFill>
                <a:latin typeface="微软雅黑" panose="020B0503020204020204" pitchFamily="34" charset="-122"/>
                <a:ea typeface="微软雅黑" panose="020B0503020204020204" pitchFamily="34" charset="-122"/>
              </a:rPr>
              <a:t>GTIN</a:t>
            </a:r>
            <a:r>
              <a:rPr lang="zh-CN" altLang="en-US" sz="1400" dirty="0" smtClean="0">
                <a:solidFill>
                  <a:srgbClr val="FF0000"/>
                </a:solidFill>
                <a:latin typeface="微软雅黑" panose="020B0503020204020204" pitchFamily="34" charset="-122"/>
                <a:ea typeface="微软雅黑" panose="020B0503020204020204" pitchFamily="34" charset="-122"/>
              </a:rPr>
              <a:t>绑定</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Step1</a:t>
            </a:r>
            <a:r>
              <a:rPr lang="zh-CN" altLang="en-US" sz="1400" dirty="0" smtClean="0">
                <a:latin typeface="微软雅黑" panose="020B0503020204020204" pitchFamily="34" charset="-122"/>
                <a:ea typeface="微软雅黑" panose="020B0503020204020204" pitchFamily="34" charset="-122"/>
              </a:rPr>
              <a:t>：未绑定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下载：</a:t>
            </a:r>
            <a:r>
              <a:rPr lang="zh-CN" altLang="en-US" sz="1400" dirty="0">
                <a:latin typeface="微软雅黑" panose="020B0503020204020204" pitchFamily="34" charset="-122"/>
                <a:ea typeface="微软雅黑" panose="020B0503020204020204" pitchFamily="34" charset="-122"/>
              </a:rPr>
              <a:t>非标准二维码；内容：扫码显示企业门户</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Step2</a:t>
            </a:r>
            <a:r>
              <a:rPr lang="zh-CN" altLang="en-US" sz="1400" dirty="0" smtClean="0">
                <a:latin typeface="微软雅黑" panose="020B0503020204020204" pitchFamily="34" charset="-122"/>
                <a:ea typeface="微软雅黑" panose="020B0503020204020204" pitchFamily="34" charset="-122"/>
              </a:rPr>
              <a:t>：又绑定</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后下载：标准</a:t>
            </a:r>
            <a:r>
              <a:rPr lang="zh-CN" altLang="en-US" sz="1400" dirty="0">
                <a:latin typeface="微软雅黑" panose="020B0503020204020204" pitchFamily="34" charset="-122"/>
                <a:ea typeface="微软雅黑" panose="020B0503020204020204" pitchFamily="34" charset="-122"/>
              </a:rPr>
              <a:t>格式二维</a:t>
            </a:r>
            <a:r>
              <a:rPr lang="zh-CN" altLang="en-US" sz="1400" dirty="0" smtClean="0">
                <a:latin typeface="微软雅黑" panose="020B0503020204020204" pitchFamily="34" charset="-122"/>
                <a:ea typeface="微软雅黑" panose="020B0503020204020204" pitchFamily="34" charset="-122"/>
              </a:rPr>
              <a:t>码；内容：扫码显示具体商品信息。</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solidFill>
                  <a:srgbClr val="FF0000"/>
                </a:solidFill>
                <a:latin typeface="微软雅黑" panose="020B0503020204020204" pitchFamily="34" charset="-122"/>
                <a:ea typeface="微软雅黑" panose="020B0503020204020204" pitchFamily="34" charset="-122"/>
              </a:rPr>
              <a:t>提示：情景二中，</a:t>
            </a:r>
            <a:r>
              <a:rPr lang="en-US" altLang="zh-CN" sz="1400" dirty="0" smtClean="0">
                <a:solidFill>
                  <a:srgbClr val="FF0000"/>
                </a:solidFill>
                <a:latin typeface="微软雅黑" panose="020B0503020204020204" pitchFamily="34" charset="-122"/>
                <a:ea typeface="微软雅黑" panose="020B0503020204020204" pitchFamily="34" charset="-122"/>
              </a:rPr>
              <a:t>step1--</a:t>
            </a:r>
            <a:r>
              <a:rPr lang="zh-CN" altLang="en-US" sz="1400" dirty="0" smtClean="0">
                <a:solidFill>
                  <a:srgbClr val="FF0000"/>
                </a:solidFill>
                <a:latin typeface="微软雅黑" panose="020B0503020204020204" pitchFamily="34" charset="-122"/>
                <a:ea typeface="微软雅黑" panose="020B0503020204020204" pitchFamily="34" charset="-122"/>
              </a:rPr>
              <a:t>未绑定时下载的二维码（非标准码），与</a:t>
            </a:r>
            <a:r>
              <a:rPr lang="en-US" altLang="zh-CN" sz="1400" dirty="0" smtClean="0">
                <a:solidFill>
                  <a:srgbClr val="FF0000"/>
                </a:solidFill>
                <a:latin typeface="微软雅黑" panose="020B0503020204020204" pitchFamily="34" charset="-122"/>
                <a:ea typeface="微软雅黑" panose="020B0503020204020204" pitchFamily="34" charset="-122"/>
              </a:rPr>
              <a:t>step2 --</a:t>
            </a:r>
            <a:r>
              <a:rPr lang="zh-CN" altLang="en-US" sz="1400" dirty="0" smtClean="0">
                <a:solidFill>
                  <a:srgbClr val="FF0000"/>
                </a:solidFill>
                <a:latin typeface="微软雅黑" panose="020B0503020204020204" pitchFamily="34" charset="-122"/>
                <a:ea typeface="微软雅黑" panose="020B0503020204020204" pitchFamily="34" charset="-122"/>
              </a:rPr>
              <a:t>绑定</a:t>
            </a:r>
            <a:r>
              <a:rPr lang="en-US" altLang="zh-CN" sz="1400" dirty="0" smtClean="0">
                <a:solidFill>
                  <a:srgbClr val="FF0000"/>
                </a:solidFill>
                <a:latin typeface="微软雅黑" panose="020B0503020204020204" pitchFamily="34" charset="-122"/>
                <a:ea typeface="微软雅黑" panose="020B0503020204020204" pitchFamily="34" charset="-122"/>
              </a:rPr>
              <a:t>GTIN</a:t>
            </a:r>
            <a:r>
              <a:rPr lang="zh-CN" altLang="en-US" sz="1400" dirty="0" smtClean="0">
                <a:solidFill>
                  <a:srgbClr val="FF0000"/>
                </a:solidFill>
                <a:latin typeface="微软雅黑" panose="020B0503020204020204" pitchFamily="34" charset="-122"/>
                <a:ea typeface="微软雅黑" panose="020B0503020204020204" pitchFamily="34" charset="-122"/>
              </a:rPr>
              <a:t>后下载的二维码（标准商品二维码），在</a:t>
            </a:r>
            <a:r>
              <a:rPr lang="en-US" altLang="zh-CN" sz="1400" dirty="0" smtClean="0">
                <a:solidFill>
                  <a:srgbClr val="FF0000"/>
                </a:solidFill>
                <a:latin typeface="微软雅黑" panose="020B0503020204020204" pitchFamily="34" charset="-122"/>
                <a:ea typeface="微软雅黑" panose="020B0503020204020204" pitchFamily="34" charset="-122"/>
              </a:rPr>
              <a:t>step2</a:t>
            </a:r>
            <a:r>
              <a:rPr lang="zh-CN" altLang="en-US" sz="1400" dirty="0" smtClean="0">
                <a:solidFill>
                  <a:srgbClr val="FF0000"/>
                </a:solidFill>
                <a:latin typeface="微软雅黑" panose="020B0503020204020204" pitchFamily="34" charset="-122"/>
                <a:ea typeface="微软雅黑" panose="020B0503020204020204" pitchFamily="34" charset="-122"/>
              </a:rPr>
              <a:t>绑定</a:t>
            </a:r>
            <a:r>
              <a:rPr lang="en-US" altLang="zh-CN" sz="1400" dirty="0" smtClean="0">
                <a:solidFill>
                  <a:srgbClr val="FF0000"/>
                </a:solidFill>
                <a:latin typeface="微软雅黑" panose="020B0503020204020204" pitchFamily="34" charset="-122"/>
                <a:ea typeface="微软雅黑" panose="020B0503020204020204" pitchFamily="34" charset="-122"/>
              </a:rPr>
              <a:t>GTIN</a:t>
            </a:r>
            <a:r>
              <a:rPr lang="zh-CN" altLang="en-US" sz="1400" dirty="0" smtClean="0">
                <a:solidFill>
                  <a:srgbClr val="FF0000"/>
                </a:solidFill>
                <a:latin typeface="微软雅黑" panose="020B0503020204020204" pitchFamily="34" charset="-122"/>
                <a:ea typeface="微软雅黑" panose="020B0503020204020204" pitchFamily="34" charset="-122"/>
              </a:rPr>
              <a:t>完成后，两个防伪码是都可以使用的，</a:t>
            </a:r>
            <a:r>
              <a:rPr lang="zh-CN" altLang="en-US" sz="1400" dirty="0">
                <a:solidFill>
                  <a:srgbClr val="FF0000"/>
                </a:solidFill>
                <a:latin typeface="微软雅黑" panose="020B0503020204020204" pitchFamily="34" charset="-122"/>
                <a:ea typeface="微软雅黑" panose="020B0503020204020204" pitchFamily="34" charset="-122"/>
              </a:rPr>
              <a:t>扫码后展示内容</a:t>
            </a:r>
            <a:r>
              <a:rPr lang="zh-CN" altLang="en-US" sz="1400" dirty="0" smtClean="0">
                <a:solidFill>
                  <a:srgbClr val="FF0000"/>
                </a:solidFill>
                <a:latin typeface="微软雅黑" panose="020B0503020204020204" pitchFamily="34" charset="-122"/>
                <a:ea typeface="微软雅黑" panose="020B0503020204020204" pitchFamily="34" charset="-122"/>
              </a:rPr>
              <a:t>都是绑定</a:t>
            </a:r>
            <a:r>
              <a:rPr lang="en-US" altLang="zh-CN" sz="1400" dirty="0">
                <a:solidFill>
                  <a:srgbClr val="FF0000"/>
                </a:solidFill>
                <a:latin typeface="微软雅黑" panose="020B0503020204020204" pitchFamily="34" charset="-122"/>
                <a:ea typeface="微软雅黑" panose="020B0503020204020204" pitchFamily="34" charset="-122"/>
              </a:rPr>
              <a:t>GTIN</a:t>
            </a:r>
            <a:r>
              <a:rPr lang="zh-CN" altLang="en-US" sz="1400" dirty="0">
                <a:solidFill>
                  <a:srgbClr val="FF0000"/>
                </a:solidFill>
                <a:latin typeface="微软雅黑" panose="020B0503020204020204" pitchFamily="34" charset="-122"/>
                <a:ea typeface="微软雅黑" panose="020B0503020204020204" pitchFamily="34" charset="-122"/>
              </a:rPr>
              <a:t>详情页。</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33" name="矩形 32"/>
          <p:cNvSpPr/>
          <p:nvPr/>
        </p:nvSpPr>
        <p:spPr>
          <a:xfrm>
            <a:off x="865134" y="5594763"/>
            <a:ext cx="905182"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5" name="直接箭头连接符 34"/>
          <p:cNvCxnSpPr>
            <a:stCxn id="33" idx="3"/>
            <a:endCxn id="37" idx="1"/>
          </p:cNvCxnSpPr>
          <p:nvPr/>
        </p:nvCxnSpPr>
        <p:spPr>
          <a:xfrm>
            <a:off x="1770316" y="5786041"/>
            <a:ext cx="1411850" cy="3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01591" y="5639136"/>
            <a:ext cx="949299"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未绑定</a:t>
            </a:r>
            <a:r>
              <a:rPr lang="en-US" altLang="zh-CN" sz="1100" dirty="0" smtClean="0">
                <a:latin typeface="微软雅黑" panose="020B0503020204020204" pitchFamily="34" charset="-122"/>
                <a:ea typeface="微软雅黑" panose="020B0503020204020204" pitchFamily="34" charset="-122"/>
              </a:rPr>
              <a:t>GTIN</a:t>
            </a:r>
          </a:p>
        </p:txBody>
      </p:sp>
      <p:sp>
        <p:nvSpPr>
          <p:cNvPr id="37" name="矩形 36"/>
          <p:cNvSpPr/>
          <p:nvPr/>
        </p:nvSpPr>
        <p:spPr>
          <a:xfrm>
            <a:off x="3182166" y="5554037"/>
            <a:ext cx="2242077" cy="54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下载：非标准二维码</a:t>
            </a:r>
          </a:p>
          <a:p>
            <a:pPr algn="ct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GS1.</a:t>
            </a:r>
            <a:r>
              <a:rPr lang="zh-CN" altLang="en-US" sz="1200" dirty="0" smtClean="0">
                <a:solidFill>
                  <a:schemeClr val="tx1"/>
                </a:solidFill>
                <a:latin typeface="微软雅黑" panose="020B0503020204020204" pitchFamily="34" charset="-122"/>
                <a:ea typeface="微软雅黑" panose="020B0503020204020204" pitchFamily="34" charset="-122"/>
              </a:rPr>
              <a:t>地址）</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9" name="直接箭头连接符 38"/>
          <p:cNvCxnSpPr>
            <a:stCxn id="37" idx="3"/>
            <a:endCxn id="41" idx="1"/>
          </p:cNvCxnSpPr>
          <p:nvPr/>
        </p:nvCxnSpPr>
        <p:spPr>
          <a:xfrm>
            <a:off x="5424243" y="5824037"/>
            <a:ext cx="1597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5688353" y="5693232"/>
            <a:ext cx="1090363"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继续绑定</a:t>
            </a:r>
            <a:r>
              <a:rPr lang="en-US" altLang="zh-CN" sz="1100" dirty="0" smtClean="0">
                <a:latin typeface="微软雅黑" panose="020B0503020204020204" pitchFamily="34" charset="-122"/>
                <a:ea typeface="微软雅黑" panose="020B0503020204020204" pitchFamily="34" charset="-122"/>
              </a:rPr>
              <a:t>GTIN</a:t>
            </a:r>
          </a:p>
        </p:txBody>
      </p:sp>
      <p:sp>
        <p:nvSpPr>
          <p:cNvPr id="41" name="矩形 40"/>
          <p:cNvSpPr/>
          <p:nvPr/>
        </p:nvSpPr>
        <p:spPr>
          <a:xfrm>
            <a:off x="7022005" y="5554037"/>
            <a:ext cx="2242077" cy="54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下载：标准商品二维码格式</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2dcode.org/</a:t>
            </a:r>
            <a:r>
              <a:rPr lang="en-US" altLang="zh-CN" sz="1200" dirty="0" err="1"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10258156" y="5653141"/>
            <a:ext cx="905182"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商品详情</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46" name="直接箭头连接符 45"/>
          <p:cNvCxnSpPr>
            <a:stCxn id="41" idx="3"/>
            <a:endCxn id="43" idx="1"/>
          </p:cNvCxnSpPr>
          <p:nvPr/>
        </p:nvCxnSpPr>
        <p:spPr>
          <a:xfrm>
            <a:off x="9264082" y="5824037"/>
            <a:ext cx="994074" cy="20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392995" y="5694616"/>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扫码显示</a:t>
            </a:r>
            <a:endParaRPr lang="en-US" altLang="zh-CN" sz="1100" dirty="0" smtClean="0">
              <a:latin typeface="微软雅黑" panose="020B0503020204020204" pitchFamily="34" charset="-122"/>
              <a:ea typeface="微软雅黑" panose="020B0503020204020204" pitchFamily="34" charset="-122"/>
            </a:endParaRPr>
          </a:p>
        </p:txBody>
      </p:sp>
      <p:sp>
        <p:nvSpPr>
          <p:cNvPr id="23" name="文本框 22"/>
          <p:cNvSpPr txBox="1"/>
          <p:nvPr/>
        </p:nvSpPr>
        <p:spPr>
          <a:xfrm>
            <a:off x="9164417" y="340186"/>
            <a:ext cx="2741638"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2022.06.16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3705" y="487807"/>
            <a:ext cx="1467068"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下载流程图</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65134" y="1338854"/>
            <a:ext cx="1476686" cy="307777"/>
          </a:xfrm>
          <a:prstGeom prst="rect">
            <a:avLst/>
          </a:prstGeom>
          <a:noFill/>
        </p:spPr>
        <p:txBody>
          <a:bodyPr wrap="none" rtlCol="0">
            <a:spAutoFit/>
          </a:bodyPr>
          <a:lstStyle/>
          <a:p>
            <a:r>
              <a:rPr lang="en-US" altLang="zh-CN" sz="1400" b="1" dirty="0" smtClean="0">
                <a:latin typeface="微软雅黑" panose="020B0503020204020204" pitchFamily="34" charset="-122"/>
                <a:ea typeface="微软雅黑" panose="020B0503020204020204" pitchFamily="34" charset="-122"/>
              </a:rPr>
              <a:t>3. </a:t>
            </a:r>
            <a:r>
              <a:rPr lang="zh-CN" altLang="en-US" sz="1400" b="1" dirty="0" smtClean="0">
                <a:latin typeface="微软雅黑" panose="020B0503020204020204" pitchFamily="34" charset="-122"/>
                <a:ea typeface="微软雅黑" panose="020B0503020204020204" pitchFamily="34" charset="-122"/>
              </a:rPr>
              <a:t>高级版防伪码</a:t>
            </a:r>
            <a:endParaRPr lang="zh-CN" altLang="en-US" sz="1400" b="1"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865134" y="1715744"/>
            <a:ext cx="10467884" cy="377411"/>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情景三：</a:t>
            </a:r>
            <a:r>
              <a:rPr lang="zh-CN" altLang="en-US" sz="1400" b="1" dirty="0">
                <a:latin typeface="微软雅黑" panose="020B0503020204020204" pitchFamily="34" charset="-122"/>
                <a:ea typeface="微软雅黑" panose="020B0503020204020204" pitchFamily="34" charset="-122"/>
              </a:rPr>
              <a:t>已绑定</a:t>
            </a:r>
            <a:r>
              <a:rPr lang="en-US" altLang="zh-CN" sz="1400" b="1" dirty="0">
                <a:latin typeface="微软雅黑" panose="020B0503020204020204" pitchFamily="34" charset="-122"/>
                <a:ea typeface="微软雅黑" panose="020B0503020204020204" pitchFamily="34" charset="-122"/>
              </a:rPr>
              <a:t>GTIN</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用户</a:t>
            </a:r>
            <a:r>
              <a:rPr lang="zh-CN" altLang="en-US" sz="1400" dirty="0">
                <a:solidFill>
                  <a:srgbClr val="FF0000"/>
                </a:solidFill>
                <a:latin typeface="微软雅黑" panose="020B0503020204020204" pitchFamily="34" charset="-122"/>
                <a:ea typeface="微软雅黑" panose="020B0503020204020204" pitchFamily="34" charset="-122"/>
              </a:rPr>
              <a:t>绑定</a:t>
            </a:r>
            <a:r>
              <a:rPr lang="en-US" altLang="zh-CN" sz="1400" dirty="0">
                <a:latin typeface="微软雅黑" panose="020B0503020204020204" pitchFamily="34" charset="-122"/>
                <a:ea typeface="微软雅黑" panose="020B0503020204020204" pitchFamily="34" charset="-122"/>
              </a:rPr>
              <a:t>GTIN</a:t>
            </a:r>
            <a:r>
              <a:rPr lang="zh-CN" altLang="en-US" sz="1400" dirty="0">
                <a:latin typeface="微软雅黑" panose="020B0503020204020204" pitchFamily="34" charset="-122"/>
                <a:ea typeface="微软雅黑" panose="020B0503020204020204" pitchFamily="34" charset="-122"/>
              </a:rPr>
              <a:t>，下载时标准商品二维码格式</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865134" y="2495536"/>
            <a:ext cx="905182"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2" name="矩形 21"/>
          <p:cNvSpPr/>
          <p:nvPr/>
        </p:nvSpPr>
        <p:spPr>
          <a:xfrm>
            <a:off x="763705" y="3791545"/>
            <a:ext cx="10777652" cy="1670073"/>
          </a:xfrm>
          <a:prstGeom prst="rect">
            <a:avLst/>
          </a:prstGeom>
        </p:spPr>
        <p:txBody>
          <a:bodyPr wrap="square">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情景四：</a:t>
            </a:r>
            <a:r>
              <a:rPr lang="zh-CN" altLang="en-US" sz="1400" b="1" dirty="0" smtClean="0">
                <a:latin typeface="微软雅黑" panose="020B0503020204020204" pitchFamily="34" charset="-122"/>
                <a:ea typeface="微软雅黑" panose="020B0503020204020204" pitchFamily="34" charset="-122"/>
              </a:rPr>
              <a:t>已</a:t>
            </a:r>
            <a:r>
              <a:rPr lang="zh-CN" altLang="en-US" sz="1400" b="1" dirty="0">
                <a:latin typeface="微软雅黑" panose="020B0503020204020204" pitchFamily="34" charset="-122"/>
                <a:ea typeface="微软雅黑" panose="020B0503020204020204" pitchFamily="34" charset="-122"/>
              </a:rPr>
              <a:t>绑定</a:t>
            </a:r>
            <a:r>
              <a:rPr lang="en-US" altLang="zh-CN" sz="1400" b="1" dirty="0">
                <a:latin typeface="微软雅黑" panose="020B0503020204020204" pitchFamily="34" charset="-122"/>
                <a:ea typeface="微软雅黑" panose="020B0503020204020204" pitchFamily="34" charset="-122"/>
              </a:rPr>
              <a:t>GTIN—</a:t>
            </a:r>
            <a:r>
              <a:rPr lang="zh-CN" altLang="en-US" sz="1400" b="1" dirty="0">
                <a:latin typeface="微软雅黑" panose="020B0503020204020204" pitchFamily="34" charset="-122"/>
                <a:ea typeface="微软雅黑" panose="020B0503020204020204" pitchFamily="34" charset="-122"/>
              </a:rPr>
              <a:t>改绑</a:t>
            </a:r>
            <a:r>
              <a:rPr lang="en-US" altLang="zh-CN" sz="1400" b="1" dirty="0">
                <a:latin typeface="微软雅黑" panose="020B0503020204020204" pitchFamily="34" charset="-122"/>
                <a:ea typeface="微软雅黑" panose="020B0503020204020204" pitchFamily="34" charset="-122"/>
              </a:rPr>
              <a:t>GTIN</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用户</a:t>
            </a:r>
            <a:r>
              <a:rPr lang="zh-CN" altLang="en-US" sz="1400" dirty="0">
                <a:solidFill>
                  <a:srgbClr val="FF0000"/>
                </a:solidFill>
                <a:latin typeface="微软雅黑" panose="020B0503020204020204" pitchFamily="34" charset="-122"/>
                <a:ea typeface="微软雅黑" panose="020B0503020204020204" pitchFamily="34" charset="-122"/>
              </a:rPr>
              <a:t>绑定</a:t>
            </a:r>
            <a:r>
              <a:rPr lang="en-US" altLang="zh-CN" sz="1400" dirty="0">
                <a:latin typeface="微软雅黑" panose="020B0503020204020204" pitchFamily="34" charset="-122"/>
                <a:ea typeface="微软雅黑" panose="020B0503020204020204" pitchFamily="34" charset="-122"/>
              </a:rPr>
              <a:t>GTIN001</a:t>
            </a:r>
            <a:r>
              <a:rPr lang="zh-CN" altLang="en-US" sz="1400" dirty="0">
                <a:latin typeface="微软雅黑" panose="020B0503020204020204" pitchFamily="34" charset="-122"/>
                <a:ea typeface="微软雅黑" panose="020B0503020204020204" pitchFamily="34" charset="-122"/>
              </a:rPr>
              <a:t>，下载标准商品二维码格式防伪码</a:t>
            </a: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 ，展示内容为</a:t>
            </a:r>
            <a:r>
              <a:rPr lang="en-US" altLang="zh-CN" sz="1400" dirty="0">
                <a:latin typeface="微软雅黑" panose="020B0503020204020204" pitchFamily="34" charset="-122"/>
                <a:ea typeface="微软雅黑" panose="020B0503020204020204" pitchFamily="34" charset="-122"/>
              </a:rPr>
              <a:t>GTIN001</a:t>
            </a:r>
            <a:r>
              <a:rPr lang="zh-CN" altLang="en-US" sz="1400" dirty="0">
                <a:latin typeface="微软雅黑" panose="020B0503020204020204" pitchFamily="34" charset="-122"/>
                <a:ea typeface="微软雅黑" panose="020B0503020204020204" pitchFamily="34" charset="-122"/>
              </a:rPr>
              <a:t>；用户又将该防伪码</a:t>
            </a: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进行</a:t>
            </a:r>
            <a:r>
              <a:rPr lang="zh-CN" altLang="en-US" sz="1400" dirty="0">
                <a:solidFill>
                  <a:srgbClr val="FF0000"/>
                </a:solidFill>
                <a:latin typeface="微软雅黑" panose="020B0503020204020204" pitchFamily="34" charset="-122"/>
                <a:ea typeface="微软雅黑" panose="020B0503020204020204" pitchFamily="34" charset="-122"/>
              </a:rPr>
              <a:t>改绑</a:t>
            </a:r>
            <a:r>
              <a:rPr lang="en-US" altLang="zh-CN" sz="1400" dirty="0" smtClean="0">
                <a:latin typeface="微软雅黑" panose="020B0503020204020204" pitchFamily="34" charset="-122"/>
                <a:ea typeface="微软雅黑" panose="020B0503020204020204" pitchFamily="34" charset="-122"/>
              </a:rPr>
              <a:t>GTIN002</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如果</a:t>
            </a:r>
            <a:r>
              <a:rPr lang="zh-CN" altLang="en-US" sz="1400" dirty="0">
                <a:latin typeface="微软雅黑" panose="020B0503020204020204" pitchFamily="34" charset="-122"/>
                <a:ea typeface="微软雅黑" panose="020B0503020204020204" pitchFamily="34" charset="-122"/>
              </a:rPr>
              <a:t>改绑前，该防伪码</a:t>
            </a: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未被扫码识别过，我们允许用户进行</a:t>
            </a:r>
            <a:r>
              <a:rPr lang="en-US" altLang="zh-CN" sz="1400" dirty="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修改，改绑</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后，扫码信息展示</a:t>
            </a:r>
            <a:r>
              <a:rPr lang="en-US" altLang="zh-CN" sz="1400" dirty="0" smtClean="0">
                <a:latin typeface="微软雅黑" panose="020B0503020204020204" pitchFamily="34" charset="-122"/>
                <a:ea typeface="微软雅黑" panose="020B0503020204020204" pitchFamily="34" charset="-122"/>
              </a:rPr>
              <a:t>GTIN002</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如果</a:t>
            </a:r>
            <a:r>
              <a:rPr lang="zh-CN" altLang="en-US" sz="1400" dirty="0">
                <a:latin typeface="微软雅黑" panose="020B0503020204020204" pitchFamily="34" charset="-122"/>
                <a:ea typeface="微软雅黑" panose="020B0503020204020204" pitchFamily="34" charset="-122"/>
              </a:rPr>
              <a:t>改绑前，该防伪码</a:t>
            </a: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已经有至少</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次扫码记录，我们将</a:t>
            </a:r>
            <a:r>
              <a:rPr lang="zh-CN" altLang="en-US" sz="1400" b="1" dirty="0">
                <a:solidFill>
                  <a:srgbClr val="FF0000"/>
                </a:solidFill>
                <a:latin typeface="微软雅黑" panose="020B0503020204020204" pitchFamily="34" charset="-122"/>
                <a:ea typeface="微软雅黑" panose="020B0503020204020204" pitchFamily="34" charset="-122"/>
              </a:rPr>
              <a:t>提示用户</a:t>
            </a:r>
            <a:r>
              <a:rPr lang="zh-CN" altLang="en-US" sz="1400" dirty="0">
                <a:latin typeface="微软雅黑" panose="020B0503020204020204" pitchFamily="34" charset="-122"/>
                <a:ea typeface="微软雅黑" panose="020B0503020204020204" pitchFamily="34" charset="-122"/>
              </a:rPr>
              <a:t>，该防伪码已经有流通信息，需要用户确认是否进行</a:t>
            </a:r>
            <a:r>
              <a:rPr lang="en-US" altLang="zh-CN" sz="1400" dirty="0">
                <a:latin typeface="微软雅黑" panose="020B0503020204020204" pitchFamily="34" charset="-122"/>
                <a:ea typeface="微软雅黑" panose="020B0503020204020204" pitchFamily="34" charset="-122"/>
              </a:rPr>
              <a:t>GTIN</a:t>
            </a:r>
            <a:r>
              <a:rPr lang="zh-CN" altLang="en-US" sz="1400" dirty="0">
                <a:latin typeface="微软雅黑" panose="020B0503020204020204" pitchFamily="34" charset="-122"/>
                <a:ea typeface="微软雅黑" panose="020B0503020204020204" pitchFamily="34" charset="-122"/>
              </a:rPr>
              <a:t>修改，修改后，将与原来内容（</a:t>
            </a:r>
            <a:r>
              <a:rPr lang="en-US" altLang="zh-CN" sz="1400" dirty="0">
                <a:latin typeface="微软雅黑" panose="020B0503020204020204" pitchFamily="34" charset="-122"/>
                <a:ea typeface="微软雅黑" panose="020B0503020204020204" pitchFamily="34" charset="-122"/>
              </a:rPr>
              <a:t>GTIN001</a:t>
            </a:r>
            <a:r>
              <a:rPr lang="zh-CN" altLang="en-US" sz="1400" dirty="0">
                <a:latin typeface="微软雅黑" panose="020B0503020204020204" pitchFamily="34" charset="-122"/>
                <a:ea typeface="微软雅黑" panose="020B0503020204020204" pitchFamily="34" charset="-122"/>
              </a:rPr>
              <a:t>）不同，将展示新绑定防伪码</a:t>
            </a:r>
            <a:r>
              <a:rPr lang="en-US" altLang="zh-CN" sz="1400" dirty="0" smtClean="0">
                <a:latin typeface="微软雅黑" panose="020B0503020204020204" pitchFamily="34" charset="-122"/>
                <a:ea typeface="微软雅黑" panose="020B0503020204020204" pitchFamily="34" charset="-122"/>
              </a:rPr>
              <a:t>GTIN002</a:t>
            </a:r>
            <a:endParaRPr lang="en-US" altLang="zh-CN" sz="1400" dirty="0">
              <a:latin typeface="微软雅黑" panose="020B0503020204020204" pitchFamily="34" charset="-122"/>
              <a:ea typeface="微软雅黑" panose="020B0503020204020204" pitchFamily="34" charset="-122"/>
            </a:endParaRPr>
          </a:p>
        </p:txBody>
      </p:sp>
      <p:cxnSp>
        <p:nvCxnSpPr>
          <p:cNvPr id="23" name="直接箭头连接符 22"/>
          <p:cNvCxnSpPr>
            <a:endCxn id="25" idx="1"/>
          </p:cNvCxnSpPr>
          <p:nvPr/>
        </p:nvCxnSpPr>
        <p:spPr>
          <a:xfrm>
            <a:off x="1743553" y="2692956"/>
            <a:ext cx="1597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341315" y="2422956"/>
            <a:ext cx="2242077" cy="54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下载：标准商品二维码格式</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2dcode.org/</a:t>
            </a:r>
            <a:r>
              <a:rPr lang="en-US" altLang="zh-CN" sz="1200" dirty="0" err="1"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7" name="矩形 26"/>
          <p:cNvSpPr/>
          <p:nvPr/>
        </p:nvSpPr>
        <p:spPr>
          <a:xfrm>
            <a:off x="6577466" y="2522060"/>
            <a:ext cx="905182"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商品详情</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8" name="直接箭头连接符 27"/>
          <p:cNvCxnSpPr>
            <a:stCxn id="25" idx="3"/>
            <a:endCxn id="27" idx="1"/>
          </p:cNvCxnSpPr>
          <p:nvPr/>
        </p:nvCxnSpPr>
        <p:spPr>
          <a:xfrm>
            <a:off x="5583392" y="2692956"/>
            <a:ext cx="994074" cy="20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712305" y="2563535"/>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扫码显示</a:t>
            </a:r>
            <a:endParaRPr lang="en-US" altLang="zh-CN" sz="1100" dirty="0" smtClean="0">
              <a:latin typeface="微软雅黑" panose="020B0503020204020204" pitchFamily="34" charset="-122"/>
              <a:ea typeface="微软雅黑" panose="020B0503020204020204" pitchFamily="34" charset="-122"/>
            </a:endParaRPr>
          </a:p>
        </p:txBody>
      </p:sp>
      <p:sp>
        <p:nvSpPr>
          <p:cNvPr id="34" name="矩形 33"/>
          <p:cNvSpPr/>
          <p:nvPr/>
        </p:nvSpPr>
        <p:spPr>
          <a:xfrm>
            <a:off x="2083119" y="2559057"/>
            <a:ext cx="808235"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绑定</a:t>
            </a:r>
            <a:r>
              <a:rPr lang="en-US" altLang="zh-CN" sz="1100" dirty="0" smtClean="0">
                <a:latin typeface="微软雅黑" panose="020B0503020204020204" pitchFamily="34" charset="-122"/>
                <a:ea typeface="微软雅黑" panose="020B0503020204020204" pitchFamily="34" charset="-122"/>
              </a:rPr>
              <a:t>GTIN</a:t>
            </a:r>
          </a:p>
        </p:txBody>
      </p:sp>
      <p:sp>
        <p:nvSpPr>
          <p:cNvPr id="14" name="文本框 13"/>
          <p:cNvSpPr txBox="1"/>
          <p:nvPr/>
        </p:nvSpPr>
        <p:spPr>
          <a:xfrm>
            <a:off x="9164417" y="340186"/>
            <a:ext cx="2741638"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2022.06.16</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10244" y="2238353"/>
            <a:ext cx="2513830"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单品防伪</a:t>
            </a:r>
            <a:r>
              <a:rPr lang="zh-CN" altLang="en-US" sz="2000" b="1" dirty="0">
                <a:latin typeface="微软雅黑" panose="020B0503020204020204" pitchFamily="34" charset="-122"/>
                <a:ea typeface="微软雅黑" panose="020B0503020204020204" pitchFamily="34" charset="-122"/>
              </a:rPr>
              <a:t>签</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企业端</a:t>
            </a:r>
            <a:endParaRPr lang="zh-CN" altLang="en-US" sz="2000" b="1" dirty="0">
              <a:latin typeface="微软雅黑" panose="020B0503020204020204" pitchFamily="34" charset="-122"/>
              <a:ea typeface="微软雅黑" panose="020B0503020204020204" pitchFamily="34" charset="-122"/>
            </a:endParaRPr>
          </a:p>
        </p:txBody>
      </p:sp>
      <p:sp>
        <p:nvSpPr>
          <p:cNvPr id="9" name="矩形 8"/>
          <p:cNvSpPr/>
          <p:nvPr/>
        </p:nvSpPr>
        <p:spPr>
          <a:xfrm>
            <a:off x="5261252" y="2890012"/>
            <a:ext cx="1011815"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基础版</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960936" y="4779817"/>
            <a:ext cx="10624262" cy="874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smtClean="0">
                <a:solidFill>
                  <a:srgbClr val="FF0000"/>
                </a:solidFill>
                <a:latin typeface="微软雅黑" panose="020B0503020204020204" pitchFamily="34" charset="-122"/>
                <a:ea typeface="微软雅黑" panose="020B0503020204020204" pitchFamily="34" charset="-122"/>
              </a:rPr>
              <a:t>注意问题：</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solidFill>
                  <a:schemeClr val="tx1"/>
                </a:solidFill>
                <a:latin typeface="微软雅黑" panose="020B0503020204020204" pitchFamily="34" charset="-122"/>
                <a:ea typeface="微软雅黑" panose="020B0503020204020204" pitchFamily="34" charset="-122"/>
              </a:rPr>
              <a:t>3</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免费商品二维码的防伪标签，无法提供 </a:t>
            </a:r>
            <a:r>
              <a:rPr lang="en-US" altLang="zh-CN" sz="1200" dirty="0">
                <a:solidFill>
                  <a:schemeClr val="tx1"/>
                </a:solidFill>
                <a:latin typeface="微软雅黑" panose="020B0503020204020204" pitchFamily="34" charset="-122"/>
                <a:ea typeface="微软雅黑" panose="020B0503020204020204" pitchFamily="34" charset="-122"/>
              </a:rPr>
              <a:t>http://2dcode.org/gtin****</a:t>
            </a:r>
            <a:r>
              <a:rPr lang="zh-CN" altLang="en-US" sz="1200" dirty="0">
                <a:solidFill>
                  <a:schemeClr val="tx1"/>
                </a:solidFill>
                <a:latin typeface="微软雅黑" panose="020B0503020204020204" pitchFamily="34" charset="-122"/>
                <a:ea typeface="微软雅黑" panose="020B0503020204020204" pitchFamily="34" charset="-122"/>
              </a:rPr>
              <a:t>的编码格式，由于预先印刷无法知道客户的</a:t>
            </a:r>
            <a:r>
              <a:rPr lang="en-US" altLang="zh-CN" sz="1200" dirty="0" smtClean="0">
                <a:solidFill>
                  <a:schemeClr val="tx1"/>
                </a:solidFill>
                <a:latin typeface="微软雅黑" panose="020B0503020204020204" pitchFamily="34" charset="-122"/>
                <a:ea typeface="微软雅黑" panose="020B0503020204020204" pitchFamily="34" charset="-122"/>
              </a:rPr>
              <a:t>GTIN</a:t>
            </a:r>
          </a:p>
          <a:p>
            <a:pPr>
              <a:lnSpc>
                <a:spcPct val="150000"/>
              </a:lnSpc>
            </a:pPr>
            <a:r>
              <a:rPr lang="en-US" altLang="zh-CN" sz="1200" dirty="0" smtClean="0">
                <a:solidFill>
                  <a:schemeClr val="tx1"/>
                </a:solidFill>
                <a:latin typeface="微软雅黑" panose="020B0503020204020204" pitchFamily="34" charset="-122"/>
                <a:ea typeface="微软雅黑" panose="020B0503020204020204" pitchFamily="34" charset="-122"/>
              </a:rPr>
              <a:t>4</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用户购买防伪标签以后，后台会先分配电子标签（电子标签需要提前生成好），之后运营同事发货，运营的同事需要知道这批电子标签如何和实物对照；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363913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a:t>
            </a:r>
            <a:r>
              <a:rPr lang="zh-CN" altLang="en-US" sz="2000" b="1" dirty="0" smtClean="0">
                <a:latin typeface="微软雅黑" panose="020B0503020204020204" pitchFamily="34" charset="-122"/>
                <a:ea typeface="微软雅黑" panose="020B0503020204020204" pitchFamily="34" charset="-122"/>
              </a:rPr>
              <a:t>防伪签</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基础版）</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企业端</a:t>
            </a:r>
            <a:endParaRPr lang="zh-CN" altLang="en-US" sz="2000" b="1" dirty="0">
              <a:latin typeface="微软雅黑" panose="020B0503020204020204" pitchFamily="34" charset="-122"/>
              <a:ea typeface="微软雅黑" panose="020B0503020204020204" pitchFamily="34" charset="-122"/>
            </a:endParaRPr>
          </a:p>
        </p:txBody>
      </p:sp>
      <p:sp>
        <p:nvSpPr>
          <p:cNvPr id="10" name="矩形 9"/>
          <p:cNvSpPr/>
          <p:nvPr/>
        </p:nvSpPr>
        <p:spPr>
          <a:xfrm>
            <a:off x="219059" y="2611876"/>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购买基础版</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单品防伪签</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2034274" y="2611876"/>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购买成功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3712242" y="2609931"/>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防伪签列表</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6127353" y="2656410"/>
            <a:ext cx="142820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全部待绑定</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单品防伪签</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8" name="直接箭头连接符 7"/>
          <p:cNvCxnSpPr>
            <a:stCxn id="10" idx="3"/>
            <a:endCxn id="11" idx="1"/>
          </p:cNvCxnSpPr>
          <p:nvPr/>
        </p:nvCxnSpPr>
        <p:spPr>
          <a:xfrm>
            <a:off x="1506684" y="2803154"/>
            <a:ext cx="5275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1" idx="3"/>
            <a:endCxn id="13" idx="1"/>
          </p:cNvCxnSpPr>
          <p:nvPr/>
        </p:nvCxnSpPr>
        <p:spPr>
          <a:xfrm flipV="1">
            <a:off x="3321899" y="2801209"/>
            <a:ext cx="390343" cy="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3"/>
            <a:endCxn id="19" idx="1"/>
          </p:cNvCxnSpPr>
          <p:nvPr/>
        </p:nvCxnSpPr>
        <p:spPr>
          <a:xfrm>
            <a:off x="4999867" y="2801209"/>
            <a:ext cx="1127486" cy="46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9" idx="3"/>
            <a:endCxn id="28" idx="1"/>
          </p:cNvCxnSpPr>
          <p:nvPr/>
        </p:nvCxnSpPr>
        <p:spPr>
          <a:xfrm flipV="1">
            <a:off x="7555558" y="2847687"/>
            <a:ext cx="4385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220263" y="2694615"/>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默认展示</a:t>
            </a:r>
            <a:endParaRPr lang="zh-CN" altLang="en-US" sz="1100" dirty="0">
              <a:latin typeface="微软雅黑" panose="020B0503020204020204" pitchFamily="34" charset="-122"/>
              <a:ea typeface="微软雅黑" panose="020B0503020204020204" pitchFamily="34" charset="-122"/>
            </a:endParaRPr>
          </a:p>
        </p:txBody>
      </p:sp>
      <p:sp>
        <p:nvSpPr>
          <p:cNvPr id="28" name="菱形 27"/>
          <p:cNvSpPr/>
          <p:nvPr/>
        </p:nvSpPr>
        <p:spPr>
          <a:xfrm>
            <a:off x="7994096" y="2578655"/>
            <a:ext cx="1066776"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绑定</a:t>
            </a:r>
            <a:r>
              <a:rPr lang="en-US" altLang="zh-CN" sz="1100" dirty="0" smtClean="0">
                <a:solidFill>
                  <a:schemeClr val="tx1"/>
                </a:solidFill>
                <a:latin typeface="微软雅黑" panose="020B0503020204020204" pitchFamily="34" charset="-122"/>
                <a:ea typeface="微软雅黑" panose="020B0503020204020204" pitchFamily="34" charset="-122"/>
              </a:rPr>
              <a:t>GTIN</a:t>
            </a:r>
            <a:endParaRPr lang="zh-CN" altLang="en-US" sz="1100" dirty="0">
              <a:solidFill>
                <a:schemeClr val="tx1"/>
              </a:solidFill>
              <a:latin typeface="微软雅黑" panose="020B0503020204020204" pitchFamily="34" charset="-122"/>
              <a:ea typeface="微软雅黑" panose="020B0503020204020204" pitchFamily="34" charset="-122"/>
            </a:endParaRPr>
          </a:p>
        </p:txBody>
      </p:sp>
      <p:cxnSp>
        <p:nvCxnSpPr>
          <p:cNvPr id="29" name="直接箭头连接符 28"/>
          <p:cNvCxnSpPr>
            <a:endCxn id="34" idx="1"/>
          </p:cNvCxnSpPr>
          <p:nvPr/>
        </p:nvCxnSpPr>
        <p:spPr>
          <a:xfrm>
            <a:off x="8938416" y="2839679"/>
            <a:ext cx="426906" cy="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9365322" y="2650344"/>
            <a:ext cx="142820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绑定</a:t>
            </a:r>
            <a:r>
              <a:rPr lang="en-US" altLang="zh-CN" sz="1200" dirty="0"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并填写序列号（起止）</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7" name="矩形 46"/>
          <p:cNvSpPr/>
          <p:nvPr/>
        </p:nvSpPr>
        <p:spPr>
          <a:xfrm>
            <a:off x="11151592" y="2635534"/>
            <a:ext cx="877076" cy="4105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绑定</a:t>
            </a:r>
            <a:r>
              <a:rPr lang="zh-CN" altLang="en-US" sz="1200" dirty="0" smtClean="0">
                <a:solidFill>
                  <a:schemeClr val="tx1"/>
                </a:solidFill>
                <a:latin typeface="微软雅黑" panose="020B0503020204020204" pitchFamily="34" charset="-122"/>
                <a:ea typeface="微软雅黑" panose="020B0503020204020204" pitchFamily="34" charset="-122"/>
              </a:rPr>
              <a:t>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6" name="直接箭头连接符 35"/>
          <p:cNvCxnSpPr>
            <a:stCxn id="34" idx="3"/>
            <a:endCxn id="47" idx="1"/>
          </p:cNvCxnSpPr>
          <p:nvPr/>
        </p:nvCxnSpPr>
        <p:spPr>
          <a:xfrm flipV="1">
            <a:off x="10793527" y="2840825"/>
            <a:ext cx="358065" cy="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6577" y="1978607"/>
            <a:ext cx="4134465" cy="307777"/>
          </a:xfrm>
          <a:prstGeom prst="rect">
            <a:avLst/>
          </a:prstGeom>
          <a:noFill/>
        </p:spPr>
        <p:txBody>
          <a:bodyPr wrap="none" rtlCol="0">
            <a:spAutoFit/>
          </a:bodyPr>
          <a:lstStyle/>
          <a:p>
            <a:r>
              <a:rPr lang="zh-CN" altLang="en-US" sz="1400" dirty="0" smtClean="0">
                <a:latin typeface="微软雅黑" panose="020B0503020204020204" pitchFamily="34" charset="-122"/>
                <a:ea typeface="微软雅黑" panose="020B0503020204020204" pitchFamily="34" charset="-122"/>
              </a:rPr>
              <a:t>默认（序列号展示）：免费版防伪签绑定使用流程</a:t>
            </a:r>
            <a:endParaRPr lang="zh-CN" altLang="en-US" sz="1400" dirty="0">
              <a:latin typeface="微软雅黑" panose="020B0503020204020204" pitchFamily="34" charset="-122"/>
              <a:ea typeface="微软雅黑" panose="020B0503020204020204" pitchFamily="34" charset="-122"/>
            </a:endParaRPr>
          </a:p>
        </p:txBody>
      </p:sp>
      <p:sp>
        <p:nvSpPr>
          <p:cNvPr id="52" name="矩形 51"/>
          <p:cNvSpPr/>
          <p:nvPr/>
        </p:nvSpPr>
        <p:spPr>
          <a:xfrm>
            <a:off x="11135876" y="3625465"/>
            <a:ext cx="877074" cy="4105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下载</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53" name="直接箭头连接符 52"/>
          <p:cNvCxnSpPr>
            <a:stCxn id="47" idx="2"/>
          </p:cNvCxnSpPr>
          <p:nvPr/>
        </p:nvCxnSpPr>
        <p:spPr>
          <a:xfrm>
            <a:off x="11590130" y="3046115"/>
            <a:ext cx="0" cy="53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19059" y="3897546"/>
            <a:ext cx="3788217" cy="1200329"/>
          </a:xfrm>
          <a:prstGeom prst="rect">
            <a:avLst/>
          </a:prstGeom>
          <a:noFill/>
        </p:spPr>
        <p:txBody>
          <a:bodyPr wrap="none" rtlCol="0">
            <a:spAutoFit/>
          </a:bodyPr>
          <a:lstStyle/>
          <a:p>
            <a:pPr marL="228600" indent="-228600">
              <a:lnSpc>
                <a:spcPct val="150000"/>
              </a:lnSpc>
              <a:buAutoNum type="arabicPeriod"/>
            </a:pPr>
            <a:r>
              <a:rPr lang="zh-CN" altLang="en-US" sz="1200" dirty="0" smtClean="0">
                <a:solidFill>
                  <a:srgbClr val="FF0000"/>
                </a:solidFill>
                <a:latin typeface="微软雅黑" panose="020B0503020204020204" pitchFamily="34" charset="-122"/>
                <a:ea typeface="微软雅黑" panose="020B0503020204020204" pitchFamily="34" charset="-122"/>
              </a:rPr>
              <a:t>基础版为用户可以免费使用版本</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AutoNum type="arabicPeriod"/>
            </a:pPr>
            <a:r>
              <a:rPr lang="zh-CN" altLang="en-US" sz="1200" dirty="0">
                <a:solidFill>
                  <a:srgbClr val="FF0000"/>
                </a:solidFill>
                <a:latin typeface="微软雅黑" panose="020B0503020204020204" pitchFamily="34" charset="-122"/>
                <a:ea typeface="微软雅黑" panose="020B0503020204020204" pitchFamily="34" charset="-122"/>
              </a:rPr>
              <a:t>基础</a:t>
            </a:r>
            <a:r>
              <a:rPr lang="zh-CN" altLang="en-US" sz="1200" dirty="0" smtClean="0">
                <a:solidFill>
                  <a:srgbClr val="FF0000"/>
                </a:solidFill>
                <a:latin typeface="微软雅黑" panose="020B0503020204020204" pitchFamily="34" charset="-122"/>
                <a:ea typeface="微软雅黑" panose="020B0503020204020204" pitchFamily="34" charset="-122"/>
              </a:rPr>
              <a:t>版防伪签的使用：</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dirty="0" smtClean="0">
                <a:solidFill>
                  <a:srgbClr val="FF0000"/>
                </a:solidFill>
                <a:latin typeface="微软雅黑" panose="020B0503020204020204" pitchFamily="34" charset="-122"/>
                <a:ea typeface="微软雅黑" panose="020B0503020204020204" pitchFamily="34" charset="-122"/>
              </a:rPr>
              <a:t>默认：用户购买的所有防伪签均为“</a:t>
            </a:r>
            <a:r>
              <a:rPr lang="zh-CN" altLang="en-US" sz="1200" dirty="0">
                <a:solidFill>
                  <a:srgbClr val="FF0000"/>
                </a:solidFill>
                <a:latin typeface="微软雅黑" panose="020B0503020204020204" pitchFamily="34" charset="-122"/>
                <a:ea typeface="微软雅黑" panose="020B0503020204020204" pitchFamily="34" charset="-122"/>
              </a:rPr>
              <a:t>未绑定</a:t>
            </a:r>
            <a:r>
              <a:rPr lang="zh-CN" altLang="en-US" sz="1200" dirty="0" smtClean="0">
                <a:solidFill>
                  <a:srgbClr val="FF0000"/>
                </a:solidFill>
                <a:latin typeface="微软雅黑" panose="020B0503020204020204" pitchFamily="34" charset="-122"/>
                <a:ea typeface="微软雅黑" panose="020B0503020204020204" pitchFamily="34" charset="-122"/>
              </a:rPr>
              <a:t>” 状态</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dirty="0">
                <a:solidFill>
                  <a:srgbClr val="FF0000"/>
                </a:solidFill>
                <a:latin typeface="微软雅黑" panose="020B0503020204020204" pitchFamily="34" charset="-122"/>
                <a:ea typeface="微软雅黑" panose="020B0503020204020204" pitchFamily="34" charset="-122"/>
              </a:rPr>
              <a:t>基础</a:t>
            </a:r>
            <a:r>
              <a:rPr lang="zh-CN" altLang="en-US" sz="1200" dirty="0" smtClean="0">
                <a:solidFill>
                  <a:srgbClr val="FF0000"/>
                </a:solidFill>
                <a:latin typeface="微软雅黑" panose="020B0503020204020204" pitchFamily="34" charset="-122"/>
                <a:ea typeface="微软雅黑" panose="020B0503020204020204" pitchFamily="34" charset="-122"/>
              </a:rPr>
              <a:t>版防伪签必须绑定</a:t>
            </a:r>
            <a:r>
              <a:rPr lang="en-US" altLang="zh-CN" sz="1200" dirty="0" smtClean="0">
                <a:solidFill>
                  <a:srgbClr val="FF0000"/>
                </a:solidFill>
                <a:latin typeface="微软雅黑" panose="020B0503020204020204" pitchFamily="34" charset="-122"/>
                <a:ea typeface="微软雅黑" panose="020B0503020204020204" pitchFamily="34" charset="-122"/>
              </a:rPr>
              <a:t>GTIN</a:t>
            </a:r>
            <a:r>
              <a:rPr lang="zh-CN" altLang="en-US" sz="1200" dirty="0" smtClean="0">
                <a:solidFill>
                  <a:srgbClr val="FF0000"/>
                </a:solidFill>
                <a:latin typeface="微软雅黑" panose="020B0503020204020204" pitchFamily="34" charset="-122"/>
                <a:ea typeface="微软雅黑" panose="020B0503020204020204" pitchFamily="34" charset="-122"/>
              </a:rPr>
              <a:t>成功后，才可以使用</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14604" y="837953"/>
            <a:ext cx="6423553" cy="307777"/>
          </a:xfrm>
          <a:prstGeom prst="rect">
            <a:avLst/>
          </a:prstGeom>
          <a:noFill/>
        </p:spPr>
        <p:txBody>
          <a:bodyPr wrap="none" rtlCol="0">
            <a:spAutoFit/>
          </a:bodyPr>
          <a:lstStyle/>
          <a:p>
            <a:r>
              <a:rPr lang="zh-CN" altLang="en-US" sz="1400" dirty="0" smtClean="0">
                <a:solidFill>
                  <a:srgbClr val="FF0000"/>
                </a:solidFill>
                <a:latin typeface="微软雅黑" panose="020B0503020204020204" pitchFamily="34" charset="-122"/>
                <a:ea typeface="微软雅黑" panose="020B0503020204020204" pitchFamily="34" charset="-122"/>
              </a:rPr>
              <a:t>* 产品需求要求：防伪码序列号与用户收到实体防伪签序列号一定要保持相同。</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4756" y="314730"/>
            <a:ext cx="363913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a:t>
            </a:r>
            <a:r>
              <a:rPr lang="zh-CN" altLang="en-US" sz="2000" b="1" dirty="0" smtClean="0">
                <a:latin typeface="微软雅黑" panose="020B0503020204020204" pitchFamily="34" charset="-122"/>
                <a:ea typeface="微软雅黑" panose="020B0503020204020204" pitchFamily="34" charset="-122"/>
              </a:rPr>
              <a:t>防伪签</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基础版）</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企业端</a:t>
            </a:r>
            <a:endParaRPr lang="zh-CN" altLang="en-US" sz="2000" b="1"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124756" y="1523592"/>
            <a:ext cx="3172535"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默认展示（未绑定</a:t>
            </a:r>
            <a:r>
              <a:rPr lang="en-US" altLang="zh-CN" sz="1200" b="1" dirty="0" smtClean="0">
                <a:latin typeface="微软雅黑" panose="020B0503020204020204" pitchFamily="34" charset="-122"/>
                <a:ea typeface="微软雅黑" panose="020B0503020204020204" pitchFamily="34" charset="-122"/>
              </a:rPr>
              <a:t>GTIN</a:t>
            </a:r>
            <a:r>
              <a:rPr lang="zh-CN" altLang="en-US" sz="1200" b="1" dirty="0" smtClean="0">
                <a:latin typeface="微软雅黑" panose="020B0503020204020204" pitchFamily="34" charset="-122"/>
                <a:ea typeface="微软雅黑" panose="020B0503020204020204" pitchFamily="34" charset="-122"/>
              </a:rPr>
              <a:t>）</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字段及样例展示</a:t>
            </a:r>
            <a:endParaRPr lang="zh-CN" altLang="en-US" sz="1200" b="1" dirty="0">
              <a:latin typeface="微软雅黑" panose="020B0503020204020204" pitchFamily="34" charset="-122"/>
              <a:ea typeface="微软雅黑" panose="020B0503020204020204" pitchFamily="34" charset="-122"/>
            </a:endParaRPr>
          </a:p>
        </p:txBody>
      </p:sp>
      <p:graphicFrame>
        <p:nvGraphicFramePr>
          <p:cNvPr id="38" name="表格 37"/>
          <p:cNvGraphicFramePr>
            <a:graphicFrameLocks noGrp="1"/>
          </p:cNvGraphicFramePr>
          <p:nvPr/>
        </p:nvGraphicFramePr>
        <p:xfrm>
          <a:off x="230556" y="2854277"/>
          <a:ext cx="11793889" cy="870052"/>
        </p:xfrm>
        <a:graphic>
          <a:graphicData uri="http://schemas.openxmlformats.org/drawingml/2006/table">
            <a:tbl>
              <a:tblPr firstRow="1" bandRow="1">
                <a:tableStyleId>{93296810-A885-4BE3-A3E7-6D5BEEA58F35}</a:tableStyleId>
              </a:tblPr>
              <a:tblGrid>
                <a:gridCol w="1185359">
                  <a:extLst>
                    <a:ext uri="{9D8B030D-6E8A-4147-A177-3AD203B41FA5}">
                      <a16:colId xmlns:a16="http://schemas.microsoft.com/office/drawing/2014/main" val="20000"/>
                    </a:ext>
                  </a:extLst>
                </a:gridCol>
                <a:gridCol w="883087">
                  <a:extLst>
                    <a:ext uri="{9D8B030D-6E8A-4147-A177-3AD203B41FA5}">
                      <a16:colId xmlns:a16="http://schemas.microsoft.com/office/drawing/2014/main" val="20001"/>
                    </a:ext>
                  </a:extLst>
                </a:gridCol>
                <a:gridCol w="1028394">
                  <a:extLst>
                    <a:ext uri="{9D8B030D-6E8A-4147-A177-3AD203B41FA5}">
                      <a16:colId xmlns:a16="http://schemas.microsoft.com/office/drawing/2014/main" val="20002"/>
                    </a:ext>
                  </a:extLst>
                </a:gridCol>
                <a:gridCol w="1517901">
                  <a:extLst>
                    <a:ext uri="{9D8B030D-6E8A-4147-A177-3AD203B41FA5}">
                      <a16:colId xmlns:a16="http://schemas.microsoft.com/office/drawing/2014/main" val="20003"/>
                    </a:ext>
                  </a:extLst>
                </a:gridCol>
                <a:gridCol w="1189467">
                  <a:extLst>
                    <a:ext uri="{9D8B030D-6E8A-4147-A177-3AD203B41FA5}">
                      <a16:colId xmlns:a16="http://schemas.microsoft.com/office/drawing/2014/main" val="20004"/>
                    </a:ext>
                  </a:extLst>
                </a:gridCol>
                <a:gridCol w="1085126">
                  <a:extLst>
                    <a:ext uri="{9D8B030D-6E8A-4147-A177-3AD203B41FA5}">
                      <a16:colId xmlns:a16="http://schemas.microsoft.com/office/drawing/2014/main" val="20005"/>
                    </a:ext>
                  </a:extLst>
                </a:gridCol>
                <a:gridCol w="1524434">
                  <a:extLst>
                    <a:ext uri="{9D8B030D-6E8A-4147-A177-3AD203B41FA5}">
                      <a16:colId xmlns:a16="http://schemas.microsoft.com/office/drawing/2014/main" val="20006"/>
                    </a:ext>
                  </a:extLst>
                </a:gridCol>
                <a:gridCol w="1126862">
                  <a:extLst>
                    <a:ext uri="{9D8B030D-6E8A-4147-A177-3AD203B41FA5}">
                      <a16:colId xmlns:a16="http://schemas.microsoft.com/office/drawing/2014/main" val="20007"/>
                    </a:ext>
                  </a:extLst>
                </a:gridCol>
                <a:gridCol w="1199899">
                  <a:extLst>
                    <a:ext uri="{9D8B030D-6E8A-4147-A177-3AD203B41FA5}">
                      <a16:colId xmlns:a16="http://schemas.microsoft.com/office/drawing/2014/main" val="20008"/>
                    </a:ext>
                  </a:extLst>
                </a:gridCol>
                <a:gridCol w="1053360">
                  <a:extLst>
                    <a:ext uri="{9D8B030D-6E8A-4147-A177-3AD203B41FA5}">
                      <a16:colId xmlns:a16="http://schemas.microsoft.com/office/drawing/2014/main" val="20009"/>
                    </a:ext>
                  </a:extLst>
                </a:gridCol>
              </a:tblGrid>
              <a:tr h="43502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预览</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商品条码</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防伪码序列号</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生成时间</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查询时间</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是否绑定</a:t>
                      </a:r>
                      <a:r>
                        <a:rPr kumimoji="0" lang="en-US" altLang="zh-CN"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GTIN</a:t>
                      </a:r>
                      <a:endPar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查询状态</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码</a:t>
                      </a:r>
                      <a:r>
                        <a:rPr kumimoji="0" lang="en-US" altLang="zh-CN"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签</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下载</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0"/>
                  </a:ext>
                </a:extLst>
              </a:tr>
              <a:tr h="435026">
                <a:tc>
                  <a:txBody>
                    <a:bodyPr/>
                    <a:lstStyle/>
                    <a:p>
                      <a:pPr algn="ctr"/>
                      <a:r>
                        <a:rPr lang="zh-CN" altLang="en-US" sz="1400" b="0" dirty="0" smtClean="0">
                          <a:latin typeface="微软雅黑" panose="020B0503020204020204" pitchFamily="34" charset="-122"/>
                          <a:ea typeface="微软雅黑" panose="020B0503020204020204" pitchFamily="34" charset="-122"/>
                        </a:rPr>
                        <a:t>免费版</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防伪签序列号</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未绑定</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实物标签</a:t>
                      </a:r>
                      <a:endParaRPr lang="en-US" altLang="zh-CN" sz="1200" b="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75000"/>
                            </a:schemeClr>
                          </a:solidFill>
                        </a:rPr>
                        <a:t>下载</a:t>
                      </a:r>
                      <a:endParaRPr lang="zh-CN" altLang="en-US" sz="1200" b="0" dirty="0">
                        <a:solidFill>
                          <a:schemeClr val="bg1">
                            <a:lumMod val="7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39" name="矩形 38"/>
          <p:cNvSpPr/>
          <p:nvPr/>
        </p:nvSpPr>
        <p:spPr>
          <a:xfrm>
            <a:off x="230554" y="1936165"/>
            <a:ext cx="811765" cy="296609"/>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默认展示</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1140781" y="1945624"/>
            <a:ext cx="1033604"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按订单展示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2272847" y="1945624"/>
            <a:ext cx="1033604"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按</a:t>
            </a:r>
            <a:r>
              <a:rPr lang="en-US" altLang="zh-CN" sz="1200" dirty="0"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4" name="矩形 43"/>
          <p:cNvSpPr/>
          <p:nvPr/>
        </p:nvSpPr>
        <p:spPr>
          <a:xfrm>
            <a:off x="10624856" y="2365472"/>
            <a:ext cx="1399590" cy="38195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绑定</a:t>
            </a:r>
            <a:r>
              <a:rPr lang="zh-CN" altLang="en-US" sz="1200" dirty="0" smtClean="0">
                <a:solidFill>
                  <a:schemeClr val="bg1"/>
                </a:solidFill>
                <a:latin typeface="微软雅黑" panose="020B0503020204020204" pitchFamily="34" charset="-122"/>
                <a:ea typeface="微软雅黑" panose="020B0503020204020204" pitchFamily="34" charset="-122"/>
              </a:rPr>
              <a:t>单品防伪签</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77655" y="795826"/>
            <a:ext cx="5532284" cy="276999"/>
          </a:xfrm>
          <a:prstGeom prst="rect">
            <a:avLst/>
          </a:prstGeom>
          <a:noFill/>
        </p:spPr>
        <p:txBody>
          <a:bodyPr wrap="none" rtlCol="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 产品需求要求：防伪码序列号与用户收到实体防伪签序列号一定要保持相同。</a:t>
            </a:r>
            <a:endParaRPr lang="zh-CN" altLang="en-US" sz="1200" dirty="0">
              <a:solidFill>
                <a:srgbClr val="FF0000"/>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nvGraphicFramePr>
        <p:xfrm>
          <a:off x="230556" y="5642453"/>
          <a:ext cx="11793889" cy="870052"/>
        </p:xfrm>
        <a:graphic>
          <a:graphicData uri="http://schemas.openxmlformats.org/drawingml/2006/table">
            <a:tbl>
              <a:tblPr firstRow="1" bandRow="1">
                <a:tableStyleId>{93296810-A885-4BE3-A3E7-6D5BEEA58F35}</a:tableStyleId>
              </a:tblPr>
              <a:tblGrid>
                <a:gridCol w="1194799">
                  <a:extLst>
                    <a:ext uri="{9D8B030D-6E8A-4147-A177-3AD203B41FA5}">
                      <a16:colId xmlns:a16="http://schemas.microsoft.com/office/drawing/2014/main" val="20000"/>
                    </a:ext>
                  </a:extLst>
                </a:gridCol>
                <a:gridCol w="890120">
                  <a:extLst>
                    <a:ext uri="{9D8B030D-6E8A-4147-A177-3AD203B41FA5}">
                      <a16:colId xmlns:a16="http://schemas.microsoft.com/office/drawing/2014/main" val="20001"/>
                    </a:ext>
                  </a:extLst>
                </a:gridCol>
                <a:gridCol w="1202611">
                  <a:extLst>
                    <a:ext uri="{9D8B030D-6E8A-4147-A177-3AD203B41FA5}">
                      <a16:colId xmlns:a16="http://schemas.microsoft.com/office/drawing/2014/main" val="20002"/>
                    </a:ext>
                  </a:extLst>
                </a:gridCol>
                <a:gridCol w="1363962">
                  <a:extLst>
                    <a:ext uri="{9D8B030D-6E8A-4147-A177-3AD203B41FA5}">
                      <a16:colId xmlns:a16="http://schemas.microsoft.com/office/drawing/2014/main" val="20003"/>
                    </a:ext>
                  </a:extLst>
                </a:gridCol>
                <a:gridCol w="1198940">
                  <a:extLst>
                    <a:ext uri="{9D8B030D-6E8A-4147-A177-3AD203B41FA5}">
                      <a16:colId xmlns:a16="http://schemas.microsoft.com/office/drawing/2014/main" val="20004"/>
                    </a:ext>
                  </a:extLst>
                </a:gridCol>
                <a:gridCol w="1093767">
                  <a:extLst>
                    <a:ext uri="{9D8B030D-6E8A-4147-A177-3AD203B41FA5}">
                      <a16:colId xmlns:a16="http://schemas.microsoft.com/office/drawing/2014/main" val="20005"/>
                    </a:ext>
                  </a:extLst>
                </a:gridCol>
                <a:gridCol w="1510053">
                  <a:extLst>
                    <a:ext uri="{9D8B030D-6E8A-4147-A177-3AD203B41FA5}">
                      <a16:colId xmlns:a16="http://schemas.microsoft.com/office/drawing/2014/main" val="20006"/>
                    </a:ext>
                  </a:extLst>
                </a:gridCol>
                <a:gridCol w="1068433">
                  <a:extLst>
                    <a:ext uri="{9D8B030D-6E8A-4147-A177-3AD203B41FA5}">
                      <a16:colId xmlns:a16="http://schemas.microsoft.com/office/drawing/2014/main" val="20007"/>
                    </a:ext>
                  </a:extLst>
                </a:gridCol>
                <a:gridCol w="1209455">
                  <a:extLst>
                    <a:ext uri="{9D8B030D-6E8A-4147-A177-3AD203B41FA5}">
                      <a16:colId xmlns:a16="http://schemas.microsoft.com/office/drawing/2014/main" val="20008"/>
                    </a:ext>
                  </a:extLst>
                </a:gridCol>
                <a:gridCol w="1061749">
                  <a:extLst>
                    <a:ext uri="{9D8B030D-6E8A-4147-A177-3AD203B41FA5}">
                      <a16:colId xmlns:a16="http://schemas.microsoft.com/office/drawing/2014/main" val="20009"/>
                    </a:ext>
                  </a:extLst>
                </a:gridCol>
              </a:tblGrid>
              <a:tr h="43502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预览</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商品条码</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防伪码序列号</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生成时间</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查询时间</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是否绑定</a:t>
                      </a:r>
                      <a:r>
                        <a:rPr kumimoji="0" lang="en-US" altLang="zh-CN"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GTIN</a:t>
                      </a:r>
                      <a:endPar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查询状态</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码</a:t>
                      </a:r>
                      <a:r>
                        <a:rPr kumimoji="0" lang="en-US" altLang="zh-CN"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签</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下载</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0"/>
                  </a:ext>
                </a:extLst>
              </a:tr>
              <a:tr h="435026">
                <a:tc>
                  <a:txBody>
                    <a:bodyPr/>
                    <a:lstStyle/>
                    <a:p>
                      <a:pPr algn="ctr"/>
                      <a:r>
                        <a:rPr lang="zh-CN" altLang="en-US" sz="1400" b="0" dirty="0" smtClean="0">
                          <a:latin typeface="微软雅黑" panose="020B0503020204020204" pitchFamily="34" charset="-122"/>
                          <a:ea typeface="微软雅黑" panose="020B0503020204020204" pitchFamily="34" charset="-122"/>
                        </a:rPr>
                        <a:t>免费版</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dirty="0" smtClean="0">
                          <a:latin typeface="微软雅黑" panose="020B0503020204020204" pitchFamily="34" charset="-122"/>
                          <a:ea typeface="微软雅黑" panose="020B0503020204020204" pitchFamily="34" charset="-122"/>
                        </a:rPr>
                        <a:t>防伪签序列号</a:t>
                      </a: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已绑定</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实物标签</a:t>
                      </a:r>
                      <a:endParaRPr lang="en-US" altLang="zh-CN" sz="1200" b="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rgbClr val="0070C0"/>
                          </a:solidFill>
                        </a:rPr>
                        <a:t>下载</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16" name="矩形 15"/>
          <p:cNvSpPr/>
          <p:nvPr/>
        </p:nvSpPr>
        <p:spPr>
          <a:xfrm>
            <a:off x="230554" y="4764806"/>
            <a:ext cx="811765" cy="296609"/>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默认展示</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140781" y="4774265"/>
            <a:ext cx="1033604"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按订单展示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2272847" y="4774265"/>
            <a:ext cx="1033604"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按</a:t>
            </a:r>
            <a:r>
              <a:rPr lang="en-US" altLang="zh-CN" sz="1200" dirty="0"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10624855" y="5160358"/>
            <a:ext cx="1399590" cy="38195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绑定单品防伪签</a:t>
            </a:r>
          </a:p>
        </p:txBody>
      </p:sp>
      <p:sp>
        <p:nvSpPr>
          <p:cNvPr id="21" name="文本框 20"/>
          <p:cNvSpPr txBox="1"/>
          <p:nvPr/>
        </p:nvSpPr>
        <p:spPr>
          <a:xfrm>
            <a:off x="177655" y="4231757"/>
            <a:ext cx="3172535"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默认展示（已绑定</a:t>
            </a:r>
            <a:r>
              <a:rPr lang="en-US" altLang="zh-CN" sz="1200" b="1" dirty="0" smtClean="0">
                <a:latin typeface="微软雅黑" panose="020B0503020204020204" pitchFamily="34" charset="-122"/>
                <a:ea typeface="微软雅黑" panose="020B0503020204020204" pitchFamily="34" charset="-122"/>
              </a:rPr>
              <a:t>GTIN</a:t>
            </a:r>
            <a:r>
              <a:rPr lang="zh-CN" altLang="en-US" sz="1200" b="1" dirty="0" smtClean="0">
                <a:latin typeface="微软雅黑" panose="020B0503020204020204" pitchFamily="34" charset="-122"/>
                <a:ea typeface="微软雅黑" panose="020B0503020204020204" pitchFamily="34" charset="-122"/>
              </a:rPr>
              <a:t>）</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字段及样例展示</a:t>
            </a:r>
            <a:endParaRPr lang="zh-CN" altLang="en-US" sz="12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77655" y="1104816"/>
            <a:ext cx="5532284" cy="276999"/>
          </a:xfrm>
          <a:prstGeom prst="rect">
            <a:avLst/>
          </a:prstGeom>
          <a:noFill/>
        </p:spPr>
        <p:txBody>
          <a:bodyPr wrap="none" rtlCol="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 按照防伪码序列号倒序展示，即用户购买的</a:t>
            </a:r>
            <a:r>
              <a:rPr lang="zh-CN" altLang="en-US" sz="1200" b="1" dirty="0" smtClean="0">
                <a:solidFill>
                  <a:srgbClr val="FF0000"/>
                </a:solidFill>
                <a:latin typeface="微软雅黑" panose="020B0503020204020204" pitchFamily="34" charset="-122"/>
                <a:ea typeface="微软雅黑" panose="020B0503020204020204" pitchFamily="34" charset="-122"/>
              </a:rPr>
              <a:t>防伪码序列号由大到小降序展示</a:t>
            </a:r>
            <a:r>
              <a:rPr lang="zh-CN" altLang="en-US" sz="1200" dirty="0" smtClean="0">
                <a:solidFill>
                  <a:srgbClr val="FF0000"/>
                </a:solidFill>
                <a:latin typeface="微软雅黑" panose="020B0503020204020204" pitchFamily="34" charset="-122"/>
                <a:ea typeface="微软雅黑" panose="020B0503020204020204" pitchFamily="34" charset="-122"/>
              </a:rPr>
              <a: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758237" y="1104816"/>
            <a:ext cx="3021981" cy="276999"/>
          </a:xfrm>
          <a:prstGeom prst="rect">
            <a:avLst/>
          </a:prstGeom>
          <a:noFill/>
        </p:spPr>
        <p:txBody>
          <a:bodyPr wrap="none" rtlCol="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防伪码序列号展示规则：</a:t>
            </a:r>
            <a:r>
              <a:rPr lang="en-US" altLang="zh-CN" sz="1200" dirty="0" smtClean="0">
                <a:solidFill>
                  <a:srgbClr val="FF0000"/>
                </a:solidFill>
                <a:latin typeface="微软雅黑" panose="020B0503020204020204" pitchFamily="34" charset="-122"/>
                <a:ea typeface="微软雅黑" panose="020B0503020204020204" pitchFamily="34" charset="-122"/>
              </a:rPr>
              <a:t>2022.07.08 </a:t>
            </a:r>
            <a:r>
              <a:rPr lang="zh-CN" altLang="en-US" sz="1200" dirty="0">
                <a:solidFill>
                  <a:srgbClr val="FF0000"/>
                </a:solidFill>
                <a:latin typeface="微软雅黑" panose="020B0503020204020204" pitchFamily="34" charset="-122"/>
                <a:ea typeface="微软雅黑" panose="020B0503020204020204" pitchFamily="34" charset="-122"/>
              </a:rPr>
              <a:t>更新</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363913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单品防伪签</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基础版）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企业端</a:t>
            </a:r>
          </a:p>
        </p:txBody>
      </p:sp>
      <p:sp>
        <p:nvSpPr>
          <p:cNvPr id="45" name="矩形 44"/>
          <p:cNvSpPr/>
          <p:nvPr/>
        </p:nvSpPr>
        <p:spPr>
          <a:xfrm>
            <a:off x="137341" y="3985589"/>
            <a:ext cx="11793893" cy="874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latin typeface="微软雅黑" panose="020B0503020204020204" pitchFamily="34" charset="-122"/>
                <a:ea typeface="微软雅黑" panose="020B0503020204020204" pitchFamily="34" charset="-122"/>
              </a:rPr>
              <a:t>单品防伪签前导</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rPr>
              <a:t>单品防伪签介绍</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单品防伪签</a:t>
            </a:r>
            <a:r>
              <a:rPr lang="zh-CN" altLang="en-US" sz="1200" dirty="0" smtClean="0">
                <a:solidFill>
                  <a:schemeClr val="tx1"/>
                </a:solidFill>
                <a:latin typeface="微软雅黑" panose="020B0503020204020204" pitchFamily="34" charset="-122"/>
                <a:ea typeface="微软雅黑" panose="020B0503020204020204" pitchFamily="34" charset="-122"/>
              </a:rPr>
              <a:t>说明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37341" y="3593936"/>
            <a:ext cx="1261884"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字段及样例展示</a:t>
            </a:r>
            <a:endParaRPr lang="zh-CN" altLang="en-US" sz="1200" b="1" dirty="0">
              <a:latin typeface="微软雅黑" panose="020B0503020204020204" pitchFamily="34" charset="-122"/>
              <a:ea typeface="微软雅黑" panose="020B0503020204020204" pitchFamily="34" charset="-122"/>
            </a:endParaRPr>
          </a:p>
        </p:txBody>
      </p:sp>
      <p:sp>
        <p:nvSpPr>
          <p:cNvPr id="13" name="矩形 12"/>
          <p:cNvSpPr/>
          <p:nvPr/>
        </p:nvSpPr>
        <p:spPr>
          <a:xfrm>
            <a:off x="214604" y="1939196"/>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防伪签列表</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2629715" y="1985675"/>
            <a:ext cx="972843"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订单列表</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3" name="直接箭头连接符 22"/>
          <p:cNvCxnSpPr>
            <a:stCxn id="13" idx="3"/>
            <a:endCxn id="19" idx="1"/>
          </p:cNvCxnSpPr>
          <p:nvPr/>
        </p:nvCxnSpPr>
        <p:spPr>
          <a:xfrm>
            <a:off x="1502229" y="2130474"/>
            <a:ext cx="1127486" cy="46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nvGraphicFramePr>
        <p:xfrm>
          <a:off x="137342" y="5550927"/>
          <a:ext cx="11793892" cy="877746"/>
        </p:xfrm>
        <a:graphic>
          <a:graphicData uri="http://schemas.openxmlformats.org/drawingml/2006/table">
            <a:tbl>
              <a:tblPr firstRow="1" bandRow="1">
                <a:tableStyleId>{93296810-A885-4BE3-A3E7-6D5BEEA58F35}</a:tableStyleId>
              </a:tblPr>
              <a:tblGrid>
                <a:gridCol w="1114136">
                  <a:extLst>
                    <a:ext uri="{9D8B030D-6E8A-4147-A177-3AD203B41FA5}">
                      <a16:colId xmlns:a16="http://schemas.microsoft.com/office/drawing/2014/main" val="20000"/>
                    </a:ext>
                  </a:extLst>
                </a:gridCol>
                <a:gridCol w="1020662">
                  <a:extLst>
                    <a:ext uri="{9D8B030D-6E8A-4147-A177-3AD203B41FA5}">
                      <a16:colId xmlns:a16="http://schemas.microsoft.com/office/drawing/2014/main" val="20001"/>
                    </a:ext>
                  </a:extLst>
                </a:gridCol>
                <a:gridCol w="1346521">
                  <a:extLst>
                    <a:ext uri="{9D8B030D-6E8A-4147-A177-3AD203B41FA5}">
                      <a16:colId xmlns:a16="http://schemas.microsoft.com/office/drawing/2014/main" val="20002"/>
                    </a:ext>
                  </a:extLst>
                </a:gridCol>
                <a:gridCol w="1076188">
                  <a:extLst>
                    <a:ext uri="{9D8B030D-6E8A-4147-A177-3AD203B41FA5}">
                      <a16:colId xmlns:a16="http://schemas.microsoft.com/office/drawing/2014/main" val="20003"/>
                    </a:ext>
                  </a:extLst>
                </a:gridCol>
                <a:gridCol w="1961276">
                  <a:extLst>
                    <a:ext uri="{9D8B030D-6E8A-4147-A177-3AD203B41FA5}">
                      <a16:colId xmlns:a16="http://schemas.microsoft.com/office/drawing/2014/main" val="20004"/>
                    </a:ext>
                  </a:extLst>
                </a:gridCol>
                <a:gridCol w="1760087">
                  <a:extLst>
                    <a:ext uri="{9D8B030D-6E8A-4147-A177-3AD203B41FA5}">
                      <a16:colId xmlns:a16="http://schemas.microsoft.com/office/drawing/2014/main" val="20005"/>
                    </a:ext>
                  </a:extLst>
                </a:gridCol>
                <a:gridCol w="979715">
                  <a:extLst>
                    <a:ext uri="{9D8B030D-6E8A-4147-A177-3AD203B41FA5}">
                      <a16:colId xmlns:a16="http://schemas.microsoft.com/office/drawing/2014/main" val="20006"/>
                    </a:ext>
                  </a:extLst>
                </a:gridCol>
                <a:gridCol w="559836">
                  <a:extLst>
                    <a:ext uri="{9D8B030D-6E8A-4147-A177-3AD203B41FA5}">
                      <a16:colId xmlns:a16="http://schemas.microsoft.com/office/drawing/2014/main" val="20007"/>
                    </a:ext>
                  </a:extLst>
                </a:gridCol>
                <a:gridCol w="1296955">
                  <a:extLst>
                    <a:ext uri="{9D8B030D-6E8A-4147-A177-3AD203B41FA5}">
                      <a16:colId xmlns:a16="http://schemas.microsoft.com/office/drawing/2014/main" val="20008"/>
                    </a:ext>
                  </a:extLst>
                </a:gridCol>
                <a:gridCol w="678516">
                  <a:extLst>
                    <a:ext uri="{9D8B030D-6E8A-4147-A177-3AD203B41FA5}">
                      <a16:colId xmlns:a16="http://schemas.microsoft.com/office/drawing/2014/main" val="20009"/>
                    </a:ext>
                  </a:extLst>
                </a:gridCol>
              </a:tblGrid>
              <a:tr h="42054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订单号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订单创建时间</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购买数量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防伪码序列号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防伪签已绑定</a:t>
                      </a:r>
                      <a:r>
                        <a:rPr kumimoji="0" lang="en-US" altLang="zh-CN"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GTIN</a:t>
                      </a: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码</a:t>
                      </a:r>
                      <a:r>
                        <a:rPr kumimoji="0" lang="en-US" altLang="zh-CN"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签</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操作</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hMerge="1">
                  <a:txBody>
                    <a:bodyPr/>
                    <a:lstStyle/>
                    <a:p>
                      <a:endParaRPr lang="zh-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下载</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0"/>
                  </a:ext>
                </a:extLst>
              </a:tr>
              <a:tr h="435026">
                <a:tc>
                  <a:txBody>
                    <a:bodyPr/>
                    <a:lstStyle/>
                    <a:p>
                      <a:pPr algn="ctr"/>
                      <a:r>
                        <a:rPr lang="zh-CN" altLang="en-US" sz="1400" b="0" dirty="0" smtClean="0">
                          <a:latin typeface="微软雅黑" panose="020B0503020204020204" pitchFamily="34" charset="-122"/>
                          <a:ea typeface="微软雅黑" panose="020B0503020204020204" pitchFamily="34" charset="-122"/>
                        </a:rPr>
                        <a:t>免费版</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单笔订单</a:t>
                      </a:r>
                      <a:endParaRPr lang="en-US" altLang="zh-CN" sz="1200" b="0" dirty="0" smtClean="0">
                        <a:latin typeface="微软雅黑" panose="020B0503020204020204" pitchFamily="34" charset="-122"/>
                        <a:ea typeface="微软雅黑" panose="020B0503020204020204" pitchFamily="34" charset="-122"/>
                      </a:endParaRPr>
                    </a:p>
                    <a:p>
                      <a:pPr algn="ctr"/>
                      <a:r>
                        <a:rPr lang="zh-CN" altLang="en-US" sz="1200" b="0" dirty="0" smtClean="0">
                          <a:latin typeface="微软雅黑" panose="020B0503020204020204" pitchFamily="34" charset="-122"/>
                          <a:ea typeface="微软雅黑" panose="020B0503020204020204" pitchFamily="34" charset="-122"/>
                        </a:rPr>
                        <a:t>购买总量</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已购买防伪签序列号</a:t>
                      </a:r>
                      <a:endParaRPr lang="en-US" altLang="zh-CN" sz="1200" b="0" dirty="0" smtClean="0">
                        <a:latin typeface="微软雅黑" panose="020B0503020204020204" pitchFamily="34" charset="-122"/>
                        <a:ea typeface="微软雅黑" panose="020B0503020204020204" pitchFamily="34" charset="-122"/>
                      </a:endParaRPr>
                    </a:p>
                    <a:p>
                      <a:pPr algn="ctr"/>
                      <a:r>
                        <a:rPr lang="zh-CN" altLang="en-US" sz="1200" b="0" dirty="0" smtClean="0">
                          <a:latin typeface="微软雅黑" panose="020B0503020204020204" pitchFamily="34" charset="-122"/>
                          <a:ea typeface="微软雅黑" panose="020B0503020204020204" pitchFamily="34" charset="-122"/>
                        </a:rPr>
                        <a:t>起</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止</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防伪签已绑定</a:t>
                      </a:r>
                      <a:r>
                        <a:rPr lang="en-US" altLang="zh-CN" sz="1200" b="0" dirty="0" smtClean="0">
                          <a:latin typeface="微软雅黑" panose="020B0503020204020204" pitchFamily="34" charset="-122"/>
                          <a:ea typeface="微软雅黑" panose="020B0503020204020204" pitchFamily="34" charset="-122"/>
                        </a:rPr>
                        <a:t>GTIN</a:t>
                      </a:r>
                      <a:r>
                        <a:rPr lang="zh-CN" altLang="en-US" sz="1200" b="0" dirty="0" smtClean="0">
                          <a:latin typeface="微软雅黑" panose="020B0503020204020204" pitchFamily="34" charset="-122"/>
                          <a:ea typeface="微软雅黑" panose="020B0503020204020204" pitchFamily="34" charset="-122"/>
                        </a:rPr>
                        <a:t>的数量</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实物标签</a:t>
                      </a:r>
                      <a:endParaRPr lang="en-US" altLang="zh-CN" sz="1200" b="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rgbClr val="0070C0"/>
                          </a:solidFill>
                          <a:latin typeface="微软雅黑" panose="020B0503020204020204" pitchFamily="34" charset="-122"/>
                          <a:ea typeface="微软雅黑" panose="020B0503020204020204" pitchFamily="34" charset="-122"/>
                        </a:rPr>
                        <a:t>详情</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rgbClr val="0070C0"/>
                          </a:solidFill>
                        </a:rPr>
                        <a:t>批量绑定</a:t>
                      </a:r>
                      <a:r>
                        <a:rPr lang="en-US" altLang="zh-CN" sz="1200" dirty="0" smtClean="0">
                          <a:solidFill>
                            <a:srgbClr val="0070C0"/>
                          </a:solidFill>
                        </a:rPr>
                        <a:t>GTIN</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rgbClr val="0070C0"/>
                          </a:solidFill>
                        </a:rPr>
                        <a:t>下载</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39" name="矩形 38"/>
          <p:cNvSpPr/>
          <p:nvPr/>
        </p:nvSpPr>
        <p:spPr>
          <a:xfrm>
            <a:off x="1140791" y="5168622"/>
            <a:ext cx="1080000" cy="296609"/>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按订单展示</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137341" y="5168623"/>
            <a:ext cx="900000"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默认展示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2324241" y="5168622"/>
            <a:ext cx="1033604"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按</a:t>
            </a:r>
            <a:r>
              <a:rPr lang="en-US" altLang="zh-CN" sz="1200" dirty="0"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1722625" y="2023880"/>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订单展示</a:t>
            </a:r>
            <a:endParaRPr lang="zh-CN" altLang="en-US" sz="1100" dirty="0">
              <a:latin typeface="微软雅黑" panose="020B0503020204020204" pitchFamily="34" charset="-122"/>
              <a:ea typeface="微软雅黑" panose="020B0503020204020204" pitchFamily="34" charset="-122"/>
            </a:endParaRPr>
          </a:p>
        </p:txBody>
      </p:sp>
      <p:sp>
        <p:nvSpPr>
          <p:cNvPr id="34" name="矩形 33"/>
          <p:cNvSpPr/>
          <p:nvPr/>
        </p:nvSpPr>
        <p:spPr>
          <a:xfrm>
            <a:off x="6320105" y="1442669"/>
            <a:ext cx="1496687"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单笔订单绑定</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（整单）</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7" name="矩形 46"/>
          <p:cNvSpPr/>
          <p:nvPr/>
        </p:nvSpPr>
        <p:spPr>
          <a:xfrm>
            <a:off x="8455080" y="1442669"/>
            <a:ext cx="1428206" cy="4105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绑定</a:t>
            </a:r>
            <a:r>
              <a:rPr lang="en-US" altLang="zh-CN" sz="1200" dirty="0" smtClean="0">
                <a:solidFill>
                  <a:schemeClr val="tx1"/>
                </a:solidFill>
                <a:latin typeface="微软雅黑" panose="020B0503020204020204" pitchFamily="34" charset="-122"/>
                <a:ea typeface="微软雅黑" panose="020B0503020204020204" pitchFamily="34" charset="-122"/>
              </a:rPr>
              <a:t>GTIN</a:t>
            </a:r>
          </a:p>
        </p:txBody>
      </p:sp>
      <p:sp>
        <p:nvSpPr>
          <p:cNvPr id="51" name="文本框 50"/>
          <p:cNvSpPr txBox="1"/>
          <p:nvPr/>
        </p:nvSpPr>
        <p:spPr>
          <a:xfrm>
            <a:off x="137341" y="1295116"/>
            <a:ext cx="4134465" cy="307777"/>
          </a:xfrm>
          <a:prstGeom prst="rect">
            <a:avLst/>
          </a:prstGeom>
          <a:noFill/>
        </p:spPr>
        <p:txBody>
          <a:bodyPr wrap="none" rtlCol="0">
            <a:spAutoFit/>
          </a:bodyPr>
          <a:lstStyle/>
          <a:p>
            <a:r>
              <a:rPr lang="zh-CN" altLang="en-US" sz="1400" dirty="0" smtClean="0">
                <a:latin typeface="微软雅黑" panose="020B0503020204020204" pitchFamily="34" charset="-122"/>
                <a:ea typeface="微软雅黑" panose="020B0503020204020204" pitchFamily="34" charset="-122"/>
              </a:rPr>
              <a:t>默认（按订单展示）</a:t>
            </a:r>
            <a:r>
              <a:rPr lang="zh-CN" altLang="en-US" sz="1400" dirty="0">
                <a:latin typeface="微软雅黑" panose="020B0503020204020204" pitchFamily="34" charset="-122"/>
                <a:ea typeface="微软雅黑" panose="020B0503020204020204" pitchFamily="34" charset="-122"/>
              </a:rPr>
              <a:t>：免费版防伪签绑定使用</a:t>
            </a:r>
            <a:r>
              <a:rPr lang="zh-CN" altLang="en-US" sz="1400" dirty="0" smtClean="0">
                <a:latin typeface="微软雅黑" panose="020B0503020204020204" pitchFamily="34" charset="-122"/>
                <a:ea typeface="微软雅黑" panose="020B0503020204020204" pitchFamily="34" charset="-122"/>
              </a:rPr>
              <a:t>流程</a:t>
            </a:r>
            <a:endParaRPr lang="zh-CN" altLang="en-US" sz="1400" dirty="0">
              <a:latin typeface="微软雅黑" panose="020B0503020204020204" pitchFamily="34" charset="-122"/>
              <a:ea typeface="微软雅黑" panose="020B0503020204020204" pitchFamily="34" charset="-122"/>
            </a:endParaRPr>
          </a:p>
        </p:txBody>
      </p:sp>
      <p:sp>
        <p:nvSpPr>
          <p:cNvPr id="31" name="矩形 30"/>
          <p:cNvSpPr/>
          <p:nvPr/>
        </p:nvSpPr>
        <p:spPr>
          <a:xfrm>
            <a:off x="6368164" y="2294795"/>
            <a:ext cx="1487446"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按序列号绑定</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3" name="矩形 32"/>
          <p:cNvSpPr/>
          <p:nvPr/>
        </p:nvSpPr>
        <p:spPr>
          <a:xfrm>
            <a:off x="8493898" y="2323475"/>
            <a:ext cx="142820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绑定</a:t>
            </a:r>
            <a:r>
              <a:rPr lang="en-US" altLang="zh-CN" sz="1200" dirty="0"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、订单中序列号（起止）</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5" name="矩形 34"/>
          <p:cNvSpPr/>
          <p:nvPr/>
        </p:nvSpPr>
        <p:spPr>
          <a:xfrm>
            <a:off x="10349196" y="1443247"/>
            <a:ext cx="1428206" cy="4105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该订单中全部序列号绑定成功</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10388014" y="2330849"/>
            <a:ext cx="142820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部分绑定成功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0" name="矩形 39"/>
          <p:cNvSpPr/>
          <p:nvPr/>
        </p:nvSpPr>
        <p:spPr>
          <a:xfrm>
            <a:off x="3675803" y="2706030"/>
            <a:ext cx="676873"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详情</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2" name="直接箭头连接符 11"/>
          <p:cNvCxnSpPr>
            <a:stCxn id="19" idx="3"/>
            <a:endCxn id="36" idx="1"/>
          </p:cNvCxnSpPr>
          <p:nvPr/>
        </p:nvCxnSpPr>
        <p:spPr>
          <a:xfrm flipV="1">
            <a:off x="3602558" y="2160500"/>
            <a:ext cx="1206563" cy="16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9" idx="2"/>
            <a:endCxn id="40" idx="1"/>
          </p:cNvCxnSpPr>
          <p:nvPr/>
        </p:nvCxnSpPr>
        <p:spPr>
          <a:xfrm rot="16200000" flipH="1">
            <a:off x="3131431" y="2352936"/>
            <a:ext cx="529078" cy="559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4818587" y="2713404"/>
            <a:ext cx="1041057"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序列号展示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7" name="直接箭头连接符 26"/>
          <p:cNvCxnSpPr>
            <a:stCxn id="40" idx="3"/>
            <a:endCxn id="48" idx="1"/>
          </p:cNvCxnSpPr>
          <p:nvPr/>
        </p:nvCxnSpPr>
        <p:spPr>
          <a:xfrm>
            <a:off x="4352676" y="2897308"/>
            <a:ext cx="465911" cy="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8" idx="0"/>
            <a:endCxn id="36" idx="2"/>
          </p:cNvCxnSpPr>
          <p:nvPr/>
        </p:nvCxnSpPr>
        <p:spPr>
          <a:xfrm flipV="1">
            <a:off x="5339116" y="2429532"/>
            <a:ext cx="3393" cy="28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34" idx="1"/>
          </p:cNvCxnSpPr>
          <p:nvPr/>
        </p:nvCxnSpPr>
        <p:spPr>
          <a:xfrm flipV="1">
            <a:off x="5847637" y="1633947"/>
            <a:ext cx="472468" cy="53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endCxn id="31" idx="1"/>
          </p:cNvCxnSpPr>
          <p:nvPr/>
        </p:nvCxnSpPr>
        <p:spPr>
          <a:xfrm>
            <a:off x="5847637" y="2171227"/>
            <a:ext cx="520527" cy="31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4" idx="3"/>
            <a:endCxn id="47" idx="1"/>
          </p:cNvCxnSpPr>
          <p:nvPr/>
        </p:nvCxnSpPr>
        <p:spPr>
          <a:xfrm>
            <a:off x="7816792" y="1633947"/>
            <a:ext cx="638288" cy="14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47" idx="3"/>
            <a:endCxn id="35" idx="1"/>
          </p:cNvCxnSpPr>
          <p:nvPr/>
        </p:nvCxnSpPr>
        <p:spPr>
          <a:xfrm>
            <a:off x="9883286" y="1647960"/>
            <a:ext cx="465910" cy="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31" idx="3"/>
            <a:endCxn id="33" idx="1"/>
          </p:cNvCxnSpPr>
          <p:nvPr/>
        </p:nvCxnSpPr>
        <p:spPr>
          <a:xfrm>
            <a:off x="7855610" y="2486073"/>
            <a:ext cx="638288" cy="2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33" idx="3"/>
            <a:endCxn id="37" idx="1"/>
          </p:cNvCxnSpPr>
          <p:nvPr/>
        </p:nvCxnSpPr>
        <p:spPr>
          <a:xfrm>
            <a:off x="9922103" y="2514753"/>
            <a:ext cx="465911" cy="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菱形 35"/>
          <p:cNvSpPr/>
          <p:nvPr/>
        </p:nvSpPr>
        <p:spPr>
          <a:xfrm>
            <a:off x="4809121" y="1891468"/>
            <a:ext cx="1066776"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绑定</a:t>
            </a:r>
            <a:r>
              <a:rPr lang="en-US" altLang="zh-CN" sz="1100" dirty="0" smtClean="0">
                <a:solidFill>
                  <a:schemeClr val="tx1"/>
                </a:solidFill>
                <a:latin typeface="微软雅黑" panose="020B0503020204020204" pitchFamily="34" charset="-122"/>
                <a:ea typeface="微软雅黑" panose="020B0503020204020204" pitchFamily="34" charset="-122"/>
              </a:rPr>
              <a:t>GTIN</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363913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单品防伪签</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基础版）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企业端</a:t>
            </a:r>
          </a:p>
        </p:txBody>
      </p:sp>
      <p:sp>
        <p:nvSpPr>
          <p:cNvPr id="45" name="矩形 44"/>
          <p:cNvSpPr/>
          <p:nvPr/>
        </p:nvSpPr>
        <p:spPr>
          <a:xfrm>
            <a:off x="209821" y="3939055"/>
            <a:ext cx="11793893" cy="874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latin typeface="微软雅黑" panose="020B0503020204020204" pitchFamily="34" charset="-122"/>
                <a:ea typeface="微软雅黑" panose="020B0503020204020204" pitchFamily="34" charset="-122"/>
              </a:rPr>
              <a:t>单品防伪签前导</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rPr>
              <a:t>单品防伪签介绍</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单品防伪签</a:t>
            </a:r>
            <a:r>
              <a:rPr lang="zh-CN" altLang="en-US" sz="1200" dirty="0" smtClean="0">
                <a:solidFill>
                  <a:schemeClr val="tx1"/>
                </a:solidFill>
                <a:latin typeface="微软雅黑" panose="020B0503020204020204" pitchFamily="34" charset="-122"/>
                <a:ea typeface="微软雅黑" panose="020B0503020204020204" pitchFamily="34" charset="-122"/>
              </a:rPr>
              <a:t>说明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09822" y="3418205"/>
            <a:ext cx="1261884"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字段及样例展示</a:t>
            </a:r>
            <a:endParaRPr lang="zh-CN" altLang="en-US" sz="1200" b="1" dirty="0">
              <a:latin typeface="微软雅黑" panose="020B0503020204020204" pitchFamily="34" charset="-122"/>
              <a:ea typeface="微软雅黑" panose="020B0503020204020204" pitchFamily="34" charset="-122"/>
            </a:endParaRPr>
          </a:p>
        </p:txBody>
      </p:sp>
      <p:sp>
        <p:nvSpPr>
          <p:cNvPr id="10" name="矩形 9"/>
          <p:cNvSpPr/>
          <p:nvPr/>
        </p:nvSpPr>
        <p:spPr>
          <a:xfrm>
            <a:off x="209823" y="1928385"/>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购买免费版</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单品防伪签</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2025038" y="1928385"/>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购买成功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3703006" y="1926440"/>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防伪签列表</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6275135" y="1950651"/>
            <a:ext cx="1065087"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列表</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8" name="直接箭头连接符 7"/>
          <p:cNvCxnSpPr>
            <a:stCxn id="10" idx="3"/>
            <a:endCxn id="11" idx="1"/>
          </p:cNvCxnSpPr>
          <p:nvPr/>
        </p:nvCxnSpPr>
        <p:spPr>
          <a:xfrm>
            <a:off x="1497448" y="2119663"/>
            <a:ext cx="5275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1" idx="3"/>
            <a:endCxn id="13" idx="1"/>
          </p:cNvCxnSpPr>
          <p:nvPr/>
        </p:nvCxnSpPr>
        <p:spPr>
          <a:xfrm flipV="1">
            <a:off x="3312663" y="2117718"/>
            <a:ext cx="390343" cy="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3"/>
            <a:endCxn id="19" idx="1"/>
          </p:cNvCxnSpPr>
          <p:nvPr/>
        </p:nvCxnSpPr>
        <p:spPr>
          <a:xfrm>
            <a:off x="4990631" y="2117718"/>
            <a:ext cx="1284504" cy="24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nvGraphicFramePr>
        <p:xfrm>
          <a:off x="209821" y="5513723"/>
          <a:ext cx="11793893" cy="870052"/>
        </p:xfrm>
        <a:graphic>
          <a:graphicData uri="http://schemas.openxmlformats.org/drawingml/2006/table">
            <a:tbl>
              <a:tblPr firstRow="1" bandRow="1">
                <a:tableStyleId>{93296810-A885-4BE3-A3E7-6D5BEEA58F35}</a:tableStyleId>
              </a:tblPr>
              <a:tblGrid>
                <a:gridCol w="1499263">
                  <a:extLst>
                    <a:ext uri="{9D8B030D-6E8A-4147-A177-3AD203B41FA5}">
                      <a16:colId xmlns:a16="http://schemas.microsoft.com/office/drawing/2014/main" val="20000"/>
                    </a:ext>
                  </a:extLst>
                </a:gridCol>
                <a:gridCol w="1509977">
                  <a:extLst>
                    <a:ext uri="{9D8B030D-6E8A-4147-A177-3AD203B41FA5}">
                      <a16:colId xmlns:a16="http://schemas.microsoft.com/office/drawing/2014/main" val="20001"/>
                    </a:ext>
                  </a:extLst>
                </a:gridCol>
                <a:gridCol w="1866123">
                  <a:extLst>
                    <a:ext uri="{9D8B030D-6E8A-4147-A177-3AD203B41FA5}">
                      <a16:colId xmlns:a16="http://schemas.microsoft.com/office/drawing/2014/main" val="20002"/>
                    </a:ext>
                  </a:extLst>
                </a:gridCol>
                <a:gridCol w="2062065">
                  <a:extLst>
                    <a:ext uri="{9D8B030D-6E8A-4147-A177-3AD203B41FA5}">
                      <a16:colId xmlns:a16="http://schemas.microsoft.com/office/drawing/2014/main" val="20003"/>
                    </a:ext>
                  </a:extLst>
                </a:gridCol>
                <a:gridCol w="1304646">
                  <a:extLst>
                    <a:ext uri="{9D8B030D-6E8A-4147-A177-3AD203B41FA5}">
                      <a16:colId xmlns:a16="http://schemas.microsoft.com/office/drawing/2014/main" val="20004"/>
                    </a:ext>
                  </a:extLst>
                </a:gridCol>
                <a:gridCol w="976958">
                  <a:extLst>
                    <a:ext uri="{9D8B030D-6E8A-4147-A177-3AD203B41FA5}">
                      <a16:colId xmlns:a16="http://schemas.microsoft.com/office/drawing/2014/main" val="20005"/>
                    </a:ext>
                  </a:extLst>
                </a:gridCol>
                <a:gridCol w="1565114">
                  <a:extLst>
                    <a:ext uri="{9D8B030D-6E8A-4147-A177-3AD203B41FA5}">
                      <a16:colId xmlns:a16="http://schemas.microsoft.com/office/drawing/2014/main" val="20006"/>
                    </a:ext>
                  </a:extLst>
                </a:gridCol>
                <a:gridCol w="1009747">
                  <a:extLst>
                    <a:ext uri="{9D8B030D-6E8A-4147-A177-3AD203B41FA5}">
                      <a16:colId xmlns:a16="http://schemas.microsoft.com/office/drawing/2014/main" val="20007"/>
                    </a:ext>
                  </a:extLst>
                </a:gridCol>
              </a:tblGrid>
              <a:tr h="43502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产品名称</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商品条码（</a:t>
                      </a: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GTIN</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已绑定防伪签数量</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码</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签</a:t>
                      </a:r>
                      <a:endParaRPr lang="zh-CN" altLang="en-US" sz="1200" b="0" dirty="0">
                        <a:latin typeface="微软雅黑" panose="020B0503020204020204" pitchFamily="34" charset="-122"/>
                        <a:ea typeface="微软雅黑" panose="020B0503020204020204" pitchFamily="34" charset="-122"/>
                      </a:endParaRPr>
                    </a:p>
                  </a:txBody>
                  <a:tcPr anchor="ctr"/>
                </a:tc>
                <a:tc gridSpan="2">
                  <a:txBody>
                    <a:bodyPr/>
                    <a:lstStyle/>
                    <a:p>
                      <a:pPr algn="ctr"/>
                      <a:r>
                        <a:rPr lang="zh-CN" altLang="en-US" sz="1200" dirty="0" smtClean="0">
                          <a:latin typeface="微软雅黑" panose="020B0503020204020204" pitchFamily="34" charset="-122"/>
                          <a:ea typeface="微软雅黑" panose="020B0503020204020204" pitchFamily="34" charset="-122"/>
                        </a:rPr>
                        <a:t>操作</a:t>
                      </a:r>
                      <a:endParaRPr lang="zh-CN" altLang="en-US" sz="1200" b="0" dirty="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tc>
                  <a:txBody>
                    <a:bodyPr/>
                    <a:lstStyle/>
                    <a:p>
                      <a:pPr algn="ctr"/>
                      <a:r>
                        <a:rPr lang="zh-CN" altLang="en-US" sz="1200" dirty="0" smtClean="0">
                          <a:latin typeface="微软雅黑" panose="020B0503020204020204" pitchFamily="34" charset="-122"/>
                          <a:ea typeface="微软雅黑" panose="020B0503020204020204" pitchFamily="34" charset="-122"/>
                        </a:rPr>
                        <a:t>下载</a:t>
                      </a:r>
                      <a:endParaRPr lang="zh-CN" altLang="en-US" sz="12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0"/>
                  </a:ext>
                </a:extLst>
              </a:tr>
              <a:tr h="435026">
                <a:tc>
                  <a:txBody>
                    <a:bodyPr/>
                    <a:lstStyle/>
                    <a:p>
                      <a:pPr algn="ctr"/>
                      <a:r>
                        <a:rPr lang="zh-CN" altLang="en-US" sz="1400" b="0" dirty="0" smtClean="0">
                          <a:latin typeface="微软雅黑" panose="020B0503020204020204" pitchFamily="34" charset="-122"/>
                          <a:ea typeface="微软雅黑" panose="020B0503020204020204" pitchFamily="34" charset="-122"/>
                        </a:rPr>
                        <a:t>免费版</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实物标签</a:t>
                      </a:r>
                      <a:endParaRPr lang="en-US" altLang="zh-CN" sz="1200" b="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rgbClr val="0070C0"/>
                          </a:solidFill>
                          <a:latin typeface="微软雅黑" panose="020B0503020204020204" pitchFamily="34" charset="-122"/>
                          <a:ea typeface="微软雅黑" panose="020B0503020204020204" pitchFamily="34" charset="-122"/>
                        </a:rPr>
                        <a:t>详情</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rgbClr val="0070C0"/>
                          </a:solidFill>
                          <a:latin typeface="微软雅黑" panose="020B0503020204020204" pitchFamily="34" charset="-122"/>
                          <a:ea typeface="微软雅黑" panose="020B0503020204020204" pitchFamily="34" charset="-122"/>
                        </a:rPr>
                        <a:t>绑定单品防伪签</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rgbClr val="0070C0"/>
                          </a:solidFill>
                          <a:latin typeface="微软雅黑" panose="020B0503020204020204" pitchFamily="34" charset="-122"/>
                          <a:ea typeface="微软雅黑" panose="020B0503020204020204" pitchFamily="34" charset="-122"/>
                        </a:rPr>
                        <a:t>下载</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39" name="矩形 38"/>
          <p:cNvSpPr/>
          <p:nvPr/>
        </p:nvSpPr>
        <p:spPr>
          <a:xfrm>
            <a:off x="2412664" y="5122088"/>
            <a:ext cx="1044000" cy="296609"/>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按</a:t>
            </a:r>
            <a:r>
              <a:rPr lang="en-US" altLang="zh-CN" sz="1200" dirty="0" smtClean="0">
                <a:solidFill>
                  <a:schemeClr val="bg1"/>
                </a:solidFill>
                <a:latin typeface="微软雅黑" panose="020B0503020204020204" pitchFamily="34" charset="-122"/>
                <a:ea typeface="微软雅黑" panose="020B0503020204020204" pitchFamily="34" charset="-122"/>
              </a:rPr>
              <a:t>GTIN</a:t>
            </a:r>
            <a:r>
              <a:rPr lang="zh-CN" altLang="en-US" sz="1200" dirty="0" smtClean="0">
                <a:solidFill>
                  <a:schemeClr val="bg1"/>
                </a:solidFill>
                <a:latin typeface="微软雅黑" panose="020B0503020204020204" pitchFamily="34" charset="-122"/>
                <a:ea typeface="微软雅黑" panose="020B0503020204020204" pitchFamily="34" charset="-122"/>
              </a:rPr>
              <a:t>展示</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1244441" y="5131000"/>
            <a:ext cx="1033604"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按订单展示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209821" y="5122088"/>
            <a:ext cx="900000"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默认展示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0" name="直接箭头连接符 29"/>
          <p:cNvCxnSpPr>
            <a:stCxn id="19" idx="3"/>
            <a:endCxn id="34" idx="1"/>
          </p:cNvCxnSpPr>
          <p:nvPr/>
        </p:nvCxnSpPr>
        <p:spPr>
          <a:xfrm>
            <a:off x="7340222" y="2141929"/>
            <a:ext cx="5250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181372" y="2011124"/>
            <a:ext cx="808235" cy="261610"/>
          </a:xfrm>
          <a:prstGeom prst="rect">
            <a:avLst/>
          </a:prstGeom>
          <a:solidFill>
            <a:schemeClr val="bg1"/>
          </a:solidFill>
        </p:spPr>
        <p:txBody>
          <a:bodyPr wrap="none">
            <a:spAutoFit/>
          </a:bodyPr>
          <a:lstStyle/>
          <a:p>
            <a:pPr algn="ctr"/>
            <a:r>
              <a:rPr lang="en-US" altLang="zh-CN" sz="1100" dirty="0" smtClean="0">
                <a:latin typeface="微软雅黑" panose="020B0503020204020204" pitchFamily="34" charset="-122"/>
                <a:ea typeface="微软雅黑" panose="020B0503020204020204" pitchFamily="34" charset="-122"/>
              </a:rPr>
              <a:t>GTIN</a:t>
            </a:r>
            <a:r>
              <a:rPr lang="zh-CN" altLang="en-US" sz="1100" dirty="0" smtClean="0">
                <a:latin typeface="微软雅黑" panose="020B0503020204020204" pitchFamily="34" charset="-122"/>
                <a:ea typeface="微软雅黑" panose="020B0503020204020204" pitchFamily="34" charset="-122"/>
              </a:rPr>
              <a:t>展示</a:t>
            </a:r>
            <a:endParaRPr lang="zh-CN" altLang="en-US" sz="1100" dirty="0">
              <a:latin typeface="微软雅黑" panose="020B0503020204020204" pitchFamily="34" charset="-122"/>
              <a:ea typeface="微软雅黑" panose="020B0503020204020204" pitchFamily="34" charset="-122"/>
            </a:endParaRPr>
          </a:p>
        </p:txBody>
      </p:sp>
      <p:sp>
        <p:nvSpPr>
          <p:cNvPr id="34" name="矩形 33"/>
          <p:cNvSpPr/>
          <p:nvPr/>
        </p:nvSpPr>
        <p:spPr>
          <a:xfrm>
            <a:off x="7865228" y="1950651"/>
            <a:ext cx="142820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绑定防伪签</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序列号（起止）</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7" name="矩形 46"/>
          <p:cNvSpPr/>
          <p:nvPr/>
        </p:nvSpPr>
        <p:spPr>
          <a:xfrm>
            <a:off x="9818439" y="1950651"/>
            <a:ext cx="877076" cy="4105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绑定</a:t>
            </a:r>
            <a:r>
              <a:rPr lang="zh-CN" altLang="en-US" sz="1200" dirty="0" smtClean="0">
                <a:solidFill>
                  <a:schemeClr val="tx1"/>
                </a:solidFill>
                <a:latin typeface="微软雅黑" panose="020B0503020204020204" pitchFamily="34" charset="-122"/>
                <a:ea typeface="微软雅黑" panose="020B0503020204020204" pitchFamily="34" charset="-122"/>
              </a:rPr>
              <a:t>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137341" y="1295116"/>
            <a:ext cx="4025654" cy="307777"/>
          </a:xfrm>
          <a:prstGeom prst="rect">
            <a:avLst/>
          </a:prstGeom>
          <a:noFill/>
        </p:spPr>
        <p:txBody>
          <a:bodyPr wrap="none" rtlCol="0">
            <a:spAutoFit/>
          </a:bodyPr>
          <a:lstStyle/>
          <a:p>
            <a:r>
              <a:rPr lang="zh-CN" altLang="en-US" sz="1400" dirty="0" smtClean="0">
                <a:latin typeface="微软雅黑" panose="020B0503020204020204" pitchFamily="34" charset="-122"/>
                <a:ea typeface="微软雅黑" panose="020B0503020204020204" pitchFamily="34" charset="-122"/>
              </a:rPr>
              <a:t>默认（</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展示）</a:t>
            </a:r>
            <a:r>
              <a:rPr lang="zh-CN" altLang="en-US" sz="1400" dirty="0">
                <a:latin typeface="微软雅黑" panose="020B0503020204020204" pitchFamily="34" charset="-122"/>
                <a:ea typeface="微软雅黑" panose="020B0503020204020204" pitchFamily="34" charset="-122"/>
              </a:rPr>
              <a:t>：免费版防伪签绑定使用流程</a:t>
            </a:r>
          </a:p>
        </p:txBody>
      </p:sp>
      <p:cxnSp>
        <p:nvCxnSpPr>
          <p:cNvPr id="16" name="直接箭头连接符 15"/>
          <p:cNvCxnSpPr>
            <a:stCxn id="34" idx="3"/>
            <a:endCxn id="47" idx="1"/>
          </p:cNvCxnSpPr>
          <p:nvPr/>
        </p:nvCxnSpPr>
        <p:spPr>
          <a:xfrm>
            <a:off x="9293433" y="2141929"/>
            <a:ext cx="525006" cy="14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10655" y="3418204"/>
            <a:ext cx="4092018" cy="276999"/>
          </a:xfrm>
          <a:prstGeom prst="rect">
            <a:avLst/>
          </a:prstGeom>
          <a:noFill/>
        </p:spPr>
        <p:txBody>
          <a:bodyPr wrap="none" rtlCol="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默认（</a:t>
            </a:r>
            <a:r>
              <a:rPr lang="en-US" altLang="zh-CN" sz="1200" dirty="0" smtClean="0">
                <a:solidFill>
                  <a:srgbClr val="FF0000"/>
                </a:solidFill>
                <a:latin typeface="微软雅黑" panose="020B0503020204020204" pitchFamily="34" charset="-122"/>
                <a:ea typeface="微软雅黑" panose="020B0503020204020204" pitchFamily="34" charset="-122"/>
              </a:rPr>
              <a:t>GTIN</a:t>
            </a:r>
            <a:r>
              <a:rPr lang="zh-CN" altLang="en-US" sz="1200" dirty="0" smtClean="0">
                <a:solidFill>
                  <a:srgbClr val="FF0000"/>
                </a:solidFill>
                <a:latin typeface="微软雅黑" panose="020B0503020204020204" pitchFamily="34" charset="-122"/>
                <a:ea typeface="微软雅黑" panose="020B0503020204020204" pitchFamily="34" charset="-122"/>
              </a:rPr>
              <a:t>展示）：数据来源是用户已激活的二维码列表</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363913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单品防伪签</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基础版）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企业端</a:t>
            </a:r>
          </a:p>
        </p:txBody>
      </p:sp>
      <p:sp>
        <p:nvSpPr>
          <p:cNvPr id="10" name="矩形 9"/>
          <p:cNvSpPr/>
          <p:nvPr/>
        </p:nvSpPr>
        <p:spPr>
          <a:xfrm>
            <a:off x="214604" y="2017749"/>
            <a:ext cx="1872814"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默认列表</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按</a:t>
            </a:r>
            <a:r>
              <a:rPr lang="zh-CN" altLang="en-US" sz="1200" dirty="0" smtClean="0">
                <a:solidFill>
                  <a:schemeClr val="tx1"/>
                </a:solidFill>
                <a:latin typeface="微软雅黑" panose="020B0503020204020204" pitchFamily="34" charset="-122"/>
                <a:ea typeface="微软雅黑" panose="020B0503020204020204" pitchFamily="34" charset="-122"/>
              </a:rPr>
              <a:t>订单绑定</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4889934" y="2015801"/>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激活对应二维码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8" name="直接箭头连接符 7"/>
          <p:cNvCxnSpPr>
            <a:stCxn id="10" idx="3"/>
            <a:endCxn id="24" idx="1"/>
          </p:cNvCxnSpPr>
          <p:nvPr/>
        </p:nvCxnSpPr>
        <p:spPr>
          <a:xfrm flipV="1">
            <a:off x="2087418" y="2207079"/>
            <a:ext cx="611779" cy="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341" y="1295116"/>
            <a:ext cx="4025654" cy="307777"/>
          </a:xfrm>
          <a:prstGeom prst="rect">
            <a:avLst/>
          </a:prstGeom>
          <a:noFill/>
        </p:spPr>
        <p:txBody>
          <a:bodyPr wrap="none" rtlCol="0">
            <a:spAutoFit/>
          </a:bodyPr>
          <a:lstStyle/>
          <a:p>
            <a:r>
              <a:rPr lang="zh-CN" altLang="en-US" sz="1400" dirty="0" smtClean="0">
                <a:latin typeface="微软雅黑" panose="020B0503020204020204" pitchFamily="34" charset="-122"/>
                <a:ea typeface="微软雅黑" panose="020B0503020204020204" pitchFamily="34" charset="-122"/>
              </a:rPr>
              <a:t>默认（</a:t>
            </a:r>
            <a:r>
              <a:rPr lang="en-US" altLang="zh-CN" sz="1400" dirty="0" smtClean="0">
                <a:latin typeface="微软雅黑" panose="020B0503020204020204" pitchFamily="34" charset="-122"/>
                <a:ea typeface="微软雅黑" panose="020B0503020204020204" pitchFamily="34" charset="-122"/>
              </a:rPr>
              <a:t>GTIN</a:t>
            </a:r>
            <a:r>
              <a:rPr lang="zh-CN" altLang="en-US" sz="1400" dirty="0" smtClean="0">
                <a:latin typeface="微软雅黑" panose="020B0503020204020204" pitchFamily="34" charset="-122"/>
                <a:ea typeface="微软雅黑" panose="020B0503020204020204" pitchFamily="34" charset="-122"/>
              </a:rPr>
              <a:t>展示）</a:t>
            </a:r>
            <a:r>
              <a:rPr lang="zh-CN" altLang="en-US" sz="1400" dirty="0">
                <a:latin typeface="微软雅黑" panose="020B0503020204020204" pitchFamily="34" charset="-122"/>
                <a:ea typeface="微软雅黑" panose="020B0503020204020204" pitchFamily="34" charset="-122"/>
              </a:rPr>
              <a:t>：免费版防伪签绑定使用流程</a:t>
            </a:r>
          </a:p>
        </p:txBody>
      </p:sp>
      <p:sp>
        <p:nvSpPr>
          <p:cNvPr id="22" name="文本框 21"/>
          <p:cNvSpPr txBox="1"/>
          <p:nvPr/>
        </p:nvSpPr>
        <p:spPr>
          <a:xfrm>
            <a:off x="4162995" y="1310504"/>
            <a:ext cx="4092018" cy="276999"/>
          </a:xfrm>
          <a:prstGeom prst="rect">
            <a:avLst/>
          </a:prstGeom>
          <a:noFill/>
        </p:spPr>
        <p:txBody>
          <a:bodyPr wrap="none" rtlCol="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默认（</a:t>
            </a:r>
            <a:r>
              <a:rPr lang="en-US" altLang="zh-CN" sz="1200" dirty="0" smtClean="0">
                <a:solidFill>
                  <a:srgbClr val="FF0000"/>
                </a:solidFill>
                <a:latin typeface="微软雅黑" panose="020B0503020204020204" pitchFamily="34" charset="-122"/>
                <a:ea typeface="微软雅黑" panose="020B0503020204020204" pitchFamily="34" charset="-122"/>
              </a:rPr>
              <a:t>GTIN</a:t>
            </a:r>
            <a:r>
              <a:rPr lang="zh-CN" altLang="en-US" sz="1200" dirty="0" smtClean="0">
                <a:solidFill>
                  <a:srgbClr val="FF0000"/>
                </a:solidFill>
                <a:latin typeface="微软雅黑" panose="020B0503020204020204" pitchFamily="34" charset="-122"/>
                <a:ea typeface="微软雅黑" panose="020B0503020204020204" pitchFamily="34" charset="-122"/>
              </a:rPr>
              <a:t>展示）：数据来源是用户已激活的二维码列表</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24" name="菱形 23"/>
          <p:cNvSpPr/>
          <p:nvPr/>
        </p:nvSpPr>
        <p:spPr>
          <a:xfrm>
            <a:off x="2699197" y="1938047"/>
            <a:ext cx="1066776"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绑定</a:t>
            </a:r>
            <a:r>
              <a:rPr lang="en-US" altLang="zh-CN" sz="1100" dirty="0" smtClean="0">
                <a:solidFill>
                  <a:schemeClr val="tx1"/>
                </a:solidFill>
                <a:latin typeface="微软雅黑" panose="020B0503020204020204" pitchFamily="34" charset="-122"/>
                <a:ea typeface="微软雅黑" panose="020B0503020204020204" pitchFamily="34" charset="-122"/>
              </a:rPr>
              <a:t>GTIN</a:t>
            </a:r>
            <a:endParaRPr lang="zh-CN" altLang="en-US" sz="1100" dirty="0">
              <a:solidFill>
                <a:schemeClr val="tx1"/>
              </a:solidFill>
              <a:latin typeface="微软雅黑" panose="020B0503020204020204" pitchFamily="34" charset="-122"/>
              <a:ea typeface="微软雅黑" panose="020B0503020204020204" pitchFamily="34" charset="-122"/>
            </a:endParaRPr>
          </a:p>
        </p:txBody>
      </p:sp>
      <p:cxnSp>
        <p:nvCxnSpPr>
          <p:cNvPr id="25" name="直接箭头连接符 24"/>
          <p:cNvCxnSpPr>
            <a:stCxn id="24" idx="3"/>
            <a:endCxn id="13" idx="1"/>
          </p:cNvCxnSpPr>
          <p:nvPr/>
        </p:nvCxnSpPr>
        <p:spPr>
          <a:xfrm>
            <a:off x="3765973" y="2207079"/>
            <a:ext cx="11239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920166" y="2076273"/>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绑定成功</a:t>
            </a:r>
            <a:endParaRPr lang="zh-CN" altLang="en-US" sz="1100" dirty="0">
              <a:latin typeface="微软雅黑" panose="020B0503020204020204" pitchFamily="34" charset="-122"/>
              <a:ea typeface="微软雅黑" panose="020B0503020204020204" pitchFamily="34" charset="-122"/>
            </a:endParaRPr>
          </a:p>
        </p:txBody>
      </p:sp>
      <p:sp>
        <p:nvSpPr>
          <p:cNvPr id="48" name="矩形 47"/>
          <p:cNvSpPr/>
          <p:nvPr/>
        </p:nvSpPr>
        <p:spPr>
          <a:xfrm>
            <a:off x="6894225" y="2015801"/>
            <a:ext cx="1455448"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列表中展示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49" name="直接箭头连接符 48"/>
          <p:cNvCxnSpPr>
            <a:stCxn id="13" idx="3"/>
            <a:endCxn id="48" idx="1"/>
          </p:cNvCxnSpPr>
          <p:nvPr/>
        </p:nvCxnSpPr>
        <p:spPr>
          <a:xfrm>
            <a:off x="6177559" y="2207079"/>
            <a:ext cx="716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363913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单品防伪签</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基础版）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企业</a:t>
            </a:r>
            <a:r>
              <a:rPr lang="zh-CN" altLang="en-US" sz="2000" b="1" dirty="0" smtClean="0">
                <a:latin typeface="微软雅黑" panose="020B0503020204020204" pitchFamily="34" charset="-122"/>
                <a:ea typeface="微软雅黑" panose="020B0503020204020204" pitchFamily="34" charset="-122"/>
              </a:rPr>
              <a:t>端</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89377" y="2026238"/>
            <a:ext cx="11990328" cy="35030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9329033" y="2383277"/>
            <a:ext cx="978737" cy="3825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批量激活</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10451805" y="2366369"/>
            <a:ext cx="1579265" cy="3994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选择展示模板</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dirty="0" smtClean="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免费版暂不</a:t>
            </a:r>
            <a:r>
              <a:rPr lang="zh-CN" altLang="en-US" sz="1200" dirty="0" smtClean="0">
                <a:solidFill>
                  <a:schemeClr val="bg1"/>
                </a:solidFill>
                <a:latin typeface="微软雅黑" panose="020B0503020204020204" pitchFamily="34" charset="-122"/>
                <a:ea typeface="微软雅黑" panose="020B0503020204020204" pitchFamily="34" charset="-122"/>
              </a:rPr>
              <a:t>支持）</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7" name="矩形 76"/>
          <p:cNvSpPr/>
          <p:nvPr/>
        </p:nvSpPr>
        <p:spPr>
          <a:xfrm>
            <a:off x="177282" y="960370"/>
            <a:ext cx="11859217" cy="121230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4">
                    <a:lumMod val="75000"/>
                  </a:schemeClr>
                </a:solidFill>
                <a:latin typeface="微软雅黑" panose="020B0503020204020204" pitchFamily="34" charset="-122"/>
                <a:ea typeface="微软雅黑" panose="020B0503020204020204" pitchFamily="34" charset="-122"/>
              </a:rPr>
              <a:t>高级版广告介绍</a:t>
            </a:r>
            <a:endParaRPr lang="zh-CN" altLang="en-US"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78" name="矩形 77"/>
          <p:cNvSpPr/>
          <p:nvPr/>
        </p:nvSpPr>
        <p:spPr>
          <a:xfrm>
            <a:off x="9818402" y="1602902"/>
            <a:ext cx="2078508" cy="3825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开通高级版商品二维码</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177279" y="256660"/>
            <a:ext cx="3539752"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二维码激活</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字段及样例展示</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44" name="表格 43"/>
          <p:cNvGraphicFramePr>
            <a:graphicFrameLocks noGrp="1"/>
          </p:cNvGraphicFramePr>
          <p:nvPr/>
        </p:nvGraphicFramePr>
        <p:xfrm>
          <a:off x="182708" y="2888026"/>
          <a:ext cx="11848361" cy="892226"/>
        </p:xfrm>
        <a:graphic>
          <a:graphicData uri="http://schemas.openxmlformats.org/drawingml/2006/table">
            <a:tbl>
              <a:tblPr firstRow="1" bandRow="1">
                <a:tableStyleId>{5C22544A-7EE6-4342-B048-85BDC9FD1C3A}</a:tableStyleId>
              </a:tblPr>
              <a:tblGrid>
                <a:gridCol w="914311">
                  <a:extLst>
                    <a:ext uri="{9D8B030D-6E8A-4147-A177-3AD203B41FA5}">
                      <a16:colId xmlns:a16="http://schemas.microsoft.com/office/drawing/2014/main" val="20000"/>
                    </a:ext>
                  </a:extLst>
                </a:gridCol>
                <a:gridCol w="1015674">
                  <a:extLst>
                    <a:ext uri="{9D8B030D-6E8A-4147-A177-3AD203B41FA5}">
                      <a16:colId xmlns:a16="http://schemas.microsoft.com/office/drawing/2014/main" val="20001"/>
                    </a:ext>
                  </a:extLst>
                </a:gridCol>
                <a:gridCol w="981049">
                  <a:extLst>
                    <a:ext uri="{9D8B030D-6E8A-4147-A177-3AD203B41FA5}">
                      <a16:colId xmlns:a16="http://schemas.microsoft.com/office/drawing/2014/main" val="20002"/>
                    </a:ext>
                  </a:extLst>
                </a:gridCol>
                <a:gridCol w="657879">
                  <a:extLst>
                    <a:ext uri="{9D8B030D-6E8A-4147-A177-3AD203B41FA5}">
                      <a16:colId xmlns:a16="http://schemas.microsoft.com/office/drawing/2014/main" val="20003"/>
                    </a:ext>
                  </a:extLst>
                </a:gridCol>
                <a:gridCol w="680963">
                  <a:extLst>
                    <a:ext uri="{9D8B030D-6E8A-4147-A177-3AD203B41FA5}">
                      <a16:colId xmlns:a16="http://schemas.microsoft.com/office/drawing/2014/main" val="20004"/>
                    </a:ext>
                  </a:extLst>
                </a:gridCol>
                <a:gridCol w="1073383">
                  <a:extLst>
                    <a:ext uri="{9D8B030D-6E8A-4147-A177-3AD203B41FA5}">
                      <a16:colId xmlns:a16="http://schemas.microsoft.com/office/drawing/2014/main" val="20005"/>
                    </a:ext>
                  </a:extLst>
                </a:gridCol>
                <a:gridCol w="992590">
                  <a:extLst>
                    <a:ext uri="{9D8B030D-6E8A-4147-A177-3AD203B41FA5}">
                      <a16:colId xmlns:a16="http://schemas.microsoft.com/office/drawing/2014/main" val="20006"/>
                    </a:ext>
                  </a:extLst>
                </a:gridCol>
                <a:gridCol w="854090">
                  <a:extLst>
                    <a:ext uri="{9D8B030D-6E8A-4147-A177-3AD203B41FA5}">
                      <a16:colId xmlns:a16="http://schemas.microsoft.com/office/drawing/2014/main" val="20007"/>
                    </a:ext>
                  </a:extLst>
                </a:gridCol>
                <a:gridCol w="2123681">
                  <a:extLst>
                    <a:ext uri="{9D8B030D-6E8A-4147-A177-3AD203B41FA5}">
                      <a16:colId xmlns:a16="http://schemas.microsoft.com/office/drawing/2014/main" val="20008"/>
                    </a:ext>
                  </a:extLst>
                </a:gridCol>
                <a:gridCol w="680963">
                  <a:extLst>
                    <a:ext uri="{9D8B030D-6E8A-4147-A177-3AD203B41FA5}">
                      <a16:colId xmlns:a16="http://schemas.microsoft.com/office/drawing/2014/main" val="20009"/>
                    </a:ext>
                  </a:extLst>
                </a:gridCol>
                <a:gridCol w="680963">
                  <a:extLst>
                    <a:ext uri="{9D8B030D-6E8A-4147-A177-3AD203B41FA5}">
                      <a16:colId xmlns:a16="http://schemas.microsoft.com/office/drawing/2014/main" val="20010"/>
                    </a:ext>
                  </a:extLst>
                </a:gridCol>
                <a:gridCol w="1192815">
                  <a:extLst>
                    <a:ext uri="{9D8B030D-6E8A-4147-A177-3AD203B41FA5}">
                      <a16:colId xmlns:a16="http://schemas.microsoft.com/office/drawing/2014/main" val="20011"/>
                    </a:ext>
                  </a:extLst>
                </a:gridCol>
              </a:tblGrid>
              <a:tr h="43502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a:t>
                      </a: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产品名称</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商品条码</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品牌</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规格</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是否激活</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激活时间</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r>
                        <a:rPr lang="zh-CN" altLang="en-US" sz="1200" b="0" kern="1200" dirty="0" smtClean="0">
                          <a:solidFill>
                            <a:schemeClr val="lt1"/>
                          </a:solidFill>
                          <a:latin typeface="微软雅黑" panose="020B0503020204020204" pitchFamily="34" charset="-122"/>
                          <a:ea typeface="微软雅黑" panose="020B0503020204020204" pitchFamily="34" charset="-122"/>
                          <a:cs typeface="+mn-cs"/>
                        </a:rPr>
                        <a:t>关键字</a:t>
                      </a:r>
                      <a:endParaRPr lang="zh-CN" altLang="en-US" sz="1200" b="0" kern="1200" dirty="0">
                        <a:solidFill>
                          <a:schemeClr val="lt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r>
                        <a:rPr lang="zh-CN" altLang="en-US" sz="1200" b="0" kern="1200" dirty="0" smtClean="0">
                          <a:solidFill>
                            <a:schemeClr val="lt1"/>
                          </a:solidFill>
                          <a:latin typeface="微软雅黑" panose="020B0503020204020204" pitchFamily="34" charset="-122"/>
                          <a:ea typeface="微软雅黑" panose="020B0503020204020204" pitchFamily="34" charset="-122"/>
                          <a:cs typeface="+mn-cs"/>
                        </a:rPr>
                        <a:t>展示模板</a:t>
                      </a:r>
                      <a:endParaRPr lang="zh-CN" altLang="en-US" sz="1200" b="0" kern="1200" dirty="0">
                        <a:solidFill>
                          <a:schemeClr val="lt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预览</a:t>
                      </a:r>
                      <a:endParaRPr lang="zh-CN" altLang="en-US" sz="1200" b="0" dirty="0">
                        <a:latin typeface="微软雅黑" panose="020B0503020204020204" pitchFamily="34" charset="-122"/>
                        <a:ea typeface="微软雅黑" panose="020B0503020204020204" pitchFamily="34" charset="-122"/>
                      </a:endParaRPr>
                    </a:p>
                  </a:txBody>
                  <a:tcPr anchor="ctr"/>
                </a:tc>
                <a:tc gridSpan="2">
                  <a:txBody>
                    <a:bodyPr/>
                    <a:lstStyle/>
                    <a:p>
                      <a:pPr algn="ctr"/>
                      <a:r>
                        <a:rPr lang="zh-CN" altLang="en-US" sz="1200" b="0" dirty="0" smtClean="0">
                          <a:latin typeface="微软雅黑" panose="020B0503020204020204" pitchFamily="34" charset="-122"/>
                          <a:ea typeface="微软雅黑" panose="020B0503020204020204" pitchFamily="34" charset="-122"/>
                        </a:rPr>
                        <a:t>操作</a:t>
                      </a:r>
                      <a:endParaRPr lang="zh-CN" altLang="en-US" sz="1200" b="0" dirty="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extLst>
                  <a:ext uri="{0D108BD9-81ED-4DB2-BD59-A6C34878D82A}">
                    <a16:rowId xmlns:a16="http://schemas.microsoft.com/office/drawing/2014/main" val="10000"/>
                  </a:ext>
                </a:extLst>
              </a:tr>
              <a:tr h="435026">
                <a:tc>
                  <a:txBody>
                    <a:bodyPr/>
                    <a:lstStyle/>
                    <a:p>
                      <a:pPr algn="ctr"/>
                      <a:r>
                        <a:rPr lang="zh-CN" altLang="en-US" sz="1400" b="0" dirty="0" smtClean="0">
                          <a:latin typeface="微软雅黑" panose="020B0503020204020204" pitchFamily="34" charset="-122"/>
                          <a:ea typeface="微软雅黑" panose="020B0503020204020204" pitchFamily="34" charset="-122"/>
                        </a:rPr>
                        <a:t>免费版</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点击激活</a:t>
                      </a:r>
                      <a:endParaRPr lang="en-US" altLang="zh-CN" sz="1200" b="0" dirty="0" smtClean="0">
                        <a:latin typeface="微软雅黑" panose="020B0503020204020204" pitchFamily="34" charset="-122"/>
                        <a:ea typeface="微软雅黑" panose="020B0503020204020204" pitchFamily="34" charset="-122"/>
                      </a:endParaRPr>
                    </a:p>
                    <a:p>
                      <a:pPr algn="ctr"/>
                      <a:r>
                        <a:rPr lang="zh-CN" altLang="en-US" sz="1200" b="0" dirty="0" smtClean="0">
                          <a:latin typeface="微软雅黑" panose="020B0503020204020204" pitchFamily="34" charset="-122"/>
                          <a:ea typeface="微软雅黑" panose="020B0503020204020204" pitchFamily="34" charset="-122"/>
                        </a:rPr>
                        <a:t>已激活</a:t>
                      </a: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b="0" dirty="0" smtClean="0">
                          <a:solidFill>
                            <a:schemeClr val="bg1">
                              <a:lumMod val="65000"/>
                            </a:schemeClr>
                          </a:solidFill>
                          <a:latin typeface="微软雅黑" panose="020B0503020204020204" pitchFamily="34" charset="-122"/>
                          <a:ea typeface="微软雅黑" panose="020B0503020204020204" pitchFamily="34" charset="-122"/>
                        </a:rPr>
                        <a:t>免费版暂不支持此功能</a:t>
                      </a: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编辑</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上架</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下架</a:t>
                      </a:r>
                      <a:endParaRPr lang="zh-CN" altLang="en-US" sz="12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11" name="矩形 10"/>
          <p:cNvSpPr/>
          <p:nvPr/>
        </p:nvSpPr>
        <p:spPr>
          <a:xfrm>
            <a:off x="9755391" y="4729203"/>
            <a:ext cx="978737" cy="3825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批量激活</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0852226" y="4729202"/>
            <a:ext cx="1178844" cy="3825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选择展示模板</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aphicFrame>
        <p:nvGraphicFramePr>
          <p:cNvPr id="13" name="表格 12"/>
          <p:cNvGraphicFramePr>
            <a:graphicFrameLocks noGrp="1"/>
          </p:cNvGraphicFramePr>
          <p:nvPr/>
        </p:nvGraphicFramePr>
        <p:xfrm>
          <a:off x="177279" y="5217043"/>
          <a:ext cx="11853788" cy="1075106"/>
        </p:xfrm>
        <a:graphic>
          <a:graphicData uri="http://schemas.openxmlformats.org/drawingml/2006/table">
            <a:tbl>
              <a:tblPr firstRow="1" bandRow="1">
                <a:tableStyleId>{5C22544A-7EE6-4342-B048-85BDC9FD1C3A}</a:tableStyleId>
              </a:tblPr>
              <a:tblGrid>
                <a:gridCol w="914730">
                  <a:extLst>
                    <a:ext uri="{9D8B030D-6E8A-4147-A177-3AD203B41FA5}">
                      <a16:colId xmlns:a16="http://schemas.microsoft.com/office/drawing/2014/main" val="20000"/>
                    </a:ext>
                  </a:extLst>
                </a:gridCol>
                <a:gridCol w="1016139">
                  <a:extLst>
                    <a:ext uri="{9D8B030D-6E8A-4147-A177-3AD203B41FA5}">
                      <a16:colId xmlns:a16="http://schemas.microsoft.com/office/drawing/2014/main" val="20001"/>
                    </a:ext>
                  </a:extLst>
                </a:gridCol>
                <a:gridCol w="981498">
                  <a:extLst>
                    <a:ext uri="{9D8B030D-6E8A-4147-A177-3AD203B41FA5}">
                      <a16:colId xmlns:a16="http://schemas.microsoft.com/office/drawing/2014/main" val="20002"/>
                    </a:ext>
                  </a:extLst>
                </a:gridCol>
                <a:gridCol w="658180">
                  <a:extLst>
                    <a:ext uri="{9D8B030D-6E8A-4147-A177-3AD203B41FA5}">
                      <a16:colId xmlns:a16="http://schemas.microsoft.com/office/drawing/2014/main" val="20003"/>
                    </a:ext>
                  </a:extLst>
                </a:gridCol>
                <a:gridCol w="681275">
                  <a:extLst>
                    <a:ext uri="{9D8B030D-6E8A-4147-A177-3AD203B41FA5}">
                      <a16:colId xmlns:a16="http://schemas.microsoft.com/office/drawing/2014/main" val="20004"/>
                    </a:ext>
                  </a:extLst>
                </a:gridCol>
                <a:gridCol w="1073875">
                  <a:extLst>
                    <a:ext uri="{9D8B030D-6E8A-4147-A177-3AD203B41FA5}">
                      <a16:colId xmlns:a16="http://schemas.microsoft.com/office/drawing/2014/main" val="20005"/>
                    </a:ext>
                  </a:extLst>
                </a:gridCol>
                <a:gridCol w="993044">
                  <a:extLst>
                    <a:ext uri="{9D8B030D-6E8A-4147-A177-3AD203B41FA5}">
                      <a16:colId xmlns:a16="http://schemas.microsoft.com/office/drawing/2014/main" val="20006"/>
                    </a:ext>
                  </a:extLst>
                </a:gridCol>
                <a:gridCol w="854481">
                  <a:extLst>
                    <a:ext uri="{9D8B030D-6E8A-4147-A177-3AD203B41FA5}">
                      <a16:colId xmlns:a16="http://schemas.microsoft.com/office/drawing/2014/main" val="20007"/>
                    </a:ext>
                  </a:extLst>
                </a:gridCol>
                <a:gridCol w="2124654">
                  <a:extLst>
                    <a:ext uri="{9D8B030D-6E8A-4147-A177-3AD203B41FA5}">
                      <a16:colId xmlns:a16="http://schemas.microsoft.com/office/drawing/2014/main" val="20008"/>
                    </a:ext>
                  </a:extLst>
                </a:gridCol>
                <a:gridCol w="681275">
                  <a:extLst>
                    <a:ext uri="{9D8B030D-6E8A-4147-A177-3AD203B41FA5}">
                      <a16:colId xmlns:a16="http://schemas.microsoft.com/office/drawing/2014/main" val="20009"/>
                    </a:ext>
                  </a:extLst>
                </a:gridCol>
                <a:gridCol w="681275">
                  <a:extLst>
                    <a:ext uri="{9D8B030D-6E8A-4147-A177-3AD203B41FA5}">
                      <a16:colId xmlns:a16="http://schemas.microsoft.com/office/drawing/2014/main" val="20010"/>
                    </a:ext>
                  </a:extLst>
                </a:gridCol>
                <a:gridCol w="1193362">
                  <a:extLst>
                    <a:ext uri="{9D8B030D-6E8A-4147-A177-3AD203B41FA5}">
                      <a16:colId xmlns:a16="http://schemas.microsoft.com/office/drawing/2014/main" val="20011"/>
                    </a:ext>
                  </a:extLst>
                </a:gridCol>
              </a:tblGrid>
              <a:tr h="43502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a:t>
                      </a: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产品名称</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商品条码</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品牌</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规格</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是否激活</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激活时间</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r>
                        <a:rPr lang="zh-CN" altLang="en-US" sz="1200" b="0" kern="1200" dirty="0" smtClean="0">
                          <a:solidFill>
                            <a:schemeClr val="lt1"/>
                          </a:solidFill>
                          <a:latin typeface="微软雅黑" panose="020B0503020204020204" pitchFamily="34" charset="-122"/>
                          <a:ea typeface="微软雅黑" panose="020B0503020204020204" pitchFamily="34" charset="-122"/>
                          <a:cs typeface="+mn-cs"/>
                        </a:rPr>
                        <a:t>关键字</a:t>
                      </a:r>
                      <a:endParaRPr lang="zh-CN" altLang="en-US" sz="1200" b="0" kern="1200" dirty="0">
                        <a:solidFill>
                          <a:schemeClr val="lt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r>
                        <a:rPr lang="zh-CN" altLang="en-US" sz="1200" b="0" kern="1200" dirty="0" smtClean="0">
                          <a:solidFill>
                            <a:schemeClr val="lt1"/>
                          </a:solidFill>
                          <a:latin typeface="微软雅黑" panose="020B0503020204020204" pitchFamily="34" charset="-122"/>
                          <a:ea typeface="微软雅黑" panose="020B0503020204020204" pitchFamily="34" charset="-122"/>
                          <a:cs typeface="+mn-cs"/>
                        </a:rPr>
                        <a:t>展示模板</a:t>
                      </a:r>
                      <a:endParaRPr lang="zh-CN" altLang="en-US" sz="1200" b="0" kern="1200" dirty="0">
                        <a:solidFill>
                          <a:schemeClr val="lt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预览</a:t>
                      </a:r>
                      <a:endParaRPr lang="zh-CN" altLang="en-US" sz="1200" b="0" dirty="0">
                        <a:latin typeface="微软雅黑" panose="020B0503020204020204" pitchFamily="34" charset="-122"/>
                        <a:ea typeface="微软雅黑" panose="020B0503020204020204" pitchFamily="34" charset="-122"/>
                      </a:endParaRPr>
                    </a:p>
                  </a:txBody>
                  <a:tcPr anchor="ctr"/>
                </a:tc>
                <a:tc gridSpan="2">
                  <a:txBody>
                    <a:bodyPr/>
                    <a:lstStyle/>
                    <a:p>
                      <a:pPr algn="ctr"/>
                      <a:r>
                        <a:rPr lang="zh-CN" altLang="en-US" sz="1200" b="0" dirty="0" smtClean="0">
                          <a:latin typeface="微软雅黑" panose="020B0503020204020204" pitchFamily="34" charset="-122"/>
                          <a:ea typeface="微软雅黑" panose="020B0503020204020204" pitchFamily="34" charset="-122"/>
                        </a:rPr>
                        <a:t>操作</a:t>
                      </a:r>
                      <a:endParaRPr lang="zh-CN" altLang="en-US" sz="1200" b="0" dirty="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extLst>
                  <a:ext uri="{0D108BD9-81ED-4DB2-BD59-A6C34878D82A}">
                    <a16:rowId xmlns:a16="http://schemas.microsoft.com/office/drawing/2014/main" val="10000"/>
                  </a:ext>
                </a:extLst>
              </a:tr>
              <a:tr h="435026">
                <a:tc>
                  <a:txBody>
                    <a:bodyPr/>
                    <a:lstStyle/>
                    <a:p>
                      <a:pPr algn="ctr"/>
                      <a:r>
                        <a:rPr lang="zh-CN" altLang="en-US" sz="1400" b="0" dirty="0" smtClean="0">
                          <a:latin typeface="微软雅黑" panose="020B0503020204020204" pitchFamily="34" charset="-122"/>
                          <a:ea typeface="微软雅黑" panose="020B0503020204020204" pitchFamily="34" charset="-122"/>
                        </a:rPr>
                        <a:t>高级版</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点击激活</a:t>
                      </a:r>
                      <a:endParaRPr lang="en-US" altLang="zh-CN" sz="1200" b="0" dirty="0" smtClean="0">
                        <a:latin typeface="微软雅黑" panose="020B0503020204020204" pitchFamily="34" charset="-122"/>
                        <a:ea typeface="微软雅黑" panose="020B0503020204020204" pitchFamily="34" charset="-122"/>
                      </a:endParaRPr>
                    </a:p>
                    <a:p>
                      <a:pPr algn="ctr"/>
                      <a:r>
                        <a:rPr lang="zh-CN" altLang="en-US" sz="1200" b="0" dirty="0" smtClean="0">
                          <a:latin typeface="微软雅黑" panose="020B0503020204020204" pitchFamily="34" charset="-122"/>
                          <a:ea typeface="微软雅黑" panose="020B0503020204020204" pitchFamily="34" charset="-122"/>
                        </a:rPr>
                        <a:t>已激活</a:t>
                      </a: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l">
                        <a:lnSpc>
                          <a:spcPct val="150000"/>
                        </a:lnSpc>
                      </a:pPr>
                      <a:r>
                        <a:rPr lang="zh-CN" altLang="en-US" sz="1200" b="0" dirty="0" smtClean="0">
                          <a:solidFill>
                            <a:schemeClr val="tx1"/>
                          </a:solidFill>
                          <a:latin typeface="微软雅黑" panose="020B0503020204020204" pitchFamily="34" charset="-122"/>
                          <a:ea typeface="微软雅黑" panose="020B0503020204020204" pitchFamily="34" charset="-122"/>
                        </a:rPr>
                        <a:t>默认：官方版</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pPr algn="l">
                        <a:lnSpc>
                          <a:spcPct val="150000"/>
                        </a:lnSpc>
                      </a:pPr>
                      <a:r>
                        <a:rPr lang="zh-CN" altLang="en-US" sz="1200" b="0" dirty="0" smtClean="0">
                          <a:solidFill>
                            <a:schemeClr val="tx1"/>
                          </a:solidFill>
                          <a:latin typeface="微软雅黑" panose="020B0503020204020204" pitchFamily="34" charset="-122"/>
                          <a:ea typeface="微软雅黑" panose="020B0503020204020204" pitchFamily="34" charset="-122"/>
                        </a:rPr>
                        <a:t>官方版、通用版</a:t>
                      </a:r>
                      <a:endParaRPr lang="en-US" altLang="zh-CN" sz="1200" b="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编辑</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上架</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下架</a:t>
                      </a:r>
                      <a:endParaRPr lang="zh-CN" altLang="en-US" sz="12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4604" y="324838"/>
            <a:ext cx="363913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单品</a:t>
            </a:r>
            <a:r>
              <a:rPr lang="zh-CN" altLang="en-US" sz="2000" b="1" dirty="0">
                <a:latin typeface="微软雅黑" panose="020B0503020204020204" pitchFamily="34" charset="-122"/>
                <a:ea typeface="微软雅黑" panose="020B0503020204020204" pitchFamily="34" charset="-122"/>
              </a:rPr>
              <a:t>防伪码</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基础版）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企业</a:t>
            </a:r>
            <a:r>
              <a:rPr lang="zh-CN" altLang="en-US" sz="2000" b="1" dirty="0" smtClean="0">
                <a:latin typeface="微软雅黑" panose="020B0503020204020204" pitchFamily="34" charset="-122"/>
                <a:ea typeface="微软雅黑" panose="020B0503020204020204" pitchFamily="34" charset="-122"/>
              </a:rPr>
              <a:t>端</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51255" y="1905617"/>
            <a:ext cx="11969702" cy="382490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10244" y="2238353"/>
            <a:ext cx="251383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a:t>
            </a:r>
            <a:r>
              <a:rPr lang="zh-CN" altLang="en-US" sz="2000" b="1" dirty="0" smtClean="0">
                <a:latin typeface="微软雅黑" panose="020B0503020204020204" pitchFamily="34" charset="-122"/>
                <a:ea typeface="微软雅黑" panose="020B0503020204020204" pitchFamily="34" charset="-122"/>
              </a:rPr>
              <a:t>防伪签</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企业端</a:t>
            </a:r>
            <a:endParaRPr lang="zh-CN" altLang="en-US" sz="2000" b="1" dirty="0">
              <a:latin typeface="微软雅黑" panose="020B0503020204020204" pitchFamily="34" charset="-122"/>
              <a:ea typeface="微软雅黑" panose="020B0503020204020204" pitchFamily="34" charset="-122"/>
            </a:endParaRPr>
          </a:p>
        </p:txBody>
      </p:sp>
      <p:sp>
        <p:nvSpPr>
          <p:cNvPr id="10" name="矩形 9"/>
          <p:cNvSpPr/>
          <p:nvPr/>
        </p:nvSpPr>
        <p:spPr>
          <a:xfrm>
            <a:off x="5261252" y="2962110"/>
            <a:ext cx="1011815"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高级版</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3796232"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单品防伪</a:t>
            </a:r>
            <a:r>
              <a:rPr lang="zh-CN" altLang="en-US" sz="2000" b="1" dirty="0" smtClean="0">
                <a:latin typeface="微软雅黑" panose="020B0503020204020204" pitchFamily="34" charset="-122"/>
                <a:ea typeface="微软雅黑" panose="020B0503020204020204" pitchFamily="34" charset="-122"/>
              </a:rPr>
              <a:t>签（高级版）</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企业端</a:t>
            </a:r>
          </a:p>
        </p:txBody>
      </p:sp>
      <p:sp>
        <p:nvSpPr>
          <p:cNvPr id="11" name="矩形 10"/>
          <p:cNvSpPr/>
          <p:nvPr/>
        </p:nvSpPr>
        <p:spPr>
          <a:xfrm>
            <a:off x="273834" y="1482729"/>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购买成功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1951802" y="1480784"/>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单品防伪码</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4488873" y="1480785"/>
            <a:ext cx="1247878" cy="42903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显示企业门户</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0" name="直接箭头连接符 19"/>
          <p:cNvCxnSpPr>
            <a:stCxn id="11" idx="3"/>
            <a:endCxn id="13" idx="1"/>
          </p:cNvCxnSpPr>
          <p:nvPr/>
        </p:nvCxnSpPr>
        <p:spPr>
          <a:xfrm flipV="1">
            <a:off x="1561459" y="1672062"/>
            <a:ext cx="390343" cy="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3"/>
            <a:endCxn id="19" idx="1"/>
          </p:cNvCxnSpPr>
          <p:nvPr/>
        </p:nvCxnSpPr>
        <p:spPr>
          <a:xfrm>
            <a:off x="3239427" y="1672062"/>
            <a:ext cx="1249446" cy="23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77213" y="1541256"/>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默认展示</a:t>
            </a:r>
            <a:endParaRPr lang="zh-CN" altLang="en-US" sz="1100"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170233" y="1018923"/>
            <a:ext cx="3992069" cy="276999"/>
          </a:xfrm>
          <a:prstGeom prst="rect">
            <a:avLst/>
          </a:prstGeom>
          <a:noFill/>
        </p:spPr>
        <p:txBody>
          <a:bodyPr wrap="square" rtlCol="0">
            <a:spAutoFit/>
          </a:bodyPr>
          <a:lstStyle/>
          <a:p>
            <a:r>
              <a:rPr lang="zh-CN" altLang="en-US" sz="1200" b="1" dirty="0" smtClean="0">
                <a:latin typeface="微软雅黑" panose="020B0503020204020204" pitchFamily="34" charset="-122"/>
                <a:ea typeface="微软雅黑" panose="020B0503020204020204" pitchFamily="34" charset="-122"/>
              </a:rPr>
              <a:t>单个绑定</a:t>
            </a:r>
            <a:endParaRPr lang="zh-CN" altLang="en-US" sz="1200" b="1" dirty="0">
              <a:latin typeface="微软雅黑" panose="020B0503020204020204" pitchFamily="34" charset="-122"/>
              <a:ea typeface="微软雅黑" panose="020B0503020204020204" pitchFamily="34" charset="-122"/>
            </a:endParaRPr>
          </a:p>
        </p:txBody>
      </p:sp>
      <p:sp>
        <p:nvSpPr>
          <p:cNvPr id="35" name="矩形 34"/>
          <p:cNvSpPr/>
          <p:nvPr/>
        </p:nvSpPr>
        <p:spPr>
          <a:xfrm>
            <a:off x="8709653" y="1447903"/>
            <a:ext cx="931333" cy="4672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绑定成功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7" name="矩形 56"/>
          <p:cNvSpPr/>
          <p:nvPr/>
        </p:nvSpPr>
        <p:spPr>
          <a:xfrm>
            <a:off x="10895104" y="1447903"/>
            <a:ext cx="931333" cy="4672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商品详情</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2" name="直接箭头连接符 31"/>
          <p:cNvCxnSpPr>
            <a:stCxn id="35" idx="3"/>
            <a:endCxn id="57" idx="1"/>
          </p:cNvCxnSpPr>
          <p:nvPr/>
        </p:nvCxnSpPr>
        <p:spPr>
          <a:xfrm>
            <a:off x="9640986" y="1681523"/>
            <a:ext cx="1254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菱形 58"/>
          <p:cNvSpPr/>
          <p:nvPr/>
        </p:nvSpPr>
        <p:spPr>
          <a:xfrm>
            <a:off x="6800451" y="1426268"/>
            <a:ext cx="1086600"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绑定</a:t>
            </a:r>
            <a:r>
              <a:rPr lang="en-US" altLang="zh-CN" sz="1100" dirty="0" smtClean="0">
                <a:solidFill>
                  <a:schemeClr val="tx1"/>
                </a:solidFill>
                <a:latin typeface="微软雅黑" panose="020B0503020204020204" pitchFamily="34" charset="-122"/>
                <a:ea typeface="微软雅黑" panose="020B0503020204020204" pitchFamily="34" charset="-122"/>
              </a:rPr>
              <a:t>GTIN</a:t>
            </a:r>
            <a:endParaRPr lang="zh-CN" altLang="en-US" sz="1100" dirty="0">
              <a:solidFill>
                <a:schemeClr val="tx1"/>
              </a:solidFill>
              <a:latin typeface="微软雅黑" panose="020B0503020204020204" pitchFamily="34" charset="-122"/>
              <a:ea typeface="微软雅黑" panose="020B0503020204020204" pitchFamily="34" charset="-122"/>
            </a:endParaRPr>
          </a:p>
        </p:txBody>
      </p:sp>
      <p:cxnSp>
        <p:nvCxnSpPr>
          <p:cNvPr id="37" name="直接箭头连接符 36"/>
          <p:cNvCxnSpPr>
            <a:stCxn id="19" idx="3"/>
            <a:endCxn id="59" idx="1"/>
          </p:cNvCxnSpPr>
          <p:nvPr/>
        </p:nvCxnSpPr>
        <p:spPr>
          <a:xfrm flipV="1">
            <a:off x="5736751" y="1695300"/>
            <a:ext cx="10637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59" idx="3"/>
            <a:endCxn id="35" idx="1"/>
          </p:cNvCxnSpPr>
          <p:nvPr/>
        </p:nvCxnSpPr>
        <p:spPr>
          <a:xfrm flipV="1">
            <a:off x="7887051" y="1681523"/>
            <a:ext cx="822602" cy="1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59" idx="0"/>
            <a:endCxn id="19" idx="0"/>
          </p:cNvCxnSpPr>
          <p:nvPr/>
        </p:nvCxnSpPr>
        <p:spPr>
          <a:xfrm rot="16200000" flipH="1" flipV="1">
            <a:off x="6201023" y="338056"/>
            <a:ext cx="54517" cy="2230939"/>
          </a:xfrm>
          <a:prstGeom prst="bentConnector3">
            <a:avLst>
              <a:gd name="adj1" fmla="val -41931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8128724" y="1564495"/>
            <a:ext cx="325730"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绑</a:t>
            </a:r>
            <a:endParaRPr lang="zh-CN" altLang="en-US" sz="1100" dirty="0">
              <a:latin typeface="微软雅黑" panose="020B0503020204020204" pitchFamily="34" charset="-122"/>
              <a:ea typeface="微软雅黑" panose="020B0503020204020204" pitchFamily="34" charset="-122"/>
            </a:endParaRPr>
          </a:p>
        </p:txBody>
      </p:sp>
      <p:sp>
        <p:nvSpPr>
          <p:cNvPr id="72" name="矩形 71"/>
          <p:cNvSpPr/>
          <p:nvPr/>
        </p:nvSpPr>
        <p:spPr>
          <a:xfrm>
            <a:off x="5949801" y="1088371"/>
            <a:ext cx="466795"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不绑</a:t>
            </a:r>
            <a:endParaRPr lang="zh-CN" altLang="en-US" sz="1100" dirty="0">
              <a:latin typeface="微软雅黑" panose="020B0503020204020204" pitchFamily="34" charset="-122"/>
              <a:ea typeface="微软雅黑" panose="020B0503020204020204" pitchFamily="34" charset="-122"/>
            </a:endParaRPr>
          </a:p>
        </p:txBody>
      </p:sp>
      <p:sp>
        <p:nvSpPr>
          <p:cNvPr id="104" name="矩形 103"/>
          <p:cNvSpPr/>
          <p:nvPr/>
        </p:nvSpPr>
        <p:spPr>
          <a:xfrm>
            <a:off x="250769" y="2826528"/>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购买成功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05" name="矩形 104"/>
          <p:cNvSpPr/>
          <p:nvPr/>
        </p:nvSpPr>
        <p:spPr>
          <a:xfrm>
            <a:off x="1928737" y="2824583"/>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单品防伪码</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106" name="矩形 105"/>
          <p:cNvSpPr/>
          <p:nvPr/>
        </p:nvSpPr>
        <p:spPr>
          <a:xfrm>
            <a:off x="4488873" y="2800228"/>
            <a:ext cx="1224813" cy="42903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latin typeface="微软雅黑" panose="020B0503020204020204" pitchFamily="34" charset="-122"/>
                <a:ea typeface="微软雅黑" panose="020B0503020204020204" pitchFamily="34" charset="-122"/>
              </a:rPr>
              <a:t>显示</a:t>
            </a:r>
            <a:r>
              <a:rPr lang="zh-CN" altLang="en-US" sz="1200" dirty="0" smtClean="0">
                <a:solidFill>
                  <a:schemeClr val="tx1"/>
                </a:solidFill>
                <a:latin typeface="微软雅黑" panose="020B0503020204020204" pitchFamily="34" charset="-122"/>
                <a:ea typeface="微软雅黑" panose="020B0503020204020204" pitchFamily="34" charset="-122"/>
              </a:rPr>
              <a:t>企业门户</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07" name="直接箭头连接符 106"/>
          <p:cNvCxnSpPr>
            <a:stCxn id="104" idx="3"/>
            <a:endCxn id="105" idx="1"/>
          </p:cNvCxnSpPr>
          <p:nvPr/>
        </p:nvCxnSpPr>
        <p:spPr>
          <a:xfrm flipV="1">
            <a:off x="1538394" y="3015861"/>
            <a:ext cx="390343" cy="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3"/>
            <a:endCxn id="106" idx="1"/>
          </p:cNvCxnSpPr>
          <p:nvPr/>
        </p:nvCxnSpPr>
        <p:spPr>
          <a:xfrm flipV="1">
            <a:off x="3216362" y="3014745"/>
            <a:ext cx="1272511"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矩形 108"/>
          <p:cNvSpPr/>
          <p:nvPr/>
        </p:nvSpPr>
        <p:spPr>
          <a:xfrm>
            <a:off x="3354148" y="2885055"/>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默认展示</a:t>
            </a:r>
            <a:endParaRPr lang="zh-CN" altLang="en-US" sz="1100" dirty="0">
              <a:latin typeface="微软雅黑" panose="020B0503020204020204" pitchFamily="34" charset="-122"/>
              <a:ea typeface="微软雅黑" panose="020B0503020204020204" pitchFamily="34" charset="-122"/>
            </a:endParaRPr>
          </a:p>
        </p:txBody>
      </p:sp>
      <p:sp>
        <p:nvSpPr>
          <p:cNvPr id="110" name="文本框 109"/>
          <p:cNvSpPr txBox="1"/>
          <p:nvPr/>
        </p:nvSpPr>
        <p:spPr>
          <a:xfrm>
            <a:off x="214604" y="2411300"/>
            <a:ext cx="800219"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批量绑定</a:t>
            </a:r>
            <a:endParaRPr lang="zh-CN" altLang="en-US" sz="1200" b="1" dirty="0">
              <a:latin typeface="微软雅黑" panose="020B0503020204020204" pitchFamily="34" charset="-122"/>
              <a:ea typeface="微软雅黑" panose="020B0503020204020204" pitchFamily="34" charset="-122"/>
            </a:endParaRPr>
          </a:p>
        </p:txBody>
      </p:sp>
      <p:sp>
        <p:nvSpPr>
          <p:cNvPr id="111" name="矩形 110"/>
          <p:cNvSpPr/>
          <p:nvPr/>
        </p:nvSpPr>
        <p:spPr>
          <a:xfrm>
            <a:off x="6210104" y="2797048"/>
            <a:ext cx="1428205" cy="42903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批量绑定</a:t>
            </a:r>
            <a:r>
              <a:rPr lang="en-US" altLang="zh-CN" sz="1200" dirty="0" smtClean="0">
                <a:solidFill>
                  <a:schemeClr val="tx1"/>
                </a:solidFill>
                <a:latin typeface="微软雅黑" panose="020B0503020204020204" pitchFamily="34" charset="-122"/>
                <a:ea typeface="微软雅黑" panose="020B0503020204020204" pitchFamily="34" charset="-122"/>
              </a:rPr>
              <a:t>GTIN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2" name="矩形 111"/>
          <p:cNvSpPr/>
          <p:nvPr/>
        </p:nvSpPr>
        <p:spPr>
          <a:xfrm>
            <a:off x="8250392" y="2789732"/>
            <a:ext cx="1648357" cy="4672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序列</a:t>
            </a:r>
            <a:r>
              <a:rPr lang="zh-CN" altLang="en-US" sz="1200" dirty="0" smtClean="0">
                <a:solidFill>
                  <a:schemeClr val="tx1"/>
                </a:solidFill>
                <a:latin typeface="微软雅黑" panose="020B0503020204020204" pitchFamily="34" charset="-122"/>
                <a:ea typeface="微软雅黑" panose="020B0503020204020204" pitchFamily="34" charset="-122"/>
              </a:rPr>
              <a:t>号（起止））</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填写</a:t>
            </a:r>
            <a:r>
              <a:rPr lang="en-US" altLang="zh-CN" sz="1200" dirty="0" smtClean="0">
                <a:solidFill>
                  <a:schemeClr val="tx1"/>
                </a:solidFill>
                <a:latin typeface="微软雅黑" panose="020B0503020204020204" pitchFamily="34" charset="-122"/>
                <a:ea typeface="微软雅黑" panose="020B0503020204020204" pitchFamily="34" charset="-122"/>
              </a:rPr>
              <a:t>GTIN</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13" name="直接箭头连接符 112"/>
          <p:cNvCxnSpPr>
            <a:stCxn id="106" idx="3"/>
            <a:endCxn id="111" idx="1"/>
          </p:cNvCxnSpPr>
          <p:nvPr/>
        </p:nvCxnSpPr>
        <p:spPr>
          <a:xfrm flipV="1">
            <a:off x="5713686" y="3011565"/>
            <a:ext cx="496418" cy="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11" idx="3"/>
            <a:endCxn id="112" idx="1"/>
          </p:cNvCxnSpPr>
          <p:nvPr/>
        </p:nvCxnSpPr>
        <p:spPr>
          <a:xfrm>
            <a:off x="7638309" y="3011565"/>
            <a:ext cx="612083" cy="11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10895104" y="2791702"/>
            <a:ext cx="931334" cy="4672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商品详情</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29" name="直接箭头连接符 128"/>
          <p:cNvCxnSpPr>
            <a:stCxn id="112" idx="3"/>
            <a:endCxn id="128" idx="1"/>
          </p:cNvCxnSpPr>
          <p:nvPr/>
        </p:nvCxnSpPr>
        <p:spPr>
          <a:xfrm>
            <a:off x="9898749" y="3023352"/>
            <a:ext cx="996355" cy="1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0034647" y="1550717"/>
            <a:ext cx="466795"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显示</a:t>
            </a:r>
            <a:endParaRPr lang="zh-CN" altLang="en-US" sz="1100"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311833" y="4120787"/>
            <a:ext cx="4051109" cy="1754326"/>
          </a:xfrm>
          <a:prstGeom prst="rect">
            <a:avLst/>
          </a:prstGeom>
          <a:noFill/>
        </p:spPr>
        <p:txBody>
          <a:bodyPr wrap="none" rtlCol="0">
            <a:spAutoFit/>
          </a:bodyPr>
          <a:lstStyle/>
          <a:p>
            <a:pPr>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单品防伪签扫码展示内容</a:t>
            </a:r>
            <a:r>
              <a:rPr lang="zh-CN" altLang="en-US" sz="1200" dirty="0" smtClean="0">
                <a:solidFill>
                  <a:srgbClr val="FF0000"/>
                </a:solidFill>
                <a:latin typeface="微软雅黑" panose="020B0503020204020204" pitchFamily="34" charset="-122"/>
                <a:ea typeface="微软雅黑" panose="020B0503020204020204" pitchFamily="34" charset="-122"/>
              </a:rPr>
              <a:t>规则：</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rgbClr val="FF0000"/>
                </a:solidFill>
                <a:latin typeface="微软雅黑" panose="020B0503020204020204" pitchFamily="34" charset="-122"/>
                <a:ea typeface="微软雅黑" panose="020B0503020204020204" pitchFamily="34" charset="-122"/>
              </a:rPr>
              <a:t>默认</a:t>
            </a:r>
            <a:r>
              <a:rPr lang="en-US" altLang="zh-CN"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企业门户</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dirty="0" smtClean="0">
                <a:solidFill>
                  <a:srgbClr val="FF0000"/>
                </a:solidFill>
                <a:latin typeface="微软雅黑" panose="020B0503020204020204" pitchFamily="34" charset="-122"/>
                <a:ea typeface="微软雅黑" panose="020B0503020204020204" pitchFamily="34" charset="-122"/>
              </a:rPr>
              <a:t>用户购买成功的单品防伪签默认是可直接使用的</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dirty="0" smtClean="0">
                <a:solidFill>
                  <a:srgbClr val="FF0000"/>
                </a:solidFill>
                <a:latin typeface="微软雅黑" panose="020B0503020204020204" pitchFamily="34" charset="-122"/>
                <a:ea typeface="微软雅黑" panose="020B0503020204020204" pitchFamily="34" charset="-122"/>
              </a:rPr>
              <a:t>扫码展示内容：企业门户首页</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startAt="2"/>
            </a:pPr>
            <a:r>
              <a:rPr lang="zh-CN" altLang="en-US" sz="1200" dirty="0" smtClean="0">
                <a:solidFill>
                  <a:srgbClr val="FF0000"/>
                </a:solidFill>
                <a:latin typeface="微软雅黑" panose="020B0503020204020204" pitchFamily="34" charset="-122"/>
                <a:ea typeface="微软雅黑" panose="020B0503020204020204" pitchFamily="34" charset="-122"/>
              </a:rPr>
              <a:t>绑定</a:t>
            </a:r>
            <a:r>
              <a:rPr lang="en-US" altLang="zh-CN" sz="1200" dirty="0" smtClean="0">
                <a:solidFill>
                  <a:srgbClr val="FF0000"/>
                </a:solidFill>
                <a:latin typeface="微软雅黑" panose="020B0503020204020204" pitchFamily="34" charset="-122"/>
                <a:ea typeface="微软雅黑" panose="020B0503020204020204" pitchFamily="34" charset="-122"/>
              </a:rPr>
              <a:t>GTIN—</a:t>
            </a:r>
            <a:r>
              <a:rPr lang="zh-CN" altLang="en-US" sz="1200" dirty="0" smtClean="0">
                <a:solidFill>
                  <a:srgbClr val="FF0000"/>
                </a:solidFill>
                <a:latin typeface="微软雅黑" panose="020B0503020204020204" pitchFamily="34" charset="-122"/>
                <a:ea typeface="微软雅黑" panose="020B0503020204020204" pitchFamily="34" charset="-122"/>
              </a:rPr>
              <a:t>商品详情</a:t>
            </a:r>
            <a:endParaRPr lang="en-US" altLang="zh-CN" sz="1200" dirty="0">
              <a:solidFill>
                <a:srgbClr val="FF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dirty="0" smtClean="0">
                <a:solidFill>
                  <a:srgbClr val="FF0000"/>
                </a:solidFill>
                <a:latin typeface="微软雅黑" panose="020B0503020204020204" pitchFamily="34" charset="-122"/>
                <a:ea typeface="微软雅黑" panose="020B0503020204020204" pitchFamily="34" charset="-122"/>
              </a:rPr>
              <a:t>用户将防伪签绑定</a:t>
            </a:r>
            <a:r>
              <a:rPr lang="en-US" altLang="zh-CN" sz="1200" dirty="0" smtClean="0">
                <a:solidFill>
                  <a:srgbClr val="FF0000"/>
                </a:solidFill>
                <a:latin typeface="微软雅黑" panose="020B0503020204020204" pitchFamily="34" charset="-122"/>
                <a:ea typeface="微软雅黑" panose="020B0503020204020204" pitchFamily="34" charset="-122"/>
              </a:rPr>
              <a:t>GTIN</a:t>
            </a:r>
            <a:r>
              <a:rPr lang="zh-CN" altLang="en-US" sz="1200" dirty="0" smtClean="0">
                <a:solidFill>
                  <a:srgbClr val="FF0000"/>
                </a:solidFill>
                <a:latin typeface="微软雅黑" panose="020B0503020204020204" pitchFamily="34" charset="-122"/>
                <a:ea typeface="微软雅黑" panose="020B0503020204020204" pitchFamily="34" charset="-122"/>
              </a:rPr>
              <a:t>后</a:t>
            </a:r>
            <a:r>
              <a:rPr lang="en-US" altLang="zh-CN" sz="1200" dirty="0">
                <a:solidFill>
                  <a:srgbClr val="FF0000"/>
                </a:solidFill>
                <a:latin typeface="微软雅黑" panose="020B0503020204020204" pitchFamily="34" charset="-122"/>
                <a:ea typeface="微软雅黑" panose="020B0503020204020204" pitchFamily="34" charset="-122"/>
              </a:rPr>
              <a:t> </a:t>
            </a:r>
            <a:r>
              <a:rPr lang="zh-CN" altLang="en-US" sz="1200" dirty="0" smtClean="0">
                <a:solidFill>
                  <a:srgbClr val="FF0000"/>
                </a:solidFill>
                <a:latin typeface="微软雅黑" panose="020B0503020204020204" pitchFamily="34" charset="-122"/>
                <a:ea typeface="微软雅黑" panose="020B0503020204020204" pitchFamily="34" charset="-122"/>
              </a:rPr>
              <a:t>，扫码展示内容：商品详情</a:t>
            </a:r>
            <a:endParaRPr lang="en-US" altLang="zh-CN" sz="1200" dirty="0" smtClean="0">
              <a:solidFill>
                <a:srgbClr val="FF0000"/>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6668270" y="4189603"/>
            <a:ext cx="4812600" cy="1754326"/>
          </a:xfrm>
          <a:prstGeom prst="rect">
            <a:avLst/>
          </a:prstGeom>
          <a:noFill/>
        </p:spPr>
        <p:txBody>
          <a:bodyPr wrap="none" rtlCol="0">
            <a:spAutoFit/>
          </a:bodyPr>
          <a:lstStyle/>
          <a:p>
            <a:pPr>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单个绑定、批量绑定</a:t>
            </a:r>
            <a:r>
              <a:rPr lang="zh-CN" altLang="en-US" sz="1200" dirty="0" smtClean="0">
                <a:solidFill>
                  <a:srgbClr val="FF0000"/>
                </a:solidFill>
                <a:latin typeface="微软雅黑" panose="020B0503020204020204" pitchFamily="34" charset="-122"/>
                <a:ea typeface="微软雅黑" panose="020B0503020204020204" pitchFamily="34" charset="-122"/>
              </a:rPr>
              <a:t>规则：</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rgbClr val="FF0000"/>
                </a:solidFill>
                <a:latin typeface="微软雅黑" panose="020B0503020204020204" pitchFamily="34" charset="-122"/>
                <a:ea typeface="微软雅黑" panose="020B0503020204020204" pitchFamily="34" charset="-122"/>
              </a:rPr>
              <a:t>单个绑定</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dirty="0" smtClean="0">
                <a:solidFill>
                  <a:srgbClr val="FF0000"/>
                </a:solidFill>
                <a:latin typeface="微软雅黑" panose="020B0503020204020204" pitchFamily="34" charset="-122"/>
                <a:ea typeface="微软雅黑" panose="020B0503020204020204" pitchFamily="34" charset="-122"/>
              </a:rPr>
              <a:t>针对单个防伪签绑定</a:t>
            </a:r>
            <a:r>
              <a:rPr lang="en-US" altLang="zh-CN" sz="1200" dirty="0" smtClean="0">
                <a:solidFill>
                  <a:srgbClr val="FF0000"/>
                </a:solidFill>
                <a:latin typeface="微软雅黑" panose="020B0503020204020204" pitchFamily="34" charset="-122"/>
                <a:ea typeface="微软雅黑" panose="020B0503020204020204" pitchFamily="34" charset="-122"/>
              </a:rPr>
              <a:t>GTIN</a:t>
            </a:r>
            <a:r>
              <a:rPr lang="zh-CN" altLang="en-US" sz="1200" dirty="0" smtClean="0">
                <a:solidFill>
                  <a:srgbClr val="FF0000"/>
                </a:solidFill>
                <a:latin typeface="微软雅黑" panose="020B0503020204020204" pitchFamily="34" charset="-122"/>
                <a:ea typeface="微软雅黑" panose="020B0503020204020204" pitchFamily="34" charset="-122"/>
              </a:rPr>
              <a:t>操作</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startAt="2"/>
            </a:pPr>
            <a:r>
              <a:rPr lang="zh-CN" altLang="en-US" sz="1200" dirty="0" smtClean="0">
                <a:solidFill>
                  <a:srgbClr val="FF0000"/>
                </a:solidFill>
                <a:latin typeface="微软雅黑" panose="020B0503020204020204" pitchFamily="34" charset="-122"/>
                <a:ea typeface="微软雅黑" panose="020B0503020204020204" pitchFamily="34" charset="-122"/>
              </a:rPr>
              <a:t>批量绑定</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dirty="0" smtClean="0">
                <a:solidFill>
                  <a:srgbClr val="FF0000"/>
                </a:solidFill>
                <a:latin typeface="微软雅黑" panose="020B0503020204020204" pitchFamily="34" charset="-122"/>
                <a:ea typeface="微软雅黑" panose="020B0503020204020204" pitchFamily="34" charset="-122"/>
              </a:rPr>
              <a:t>通过输入</a:t>
            </a:r>
            <a:r>
              <a:rPr lang="en-US" altLang="zh-CN" sz="1200" dirty="0" smtClean="0">
                <a:solidFill>
                  <a:srgbClr val="FF0000"/>
                </a:solidFill>
                <a:latin typeface="微软雅黑" panose="020B0503020204020204" pitchFamily="34" charset="-122"/>
                <a:ea typeface="微软雅黑" panose="020B0503020204020204" pitchFamily="34" charset="-122"/>
              </a:rPr>
              <a:t>GTIN</a:t>
            </a:r>
            <a:r>
              <a:rPr lang="zh-CN" altLang="en-US" sz="1200" dirty="0" smtClean="0">
                <a:solidFill>
                  <a:srgbClr val="FF0000"/>
                </a:solidFill>
                <a:latin typeface="微软雅黑" panose="020B0503020204020204" pitchFamily="34" charset="-122"/>
                <a:ea typeface="微软雅黑" panose="020B0503020204020204" pitchFamily="34" charset="-122"/>
              </a:rPr>
              <a:t>及防伪签（码）序列号起</a:t>
            </a:r>
            <a:r>
              <a:rPr lang="en-US" altLang="zh-CN"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止，批量绑定</a:t>
            </a:r>
            <a:r>
              <a:rPr lang="en-US" altLang="zh-CN" sz="1200" dirty="0" smtClean="0">
                <a:solidFill>
                  <a:srgbClr val="FF0000"/>
                </a:solidFill>
                <a:latin typeface="微软雅黑" panose="020B0503020204020204" pitchFamily="34" charset="-122"/>
                <a:ea typeface="微软雅黑" panose="020B0503020204020204" pitchFamily="34" charset="-122"/>
              </a:rPr>
              <a:t>GTIN </a:t>
            </a:r>
            <a:r>
              <a:rPr lang="zh-CN" altLang="en-US" sz="1200" dirty="0" smtClean="0">
                <a:solidFill>
                  <a:srgbClr val="FF0000"/>
                </a:solidFill>
                <a:latin typeface="微软雅黑" panose="020B0503020204020204" pitchFamily="34" charset="-122"/>
                <a:ea typeface="微软雅黑" panose="020B0503020204020204" pitchFamily="34" charset="-122"/>
              </a:rPr>
              <a:t>操作</a:t>
            </a:r>
            <a:endParaRPr lang="en-US" altLang="zh-CN" sz="1200" dirty="0">
              <a:solidFill>
                <a:srgbClr val="FF0000"/>
              </a:solidFill>
              <a:latin typeface="微软雅黑" panose="020B0503020204020204" pitchFamily="34" charset="-122"/>
              <a:ea typeface="微软雅黑" panose="020B0503020204020204" pitchFamily="34" charset="-122"/>
            </a:endParaRPr>
          </a:p>
        </p:txBody>
      </p:sp>
      <p:sp>
        <p:nvSpPr>
          <p:cNvPr id="54" name="矩形 53"/>
          <p:cNvSpPr/>
          <p:nvPr/>
        </p:nvSpPr>
        <p:spPr>
          <a:xfrm>
            <a:off x="10175015" y="2880760"/>
            <a:ext cx="466795"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显示</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3796232"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单品防伪</a:t>
            </a:r>
            <a:r>
              <a:rPr lang="zh-CN" altLang="en-US" sz="2000" b="1" dirty="0" smtClean="0">
                <a:latin typeface="微软雅黑" panose="020B0503020204020204" pitchFamily="34" charset="-122"/>
                <a:ea typeface="微软雅黑" panose="020B0503020204020204" pitchFamily="34" charset="-122"/>
              </a:rPr>
              <a:t>签（高级版）</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企业端</a:t>
            </a:r>
          </a:p>
        </p:txBody>
      </p:sp>
      <p:sp>
        <p:nvSpPr>
          <p:cNvPr id="77" name="矩形 76"/>
          <p:cNvSpPr/>
          <p:nvPr/>
        </p:nvSpPr>
        <p:spPr>
          <a:xfrm>
            <a:off x="336376" y="1743865"/>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单品防伪码</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cxnSp>
        <p:nvCxnSpPr>
          <p:cNvPr id="78" name="直接箭头连接符 77"/>
          <p:cNvCxnSpPr>
            <a:stCxn id="77" idx="3"/>
            <a:endCxn id="92" idx="1"/>
          </p:cNvCxnSpPr>
          <p:nvPr/>
        </p:nvCxnSpPr>
        <p:spPr>
          <a:xfrm>
            <a:off x="1624001" y="1935143"/>
            <a:ext cx="523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00211" y="1238302"/>
            <a:ext cx="1261884"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防伪码下载流程</a:t>
            </a:r>
            <a:endParaRPr lang="zh-CN" altLang="en-US" sz="1200" b="1" dirty="0">
              <a:latin typeface="微软雅黑" panose="020B0503020204020204" pitchFamily="34" charset="-122"/>
              <a:ea typeface="微软雅黑" panose="020B0503020204020204" pitchFamily="34" charset="-122"/>
            </a:endParaRPr>
          </a:p>
        </p:txBody>
      </p:sp>
      <p:sp>
        <p:nvSpPr>
          <p:cNvPr id="80" name="菱形 79"/>
          <p:cNvSpPr/>
          <p:nvPr/>
        </p:nvSpPr>
        <p:spPr>
          <a:xfrm>
            <a:off x="3490064" y="1659239"/>
            <a:ext cx="1324899" cy="581066"/>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是否已绑</a:t>
            </a:r>
            <a:r>
              <a:rPr lang="en-US" altLang="zh-CN" sz="1100" dirty="0" smtClean="0">
                <a:solidFill>
                  <a:schemeClr val="tx1"/>
                </a:solidFill>
                <a:latin typeface="微软雅黑" panose="020B0503020204020204" pitchFamily="34" charset="-122"/>
                <a:ea typeface="微软雅黑" panose="020B0503020204020204" pitchFamily="34" charset="-122"/>
              </a:rPr>
              <a:t>GTIN</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81" name="矩形 80"/>
          <p:cNvSpPr/>
          <p:nvPr/>
        </p:nvSpPr>
        <p:spPr>
          <a:xfrm>
            <a:off x="5780564" y="1467961"/>
            <a:ext cx="1851159"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下载：标准二维码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83" name="直接箭头连接符 82"/>
          <p:cNvCxnSpPr>
            <a:stCxn id="80" idx="3"/>
          </p:cNvCxnSpPr>
          <p:nvPr/>
        </p:nvCxnSpPr>
        <p:spPr>
          <a:xfrm flipV="1">
            <a:off x="4814963" y="1659239"/>
            <a:ext cx="965601" cy="29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80" idx="3"/>
          </p:cNvCxnSpPr>
          <p:nvPr/>
        </p:nvCxnSpPr>
        <p:spPr>
          <a:xfrm>
            <a:off x="4814963" y="1949772"/>
            <a:ext cx="949474" cy="40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5780563" y="2194922"/>
            <a:ext cx="1851159"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下载：</a:t>
            </a:r>
            <a:r>
              <a:rPr lang="zh-CN" altLang="en-US" sz="1200" dirty="0">
                <a:solidFill>
                  <a:schemeClr val="tx1"/>
                </a:solidFill>
                <a:latin typeface="微软雅黑" panose="020B0503020204020204" pitchFamily="34" charset="-122"/>
                <a:ea typeface="微软雅黑" panose="020B0503020204020204" pitchFamily="34" charset="-122"/>
              </a:rPr>
              <a:t>小程序</a:t>
            </a:r>
            <a:r>
              <a:rPr lang="zh-CN" altLang="en-US" sz="1200" dirty="0" smtClean="0">
                <a:solidFill>
                  <a:schemeClr val="tx1"/>
                </a:solidFill>
                <a:latin typeface="微软雅黑" panose="020B0503020204020204" pitchFamily="34" charset="-122"/>
                <a:ea typeface="微软雅黑" panose="020B0503020204020204" pitchFamily="34" charset="-122"/>
              </a:rPr>
              <a:t>二维码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7" name="矩形 86"/>
          <p:cNvSpPr/>
          <p:nvPr/>
        </p:nvSpPr>
        <p:spPr>
          <a:xfrm>
            <a:off x="4974093" y="1647812"/>
            <a:ext cx="607860"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已绑定</a:t>
            </a:r>
            <a:endParaRPr lang="zh-CN" altLang="en-US" sz="1100" dirty="0">
              <a:latin typeface="微软雅黑" panose="020B0503020204020204" pitchFamily="34" charset="-122"/>
              <a:ea typeface="微软雅黑" panose="020B0503020204020204" pitchFamily="34" charset="-122"/>
            </a:endParaRPr>
          </a:p>
        </p:txBody>
      </p:sp>
      <p:sp>
        <p:nvSpPr>
          <p:cNvPr id="88" name="矩形 87"/>
          <p:cNvSpPr/>
          <p:nvPr/>
        </p:nvSpPr>
        <p:spPr>
          <a:xfrm>
            <a:off x="4974093" y="2048809"/>
            <a:ext cx="607860" cy="261610"/>
          </a:xfrm>
          <a:prstGeom prst="rect">
            <a:avLst/>
          </a:prstGeom>
          <a:solidFill>
            <a:schemeClr val="bg1"/>
          </a:solidFill>
        </p:spPr>
        <p:txBody>
          <a:bodyPr wrap="none">
            <a:spAutoFit/>
          </a:bodyPr>
          <a:lstStyle/>
          <a:p>
            <a:pPr algn="ctr"/>
            <a:r>
              <a:rPr lang="zh-CN" altLang="en-US" sz="1100" dirty="0">
                <a:latin typeface="微软雅黑" panose="020B0503020204020204" pitchFamily="34" charset="-122"/>
                <a:ea typeface="微软雅黑" panose="020B0503020204020204" pitchFamily="34" charset="-122"/>
              </a:rPr>
              <a:t>未</a:t>
            </a:r>
            <a:r>
              <a:rPr lang="zh-CN" altLang="en-US" sz="1100" dirty="0" smtClean="0">
                <a:latin typeface="微软雅黑" panose="020B0503020204020204" pitchFamily="34" charset="-122"/>
                <a:ea typeface="微软雅黑" panose="020B0503020204020204" pitchFamily="34" charset="-122"/>
              </a:rPr>
              <a:t>绑定</a:t>
            </a:r>
            <a:endParaRPr lang="zh-CN" altLang="en-US" sz="1100" dirty="0">
              <a:latin typeface="微软雅黑" panose="020B0503020204020204" pitchFamily="34" charset="-122"/>
              <a:ea typeface="微软雅黑" panose="020B0503020204020204" pitchFamily="34" charset="-122"/>
            </a:endParaRPr>
          </a:p>
        </p:txBody>
      </p:sp>
      <p:sp>
        <p:nvSpPr>
          <p:cNvPr id="92" name="矩形 91"/>
          <p:cNvSpPr/>
          <p:nvPr/>
        </p:nvSpPr>
        <p:spPr>
          <a:xfrm>
            <a:off x="2147564" y="1743865"/>
            <a:ext cx="786052"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下载</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94" name="直接箭头连接符 93"/>
          <p:cNvCxnSpPr>
            <a:stCxn id="92" idx="3"/>
            <a:endCxn id="80" idx="1"/>
          </p:cNvCxnSpPr>
          <p:nvPr/>
        </p:nvCxnSpPr>
        <p:spPr>
          <a:xfrm>
            <a:off x="2933616" y="1935143"/>
            <a:ext cx="556448" cy="1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300211" y="3030658"/>
            <a:ext cx="4419030" cy="2308324"/>
          </a:xfrm>
          <a:prstGeom prst="rect">
            <a:avLst/>
          </a:prstGeom>
          <a:noFill/>
        </p:spPr>
        <p:txBody>
          <a:bodyPr wrap="none" rtlCol="0">
            <a:spAutoFit/>
          </a:bodyPr>
          <a:lstStyle/>
          <a:p>
            <a:pPr>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防伪码下载</a:t>
            </a:r>
            <a:r>
              <a:rPr lang="zh-CN" altLang="en-US" sz="1200" dirty="0" smtClean="0">
                <a:solidFill>
                  <a:srgbClr val="FF0000"/>
                </a:solidFill>
                <a:latin typeface="微软雅黑" panose="020B0503020204020204" pitchFamily="34" charset="-122"/>
                <a:ea typeface="微软雅黑" panose="020B0503020204020204" pitchFamily="34" charset="-122"/>
              </a:rPr>
              <a:t>规则：</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rgbClr val="FF0000"/>
                </a:solidFill>
                <a:latin typeface="微软雅黑" panose="020B0503020204020204" pitchFamily="34" charset="-122"/>
                <a:ea typeface="微软雅黑" panose="020B0503020204020204" pitchFamily="34" charset="-122"/>
              </a:rPr>
              <a:t>防伪码下载格式取决于用户下载之前，是否已经绑定</a:t>
            </a:r>
            <a:r>
              <a:rPr lang="en-US" altLang="zh-CN" sz="1200" dirty="0" smtClean="0">
                <a:solidFill>
                  <a:srgbClr val="FF0000"/>
                </a:solidFill>
                <a:latin typeface="微软雅黑" panose="020B0503020204020204" pitchFamily="34" charset="-122"/>
                <a:ea typeface="微软雅黑" panose="020B0503020204020204" pitchFamily="34" charset="-122"/>
              </a:rPr>
              <a:t>GTIN </a:t>
            </a: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a:solidFill>
                  <a:srgbClr val="FF0000"/>
                </a:solidFill>
                <a:latin typeface="微软雅黑" panose="020B0503020204020204" pitchFamily="34" charset="-122"/>
                <a:ea typeface="微软雅黑" panose="020B0503020204020204" pitchFamily="34" charset="-122"/>
              </a:rPr>
              <a:t>已</a:t>
            </a:r>
            <a:r>
              <a:rPr lang="zh-CN" altLang="en-US" sz="1200" dirty="0" smtClean="0">
                <a:solidFill>
                  <a:srgbClr val="FF0000"/>
                </a:solidFill>
                <a:latin typeface="微软雅黑" panose="020B0503020204020204" pitchFamily="34" charset="-122"/>
                <a:ea typeface="微软雅黑" panose="020B0503020204020204" pitchFamily="34" charset="-122"/>
              </a:rPr>
              <a:t>绑定</a:t>
            </a:r>
            <a:r>
              <a:rPr lang="en-US" altLang="zh-CN" sz="1200" dirty="0" smtClean="0">
                <a:solidFill>
                  <a:srgbClr val="FF0000"/>
                </a:solidFill>
                <a:latin typeface="微软雅黑" panose="020B0503020204020204" pitchFamily="34" charset="-122"/>
                <a:ea typeface="微软雅黑" panose="020B0503020204020204" pitchFamily="34" charset="-122"/>
              </a:rPr>
              <a:t>GTIN</a:t>
            </a:r>
          </a:p>
          <a:p>
            <a:pPr marL="171450" indent="-171450">
              <a:lnSpc>
                <a:spcPct val="150000"/>
              </a:lnSpc>
              <a:buFont typeface="Wingdings" panose="05000000000000000000" pitchFamily="2" charset="2"/>
              <a:buChar char="Ø"/>
            </a:pPr>
            <a:r>
              <a:rPr lang="zh-CN" altLang="en-US" sz="1200" dirty="0" smtClean="0">
                <a:solidFill>
                  <a:srgbClr val="FF0000"/>
                </a:solidFill>
                <a:latin typeface="微软雅黑" panose="020B0503020204020204" pitchFamily="34" charset="-122"/>
                <a:ea typeface="微软雅黑" panose="020B0503020204020204" pitchFamily="34" charset="-122"/>
              </a:rPr>
              <a:t>用户下载前，已经绑定</a:t>
            </a:r>
            <a:r>
              <a:rPr lang="en-US" altLang="zh-CN" sz="1200" dirty="0" smtClean="0">
                <a:solidFill>
                  <a:srgbClr val="FF0000"/>
                </a:solidFill>
                <a:latin typeface="微软雅黑" panose="020B0503020204020204" pitchFamily="34" charset="-122"/>
                <a:ea typeface="微软雅黑" panose="020B0503020204020204" pitchFamily="34" charset="-122"/>
              </a:rPr>
              <a:t>GTIN</a:t>
            </a:r>
            <a:r>
              <a:rPr lang="zh-CN" altLang="en-US" sz="1200" dirty="0" smtClean="0">
                <a:solidFill>
                  <a:srgbClr val="FF0000"/>
                </a:solidFill>
                <a:latin typeface="微软雅黑" panose="020B0503020204020204" pitchFamily="34" charset="-122"/>
                <a:ea typeface="微软雅黑" panose="020B0503020204020204" pitchFamily="34" charset="-122"/>
              </a:rPr>
              <a:t>，则下载标准格式的商品二维码</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startAt="2"/>
            </a:pPr>
            <a:r>
              <a:rPr lang="zh-CN" altLang="en-US" sz="1200" dirty="0">
                <a:solidFill>
                  <a:srgbClr val="FF0000"/>
                </a:solidFill>
                <a:latin typeface="微软雅黑" panose="020B0503020204020204" pitchFamily="34" charset="-122"/>
                <a:ea typeface="微软雅黑" panose="020B0503020204020204" pitchFamily="34" charset="-122"/>
              </a:rPr>
              <a:t>未</a:t>
            </a:r>
            <a:r>
              <a:rPr lang="zh-CN" altLang="en-US" sz="1200" dirty="0" smtClean="0">
                <a:solidFill>
                  <a:srgbClr val="FF0000"/>
                </a:solidFill>
                <a:latin typeface="微软雅黑" panose="020B0503020204020204" pitchFamily="34" charset="-122"/>
                <a:ea typeface="微软雅黑" panose="020B0503020204020204" pitchFamily="34" charset="-122"/>
              </a:rPr>
              <a:t>绑定</a:t>
            </a:r>
            <a:r>
              <a:rPr lang="en-US" altLang="zh-CN" sz="1200" dirty="0" smtClean="0">
                <a:solidFill>
                  <a:srgbClr val="FF0000"/>
                </a:solidFill>
                <a:latin typeface="微软雅黑" panose="020B0503020204020204" pitchFamily="34" charset="-122"/>
                <a:ea typeface="微软雅黑" panose="020B0503020204020204" pitchFamily="34" charset="-122"/>
              </a:rPr>
              <a:t>GTIN</a:t>
            </a:r>
          </a:p>
          <a:p>
            <a:pPr marL="171450" indent="-171450">
              <a:lnSpc>
                <a:spcPct val="150000"/>
              </a:lnSpc>
              <a:buFont typeface="Wingdings" panose="05000000000000000000" pitchFamily="2" charset="2"/>
              <a:buChar char="Ø"/>
            </a:pPr>
            <a:r>
              <a:rPr lang="zh-CN" altLang="en-US" sz="1200" dirty="0">
                <a:solidFill>
                  <a:srgbClr val="FF0000"/>
                </a:solidFill>
                <a:latin typeface="微软雅黑" panose="020B0503020204020204" pitchFamily="34" charset="-122"/>
                <a:ea typeface="微软雅黑" panose="020B0503020204020204" pitchFamily="34" charset="-122"/>
              </a:rPr>
              <a:t>用户下载前</a:t>
            </a:r>
            <a:r>
              <a:rPr lang="zh-CN" altLang="en-US" sz="1200" dirty="0" smtClean="0">
                <a:solidFill>
                  <a:srgbClr val="FF0000"/>
                </a:solidFill>
                <a:latin typeface="微软雅黑" panose="020B0503020204020204" pitchFamily="34" charset="-122"/>
                <a:ea typeface="微软雅黑" panose="020B0503020204020204" pitchFamily="34" charset="-122"/>
              </a:rPr>
              <a:t>，未绑定</a:t>
            </a:r>
            <a:r>
              <a:rPr lang="en-US" altLang="zh-CN" sz="1200" dirty="0">
                <a:solidFill>
                  <a:srgbClr val="FF0000"/>
                </a:solidFill>
                <a:latin typeface="微软雅黑" panose="020B0503020204020204" pitchFamily="34" charset="-122"/>
                <a:ea typeface="微软雅黑" panose="020B0503020204020204" pitchFamily="34" charset="-122"/>
              </a:rPr>
              <a:t>GTIN</a:t>
            </a:r>
            <a:r>
              <a:rPr lang="zh-CN" altLang="en-US" sz="1200" dirty="0" smtClean="0">
                <a:solidFill>
                  <a:srgbClr val="FF0000"/>
                </a:solidFill>
                <a:latin typeface="微软雅黑" panose="020B0503020204020204" pitchFamily="34" charset="-122"/>
                <a:ea typeface="微软雅黑" panose="020B0503020204020204" pitchFamily="34" charset="-122"/>
              </a:rPr>
              <a:t>，则下载为小程序格式的二维码</a:t>
            </a:r>
            <a:endParaRPr lang="en-US" altLang="zh-CN"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3796232"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单品防伪签（高级版）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企业端</a:t>
            </a:r>
          </a:p>
        </p:txBody>
      </p:sp>
      <p:sp>
        <p:nvSpPr>
          <p:cNvPr id="45" name="矩形 44"/>
          <p:cNvSpPr/>
          <p:nvPr/>
        </p:nvSpPr>
        <p:spPr>
          <a:xfrm>
            <a:off x="214604" y="1499427"/>
            <a:ext cx="11793893" cy="874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latin typeface="微软雅黑" panose="020B0503020204020204" pitchFamily="34" charset="-122"/>
                <a:ea typeface="微软雅黑" panose="020B0503020204020204" pitchFamily="34" charset="-122"/>
              </a:rPr>
              <a:t>单品防伪签前导</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rPr>
              <a:t>单品防伪签介绍</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单品防伪签</a:t>
            </a:r>
            <a:r>
              <a:rPr lang="zh-CN" altLang="en-US" sz="1200" dirty="0" smtClean="0">
                <a:solidFill>
                  <a:schemeClr val="tx1"/>
                </a:solidFill>
                <a:latin typeface="微软雅黑" panose="020B0503020204020204" pitchFamily="34" charset="-122"/>
                <a:ea typeface="微软雅黑" panose="020B0503020204020204" pitchFamily="34" charset="-122"/>
              </a:rPr>
              <a:t>说明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14604" y="1098261"/>
            <a:ext cx="2012089"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默认展示</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字段及样例展示</a:t>
            </a:r>
            <a:endParaRPr lang="zh-CN" altLang="en-US" sz="1200" b="1" dirty="0">
              <a:latin typeface="微软雅黑" panose="020B0503020204020204" pitchFamily="34" charset="-122"/>
              <a:ea typeface="微软雅黑" panose="020B0503020204020204" pitchFamily="34" charset="-122"/>
            </a:endParaRPr>
          </a:p>
        </p:txBody>
      </p:sp>
      <p:graphicFrame>
        <p:nvGraphicFramePr>
          <p:cNvPr id="38" name="表格 37"/>
          <p:cNvGraphicFramePr>
            <a:graphicFrameLocks noGrp="1"/>
          </p:cNvGraphicFramePr>
          <p:nvPr/>
        </p:nvGraphicFramePr>
        <p:xfrm>
          <a:off x="214605" y="3989324"/>
          <a:ext cx="11793888" cy="969576"/>
        </p:xfrm>
        <a:graphic>
          <a:graphicData uri="http://schemas.openxmlformats.org/drawingml/2006/table">
            <a:tbl>
              <a:tblPr firstRow="1" bandRow="1">
                <a:tableStyleId>{93296810-A885-4BE3-A3E7-6D5BEEA58F35}</a:tableStyleId>
              </a:tblPr>
              <a:tblGrid>
                <a:gridCol w="896265">
                  <a:extLst>
                    <a:ext uri="{9D8B030D-6E8A-4147-A177-3AD203B41FA5}">
                      <a16:colId xmlns:a16="http://schemas.microsoft.com/office/drawing/2014/main" val="20000"/>
                    </a:ext>
                  </a:extLst>
                </a:gridCol>
                <a:gridCol w="667713">
                  <a:extLst>
                    <a:ext uri="{9D8B030D-6E8A-4147-A177-3AD203B41FA5}">
                      <a16:colId xmlns:a16="http://schemas.microsoft.com/office/drawing/2014/main" val="20001"/>
                    </a:ext>
                  </a:extLst>
                </a:gridCol>
                <a:gridCol w="956109">
                  <a:extLst>
                    <a:ext uri="{9D8B030D-6E8A-4147-A177-3AD203B41FA5}">
                      <a16:colId xmlns:a16="http://schemas.microsoft.com/office/drawing/2014/main" val="20002"/>
                    </a:ext>
                  </a:extLst>
                </a:gridCol>
                <a:gridCol w="1371434">
                  <a:extLst>
                    <a:ext uri="{9D8B030D-6E8A-4147-A177-3AD203B41FA5}">
                      <a16:colId xmlns:a16="http://schemas.microsoft.com/office/drawing/2014/main" val="20003"/>
                    </a:ext>
                  </a:extLst>
                </a:gridCol>
                <a:gridCol w="722583">
                  <a:extLst>
                    <a:ext uri="{9D8B030D-6E8A-4147-A177-3AD203B41FA5}">
                      <a16:colId xmlns:a16="http://schemas.microsoft.com/office/drawing/2014/main" val="20004"/>
                    </a:ext>
                  </a:extLst>
                </a:gridCol>
                <a:gridCol w="899543">
                  <a:extLst>
                    <a:ext uri="{9D8B030D-6E8A-4147-A177-3AD203B41FA5}">
                      <a16:colId xmlns:a16="http://schemas.microsoft.com/office/drawing/2014/main" val="20005"/>
                    </a:ext>
                  </a:extLst>
                </a:gridCol>
                <a:gridCol w="892170">
                  <a:extLst>
                    <a:ext uri="{9D8B030D-6E8A-4147-A177-3AD203B41FA5}">
                      <a16:colId xmlns:a16="http://schemas.microsoft.com/office/drawing/2014/main" val="20006"/>
                    </a:ext>
                  </a:extLst>
                </a:gridCol>
                <a:gridCol w="936409">
                  <a:extLst>
                    <a:ext uri="{9D8B030D-6E8A-4147-A177-3AD203B41FA5}">
                      <a16:colId xmlns:a16="http://schemas.microsoft.com/office/drawing/2014/main" val="20007"/>
                    </a:ext>
                  </a:extLst>
                </a:gridCol>
                <a:gridCol w="862676">
                  <a:extLst>
                    <a:ext uri="{9D8B030D-6E8A-4147-A177-3AD203B41FA5}">
                      <a16:colId xmlns:a16="http://schemas.microsoft.com/office/drawing/2014/main" val="20008"/>
                    </a:ext>
                  </a:extLst>
                </a:gridCol>
                <a:gridCol w="1378807">
                  <a:extLst>
                    <a:ext uri="{9D8B030D-6E8A-4147-A177-3AD203B41FA5}">
                      <a16:colId xmlns:a16="http://schemas.microsoft.com/office/drawing/2014/main" val="20009"/>
                    </a:ext>
                  </a:extLst>
                </a:gridCol>
                <a:gridCol w="1019169">
                  <a:extLst>
                    <a:ext uri="{9D8B030D-6E8A-4147-A177-3AD203B41FA5}">
                      <a16:colId xmlns:a16="http://schemas.microsoft.com/office/drawing/2014/main" val="20010"/>
                    </a:ext>
                  </a:extLst>
                </a:gridCol>
                <a:gridCol w="587379">
                  <a:extLst>
                    <a:ext uri="{9D8B030D-6E8A-4147-A177-3AD203B41FA5}">
                      <a16:colId xmlns:a16="http://schemas.microsoft.com/office/drawing/2014/main" val="20011"/>
                    </a:ext>
                  </a:extLst>
                </a:gridCol>
                <a:gridCol w="603631">
                  <a:extLst>
                    <a:ext uri="{9D8B030D-6E8A-4147-A177-3AD203B41FA5}">
                      <a16:colId xmlns:a16="http://schemas.microsoft.com/office/drawing/2014/main" val="20012"/>
                    </a:ext>
                  </a:extLst>
                </a:gridCol>
              </a:tblGrid>
              <a:tr h="53455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预览</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商品条码</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防伪码序列号</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批次号</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生产日期</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生成时间</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查询时间</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查询状态</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是否绑定</a:t>
                      </a:r>
                      <a:r>
                        <a:rPr kumimoji="0" lang="en-US" altLang="zh-CN"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GTIN</a:t>
                      </a:r>
                      <a:endPar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码</a:t>
                      </a:r>
                      <a:r>
                        <a:rPr kumimoji="0" lang="en-US" altLang="zh-CN"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签</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操作</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下载</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0"/>
                  </a:ext>
                </a:extLst>
              </a:tr>
              <a:tr h="435026">
                <a:tc>
                  <a:txBody>
                    <a:bodyPr/>
                    <a:lstStyle/>
                    <a:p>
                      <a:pPr algn="ctr"/>
                      <a:r>
                        <a:rPr lang="zh-CN" altLang="en-US" sz="1400" b="0" dirty="0" smtClean="0">
                          <a:latin typeface="微软雅黑" panose="020B0503020204020204" pitchFamily="34" charset="-122"/>
                          <a:ea typeface="微软雅黑" panose="020B0503020204020204" pitchFamily="34" charset="-122"/>
                        </a:rPr>
                        <a:t>高级版</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dirty="0" smtClean="0">
                          <a:latin typeface="微软雅黑" panose="020B0503020204020204" pitchFamily="34" charset="-122"/>
                          <a:ea typeface="微软雅黑" panose="020B0503020204020204" pitchFamily="34" charset="-122"/>
                        </a:rPr>
                        <a:t>防伪签序列号</a:t>
                      </a: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dirty="0" smtClean="0">
                          <a:latin typeface="微软雅黑" panose="020B0503020204020204" pitchFamily="34" charset="-122"/>
                          <a:ea typeface="微软雅黑" panose="020B0503020204020204" pitchFamily="34" charset="-122"/>
                        </a:rPr>
                        <a:t>未绑定</a:t>
                      </a:r>
                    </a:p>
                  </a:txBody>
                  <a:tcPr anchor="ctr"/>
                </a:tc>
                <a:tc>
                  <a:txBody>
                    <a:bodyP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实物标签</a:t>
                      </a:r>
                      <a:endParaRPr lang="en-US" altLang="zh-CN" sz="1200" b="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rgbClr val="0070C0"/>
                          </a:solidFill>
                          <a:latin typeface="微软雅黑" panose="020B0503020204020204" pitchFamily="34" charset="-122"/>
                          <a:ea typeface="微软雅黑" panose="020B0503020204020204" pitchFamily="34" charset="-122"/>
                        </a:rPr>
                        <a:t>编辑</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rgbClr val="0070C0"/>
                          </a:solidFill>
                        </a:rPr>
                        <a:t>下载</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39" name="矩形 38"/>
          <p:cNvSpPr/>
          <p:nvPr/>
        </p:nvSpPr>
        <p:spPr>
          <a:xfrm>
            <a:off x="214604" y="2826498"/>
            <a:ext cx="811765" cy="296609"/>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默认展示</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1124831" y="2835957"/>
            <a:ext cx="1033604"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按订单展示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2256897" y="2835957"/>
            <a:ext cx="1033604"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按</a:t>
            </a:r>
            <a:r>
              <a:rPr lang="en-US" altLang="zh-CN" sz="1200" dirty="0"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03" name="矩形 102"/>
          <p:cNvSpPr/>
          <p:nvPr/>
        </p:nvSpPr>
        <p:spPr>
          <a:xfrm>
            <a:off x="214604" y="5623923"/>
            <a:ext cx="6878806" cy="923330"/>
          </a:xfrm>
          <a:prstGeom prst="rect">
            <a:avLst/>
          </a:prstGeom>
        </p:spPr>
        <p:txBody>
          <a:bodyPr wrap="none">
            <a:spAutoFit/>
          </a:bodyPr>
          <a:lstStyle/>
          <a:p>
            <a:pPr>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单品防伪签 </a:t>
            </a:r>
            <a:r>
              <a:rPr lang="zh-CN" altLang="en-US" sz="1200" b="1" dirty="0">
                <a:solidFill>
                  <a:srgbClr val="FF0000"/>
                </a:solidFill>
                <a:latin typeface="微软雅黑" panose="020B0503020204020204" pitchFamily="34" charset="-122"/>
                <a:ea typeface="微软雅黑" panose="020B0503020204020204" pitchFamily="34" charset="-122"/>
              </a:rPr>
              <a:t>规则</a:t>
            </a:r>
            <a:endParaRPr lang="en-US" altLang="zh-CN" sz="1200" b="1"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AutoNum type="arabicPeriod"/>
            </a:pPr>
            <a:r>
              <a:rPr lang="zh-CN" altLang="en-US" sz="1200" dirty="0" smtClean="0">
                <a:solidFill>
                  <a:srgbClr val="FF0000"/>
                </a:solidFill>
                <a:latin typeface="微软雅黑" panose="020B0503020204020204" pitchFamily="34" charset="-122"/>
                <a:ea typeface="微软雅黑" panose="020B0503020204020204" pitchFamily="34" charset="-122"/>
              </a:rPr>
              <a:t>高级版防伪签，购买成功后，用户可直接使用，扫码展示内容为企业门户</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228600" indent="-228600">
              <a:lnSpc>
                <a:spcPct val="150000"/>
              </a:lnSpc>
              <a:buAutoNum type="arabicPeriod"/>
            </a:pPr>
            <a:r>
              <a:rPr lang="zh-CN" altLang="en-US" sz="1200" dirty="0" smtClean="0">
                <a:solidFill>
                  <a:srgbClr val="FF0000"/>
                </a:solidFill>
                <a:latin typeface="微软雅黑" panose="020B0503020204020204" pitchFamily="34" charset="-122"/>
                <a:ea typeface="微软雅黑" panose="020B0503020204020204" pitchFamily="34" charset="-122"/>
              </a:rPr>
              <a:t>如用户需要展示商品详情页内容，则需要通过“绑定条码”，绑定成功后，扫码显示商品详情页</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397952" y="1092960"/>
            <a:ext cx="4762842" cy="276999"/>
          </a:xfrm>
          <a:prstGeom prst="rect">
            <a:avLst/>
          </a:prstGeom>
          <a:noFill/>
        </p:spPr>
        <p:txBody>
          <a:bodyPr wrap="none" rtlCol="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 提示：防伪码序列号与用户收到实体标签序列号一定要保持相同。</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14604" y="4967825"/>
            <a:ext cx="10055189"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 提示：购买成功的防伪签可直接使用，扫码展示“企业门户”；如您需要扫码展示商品详情信息，请先在防伪签上绑定对应的商品条码（</a:t>
            </a:r>
            <a:r>
              <a:rPr lang="en-US" altLang="zh-CN" sz="1200" dirty="0" smtClean="0">
                <a:latin typeface="微软雅黑" panose="020B0503020204020204" pitchFamily="34" charset="-122"/>
                <a:ea typeface="微软雅黑" panose="020B0503020204020204" pitchFamily="34" charset="-122"/>
              </a:rPr>
              <a:t>GTIN</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3" name="矩形 12"/>
          <p:cNvSpPr/>
          <p:nvPr/>
        </p:nvSpPr>
        <p:spPr>
          <a:xfrm>
            <a:off x="8875414" y="3498917"/>
            <a:ext cx="1621260" cy="38195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批量修改防伪签信息</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0608905" y="3498917"/>
            <a:ext cx="1399590" cy="38195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绑定</a:t>
            </a:r>
            <a:r>
              <a:rPr lang="zh-CN" altLang="en-US" sz="1200" dirty="0" smtClean="0">
                <a:solidFill>
                  <a:schemeClr val="bg1"/>
                </a:solidFill>
                <a:latin typeface="微软雅黑" panose="020B0503020204020204" pitchFamily="34" charset="-122"/>
                <a:ea typeface="微软雅黑" panose="020B0503020204020204" pitchFamily="34" charset="-122"/>
              </a:rPr>
              <a:t>单品防伪签</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263801" y="824100"/>
            <a:ext cx="11793893" cy="874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latin typeface="微软雅黑" panose="020B0503020204020204" pitchFamily="34" charset="-122"/>
                <a:ea typeface="微软雅黑" panose="020B0503020204020204" pitchFamily="34" charset="-122"/>
              </a:rPr>
              <a:t>单品防伪签前导</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rPr>
              <a:t>单品防伪签介绍</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单品防伪签</a:t>
            </a:r>
            <a:r>
              <a:rPr lang="zh-CN" altLang="en-US" sz="1200" dirty="0" smtClean="0">
                <a:solidFill>
                  <a:schemeClr val="tx1"/>
                </a:solidFill>
                <a:latin typeface="微软雅黑" panose="020B0503020204020204" pitchFamily="34" charset="-122"/>
                <a:ea typeface="微软雅黑" panose="020B0503020204020204" pitchFamily="34" charset="-122"/>
              </a:rPr>
              <a:t>说明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63802" y="303250"/>
            <a:ext cx="2165978"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按订单展示</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字段及样例展示</a:t>
            </a:r>
            <a:endParaRPr lang="zh-CN" altLang="en-US" sz="1200" b="1" dirty="0">
              <a:latin typeface="微软雅黑" panose="020B0503020204020204" pitchFamily="34" charset="-122"/>
              <a:ea typeface="微软雅黑" panose="020B0503020204020204" pitchFamily="34" charset="-122"/>
            </a:endParaRPr>
          </a:p>
        </p:txBody>
      </p:sp>
      <p:sp>
        <p:nvSpPr>
          <p:cNvPr id="39" name="矩形 38"/>
          <p:cNvSpPr/>
          <p:nvPr/>
        </p:nvSpPr>
        <p:spPr>
          <a:xfrm>
            <a:off x="1267251" y="2007133"/>
            <a:ext cx="1080000" cy="296609"/>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按订单展示</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63801" y="2007134"/>
            <a:ext cx="900000"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默认展示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2450701" y="2007133"/>
            <a:ext cx="1033604"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按</a:t>
            </a:r>
            <a:r>
              <a:rPr lang="en-US" altLang="zh-CN" sz="1200" dirty="0"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263801" y="4191973"/>
            <a:ext cx="11793893" cy="874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latin typeface="微软雅黑" panose="020B0503020204020204" pitchFamily="34" charset="-122"/>
                <a:ea typeface="微软雅黑" panose="020B0503020204020204" pitchFamily="34" charset="-122"/>
              </a:rPr>
              <a:t>单品防伪签前导</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rPr>
              <a:t>单品防伪签介绍</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单品防伪签</a:t>
            </a:r>
            <a:r>
              <a:rPr lang="zh-CN" altLang="en-US" sz="1200" dirty="0" smtClean="0">
                <a:solidFill>
                  <a:schemeClr val="tx1"/>
                </a:solidFill>
                <a:latin typeface="微软雅黑" panose="020B0503020204020204" pitchFamily="34" charset="-122"/>
                <a:ea typeface="微软雅黑" panose="020B0503020204020204" pitchFamily="34" charset="-122"/>
              </a:rPr>
              <a:t>说明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63802" y="3671123"/>
            <a:ext cx="2249205"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按</a:t>
            </a:r>
            <a:r>
              <a:rPr lang="en-US" altLang="zh-CN" sz="1200" b="1" dirty="0" smtClean="0">
                <a:latin typeface="微软雅黑" panose="020B0503020204020204" pitchFamily="34" charset="-122"/>
                <a:ea typeface="微软雅黑" panose="020B0503020204020204" pitchFamily="34" charset="-122"/>
              </a:rPr>
              <a:t>GTIN</a:t>
            </a:r>
            <a:r>
              <a:rPr lang="zh-CN" altLang="en-US" sz="1200" b="1" dirty="0" smtClean="0">
                <a:latin typeface="微软雅黑" panose="020B0503020204020204" pitchFamily="34" charset="-122"/>
                <a:ea typeface="微软雅黑" panose="020B0503020204020204" pitchFamily="34" charset="-122"/>
              </a:rPr>
              <a:t>展示</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字段及样例展示</a:t>
            </a:r>
          </a:p>
        </p:txBody>
      </p:sp>
      <p:graphicFrame>
        <p:nvGraphicFramePr>
          <p:cNvPr id="10" name="表格 9"/>
          <p:cNvGraphicFramePr>
            <a:graphicFrameLocks noGrp="1"/>
          </p:cNvGraphicFramePr>
          <p:nvPr/>
        </p:nvGraphicFramePr>
        <p:xfrm>
          <a:off x="263801" y="5757311"/>
          <a:ext cx="11793893" cy="870052"/>
        </p:xfrm>
        <a:graphic>
          <a:graphicData uri="http://schemas.openxmlformats.org/drawingml/2006/table">
            <a:tbl>
              <a:tblPr firstRow="1" bandRow="1">
                <a:tableStyleId>{93296810-A885-4BE3-A3E7-6D5BEEA58F35}</a:tableStyleId>
              </a:tblPr>
              <a:tblGrid>
                <a:gridCol w="1500318">
                  <a:extLst>
                    <a:ext uri="{9D8B030D-6E8A-4147-A177-3AD203B41FA5}">
                      <a16:colId xmlns:a16="http://schemas.microsoft.com/office/drawing/2014/main" val="20000"/>
                    </a:ext>
                  </a:extLst>
                </a:gridCol>
                <a:gridCol w="1117729">
                  <a:extLst>
                    <a:ext uri="{9D8B030D-6E8A-4147-A177-3AD203B41FA5}">
                      <a16:colId xmlns:a16="http://schemas.microsoft.com/office/drawing/2014/main" val="20001"/>
                    </a:ext>
                  </a:extLst>
                </a:gridCol>
                <a:gridCol w="2156683">
                  <a:extLst>
                    <a:ext uri="{9D8B030D-6E8A-4147-A177-3AD203B41FA5}">
                      <a16:colId xmlns:a16="http://schemas.microsoft.com/office/drawing/2014/main" val="20002"/>
                    </a:ext>
                  </a:extLst>
                </a:gridCol>
                <a:gridCol w="2080726">
                  <a:extLst>
                    <a:ext uri="{9D8B030D-6E8A-4147-A177-3AD203B41FA5}">
                      <a16:colId xmlns:a16="http://schemas.microsoft.com/office/drawing/2014/main" val="20003"/>
                    </a:ext>
                  </a:extLst>
                </a:gridCol>
                <a:gridCol w="1384118">
                  <a:extLst>
                    <a:ext uri="{9D8B030D-6E8A-4147-A177-3AD203B41FA5}">
                      <a16:colId xmlns:a16="http://schemas.microsoft.com/office/drawing/2014/main" val="20004"/>
                    </a:ext>
                  </a:extLst>
                </a:gridCol>
                <a:gridCol w="994742">
                  <a:extLst>
                    <a:ext uri="{9D8B030D-6E8A-4147-A177-3AD203B41FA5}">
                      <a16:colId xmlns:a16="http://schemas.microsoft.com/office/drawing/2014/main" val="20005"/>
                    </a:ext>
                  </a:extLst>
                </a:gridCol>
                <a:gridCol w="1549119">
                  <a:extLst>
                    <a:ext uri="{9D8B030D-6E8A-4147-A177-3AD203B41FA5}">
                      <a16:colId xmlns:a16="http://schemas.microsoft.com/office/drawing/2014/main" val="20006"/>
                    </a:ext>
                  </a:extLst>
                </a:gridCol>
                <a:gridCol w="1010458">
                  <a:extLst>
                    <a:ext uri="{9D8B030D-6E8A-4147-A177-3AD203B41FA5}">
                      <a16:colId xmlns:a16="http://schemas.microsoft.com/office/drawing/2014/main" val="20007"/>
                    </a:ext>
                  </a:extLst>
                </a:gridCol>
              </a:tblGrid>
              <a:tr h="43502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产品名称</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商品条码（</a:t>
                      </a: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GTIN</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已绑定防伪签数量</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码</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签</a:t>
                      </a:r>
                      <a:endParaRPr lang="zh-CN" altLang="en-US" sz="1200" b="0" dirty="0">
                        <a:latin typeface="微软雅黑" panose="020B0503020204020204" pitchFamily="34" charset="-122"/>
                        <a:ea typeface="微软雅黑" panose="020B0503020204020204" pitchFamily="34" charset="-122"/>
                      </a:endParaRPr>
                    </a:p>
                  </a:txBody>
                  <a:tcPr anchor="ctr"/>
                </a:tc>
                <a:tc gridSpan="2">
                  <a:txBody>
                    <a:bodyPr/>
                    <a:lstStyle/>
                    <a:p>
                      <a:pPr algn="ctr"/>
                      <a:r>
                        <a:rPr lang="zh-CN" altLang="en-US" sz="1200" dirty="0" smtClean="0">
                          <a:latin typeface="微软雅黑" panose="020B0503020204020204" pitchFamily="34" charset="-122"/>
                          <a:ea typeface="微软雅黑" panose="020B0503020204020204" pitchFamily="34" charset="-122"/>
                        </a:rPr>
                        <a:t>操作</a:t>
                      </a:r>
                      <a:endParaRPr lang="zh-CN" altLang="en-US" sz="1200" b="0" dirty="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tc>
                  <a:txBody>
                    <a:bodyPr/>
                    <a:lstStyle/>
                    <a:p>
                      <a:pPr algn="ctr"/>
                      <a:r>
                        <a:rPr lang="zh-CN" altLang="en-US" sz="1200" dirty="0" smtClean="0">
                          <a:latin typeface="微软雅黑" panose="020B0503020204020204" pitchFamily="34" charset="-122"/>
                          <a:ea typeface="微软雅黑" panose="020B0503020204020204" pitchFamily="34" charset="-122"/>
                        </a:rPr>
                        <a:t>下载</a:t>
                      </a:r>
                      <a:endParaRPr lang="zh-CN" altLang="en-US" sz="12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0"/>
                  </a:ext>
                </a:extLst>
              </a:tr>
              <a:tr h="435026">
                <a:tc>
                  <a:txBody>
                    <a:bodyPr/>
                    <a:lstStyle/>
                    <a:p>
                      <a:pPr algn="ctr"/>
                      <a:r>
                        <a:rPr lang="zh-CN" altLang="en-US" sz="1400" b="0" dirty="0" smtClean="0">
                          <a:latin typeface="微软雅黑" panose="020B0503020204020204" pitchFamily="34" charset="-122"/>
                          <a:ea typeface="微软雅黑" panose="020B0503020204020204" pitchFamily="34" charset="-122"/>
                        </a:rPr>
                        <a:t>高级版</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实物标签</a:t>
                      </a:r>
                      <a:endParaRPr lang="en-US" altLang="zh-CN" sz="1200" b="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rgbClr val="0070C0"/>
                          </a:solidFill>
                          <a:latin typeface="微软雅黑" panose="020B0503020204020204" pitchFamily="34" charset="-122"/>
                          <a:ea typeface="微软雅黑" panose="020B0503020204020204" pitchFamily="34" charset="-122"/>
                        </a:rPr>
                        <a:t>详情</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rgbClr val="0070C0"/>
                          </a:solidFill>
                          <a:latin typeface="微软雅黑" panose="020B0503020204020204" pitchFamily="34" charset="-122"/>
                          <a:ea typeface="微软雅黑" panose="020B0503020204020204" pitchFamily="34" charset="-122"/>
                        </a:rPr>
                        <a:t>绑定单品防伪签</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rgbClr val="0070C0"/>
                          </a:solidFill>
                          <a:latin typeface="微软雅黑" panose="020B0503020204020204" pitchFamily="34" charset="-122"/>
                          <a:ea typeface="微软雅黑" panose="020B0503020204020204" pitchFamily="34" charset="-122"/>
                        </a:rPr>
                        <a:t>下载</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11" name="矩形 10"/>
          <p:cNvSpPr/>
          <p:nvPr/>
        </p:nvSpPr>
        <p:spPr>
          <a:xfrm>
            <a:off x="2466644" y="5375006"/>
            <a:ext cx="1044000" cy="296609"/>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按</a:t>
            </a:r>
            <a:r>
              <a:rPr lang="en-US" altLang="zh-CN" sz="1200" dirty="0" smtClean="0">
                <a:solidFill>
                  <a:schemeClr val="bg1"/>
                </a:solidFill>
                <a:latin typeface="微软雅黑" panose="020B0503020204020204" pitchFamily="34" charset="-122"/>
                <a:ea typeface="微软雅黑" panose="020B0503020204020204" pitchFamily="34" charset="-122"/>
              </a:rPr>
              <a:t>GTIN</a:t>
            </a:r>
            <a:r>
              <a:rPr lang="zh-CN" altLang="en-US" sz="1200" dirty="0" smtClean="0">
                <a:solidFill>
                  <a:schemeClr val="bg1"/>
                </a:solidFill>
                <a:latin typeface="微软雅黑" panose="020B0503020204020204" pitchFamily="34" charset="-122"/>
                <a:ea typeface="微软雅黑" panose="020B0503020204020204" pitchFamily="34" charset="-122"/>
              </a:rPr>
              <a:t>展示</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298421" y="5383918"/>
            <a:ext cx="1033604"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按订单展示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263801" y="5375006"/>
            <a:ext cx="900000" cy="296609"/>
          </a:xfrm>
          <a:prstGeom prst="rect">
            <a:avLst/>
          </a:prstGeom>
          <a:noFill/>
          <a:ln w="190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默认展示</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aphicFrame>
        <p:nvGraphicFramePr>
          <p:cNvPr id="14" name="表格 13"/>
          <p:cNvGraphicFramePr>
            <a:graphicFrameLocks noGrp="1"/>
          </p:cNvGraphicFramePr>
          <p:nvPr/>
        </p:nvGraphicFramePr>
        <p:xfrm>
          <a:off x="263802" y="2448370"/>
          <a:ext cx="11793892" cy="877746"/>
        </p:xfrm>
        <a:graphic>
          <a:graphicData uri="http://schemas.openxmlformats.org/drawingml/2006/table">
            <a:tbl>
              <a:tblPr firstRow="1" bandRow="1">
                <a:tableStyleId>{93296810-A885-4BE3-A3E7-6D5BEEA58F35}</a:tableStyleId>
              </a:tblPr>
              <a:tblGrid>
                <a:gridCol w="1114136">
                  <a:extLst>
                    <a:ext uri="{9D8B030D-6E8A-4147-A177-3AD203B41FA5}">
                      <a16:colId xmlns:a16="http://schemas.microsoft.com/office/drawing/2014/main" val="20000"/>
                    </a:ext>
                  </a:extLst>
                </a:gridCol>
                <a:gridCol w="1020662">
                  <a:extLst>
                    <a:ext uri="{9D8B030D-6E8A-4147-A177-3AD203B41FA5}">
                      <a16:colId xmlns:a16="http://schemas.microsoft.com/office/drawing/2014/main" val="20001"/>
                    </a:ext>
                  </a:extLst>
                </a:gridCol>
                <a:gridCol w="1346521">
                  <a:extLst>
                    <a:ext uri="{9D8B030D-6E8A-4147-A177-3AD203B41FA5}">
                      <a16:colId xmlns:a16="http://schemas.microsoft.com/office/drawing/2014/main" val="20002"/>
                    </a:ext>
                  </a:extLst>
                </a:gridCol>
                <a:gridCol w="1076188">
                  <a:extLst>
                    <a:ext uri="{9D8B030D-6E8A-4147-A177-3AD203B41FA5}">
                      <a16:colId xmlns:a16="http://schemas.microsoft.com/office/drawing/2014/main" val="20003"/>
                    </a:ext>
                  </a:extLst>
                </a:gridCol>
                <a:gridCol w="1831418">
                  <a:extLst>
                    <a:ext uri="{9D8B030D-6E8A-4147-A177-3AD203B41FA5}">
                      <a16:colId xmlns:a16="http://schemas.microsoft.com/office/drawing/2014/main" val="20004"/>
                    </a:ext>
                  </a:extLst>
                </a:gridCol>
                <a:gridCol w="1678763">
                  <a:extLst>
                    <a:ext uri="{9D8B030D-6E8A-4147-A177-3AD203B41FA5}">
                      <a16:colId xmlns:a16="http://schemas.microsoft.com/office/drawing/2014/main" val="20005"/>
                    </a:ext>
                  </a:extLst>
                </a:gridCol>
                <a:gridCol w="1091877">
                  <a:extLst>
                    <a:ext uri="{9D8B030D-6E8A-4147-A177-3AD203B41FA5}">
                      <a16:colId xmlns:a16="http://schemas.microsoft.com/office/drawing/2014/main" val="20006"/>
                    </a:ext>
                  </a:extLst>
                </a:gridCol>
                <a:gridCol w="645216">
                  <a:extLst>
                    <a:ext uri="{9D8B030D-6E8A-4147-A177-3AD203B41FA5}">
                      <a16:colId xmlns:a16="http://schemas.microsoft.com/office/drawing/2014/main" val="20007"/>
                    </a:ext>
                  </a:extLst>
                </a:gridCol>
                <a:gridCol w="1238743">
                  <a:extLst>
                    <a:ext uri="{9D8B030D-6E8A-4147-A177-3AD203B41FA5}">
                      <a16:colId xmlns:a16="http://schemas.microsoft.com/office/drawing/2014/main" val="20008"/>
                    </a:ext>
                  </a:extLst>
                </a:gridCol>
                <a:gridCol w="750368">
                  <a:extLst>
                    <a:ext uri="{9D8B030D-6E8A-4147-A177-3AD203B41FA5}">
                      <a16:colId xmlns:a16="http://schemas.microsoft.com/office/drawing/2014/main" val="20009"/>
                    </a:ext>
                  </a:extLst>
                </a:gridCol>
              </a:tblGrid>
              <a:tr h="42054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订单号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订单创建时间</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购买数量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防伪码序列号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防伪签已绑定</a:t>
                      </a:r>
                      <a:r>
                        <a:rPr kumimoji="0" lang="en-US" altLang="zh-CN"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GTIN</a:t>
                      </a: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码</a:t>
                      </a:r>
                      <a:r>
                        <a:rPr kumimoji="0" lang="en-US" altLang="zh-CN"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签</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操作</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hMerge="1">
                  <a:txBody>
                    <a:bodyPr/>
                    <a:lstStyle/>
                    <a:p>
                      <a:endParaRPr lang="zh-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下载</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0"/>
                  </a:ext>
                </a:extLst>
              </a:tr>
              <a:tr h="435026">
                <a:tc>
                  <a:txBody>
                    <a:bodyPr/>
                    <a:lstStyle/>
                    <a:p>
                      <a:pPr algn="ctr"/>
                      <a:r>
                        <a:rPr lang="zh-CN" altLang="en-US" sz="1400" b="0" dirty="0" smtClean="0">
                          <a:latin typeface="微软雅黑" panose="020B0503020204020204" pitchFamily="34" charset="-122"/>
                          <a:ea typeface="微软雅黑" panose="020B0503020204020204" pitchFamily="34" charset="-122"/>
                        </a:rPr>
                        <a:t>高级版</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单笔订单</a:t>
                      </a:r>
                      <a:endParaRPr lang="en-US" altLang="zh-CN" sz="1200" b="0" dirty="0" smtClean="0">
                        <a:latin typeface="微软雅黑" panose="020B0503020204020204" pitchFamily="34" charset="-122"/>
                        <a:ea typeface="微软雅黑" panose="020B0503020204020204" pitchFamily="34" charset="-122"/>
                      </a:endParaRPr>
                    </a:p>
                    <a:p>
                      <a:pPr algn="ctr"/>
                      <a:r>
                        <a:rPr lang="zh-CN" altLang="en-US" sz="1200" b="0" dirty="0" smtClean="0">
                          <a:latin typeface="微软雅黑" panose="020B0503020204020204" pitchFamily="34" charset="-122"/>
                          <a:ea typeface="微软雅黑" panose="020B0503020204020204" pitchFamily="34" charset="-122"/>
                        </a:rPr>
                        <a:t>购买总量</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已购买防伪签序列号</a:t>
                      </a:r>
                      <a:endParaRPr lang="en-US" altLang="zh-CN" sz="1200" b="0" dirty="0" smtClean="0">
                        <a:latin typeface="微软雅黑" panose="020B0503020204020204" pitchFamily="34" charset="-122"/>
                        <a:ea typeface="微软雅黑" panose="020B0503020204020204" pitchFamily="34" charset="-122"/>
                      </a:endParaRPr>
                    </a:p>
                    <a:p>
                      <a:pPr algn="ctr"/>
                      <a:r>
                        <a:rPr lang="zh-CN" altLang="en-US" sz="1200" b="0" dirty="0" smtClean="0">
                          <a:latin typeface="微软雅黑" panose="020B0503020204020204" pitchFamily="34" charset="-122"/>
                          <a:ea typeface="微软雅黑" panose="020B0503020204020204" pitchFamily="34" charset="-122"/>
                        </a:rPr>
                        <a:t>起</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止</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防伪签已绑定</a:t>
                      </a:r>
                      <a:r>
                        <a:rPr lang="en-US" altLang="zh-CN" sz="1200" b="0" dirty="0" smtClean="0">
                          <a:latin typeface="微软雅黑" panose="020B0503020204020204" pitchFamily="34" charset="-122"/>
                          <a:ea typeface="微软雅黑" panose="020B0503020204020204" pitchFamily="34" charset="-122"/>
                        </a:rPr>
                        <a:t>GTIN</a:t>
                      </a:r>
                      <a:r>
                        <a:rPr lang="zh-CN" altLang="en-US" sz="1200" b="0" dirty="0" smtClean="0">
                          <a:latin typeface="微软雅黑" panose="020B0503020204020204" pitchFamily="34" charset="-122"/>
                          <a:ea typeface="微软雅黑" panose="020B0503020204020204" pitchFamily="34" charset="-122"/>
                        </a:rPr>
                        <a:t>的数量</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实物标签</a:t>
                      </a:r>
                      <a:endParaRPr lang="en-US" altLang="zh-CN" sz="1200" b="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rgbClr val="0070C0"/>
                          </a:solidFill>
                          <a:latin typeface="微软雅黑" panose="020B0503020204020204" pitchFamily="34" charset="-122"/>
                          <a:ea typeface="微软雅黑" panose="020B0503020204020204" pitchFamily="34" charset="-122"/>
                        </a:rPr>
                        <a:t>详情</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r>
                        <a:rPr lang="zh-CN" altLang="en-US" sz="1200" b="0" kern="1200" dirty="0" smtClean="0">
                          <a:solidFill>
                            <a:srgbClr val="0070C0"/>
                          </a:solidFill>
                          <a:latin typeface="微软雅黑" panose="020B0503020204020204" pitchFamily="34" charset="-122"/>
                          <a:ea typeface="微软雅黑" panose="020B0503020204020204" pitchFamily="34" charset="-122"/>
                          <a:cs typeface="+mn-cs"/>
                        </a:rPr>
                        <a:t>批量绑定</a:t>
                      </a:r>
                      <a:r>
                        <a:rPr lang="en-US" altLang="zh-CN" sz="1200" b="0" kern="1200" dirty="0" smtClean="0">
                          <a:solidFill>
                            <a:srgbClr val="0070C0"/>
                          </a:solidFill>
                          <a:latin typeface="微软雅黑" panose="020B0503020204020204" pitchFamily="34" charset="-122"/>
                          <a:ea typeface="微软雅黑" panose="020B0503020204020204" pitchFamily="34" charset="-122"/>
                          <a:cs typeface="+mn-cs"/>
                        </a:rPr>
                        <a:t>GTIN</a:t>
                      </a:r>
                      <a:endParaRPr lang="zh-CN" altLang="en-US" sz="1200" b="0" kern="1200" dirty="0">
                        <a:solidFill>
                          <a:srgbClr val="0070C0"/>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1200" dirty="0" smtClean="0">
                          <a:solidFill>
                            <a:srgbClr val="0070C0"/>
                          </a:solidFill>
                          <a:latin typeface="微软雅黑" panose="020B0503020204020204" pitchFamily="34" charset="-122"/>
                          <a:ea typeface="微软雅黑" panose="020B0503020204020204" pitchFamily="34" charset="-122"/>
                        </a:rPr>
                        <a:t>下载</a:t>
                      </a:r>
                      <a:endParaRPr lang="zh-CN" altLang="en-US" sz="1200" b="0" dirty="0">
                        <a:solidFill>
                          <a:srgbClr val="0070C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15" name="文本框 14"/>
          <p:cNvSpPr txBox="1"/>
          <p:nvPr/>
        </p:nvSpPr>
        <p:spPr>
          <a:xfrm>
            <a:off x="2513007" y="3666250"/>
            <a:ext cx="4092018" cy="276999"/>
          </a:xfrm>
          <a:prstGeom prst="rect">
            <a:avLst/>
          </a:prstGeom>
          <a:noFill/>
        </p:spPr>
        <p:txBody>
          <a:bodyPr wrap="none" rtlCol="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默认（</a:t>
            </a:r>
            <a:r>
              <a:rPr lang="en-US" altLang="zh-CN" sz="1200" dirty="0" smtClean="0">
                <a:solidFill>
                  <a:srgbClr val="FF0000"/>
                </a:solidFill>
                <a:latin typeface="微软雅黑" panose="020B0503020204020204" pitchFamily="34" charset="-122"/>
                <a:ea typeface="微软雅黑" panose="020B0503020204020204" pitchFamily="34" charset="-122"/>
              </a:rPr>
              <a:t>GTIN</a:t>
            </a:r>
            <a:r>
              <a:rPr lang="zh-CN" altLang="en-US" sz="1200" dirty="0" smtClean="0">
                <a:solidFill>
                  <a:srgbClr val="FF0000"/>
                </a:solidFill>
                <a:latin typeface="微软雅黑" panose="020B0503020204020204" pitchFamily="34" charset="-122"/>
                <a:ea typeface="微软雅黑" panose="020B0503020204020204" pitchFamily="34" charset="-122"/>
              </a:rPr>
              <a:t>展示）：数据来源是用户已激活的二维码列表</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3796232"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单品防伪签（高级版）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企业端</a:t>
            </a:r>
          </a:p>
        </p:txBody>
      </p:sp>
      <p:pic>
        <p:nvPicPr>
          <p:cNvPr id="2" name="图片 1"/>
          <p:cNvPicPr>
            <a:picLocks noChangeAspect="1"/>
          </p:cNvPicPr>
          <p:nvPr/>
        </p:nvPicPr>
        <p:blipFill>
          <a:blip r:embed="rId2"/>
          <a:stretch>
            <a:fillRect/>
          </a:stretch>
        </p:blipFill>
        <p:spPr>
          <a:xfrm>
            <a:off x="116880" y="2495993"/>
            <a:ext cx="11962826" cy="357406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04" y="324838"/>
            <a:ext cx="3796232"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单品</a:t>
            </a:r>
            <a:r>
              <a:rPr lang="zh-CN" altLang="en-US" sz="2000" b="1" dirty="0" smtClean="0">
                <a:latin typeface="微软雅黑" panose="020B0503020204020204" pitchFamily="34" charset="-122"/>
                <a:ea typeface="微软雅黑" panose="020B0503020204020204" pitchFamily="34" charset="-122"/>
              </a:rPr>
              <a:t>防伪</a:t>
            </a:r>
            <a:r>
              <a:rPr lang="zh-CN" altLang="en-US" sz="2000" b="1" dirty="0">
                <a:latin typeface="微软雅黑" panose="020B0503020204020204" pitchFamily="34" charset="-122"/>
                <a:ea typeface="微软雅黑" panose="020B0503020204020204" pitchFamily="34" charset="-122"/>
              </a:rPr>
              <a:t>码</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高级版）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企业端</a:t>
            </a:r>
          </a:p>
        </p:txBody>
      </p:sp>
      <p:pic>
        <p:nvPicPr>
          <p:cNvPr id="5" name="图片 4"/>
          <p:cNvPicPr>
            <a:picLocks noChangeAspect="1"/>
          </p:cNvPicPr>
          <p:nvPr/>
        </p:nvPicPr>
        <p:blipFill>
          <a:blip r:embed="rId2"/>
          <a:stretch>
            <a:fillRect/>
          </a:stretch>
        </p:blipFill>
        <p:spPr>
          <a:xfrm>
            <a:off x="165005" y="2217646"/>
            <a:ext cx="11942201" cy="384818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81124" y="2188096"/>
            <a:ext cx="121058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标签商城</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5281124" y="3405157"/>
            <a:ext cx="2986715"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单品防伪签（免费版、高级版）</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5281124" y="3853207"/>
            <a:ext cx="2986715"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单品防伪码（免费版、高级版）</a:t>
            </a:r>
            <a:endParaRPr lang="zh-CN" altLang="en-US"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4481022" y="2597459"/>
            <a:ext cx="3748577" cy="415498"/>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单</a:t>
            </a:r>
            <a:r>
              <a:rPr lang="zh-CN" altLang="en-US" sz="1400" dirty="0" smtClean="0">
                <a:latin typeface="微软雅黑" panose="020B0503020204020204" pitchFamily="34" charset="-122"/>
                <a:ea typeface="微软雅黑" panose="020B0503020204020204" pitchFamily="34" charset="-122"/>
              </a:rPr>
              <a:t>品防伪码、单品防伪签、自定义标签等</a:t>
            </a:r>
            <a:endParaRPr lang="en-US" altLang="zh-CN" sz="14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5281124" y="4259778"/>
            <a:ext cx="2448106"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自定义标签（暂不开发）</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12372" y="2621233"/>
            <a:ext cx="121058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标签商城</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5212372" y="3261941"/>
            <a:ext cx="3081293"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单品防伪码（</a:t>
            </a:r>
            <a:r>
              <a:rPr lang="zh-CN" altLang="en-US" sz="1400" dirty="0">
                <a:solidFill>
                  <a:srgbClr val="333333"/>
                </a:solidFill>
                <a:latin typeface="微软雅黑" panose="020B0503020204020204" pitchFamily="34" charset="-122"/>
                <a:ea typeface="微软雅黑" panose="020B0503020204020204" pitchFamily="34" charset="-122"/>
              </a:rPr>
              <a:t>基础</a:t>
            </a:r>
            <a:r>
              <a:rPr lang="zh-CN" altLang="en-US" sz="1400" dirty="0" smtClean="0">
                <a:solidFill>
                  <a:srgbClr val="333333"/>
                </a:solidFill>
                <a:latin typeface="微软雅黑" panose="020B0503020204020204" pitchFamily="34" charset="-122"/>
                <a:ea typeface="微软雅黑" panose="020B0503020204020204" pitchFamily="34" charset="-122"/>
              </a:rPr>
              <a:t>版、高级版）</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76148" y="235445"/>
            <a:ext cx="3005951"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免费版二维码激活、编辑</a:t>
            </a:r>
            <a:endParaRPr lang="zh-CN" altLang="en-US" sz="2000" b="1" dirty="0">
              <a:latin typeface="微软雅黑" panose="020B0503020204020204" pitchFamily="34" charset="-122"/>
              <a:ea typeface="微软雅黑" panose="020B0503020204020204" pitchFamily="34" charset="-122"/>
            </a:endParaRPr>
          </a:p>
        </p:txBody>
      </p:sp>
      <p:sp>
        <p:nvSpPr>
          <p:cNvPr id="96" name="圆角矩形 95"/>
          <p:cNvSpPr/>
          <p:nvPr/>
        </p:nvSpPr>
        <p:spPr>
          <a:xfrm>
            <a:off x="697116" y="1621770"/>
            <a:ext cx="1287182" cy="3810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大库数据</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98" name="矩形 97"/>
          <p:cNvSpPr/>
          <p:nvPr/>
        </p:nvSpPr>
        <p:spPr>
          <a:xfrm>
            <a:off x="3401406" y="1621770"/>
            <a:ext cx="1287182" cy="380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二维码激活列表</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01" name="菱形 100"/>
          <p:cNvSpPr/>
          <p:nvPr/>
        </p:nvSpPr>
        <p:spPr>
          <a:xfrm>
            <a:off x="5241214" y="1543194"/>
            <a:ext cx="1033058" cy="538064"/>
          </a:xfrm>
          <a:prstGeom prst="diamon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是否激活</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427840" y="954393"/>
            <a:ext cx="3438762"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1. </a:t>
            </a:r>
            <a:r>
              <a:rPr lang="zh-CN" altLang="en-US" sz="1400" dirty="0" smtClean="0">
                <a:latin typeface="微软雅黑" panose="020B0503020204020204" pitchFamily="34" charset="-122"/>
                <a:ea typeface="微软雅黑" panose="020B0503020204020204" pitchFamily="34" charset="-122"/>
              </a:rPr>
              <a:t>商品二维码激活（产品级商品二维码）</a:t>
            </a:r>
            <a:endParaRPr lang="zh-CN" altLang="en-US" sz="1400" dirty="0">
              <a:latin typeface="微软雅黑" panose="020B0503020204020204" pitchFamily="34" charset="-122"/>
              <a:ea typeface="微软雅黑" panose="020B0503020204020204" pitchFamily="34" charset="-122"/>
            </a:endParaRPr>
          </a:p>
        </p:txBody>
      </p:sp>
      <p:sp>
        <p:nvSpPr>
          <p:cNvPr id="18" name="圆角矩形 17"/>
          <p:cNvSpPr/>
          <p:nvPr/>
        </p:nvSpPr>
        <p:spPr>
          <a:xfrm>
            <a:off x="1706338" y="2896165"/>
            <a:ext cx="1352496" cy="3810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标签商城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3547266" y="2888515"/>
            <a:ext cx="1287182" cy="380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单品防伪码</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签</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2" name="菱形 21"/>
          <p:cNvSpPr/>
          <p:nvPr/>
        </p:nvSpPr>
        <p:spPr>
          <a:xfrm>
            <a:off x="5269311" y="2809939"/>
            <a:ext cx="976865" cy="538064"/>
          </a:xfrm>
          <a:prstGeom prst="diamon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是否购买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8891144" y="1621681"/>
            <a:ext cx="1287182" cy="3810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激活二维码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（产品级）</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29" name="矩形 28"/>
          <p:cNvSpPr/>
          <p:nvPr/>
        </p:nvSpPr>
        <p:spPr>
          <a:xfrm>
            <a:off x="6398277" y="2948165"/>
            <a:ext cx="338555" cy="276999"/>
          </a:xfrm>
          <a:prstGeom prst="rect">
            <a:avLst/>
          </a:prstGeom>
          <a:solidFill>
            <a:schemeClr val="bg1"/>
          </a:solidFill>
        </p:spPr>
        <p:txBody>
          <a:bodyPr wrap="none">
            <a:spAutoFit/>
          </a:bodyPr>
          <a:lstStyle/>
          <a:p>
            <a:pPr algn="ctr"/>
            <a:r>
              <a:rPr lang="zh-CN" altLang="en-US" sz="1200" dirty="0" smtClean="0">
                <a:latin typeface="微软雅黑" panose="020B0503020204020204" pitchFamily="34" charset="-122"/>
                <a:ea typeface="微软雅黑" panose="020B0503020204020204" pitchFamily="34" charset="-122"/>
              </a:rPr>
              <a:t>是</a:t>
            </a:r>
            <a:endParaRPr lang="en-US" altLang="zh-CN" sz="1200" dirty="0" smtClean="0">
              <a:latin typeface="微软雅黑" panose="020B0503020204020204" pitchFamily="34" charset="-122"/>
              <a:ea typeface="微软雅黑" panose="020B0503020204020204" pitchFamily="34" charset="-122"/>
            </a:endParaRPr>
          </a:p>
        </p:txBody>
      </p:sp>
      <p:sp>
        <p:nvSpPr>
          <p:cNvPr id="31" name="矩形 30"/>
          <p:cNvSpPr/>
          <p:nvPr/>
        </p:nvSpPr>
        <p:spPr>
          <a:xfrm>
            <a:off x="6988858" y="2888514"/>
            <a:ext cx="1287182" cy="380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购买成功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0" name="矩形 39"/>
          <p:cNvSpPr/>
          <p:nvPr/>
        </p:nvSpPr>
        <p:spPr>
          <a:xfrm>
            <a:off x="10679612" y="1673681"/>
            <a:ext cx="492443" cy="276999"/>
          </a:xfrm>
          <a:prstGeom prst="rect">
            <a:avLst/>
          </a:prstGeom>
          <a:solidFill>
            <a:schemeClr val="bg1"/>
          </a:solidFill>
        </p:spPr>
        <p:txBody>
          <a:bodyPr wrap="none">
            <a:spAutoFit/>
          </a:bodyPr>
          <a:lstStyle/>
          <a:p>
            <a:pPr algn="ctr"/>
            <a:r>
              <a:rPr lang="zh-CN" altLang="en-US" sz="1200" dirty="0" smtClean="0">
                <a:latin typeface="微软雅黑" panose="020B0503020204020204" pitchFamily="34" charset="-122"/>
                <a:ea typeface="微软雅黑" panose="020B0503020204020204" pitchFamily="34" charset="-122"/>
              </a:rPr>
              <a:t>预览</a:t>
            </a:r>
            <a:endParaRPr lang="en-US" altLang="zh-CN" sz="1200" dirty="0" smtClean="0">
              <a:latin typeface="微软雅黑" panose="020B0503020204020204" pitchFamily="34" charset="-122"/>
              <a:ea typeface="微软雅黑" panose="020B0503020204020204" pitchFamily="34" charset="-122"/>
            </a:endParaRPr>
          </a:p>
        </p:txBody>
      </p:sp>
      <p:cxnSp>
        <p:nvCxnSpPr>
          <p:cNvPr id="9" name="直接箭头连接符 8"/>
          <p:cNvCxnSpPr>
            <a:stCxn id="96" idx="3"/>
            <a:endCxn id="98" idx="1"/>
          </p:cNvCxnSpPr>
          <p:nvPr/>
        </p:nvCxnSpPr>
        <p:spPr>
          <a:xfrm flipV="1">
            <a:off x="1984298" y="1812227"/>
            <a:ext cx="1417108" cy="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8" idx="3"/>
            <a:endCxn id="101" idx="1"/>
          </p:cNvCxnSpPr>
          <p:nvPr/>
        </p:nvCxnSpPr>
        <p:spPr>
          <a:xfrm flipV="1">
            <a:off x="4688588" y="1812226"/>
            <a:ext cx="552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8" idx="3"/>
            <a:endCxn id="20" idx="1"/>
          </p:cNvCxnSpPr>
          <p:nvPr/>
        </p:nvCxnSpPr>
        <p:spPr>
          <a:xfrm flipV="1">
            <a:off x="3058834" y="3078972"/>
            <a:ext cx="488432" cy="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0" idx="3"/>
            <a:endCxn id="22" idx="1"/>
          </p:cNvCxnSpPr>
          <p:nvPr/>
        </p:nvCxnSpPr>
        <p:spPr>
          <a:xfrm flipV="1">
            <a:off x="4834448" y="3078971"/>
            <a:ext cx="4348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2" idx="3"/>
            <a:endCxn id="31" idx="1"/>
          </p:cNvCxnSpPr>
          <p:nvPr/>
        </p:nvCxnSpPr>
        <p:spPr>
          <a:xfrm>
            <a:off x="6246176" y="3078971"/>
            <a:ext cx="742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102676" y="1621768"/>
            <a:ext cx="1287182" cy="380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激活成功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69" name="直接箭头连接符 68"/>
          <p:cNvCxnSpPr>
            <a:stCxn id="101" idx="3"/>
            <a:endCxn id="75" idx="1"/>
          </p:cNvCxnSpPr>
          <p:nvPr/>
        </p:nvCxnSpPr>
        <p:spPr>
          <a:xfrm flipV="1">
            <a:off x="6274272" y="1812225"/>
            <a:ext cx="8284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394933" y="1673726"/>
            <a:ext cx="492444" cy="276999"/>
          </a:xfrm>
          <a:prstGeom prst="rect">
            <a:avLst/>
          </a:prstGeom>
          <a:solidFill>
            <a:schemeClr val="bg1"/>
          </a:solidFill>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激活</a:t>
            </a:r>
            <a:endParaRPr lang="en-US" altLang="zh-CN" sz="1200" dirty="0" smtClean="0">
              <a:latin typeface="微软雅黑" panose="020B0503020204020204" pitchFamily="34" charset="-122"/>
              <a:ea typeface="微软雅黑" panose="020B0503020204020204" pitchFamily="34" charset="-122"/>
            </a:endParaRPr>
          </a:p>
        </p:txBody>
      </p:sp>
      <p:cxnSp>
        <p:nvCxnSpPr>
          <p:cNvPr id="71" name="直接箭头连接符 70"/>
          <p:cNvCxnSpPr>
            <a:stCxn id="75" idx="3"/>
            <a:endCxn id="23" idx="1"/>
          </p:cNvCxnSpPr>
          <p:nvPr/>
        </p:nvCxnSpPr>
        <p:spPr>
          <a:xfrm flipV="1">
            <a:off x="8389858" y="1812181"/>
            <a:ext cx="501286" cy="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23" idx="3"/>
            <a:endCxn id="40" idx="1"/>
          </p:cNvCxnSpPr>
          <p:nvPr/>
        </p:nvCxnSpPr>
        <p:spPr>
          <a:xfrm>
            <a:off x="10178326" y="1812181"/>
            <a:ext cx="501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8891144" y="2895566"/>
            <a:ext cx="1287182" cy="380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绑定</a:t>
            </a:r>
            <a:r>
              <a:rPr lang="en-US" altLang="zh-CN" sz="1200" dirty="0" smtClean="0">
                <a:solidFill>
                  <a:schemeClr val="tx1"/>
                </a:solidFill>
                <a:latin typeface="微软雅黑" panose="020B0503020204020204" pitchFamily="34" charset="-122"/>
                <a:ea typeface="微软雅黑" panose="020B0503020204020204" pitchFamily="34" charset="-122"/>
              </a:rPr>
              <a:t>GTIN</a:t>
            </a:r>
            <a:r>
              <a:rPr lang="zh-CN" altLang="en-US" sz="1200" dirty="0" smtClean="0">
                <a:solidFill>
                  <a:schemeClr val="tx1"/>
                </a:solidFill>
                <a:latin typeface="微软雅黑" panose="020B0503020204020204" pitchFamily="34" charset="-122"/>
                <a:ea typeface="微软雅黑" panose="020B0503020204020204" pitchFamily="34" charset="-122"/>
              </a:rPr>
              <a:t>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81" name="直接箭头连接符 80"/>
          <p:cNvCxnSpPr>
            <a:stCxn id="31" idx="3"/>
            <a:endCxn id="87" idx="1"/>
          </p:cNvCxnSpPr>
          <p:nvPr/>
        </p:nvCxnSpPr>
        <p:spPr>
          <a:xfrm>
            <a:off x="8276040" y="3078971"/>
            <a:ext cx="615104" cy="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87" idx="0"/>
            <a:endCxn id="23" idx="2"/>
          </p:cNvCxnSpPr>
          <p:nvPr/>
        </p:nvCxnSpPr>
        <p:spPr>
          <a:xfrm flipV="1">
            <a:off x="9534735" y="2002681"/>
            <a:ext cx="0" cy="89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8873719" y="2326310"/>
            <a:ext cx="1322029" cy="276999"/>
          </a:xfrm>
          <a:prstGeom prst="rect">
            <a:avLst/>
          </a:prstGeom>
          <a:solidFill>
            <a:schemeClr val="bg1"/>
          </a:solidFill>
        </p:spPr>
        <p:txBody>
          <a:bodyPr wrap="none">
            <a:spAutoFit/>
          </a:bodyPr>
          <a:lstStyle/>
          <a:p>
            <a:pPr algn="ctr"/>
            <a:r>
              <a:rPr lang="zh-CN" altLang="en-US" sz="1200" dirty="0" smtClean="0">
                <a:latin typeface="微软雅黑" panose="020B0503020204020204" pitchFamily="34" charset="-122"/>
                <a:ea typeface="微软雅黑" panose="020B0503020204020204" pitchFamily="34" charset="-122"/>
              </a:rPr>
              <a:t>对应</a:t>
            </a:r>
            <a:r>
              <a:rPr lang="en-US" altLang="zh-CN" sz="1200" dirty="0" smtClean="0">
                <a:latin typeface="微软雅黑" panose="020B0503020204020204" pitchFamily="34" charset="-122"/>
                <a:ea typeface="微软雅黑" panose="020B0503020204020204" pitchFamily="34" charset="-122"/>
              </a:rPr>
              <a:t>GTIN</a:t>
            </a:r>
            <a:r>
              <a:rPr lang="zh-CN" altLang="en-US" sz="1200" dirty="0" smtClean="0">
                <a:latin typeface="微软雅黑" panose="020B0503020204020204" pitchFamily="34" charset="-122"/>
                <a:ea typeface="微软雅黑" panose="020B0503020204020204" pitchFamily="34" charset="-122"/>
              </a:rPr>
              <a:t>二维码</a:t>
            </a:r>
            <a:endParaRPr lang="en-US" altLang="zh-CN" sz="1200" dirty="0" smtClean="0">
              <a:latin typeface="微软雅黑" panose="020B0503020204020204" pitchFamily="34" charset="-122"/>
              <a:ea typeface="微软雅黑" panose="020B0503020204020204" pitchFamily="34" charset="-122"/>
            </a:endParaRPr>
          </a:p>
        </p:txBody>
      </p:sp>
      <p:sp>
        <p:nvSpPr>
          <p:cNvPr id="118" name="矩形 117"/>
          <p:cNvSpPr/>
          <p:nvPr/>
        </p:nvSpPr>
        <p:spPr>
          <a:xfrm>
            <a:off x="2934858" y="4614371"/>
            <a:ext cx="933095" cy="3825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编辑</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9" name="矩形 118"/>
          <p:cNvSpPr/>
          <p:nvPr/>
        </p:nvSpPr>
        <p:spPr>
          <a:xfrm>
            <a:off x="759967" y="4614705"/>
            <a:ext cx="1456663" cy="3825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已激活</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免费二维码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0" name="矩形 119"/>
          <p:cNvSpPr/>
          <p:nvPr/>
        </p:nvSpPr>
        <p:spPr>
          <a:xfrm>
            <a:off x="4570556" y="4614371"/>
            <a:ext cx="1040469" cy="3825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基础属性</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3" name="矩形 122"/>
          <p:cNvSpPr/>
          <p:nvPr/>
        </p:nvSpPr>
        <p:spPr>
          <a:xfrm>
            <a:off x="6366893" y="4614372"/>
            <a:ext cx="1040469" cy="3825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保存</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24" name="直接箭头连接符 123"/>
          <p:cNvCxnSpPr>
            <a:stCxn id="120" idx="3"/>
            <a:endCxn id="123" idx="1"/>
          </p:cNvCxnSpPr>
          <p:nvPr/>
        </p:nvCxnSpPr>
        <p:spPr>
          <a:xfrm>
            <a:off x="5611025" y="4805649"/>
            <a:ext cx="7558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8299159" y="5522706"/>
            <a:ext cx="3892841" cy="133529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待处理数据问题：</a:t>
            </a:r>
            <a:endParaRPr lang="en-US" altLang="zh-CN" sz="12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1"/>
                </a:solidFill>
                <a:latin typeface="微软雅黑" panose="020B0503020204020204" pitchFamily="34" charset="-122"/>
                <a:ea typeface="微软雅黑" panose="020B0503020204020204" pitchFamily="34" charset="-122"/>
              </a:rPr>
              <a:t>免费</a:t>
            </a:r>
            <a:r>
              <a:rPr lang="zh-CN" altLang="en-US" sz="1200" dirty="0">
                <a:solidFill>
                  <a:schemeClr val="tx1"/>
                </a:solidFill>
                <a:latin typeface="微软雅黑" panose="020B0503020204020204" pitchFamily="34" charset="-122"/>
                <a:ea typeface="微软雅黑" panose="020B0503020204020204" pitchFamily="34" charset="-122"/>
              </a:rPr>
              <a:t>商品二维码与收费商品二维码在激活后内容是否放在一起，对应</a:t>
            </a:r>
            <a:r>
              <a:rPr lang="zh-CN" altLang="en-US" sz="1200" dirty="0" smtClean="0">
                <a:solidFill>
                  <a:schemeClr val="tx1"/>
                </a:solidFill>
                <a:latin typeface="微软雅黑" panose="020B0503020204020204" pitchFamily="34" charset="-122"/>
                <a:ea typeface="微软雅黑" panose="020B0503020204020204" pitchFamily="34" charset="-122"/>
              </a:rPr>
              <a:t>的二</a:t>
            </a:r>
            <a:r>
              <a:rPr lang="zh-CN" altLang="en-US" sz="1200" dirty="0">
                <a:solidFill>
                  <a:schemeClr val="tx1"/>
                </a:solidFill>
                <a:latin typeface="微软雅黑" panose="020B0503020204020204" pitchFamily="34" charset="-122"/>
                <a:ea typeface="微软雅黑" panose="020B0503020204020204" pitchFamily="34" charset="-122"/>
              </a:rPr>
              <a:t>维码激活后的程序操作，以及根据二维码查询产品信息的操作；</a:t>
            </a:r>
          </a:p>
        </p:txBody>
      </p:sp>
      <p:sp>
        <p:nvSpPr>
          <p:cNvPr id="133" name="文本框 132"/>
          <p:cNvSpPr txBox="1"/>
          <p:nvPr/>
        </p:nvSpPr>
        <p:spPr>
          <a:xfrm>
            <a:off x="427840" y="3849391"/>
            <a:ext cx="1463862"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2. </a:t>
            </a:r>
            <a:r>
              <a:rPr lang="zh-CN" altLang="en-US" sz="1400" dirty="0" smtClean="0">
                <a:latin typeface="微软雅黑" panose="020B0503020204020204" pitchFamily="34" charset="-122"/>
                <a:ea typeface="微软雅黑" panose="020B0503020204020204" pitchFamily="34" charset="-122"/>
              </a:rPr>
              <a:t>内容编辑修改</a:t>
            </a:r>
            <a:endParaRPr lang="zh-CN" altLang="en-US" sz="1400" dirty="0">
              <a:latin typeface="微软雅黑" panose="020B0503020204020204" pitchFamily="34" charset="-122"/>
              <a:ea typeface="微软雅黑" panose="020B0503020204020204" pitchFamily="34" charset="-122"/>
            </a:endParaRPr>
          </a:p>
        </p:txBody>
      </p:sp>
      <p:cxnSp>
        <p:nvCxnSpPr>
          <p:cNvPr id="89" name="直接箭头连接符 88"/>
          <p:cNvCxnSpPr>
            <a:stCxn id="119" idx="3"/>
            <a:endCxn id="118" idx="1"/>
          </p:cNvCxnSpPr>
          <p:nvPr/>
        </p:nvCxnSpPr>
        <p:spPr>
          <a:xfrm flipV="1">
            <a:off x="2216630" y="4805649"/>
            <a:ext cx="718228" cy="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18" idx="3"/>
            <a:endCxn id="120" idx="1"/>
          </p:cNvCxnSpPr>
          <p:nvPr/>
        </p:nvCxnSpPr>
        <p:spPr>
          <a:xfrm>
            <a:off x="3867953" y="4805649"/>
            <a:ext cx="702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044" y="375750"/>
            <a:ext cx="3283271" cy="400110"/>
          </a:xfrm>
          <a:prstGeom prst="rect">
            <a:avLst/>
          </a:prstGeom>
          <a:noFill/>
        </p:spPr>
        <p:txBody>
          <a:bodyPr wrap="non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防伪服务订单</a:t>
            </a:r>
            <a:r>
              <a:rPr lang="en-US" altLang="zh-CN" sz="2000" b="1" dirty="0" smtClean="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普</a:t>
            </a:r>
            <a:r>
              <a:rPr lang="zh-CN" altLang="en-US" sz="2000" b="1" dirty="0" smtClean="0">
                <a:solidFill>
                  <a:srgbClr val="FF0000"/>
                </a:solidFill>
                <a:latin typeface="微软雅黑" panose="020B0503020204020204" pitchFamily="34" charset="-122"/>
                <a:ea typeface="微软雅黑" panose="020B0503020204020204" pitchFamily="34" charset="-122"/>
              </a:rPr>
              <a:t>票、专票</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26172" y="2507525"/>
            <a:ext cx="5049392" cy="1384995"/>
          </a:xfrm>
          <a:prstGeom prst="rect">
            <a:avLst/>
          </a:prstGeom>
          <a:noFill/>
        </p:spPr>
        <p:txBody>
          <a:bodyPr wrap="square" rtlCol="0">
            <a:spAutoFit/>
          </a:bodyPr>
          <a:lstStyle/>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默认发票信息均为普票；</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发票信息：发票抬头、纳税人识别号、收票人邮箱</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发票金额低于</a:t>
            </a:r>
            <a:r>
              <a:rPr lang="en-US" altLang="zh-CN" sz="1400" dirty="0" smtClean="0">
                <a:latin typeface="微软雅黑" panose="020B0503020204020204" pitchFamily="34" charset="-122"/>
                <a:ea typeface="微软雅黑" panose="020B0503020204020204" pitchFamily="34" charset="-122"/>
              </a:rPr>
              <a:t>5000</a:t>
            </a:r>
            <a:r>
              <a:rPr lang="zh-CN" altLang="en-US" sz="1400" dirty="0" smtClean="0">
                <a:latin typeface="微软雅黑" panose="020B0503020204020204" pitchFamily="34" charset="-122"/>
                <a:ea typeface="微软雅黑" panose="020B0503020204020204" pitchFamily="34" charset="-122"/>
              </a:rPr>
              <a:t>元，如需专票，可以通过联系当地分中心进行申请专票。</a:t>
            </a:r>
            <a:endParaRPr lang="en-US" altLang="zh-CN" sz="1400" dirty="0" smtClean="0">
              <a:latin typeface="微软雅黑" panose="020B0503020204020204" pitchFamily="34" charset="-122"/>
              <a:ea typeface="微软雅黑" panose="020B0503020204020204" pitchFamily="34" charset="-122"/>
            </a:endParaRPr>
          </a:p>
        </p:txBody>
      </p:sp>
      <p:sp>
        <p:nvSpPr>
          <p:cNvPr id="3" name="矩形 2"/>
          <p:cNvSpPr/>
          <p:nvPr/>
        </p:nvSpPr>
        <p:spPr>
          <a:xfrm>
            <a:off x="5840281" y="2508593"/>
            <a:ext cx="5751355" cy="1708160"/>
          </a:xfrm>
          <a:prstGeom prst="rect">
            <a:avLst/>
          </a:prstGeom>
        </p:spPr>
        <p:txBody>
          <a:bodyPr wrap="square">
            <a:spAutoFit/>
          </a:bodyPr>
          <a:lstStyle/>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发票</a:t>
            </a:r>
            <a:r>
              <a:rPr lang="zh-CN" altLang="en-US" sz="1400" dirty="0">
                <a:latin typeface="微软雅黑" panose="020B0503020204020204" pitchFamily="34" charset="-122"/>
                <a:ea typeface="微软雅黑" panose="020B0503020204020204" pitchFamily="34" charset="-122"/>
              </a:rPr>
              <a:t>信息</a:t>
            </a:r>
            <a:r>
              <a:rPr lang="zh-CN" altLang="en-US" sz="1400" dirty="0" smtClean="0">
                <a:latin typeface="微软雅黑" panose="020B0503020204020204" pitchFamily="34" charset="-122"/>
                <a:ea typeface="微软雅黑" panose="020B0503020204020204" pitchFamily="34" charset="-122"/>
              </a:rPr>
              <a:t>：发票抬头、纳税人识别号、企业注册地址、企业注册电话、开户银行、银行账号；收票人姓名、收票人手机、收票人地址</a:t>
            </a:r>
            <a:r>
              <a:rPr lang="en-US" altLang="zh-CN" sz="1400" dirty="0" smtClean="0">
                <a:latin typeface="微软雅黑" panose="020B0503020204020204" pitchFamily="34" charset="-122"/>
                <a:ea typeface="微软雅黑" panose="020B0503020204020204" pitchFamily="34" charset="-122"/>
              </a:rPr>
              <a:t>;</a:t>
            </a:r>
          </a:p>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用户订单金额大于</a:t>
            </a:r>
            <a:r>
              <a:rPr lang="en-US" altLang="zh-CN" sz="1400" dirty="0" smtClean="0">
                <a:latin typeface="微软雅黑" panose="020B0503020204020204" pitchFamily="34" charset="-122"/>
                <a:ea typeface="微软雅黑" panose="020B0503020204020204" pitchFamily="34" charset="-122"/>
              </a:rPr>
              <a:t>5000</a:t>
            </a:r>
            <a:r>
              <a:rPr lang="zh-CN" altLang="en-US" sz="1400" dirty="0" smtClean="0">
                <a:latin typeface="微软雅黑" panose="020B0503020204020204" pitchFamily="34" charset="-122"/>
                <a:ea typeface="微软雅黑" panose="020B0503020204020204" pitchFamily="34" charset="-122"/>
              </a:rPr>
              <a:t>元，提供企业可以申请“增值税发票”入口</a:t>
            </a:r>
            <a:r>
              <a:rPr lang="en-US" altLang="zh-CN" sz="1400" dirty="0" smtClean="0">
                <a:latin typeface="微软雅黑" panose="020B0503020204020204" pitchFamily="34" charset="-122"/>
                <a:ea typeface="微软雅黑" panose="020B0503020204020204" pitchFamily="34" charset="-122"/>
              </a:rPr>
              <a:t>;</a:t>
            </a:r>
          </a:p>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用户订单金额大于</a:t>
            </a:r>
            <a:r>
              <a:rPr lang="en-US" altLang="zh-CN" sz="1400" dirty="0" smtClean="0">
                <a:latin typeface="微软雅黑" panose="020B0503020204020204" pitchFamily="34" charset="-122"/>
                <a:ea typeface="微软雅黑" panose="020B0503020204020204" pitchFamily="34" charset="-122"/>
              </a:rPr>
              <a:t>5000</a:t>
            </a:r>
            <a:r>
              <a:rPr lang="zh-CN" altLang="en-US" sz="1400" dirty="0" smtClean="0">
                <a:latin typeface="微软雅黑" panose="020B0503020204020204" pitchFamily="34" charset="-122"/>
                <a:ea typeface="微软雅黑" panose="020B0503020204020204" pitchFamily="34" charset="-122"/>
              </a:rPr>
              <a:t>元，用户可以选择开具普通发票或增值税发票；</a:t>
            </a:r>
            <a:endParaRPr lang="en-US" altLang="zh-CN" sz="1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26172" y="2066040"/>
            <a:ext cx="1107996" cy="369332"/>
          </a:xfrm>
          <a:prstGeom prst="rect">
            <a:avLst/>
          </a:prstGeom>
          <a:noFill/>
        </p:spPr>
        <p:txBody>
          <a:bodyPr wrap="non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一、普票</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840281" y="2066040"/>
            <a:ext cx="2646878" cy="369332"/>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二、专票</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164417" y="340186"/>
            <a:ext cx="2741638" cy="377411"/>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整理修改日期：</a:t>
            </a:r>
            <a:r>
              <a:rPr lang="en-US" altLang="zh-CN" sz="1400" dirty="0" smtClean="0">
                <a:latin typeface="微软雅黑" panose="020B0503020204020204" pitchFamily="34" charset="-122"/>
                <a:ea typeface="微软雅黑" panose="020B0503020204020204" pitchFamily="34" charset="-122"/>
              </a:rPr>
              <a:t>2022.06.24</a:t>
            </a:r>
          </a:p>
        </p:txBody>
      </p:sp>
      <p:sp>
        <p:nvSpPr>
          <p:cNvPr id="8" name="文本框 7"/>
          <p:cNvSpPr txBox="1"/>
          <p:nvPr/>
        </p:nvSpPr>
        <p:spPr>
          <a:xfrm>
            <a:off x="326172" y="1051618"/>
            <a:ext cx="11663010" cy="738664"/>
          </a:xfrm>
          <a:prstGeom prst="rect">
            <a:avLst/>
          </a:prstGeom>
          <a:noFill/>
        </p:spPr>
        <p:txBody>
          <a:bodyPr wrap="square" rtlCol="0">
            <a:spAutoFit/>
          </a:bodyPr>
          <a:lstStyle/>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修改发票：当日建立发票信息，在当日</a:t>
            </a:r>
            <a:r>
              <a:rPr lang="en-US" altLang="zh-CN" sz="1400" dirty="0" smtClean="0">
                <a:latin typeface="微软雅黑" panose="020B0503020204020204" pitchFamily="34" charset="-122"/>
                <a:ea typeface="微软雅黑" panose="020B0503020204020204" pitchFamily="34" charset="-122"/>
              </a:rPr>
              <a:t>20:00</a:t>
            </a:r>
            <a:r>
              <a:rPr lang="zh-CN" altLang="en-US" sz="1400" dirty="0" smtClean="0">
                <a:latin typeface="微软雅黑" panose="020B0503020204020204" pitchFamily="34" charset="-122"/>
                <a:ea typeface="微软雅黑" panose="020B0503020204020204" pitchFamily="34" charset="-122"/>
              </a:rPr>
              <a:t>之前可以修改，</a:t>
            </a:r>
            <a:r>
              <a:rPr lang="en-US" altLang="zh-CN" sz="1400" dirty="0" smtClean="0">
                <a:latin typeface="微软雅黑" panose="020B0503020204020204" pitchFamily="34" charset="-122"/>
                <a:ea typeface="微软雅黑" panose="020B0503020204020204" pitchFamily="34" charset="-122"/>
              </a:rPr>
              <a:t>20:00</a:t>
            </a:r>
            <a:r>
              <a:rPr lang="zh-CN" altLang="en-US" sz="1400" dirty="0" smtClean="0">
                <a:latin typeface="微软雅黑" panose="020B0503020204020204" pitchFamily="34" charset="-122"/>
                <a:ea typeface="微软雅黑" panose="020B0503020204020204" pitchFamily="34" charset="-122"/>
              </a:rPr>
              <a:t>后，修改发票操作无法点击；</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400" dirty="0" smtClean="0">
                <a:latin typeface="微软雅黑" panose="020B0503020204020204" pitchFamily="34" charset="-122"/>
                <a:ea typeface="微软雅黑" panose="020B0503020204020204" pitchFamily="34" charset="-122"/>
              </a:rPr>
              <a:t>目前发票同步推送时间：次日凌晨</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点。</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67263" y="278772"/>
            <a:ext cx="8046231" cy="3110973"/>
          </a:xfrm>
          <a:prstGeom prst="rect">
            <a:avLst/>
          </a:prstGeom>
        </p:spPr>
      </p:pic>
      <p:pic>
        <p:nvPicPr>
          <p:cNvPr id="5" name="图片 4"/>
          <p:cNvPicPr>
            <a:picLocks noChangeAspect="1"/>
          </p:cNvPicPr>
          <p:nvPr/>
        </p:nvPicPr>
        <p:blipFill>
          <a:blip r:embed="rId3"/>
          <a:stretch>
            <a:fillRect/>
          </a:stretch>
        </p:blipFill>
        <p:spPr>
          <a:xfrm>
            <a:off x="397164" y="3389745"/>
            <a:ext cx="7610764" cy="3323551"/>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9326" y="1952087"/>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防伪码购买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4096411" y="1952086"/>
            <a:ext cx="966494"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订单确认</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 name="菱形 8"/>
          <p:cNvSpPr/>
          <p:nvPr/>
        </p:nvSpPr>
        <p:spPr>
          <a:xfrm>
            <a:off x="7329648" y="1874331"/>
            <a:ext cx="1366488"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支付</a:t>
            </a:r>
            <a:endParaRPr lang="en-US" altLang="zh-CN" sz="1100" dirty="0" smtClean="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a:stCxn id="6" idx="3"/>
            <a:endCxn id="25" idx="1"/>
          </p:cNvCxnSpPr>
          <p:nvPr/>
        </p:nvCxnSpPr>
        <p:spPr>
          <a:xfrm flipV="1">
            <a:off x="1706951" y="2143364"/>
            <a:ext cx="5732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6" idx="1"/>
          </p:cNvCxnSpPr>
          <p:nvPr/>
        </p:nvCxnSpPr>
        <p:spPr>
          <a:xfrm>
            <a:off x="8685828" y="2143362"/>
            <a:ext cx="10926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831521" y="2012557"/>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支付成功</a:t>
            </a:r>
            <a:endParaRPr lang="zh-CN" altLang="en-US" sz="1100" dirty="0">
              <a:latin typeface="微软雅黑" panose="020B0503020204020204" pitchFamily="34" charset="-122"/>
              <a:ea typeface="微软雅黑" panose="020B0503020204020204" pitchFamily="34" charset="-122"/>
            </a:endParaRPr>
          </a:p>
        </p:txBody>
      </p:sp>
      <p:sp>
        <p:nvSpPr>
          <p:cNvPr id="16" name="矩形 15"/>
          <p:cNvSpPr/>
          <p:nvPr/>
        </p:nvSpPr>
        <p:spPr>
          <a:xfrm>
            <a:off x="9778494" y="1952085"/>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购买成功</a:t>
            </a:r>
          </a:p>
        </p:txBody>
      </p:sp>
      <p:cxnSp>
        <p:nvCxnSpPr>
          <p:cNvPr id="19" name="直接箭头连接符 18"/>
          <p:cNvCxnSpPr>
            <a:stCxn id="9" idx="2"/>
          </p:cNvCxnSpPr>
          <p:nvPr/>
        </p:nvCxnSpPr>
        <p:spPr>
          <a:xfrm>
            <a:off x="8012892" y="2412395"/>
            <a:ext cx="0" cy="474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239466" y="2896402"/>
            <a:ext cx="1320800"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订单中心（</a:t>
            </a:r>
            <a:r>
              <a:rPr lang="en-US" altLang="zh-CN" sz="1200" dirty="0" smtClean="0">
                <a:solidFill>
                  <a:schemeClr val="tx1"/>
                </a:solidFill>
                <a:latin typeface="微软雅黑" panose="020B0503020204020204" pitchFamily="34" charset="-122"/>
                <a:ea typeface="微软雅黑" panose="020B0503020204020204" pitchFamily="34" charset="-122"/>
              </a:rPr>
              <a:t>V4</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7635987" y="2450446"/>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支付失败</a:t>
            </a:r>
            <a:endParaRPr lang="zh-CN" altLang="en-US" sz="1100" dirty="0">
              <a:latin typeface="微软雅黑" panose="020B0503020204020204" pitchFamily="34" charset="-122"/>
              <a:ea typeface="微软雅黑" panose="020B0503020204020204" pitchFamily="34" charset="-122"/>
            </a:endParaRPr>
          </a:p>
        </p:txBody>
      </p:sp>
      <p:sp>
        <p:nvSpPr>
          <p:cNvPr id="25" name="矩形 24"/>
          <p:cNvSpPr/>
          <p:nvPr/>
        </p:nvSpPr>
        <p:spPr>
          <a:xfrm>
            <a:off x="2280211" y="1952086"/>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填写订购信息</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8" name="直接箭头连接符 27"/>
          <p:cNvCxnSpPr>
            <a:stCxn id="25" idx="3"/>
            <a:endCxn id="8" idx="1"/>
          </p:cNvCxnSpPr>
          <p:nvPr/>
        </p:nvCxnSpPr>
        <p:spPr>
          <a:xfrm>
            <a:off x="3567836" y="2143364"/>
            <a:ext cx="528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121931" y="1952083"/>
            <a:ext cx="1056524"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订单确认</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6" name="矩形 35"/>
          <p:cNvSpPr/>
          <p:nvPr/>
        </p:nvSpPr>
        <p:spPr>
          <a:xfrm>
            <a:off x="5732552" y="1952084"/>
            <a:ext cx="1066020"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订单支付</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9" name="直接箭头连接符 38"/>
          <p:cNvCxnSpPr>
            <a:stCxn id="35" idx="3"/>
            <a:endCxn id="36" idx="1"/>
          </p:cNvCxnSpPr>
          <p:nvPr/>
        </p:nvCxnSpPr>
        <p:spPr>
          <a:xfrm>
            <a:off x="5178455" y="2143361"/>
            <a:ext cx="5540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3"/>
          </p:cNvCxnSpPr>
          <p:nvPr/>
        </p:nvCxnSpPr>
        <p:spPr>
          <a:xfrm>
            <a:off x="6798572" y="2143362"/>
            <a:ext cx="6793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55252" y="1440950"/>
            <a:ext cx="2299027"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用户下单</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单品防伪码购买流程</a:t>
            </a:r>
            <a:endParaRPr lang="zh-CN" altLang="en-US" sz="1200" b="1"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226523" y="376034"/>
            <a:ext cx="1800493"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单品防伪码购买</a:t>
            </a:r>
            <a:endParaRPr lang="zh-CN" altLang="en-US" b="1"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355252" y="4031996"/>
            <a:ext cx="2473754"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分中心</a:t>
            </a:r>
            <a:r>
              <a:rPr lang="zh-CN" altLang="en-US" sz="1200" b="1" dirty="0" smtClean="0">
                <a:latin typeface="微软雅黑" panose="020B0503020204020204" pitchFamily="34" charset="-122"/>
                <a:ea typeface="微软雅黑" panose="020B0503020204020204" pitchFamily="34" charset="-122"/>
              </a:rPr>
              <a:t>下单</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单品防伪码购买流程</a:t>
            </a:r>
            <a:endParaRPr lang="zh-CN" altLang="en-US" sz="1200" b="1" dirty="0">
              <a:latin typeface="微软雅黑" panose="020B0503020204020204" pitchFamily="34" charset="-122"/>
              <a:ea typeface="微软雅黑" panose="020B0503020204020204" pitchFamily="34" charset="-122"/>
            </a:endParaRPr>
          </a:p>
        </p:txBody>
      </p:sp>
      <p:sp>
        <p:nvSpPr>
          <p:cNvPr id="49" name="矩形 48"/>
          <p:cNvSpPr/>
          <p:nvPr/>
        </p:nvSpPr>
        <p:spPr>
          <a:xfrm>
            <a:off x="357312" y="4624126"/>
            <a:ext cx="1267048"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订单中心（</a:t>
            </a:r>
            <a:r>
              <a:rPr lang="en-US" altLang="zh-CN" sz="1200" dirty="0">
                <a:solidFill>
                  <a:schemeClr val="tx1"/>
                </a:solidFill>
                <a:latin typeface="微软雅黑" panose="020B0503020204020204" pitchFamily="34" charset="-122"/>
                <a:ea typeface="微软雅黑" panose="020B0503020204020204" pitchFamily="34" charset="-122"/>
              </a:rPr>
              <a:t>V4</a:t>
            </a:r>
            <a:r>
              <a:rPr lang="zh-CN" altLang="en-US" sz="1200" dirty="0">
                <a:solidFill>
                  <a:schemeClr val="tx1"/>
                </a:solidFill>
                <a:latin typeface="微软雅黑" panose="020B0503020204020204" pitchFamily="34" charset="-122"/>
                <a:ea typeface="微软雅黑" panose="020B0503020204020204" pitchFamily="34" charset="-122"/>
              </a:rPr>
              <a:t>）</a:t>
            </a:r>
          </a:p>
        </p:txBody>
      </p:sp>
      <p:sp>
        <p:nvSpPr>
          <p:cNvPr id="50" name="菱形 49"/>
          <p:cNvSpPr/>
          <p:nvPr/>
        </p:nvSpPr>
        <p:spPr>
          <a:xfrm>
            <a:off x="8446620" y="4547007"/>
            <a:ext cx="1366488"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支付</a:t>
            </a:r>
            <a:endParaRPr lang="en-US" altLang="zh-CN" sz="1100" dirty="0" smtClean="0">
              <a:solidFill>
                <a:schemeClr val="tx1"/>
              </a:solidFill>
              <a:latin typeface="微软雅黑" panose="020B0503020204020204" pitchFamily="34" charset="-122"/>
              <a:ea typeface="微软雅黑" panose="020B0503020204020204" pitchFamily="34" charset="-122"/>
            </a:endParaRPr>
          </a:p>
        </p:txBody>
      </p:sp>
      <p:cxnSp>
        <p:nvCxnSpPr>
          <p:cNvPr id="51" name="直接箭头连接符 50"/>
          <p:cNvCxnSpPr>
            <a:stCxn id="50" idx="3"/>
            <a:endCxn id="53" idx="1"/>
          </p:cNvCxnSpPr>
          <p:nvPr/>
        </p:nvCxnSpPr>
        <p:spPr>
          <a:xfrm>
            <a:off x="9813108" y="4816039"/>
            <a:ext cx="987631" cy="6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9916430" y="4629173"/>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支付成功</a:t>
            </a:r>
            <a:endParaRPr lang="zh-CN" altLang="en-US" sz="1100" dirty="0">
              <a:latin typeface="微软雅黑" panose="020B0503020204020204" pitchFamily="34" charset="-122"/>
              <a:ea typeface="微软雅黑" panose="020B0503020204020204" pitchFamily="34" charset="-122"/>
            </a:endParaRPr>
          </a:p>
        </p:txBody>
      </p:sp>
      <p:sp>
        <p:nvSpPr>
          <p:cNvPr id="53" name="矩形 52"/>
          <p:cNvSpPr/>
          <p:nvPr/>
        </p:nvSpPr>
        <p:spPr>
          <a:xfrm>
            <a:off x="10800739" y="4624126"/>
            <a:ext cx="945786"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购买成功</a:t>
            </a:r>
          </a:p>
        </p:txBody>
      </p:sp>
      <p:cxnSp>
        <p:nvCxnSpPr>
          <p:cNvPr id="54" name="直接箭头连接符 53"/>
          <p:cNvCxnSpPr>
            <a:endCxn id="59" idx="0"/>
          </p:cNvCxnSpPr>
          <p:nvPr/>
        </p:nvCxnSpPr>
        <p:spPr>
          <a:xfrm flipH="1">
            <a:off x="9120645" y="5020126"/>
            <a:ext cx="9219" cy="60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8746183" y="5158353"/>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支付失败</a:t>
            </a:r>
            <a:endParaRPr lang="zh-CN" altLang="en-US" sz="1100" dirty="0">
              <a:latin typeface="微软雅黑" panose="020B0503020204020204" pitchFamily="34" charset="-122"/>
              <a:ea typeface="微软雅黑" panose="020B0503020204020204" pitchFamily="34" charset="-122"/>
            </a:endParaRPr>
          </a:p>
        </p:txBody>
      </p:sp>
      <p:sp>
        <p:nvSpPr>
          <p:cNvPr id="56" name="矩形 55"/>
          <p:cNvSpPr/>
          <p:nvPr/>
        </p:nvSpPr>
        <p:spPr>
          <a:xfrm>
            <a:off x="3883699" y="4630103"/>
            <a:ext cx="1161402"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填写订购信息</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7" name="矩形 56"/>
          <p:cNvSpPr/>
          <p:nvPr/>
        </p:nvSpPr>
        <p:spPr>
          <a:xfrm>
            <a:off x="5626246" y="4624126"/>
            <a:ext cx="891904"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订单确认</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8" name="矩形 57"/>
          <p:cNvSpPr/>
          <p:nvPr/>
        </p:nvSpPr>
        <p:spPr>
          <a:xfrm>
            <a:off x="7061976" y="4624126"/>
            <a:ext cx="949446"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订单支付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9" name="矩形 58"/>
          <p:cNvSpPr/>
          <p:nvPr/>
        </p:nvSpPr>
        <p:spPr>
          <a:xfrm>
            <a:off x="8460245" y="5627346"/>
            <a:ext cx="1320800"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订单中心（</a:t>
            </a:r>
            <a:r>
              <a:rPr lang="en-US" altLang="zh-CN" sz="1200" dirty="0" smtClean="0">
                <a:solidFill>
                  <a:schemeClr val="tx1"/>
                </a:solidFill>
                <a:latin typeface="微软雅黑" panose="020B0503020204020204" pitchFamily="34" charset="-122"/>
                <a:ea typeface="微软雅黑" panose="020B0503020204020204" pitchFamily="34" charset="-122"/>
              </a:rPr>
              <a:t>V4</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0" name="矩形 59"/>
          <p:cNvSpPr/>
          <p:nvPr/>
        </p:nvSpPr>
        <p:spPr>
          <a:xfrm>
            <a:off x="2080134" y="4624126"/>
            <a:ext cx="1268535"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创建防伪码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购买订单</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61" name="直接箭头连接符 60"/>
          <p:cNvCxnSpPr>
            <a:stCxn id="49" idx="3"/>
            <a:endCxn id="60" idx="1"/>
          </p:cNvCxnSpPr>
          <p:nvPr/>
        </p:nvCxnSpPr>
        <p:spPr>
          <a:xfrm>
            <a:off x="1624360" y="4822126"/>
            <a:ext cx="455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60" idx="3"/>
            <a:endCxn id="56" idx="1"/>
          </p:cNvCxnSpPr>
          <p:nvPr/>
        </p:nvCxnSpPr>
        <p:spPr>
          <a:xfrm>
            <a:off x="3348669" y="4822126"/>
            <a:ext cx="535030" cy="5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6" idx="3"/>
            <a:endCxn id="57" idx="1"/>
          </p:cNvCxnSpPr>
          <p:nvPr/>
        </p:nvCxnSpPr>
        <p:spPr>
          <a:xfrm flipV="1">
            <a:off x="5045101" y="4822126"/>
            <a:ext cx="581145" cy="5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7" idx="3"/>
            <a:endCxn id="58" idx="1"/>
          </p:cNvCxnSpPr>
          <p:nvPr/>
        </p:nvCxnSpPr>
        <p:spPr>
          <a:xfrm>
            <a:off x="6518150" y="4822126"/>
            <a:ext cx="543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58" idx="3"/>
            <a:endCxn id="50" idx="1"/>
          </p:cNvCxnSpPr>
          <p:nvPr/>
        </p:nvCxnSpPr>
        <p:spPr>
          <a:xfrm flipV="1">
            <a:off x="8011422" y="4816039"/>
            <a:ext cx="435198" cy="6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226523" y="376034"/>
            <a:ext cx="1800493"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单品防伪码购买</a:t>
            </a:r>
            <a:endParaRPr lang="zh-CN" altLang="en-US" b="1" dirty="0">
              <a:latin typeface="微软雅黑" panose="020B0503020204020204" pitchFamily="34" charset="-122"/>
              <a:ea typeface="微软雅黑" panose="020B0503020204020204" pitchFamily="34" charset="-122"/>
            </a:endParaRPr>
          </a:p>
        </p:txBody>
      </p:sp>
      <p:graphicFrame>
        <p:nvGraphicFramePr>
          <p:cNvPr id="47" name="表格 46"/>
          <p:cNvGraphicFramePr>
            <a:graphicFrameLocks noGrp="1"/>
          </p:cNvGraphicFramePr>
          <p:nvPr/>
        </p:nvGraphicFramePr>
        <p:xfrm>
          <a:off x="152299" y="2382058"/>
          <a:ext cx="11540605" cy="1287572"/>
        </p:xfrm>
        <a:graphic>
          <a:graphicData uri="http://schemas.openxmlformats.org/drawingml/2006/table">
            <a:tbl>
              <a:tblPr firstRow="1" bandRow="1">
                <a:tableStyleId>{93296810-A885-4BE3-A3E7-6D5BEEA58F35}</a:tableStyleId>
              </a:tblPr>
              <a:tblGrid>
                <a:gridCol w="1363137">
                  <a:extLst>
                    <a:ext uri="{9D8B030D-6E8A-4147-A177-3AD203B41FA5}">
                      <a16:colId xmlns:a16="http://schemas.microsoft.com/office/drawing/2014/main" val="20000"/>
                    </a:ext>
                  </a:extLst>
                </a:gridCol>
                <a:gridCol w="1615049">
                  <a:extLst>
                    <a:ext uri="{9D8B030D-6E8A-4147-A177-3AD203B41FA5}">
                      <a16:colId xmlns:a16="http://schemas.microsoft.com/office/drawing/2014/main" val="20001"/>
                    </a:ext>
                  </a:extLst>
                </a:gridCol>
                <a:gridCol w="1416094">
                  <a:extLst>
                    <a:ext uri="{9D8B030D-6E8A-4147-A177-3AD203B41FA5}">
                      <a16:colId xmlns:a16="http://schemas.microsoft.com/office/drawing/2014/main" val="20002"/>
                    </a:ext>
                  </a:extLst>
                </a:gridCol>
                <a:gridCol w="713898">
                  <a:extLst>
                    <a:ext uri="{9D8B030D-6E8A-4147-A177-3AD203B41FA5}">
                      <a16:colId xmlns:a16="http://schemas.microsoft.com/office/drawing/2014/main" val="20003"/>
                    </a:ext>
                  </a:extLst>
                </a:gridCol>
                <a:gridCol w="1006479">
                  <a:extLst>
                    <a:ext uri="{9D8B030D-6E8A-4147-A177-3AD203B41FA5}">
                      <a16:colId xmlns:a16="http://schemas.microsoft.com/office/drawing/2014/main" val="20004"/>
                    </a:ext>
                  </a:extLst>
                </a:gridCol>
                <a:gridCol w="924557">
                  <a:extLst>
                    <a:ext uri="{9D8B030D-6E8A-4147-A177-3AD203B41FA5}">
                      <a16:colId xmlns:a16="http://schemas.microsoft.com/office/drawing/2014/main" val="20005"/>
                    </a:ext>
                  </a:extLst>
                </a:gridCol>
                <a:gridCol w="1006479">
                  <a:extLst>
                    <a:ext uri="{9D8B030D-6E8A-4147-A177-3AD203B41FA5}">
                      <a16:colId xmlns:a16="http://schemas.microsoft.com/office/drawing/2014/main" val="20006"/>
                    </a:ext>
                  </a:extLst>
                </a:gridCol>
                <a:gridCol w="807526">
                  <a:extLst>
                    <a:ext uri="{9D8B030D-6E8A-4147-A177-3AD203B41FA5}">
                      <a16:colId xmlns:a16="http://schemas.microsoft.com/office/drawing/2014/main" val="20007"/>
                    </a:ext>
                  </a:extLst>
                </a:gridCol>
                <a:gridCol w="842634">
                  <a:extLst>
                    <a:ext uri="{9D8B030D-6E8A-4147-A177-3AD203B41FA5}">
                      <a16:colId xmlns:a16="http://schemas.microsoft.com/office/drawing/2014/main" val="20008"/>
                    </a:ext>
                  </a:extLst>
                </a:gridCol>
                <a:gridCol w="1029886">
                  <a:extLst>
                    <a:ext uri="{9D8B030D-6E8A-4147-A177-3AD203B41FA5}">
                      <a16:colId xmlns:a16="http://schemas.microsoft.com/office/drawing/2014/main" val="20009"/>
                    </a:ext>
                  </a:extLst>
                </a:gridCol>
                <a:gridCol w="814866">
                  <a:extLst>
                    <a:ext uri="{9D8B030D-6E8A-4147-A177-3AD203B41FA5}">
                      <a16:colId xmlns:a16="http://schemas.microsoft.com/office/drawing/2014/main" val="20010"/>
                    </a:ext>
                  </a:extLst>
                </a:gridCol>
              </a:tblGrid>
              <a:tr h="420546">
                <a:tc grid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购买信息</a:t>
                      </a:r>
                    </a:p>
                  </a:txBody>
                  <a:tcPr anchor="ctr"/>
                </a:tc>
                <a:tc hMerge="1">
                  <a:txBody>
                    <a:bodyPr/>
                    <a:lstStyle/>
                    <a:p>
                      <a:endParaRPr lang="zh-CN"/>
                    </a:p>
                  </a:txBody>
                  <a:tcPr anchor="ctr"/>
                </a:tc>
                <a:tc hMerge="1">
                  <a:txBody>
                    <a:bodyPr/>
                    <a:lstStyle/>
                    <a:p>
                      <a:endParaRPr lang="zh-CN"/>
                    </a:p>
                  </a:txBody>
                  <a:tcPr anchor="ct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发票信息</a:t>
                      </a:r>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0"/>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购买类型</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购买数量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单价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发票抬头</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纳税人识别号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企业注册地址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企业注册电话</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收票人姓名</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收票人地址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收票人手机号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收票人邮箱</a:t>
                      </a:r>
                    </a:p>
                  </a:txBody>
                  <a:tcPr anchor="ctr"/>
                </a:tc>
                <a:extLst>
                  <a:ext uri="{0D108BD9-81ED-4DB2-BD59-A6C34878D82A}">
                    <a16:rowId xmlns:a16="http://schemas.microsoft.com/office/drawing/2014/main" val="10001"/>
                  </a:ext>
                </a:extLst>
              </a:tr>
              <a:tr h="435026">
                <a:tc>
                  <a:txBody>
                    <a:bodyPr/>
                    <a:lstStyle/>
                    <a:p>
                      <a:pPr marL="0" algn="ctr" defTabSz="914400" rtl="0" eaLnBrk="1" latinLnBrk="0" hangingPunct="1"/>
                      <a:r>
                        <a:rPr lang="zh-CN" altLang="en-US" sz="1100" b="0" kern="1200" dirty="0" smtClean="0">
                          <a:solidFill>
                            <a:schemeClr val="dk1"/>
                          </a:solidFill>
                          <a:latin typeface="微软雅黑" panose="020B0503020204020204" pitchFamily="34" charset="-122"/>
                          <a:ea typeface="微软雅黑" panose="020B0503020204020204" pitchFamily="34" charset="-122"/>
                          <a:cs typeface="+mn-cs"/>
                        </a:rPr>
                        <a:t>单品防伪码</a:t>
                      </a:r>
                      <a:endParaRPr lang="en-US" altLang="zh-CN" sz="1100" b="0" kern="1200" dirty="0" smtClean="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en-US" altLang="zh-CN" sz="1100" b="0" dirty="0" smtClean="0">
                          <a:latin typeface="微软雅黑" panose="020B0503020204020204" pitchFamily="34" charset="-122"/>
                          <a:ea typeface="微软雅黑" panose="020B0503020204020204" pitchFamily="34" charset="-122"/>
                        </a:rPr>
                        <a:t>1</a:t>
                      </a:r>
                      <a:r>
                        <a:rPr lang="zh-CN" altLang="en-US" sz="1100" b="0" dirty="0" smtClean="0">
                          <a:latin typeface="微软雅黑" panose="020B0503020204020204" pitchFamily="34" charset="-122"/>
                          <a:ea typeface="微软雅黑" panose="020B0503020204020204" pitchFamily="34" charset="-122"/>
                        </a:rPr>
                        <a:t>万起订</a:t>
                      </a:r>
                      <a:endParaRPr lang="en-US" altLang="zh-CN" sz="1100" b="0" dirty="0" smtClean="0">
                        <a:latin typeface="微软雅黑" panose="020B0503020204020204" pitchFamily="34" charset="-122"/>
                        <a:ea typeface="微软雅黑" panose="020B0503020204020204" pitchFamily="34" charset="-122"/>
                      </a:endParaRPr>
                    </a:p>
                    <a:p>
                      <a:pPr algn="ctr"/>
                      <a:r>
                        <a:rPr lang="zh-CN" altLang="en-US" sz="1100" b="0" dirty="0" smtClean="0">
                          <a:latin typeface="微软雅黑" panose="020B0503020204020204" pitchFamily="34" charset="-122"/>
                          <a:ea typeface="微软雅黑" panose="020B0503020204020204" pitchFamily="34" charset="-122"/>
                        </a:rPr>
                        <a:t>按倍数增加</a:t>
                      </a:r>
                      <a:endParaRPr lang="zh-CN" altLang="en-US" sz="1100" b="0" dirty="0">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r>
                        <a:rPr lang="zh-CN" altLang="en-US" sz="1100" b="0" kern="1200" dirty="0" smtClean="0">
                          <a:solidFill>
                            <a:schemeClr val="dk1"/>
                          </a:solidFill>
                          <a:latin typeface="微软雅黑" panose="020B0503020204020204" pitchFamily="34" charset="-122"/>
                          <a:ea typeface="微软雅黑" panose="020B0503020204020204" pitchFamily="34" charset="-122"/>
                          <a:cs typeface="+mn-cs"/>
                        </a:rPr>
                        <a:t>防伪签</a:t>
                      </a:r>
                      <a:endParaRPr lang="en-US" altLang="zh-CN" sz="1100" b="0" kern="1200" dirty="0" smtClean="0">
                        <a:solidFill>
                          <a:schemeClr val="dk1"/>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zh-CN" altLang="en-US" sz="1100" b="0" kern="1200" dirty="0" smtClean="0">
                          <a:solidFill>
                            <a:schemeClr val="dk1"/>
                          </a:solidFill>
                          <a:latin typeface="微软雅黑" panose="020B0503020204020204" pitchFamily="34" charset="-122"/>
                          <a:ea typeface="微软雅黑" panose="020B0503020204020204" pitchFamily="34" charset="-122"/>
                          <a:cs typeface="+mn-cs"/>
                        </a:rPr>
                        <a:t>每一枚单价</a:t>
                      </a:r>
                      <a:endParaRPr lang="zh-CN" altLang="en-US" sz="1100" b="0" kern="1200" dirty="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endParaRPr lang="zh-CN" altLang="en-US" sz="1100" dirty="0"/>
                    </a:p>
                  </a:txBody>
                  <a:tcPr anchor="ctr"/>
                </a:tc>
                <a:tc>
                  <a:txBody>
                    <a:bodyPr/>
                    <a:lstStyle/>
                    <a:p>
                      <a:endParaRPr lang="zh-CN" altLang="en-US" sz="1100"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10002"/>
                  </a:ext>
                </a:extLst>
              </a:tr>
            </a:tbl>
          </a:graphicData>
        </a:graphic>
      </p:graphicFrame>
      <p:sp>
        <p:nvSpPr>
          <p:cNvPr id="48" name="文本框 47"/>
          <p:cNvSpPr txBox="1"/>
          <p:nvPr/>
        </p:nvSpPr>
        <p:spPr>
          <a:xfrm>
            <a:off x="123396" y="1974528"/>
            <a:ext cx="2299027" cy="276999"/>
          </a:xfrm>
          <a:prstGeom prst="rect">
            <a:avLst/>
          </a:prstGeom>
          <a:noFill/>
        </p:spPr>
        <p:txBody>
          <a:bodyPr wrap="none" rtlCol="0">
            <a:spAutoFit/>
          </a:bodyPr>
          <a:lstStyle/>
          <a:p>
            <a:pPr algn="ctr"/>
            <a:r>
              <a:rPr lang="zh-CN" altLang="en-US" sz="1200" b="1" dirty="0" smtClean="0">
                <a:latin typeface="微软雅黑" panose="020B0503020204020204" pitchFamily="34" charset="-122"/>
                <a:ea typeface="微软雅黑" panose="020B0503020204020204" pitchFamily="34" charset="-122"/>
              </a:rPr>
              <a:t>单品防伪码</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订购信息字段内容</a:t>
            </a:r>
            <a:endParaRPr lang="zh-CN" altLang="en-US" sz="1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23396" y="4424541"/>
            <a:ext cx="11919532" cy="143239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26742" y="2806863"/>
            <a:ext cx="121058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标签商城</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5026742" y="3447571"/>
            <a:ext cx="3081293"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a:solidFill>
                  <a:srgbClr val="333333"/>
                </a:solidFill>
                <a:latin typeface="微软雅黑" panose="020B0503020204020204" pitchFamily="34" charset="-122"/>
                <a:ea typeface="微软雅黑" panose="020B0503020204020204" pitchFamily="34" charset="-122"/>
              </a:rPr>
              <a:t>单品防伪签（免费版、高级版）</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0597" y="1560083"/>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防伪签购买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967682" y="1560082"/>
            <a:ext cx="966494"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订单确认</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 name="菱形 8"/>
          <p:cNvSpPr/>
          <p:nvPr/>
        </p:nvSpPr>
        <p:spPr>
          <a:xfrm>
            <a:off x="7200919" y="1482327"/>
            <a:ext cx="1366488"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支付</a:t>
            </a:r>
            <a:endParaRPr lang="en-US" altLang="zh-CN" sz="1100" dirty="0" smtClean="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a:stCxn id="6" idx="3"/>
            <a:endCxn id="25" idx="1"/>
          </p:cNvCxnSpPr>
          <p:nvPr/>
        </p:nvCxnSpPr>
        <p:spPr>
          <a:xfrm flipV="1">
            <a:off x="1578222" y="1751360"/>
            <a:ext cx="5732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6" idx="1"/>
          </p:cNvCxnSpPr>
          <p:nvPr/>
        </p:nvCxnSpPr>
        <p:spPr>
          <a:xfrm>
            <a:off x="8557099" y="1751358"/>
            <a:ext cx="10926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702792" y="1620553"/>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支付成功</a:t>
            </a:r>
            <a:endParaRPr lang="zh-CN" altLang="en-US" sz="1100" dirty="0">
              <a:latin typeface="微软雅黑" panose="020B0503020204020204" pitchFamily="34" charset="-122"/>
              <a:ea typeface="微软雅黑" panose="020B0503020204020204" pitchFamily="34" charset="-122"/>
            </a:endParaRPr>
          </a:p>
        </p:txBody>
      </p:sp>
      <p:sp>
        <p:nvSpPr>
          <p:cNvPr id="16" name="矩形 15"/>
          <p:cNvSpPr/>
          <p:nvPr/>
        </p:nvSpPr>
        <p:spPr>
          <a:xfrm>
            <a:off x="9649765" y="1560081"/>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购买成功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9" name="直接箭头连接符 18"/>
          <p:cNvCxnSpPr>
            <a:stCxn id="9" idx="2"/>
          </p:cNvCxnSpPr>
          <p:nvPr/>
        </p:nvCxnSpPr>
        <p:spPr>
          <a:xfrm>
            <a:off x="7884163" y="2020391"/>
            <a:ext cx="0" cy="474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507258" y="2058442"/>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支付失败</a:t>
            </a:r>
            <a:endParaRPr lang="zh-CN" altLang="en-US" sz="1100" dirty="0">
              <a:latin typeface="微软雅黑" panose="020B0503020204020204" pitchFamily="34" charset="-122"/>
              <a:ea typeface="微软雅黑" panose="020B0503020204020204" pitchFamily="34" charset="-122"/>
            </a:endParaRPr>
          </a:p>
        </p:txBody>
      </p:sp>
      <p:sp>
        <p:nvSpPr>
          <p:cNvPr id="25" name="矩形 24"/>
          <p:cNvSpPr/>
          <p:nvPr/>
        </p:nvSpPr>
        <p:spPr>
          <a:xfrm>
            <a:off x="2151482" y="1560082"/>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填写订购信息</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8" name="直接箭头连接符 27"/>
          <p:cNvCxnSpPr>
            <a:stCxn id="25" idx="3"/>
            <a:endCxn id="8" idx="1"/>
          </p:cNvCxnSpPr>
          <p:nvPr/>
        </p:nvCxnSpPr>
        <p:spPr>
          <a:xfrm>
            <a:off x="3439107" y="1751360"/>
            <a:ext cx="528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993202" y="1560079"/>
            <a:ext cx="1056524"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订单确认</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6" name="矩形 35"/>
          <p:cNvSpPr/>
          <p:nvPr/>
        </p:nvSpPr>
        <p:spPr>
          <a:xfrm>
            <a:off x="5603823" y="1560080"/>
            <a:ext cx="1066020"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订单支付</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9" name="直接箭头连接符 38"/>
          <p:cNvCxnSpPr>
            <a:stCxn id="35" idx="3"/>
            <a:endCxn id="36" idx="1"/>
          </p:cNvCxnSpPr>
          <p:nvPr/>
        </p:nvCxnSpPr>
        <p:spPr>
          <a:xfrm>
            <a:off x="5049726" y="1751357"/>
            <a:ext cx="5540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3"/>
          </p:cNvCxnSpPr>
          <p:nvPr/>
        </p:nvCxnSpPr>
        <p:spPr>
          <a:xfrm>
            <a:off x="6669843" y="1751358"/>
            <a:ext cx="6793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26523" y="1048946"/>
            <a:ext cx="2319866"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用户下单</a:t>
            </a:r>
            <a:r>
              <a:rPr lang="en-US" altLang="zh-CN" sz="1200" b="1" dirty="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单品防伪签购买流程</a:t>
            </a:r>
            <a:endParaRPr lang="zh-CN" altLang="en-US" sz="1200" b="1" dirty="0">
              <a:latin typeface="微软雅黑" panose="020B0503020204020204" pitchFamily="34" charset="-122"/>
              <a:ea typeface="微软雅黑" panose="020B0503020204020204" pitchFamily="34" charset="-122"/>
            </a:endParaRPr>
          </a:p>
        </p:txBody>
      </p:sp>
      <p:sp>
        <p:nvSpPr>
          <p:cNvPr id="81" name="文本框 80"/>
          <p:cNvSpPr txBox="1"/>
          <p:nvPr/>
        </p:nvSpPr>
        <p:spPr>
          <a:xfrm>
            <a:off x="226523" y="376034"/>
            <a:ext cx="1800493"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单品防伪签购买</a:t>
            </a:r>
            <a:endParaRPr lang="zh-CN" altLang="en-US" b="1" dirty="0">
              <a:latin typeface="微软雅黑" panose="020B0503020204020204" pitchFamily="34" charset="-122"/>
              <a:ea typeface="微软雅黑" panose="020B0503020204020204" pitchFamily="34" charset="-122"/>
            </a:endParaRPr>
          </a:p>
        </p:txBody>
      </p:sp>
      <p:sp>
        <p:nvSpPr>
          <p:cNvPr id="26" name="矩形 25"/>
          <p:cNvSpPr/>
          <p:nvPr/>
        </p:nvSpPr>
        <p:spPr>
          <a:xfrm>
            <a:off x="7081623" y="2533105"/>
            <a:ext cx="1320800"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订单中心（</a:t>
            </a:r>
            <a:r>
              <a:rPr lang="en-US" altLang="zh-CN" sz="1200" dirty="0" smtClean="0">
                <a:solidFill>
                  <a:schemeClr val="tx1"/>
                </a:solidFill>
                <a:latin typeface="微软雅黑" panose="020B0503020204020204" pitchFamily="34" charset="-122"/>
                <a:ea typeface="微软雅黑" panose="020B0503020204020204" pitchFamily="34" charset="-122"/>
              </a:rPr>
              <a:t>V4</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355354" y="4486986"/>
            <a:ext cx="1267048"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订单中心（</a:t>
            </a:r>
            <a:r>
              <a:rPr lang="en-US" altLang="zh-CN" sz="1200" dirty="0">
                <a:solidFill>
                  <a:schemeClr val="tx1"/>
                </a:solidFill>
                <a:latin typeface="微软雅黑" panose="020B0503020204020204" pitchFamily="34" charset="-122"/>
                <a:ea typeface="微软雅黑" panose="020B0503020204020204" pitchFamily="34" charset="-122"/>
              </a:rPr>
              <a:t>V4</a:t>
            </a:r>
            <a:r>
              <a:rPr lang="zh-CN" altLang="en-US" sz="1200" dirty="0">
                <a:solidFill>
                  <a:schemeClr val="tx1"/>
                </a:solidFill>
                <a:latin typeface="微软雅黑" panose="020B0503020204020204" pitchFamily="34" charset="-122"/>
                <a:ea typeface="微软雅黑" panose="020B0503020204020204" pitchFamily="34" charset="-122"/>
              </a:rPr>
              <a:t>）</a:t>
            </a:r>
          </a:p>
        </p:txBody>
      </p:sp>
      <p:sp>
        <p:nvSpPr>
          <p:cNvPr id="29" name="菱形 28"/>
          <p:cNvSpPr/>
          <p:nvPr/>
        </p:nvSpPr>
        <p:spPr>
          <a:xfrm>
            <a:off x="8444662" y="4409867"/>
            <a:ext cx="1366488"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支付</a:t>
            </a:r>
            <a:endParaRPr lang="en-US" altLang="zh-CN" sz="1100" dirty="0" smtClean="0">
              <a:solidFill>
                <a:schemeClr val="tx1"/>
              </a:solidFill>
              <a:latin typeface="微软雅黑" panose="020B0503020204020204" pitchFamily="34" charset="-122"/>
              <a:ea typeface="微软雅黑" panose="020B0503020204020204" pitchFamily="34" charset="-122"/>
            </a:endParaRPr>
          </a:p>
        </p:txBody>
      </p:sp>
      <p:cxnSp>
        <p:nvCxnSpPr>
          <p:cNvPr id="31" name="直接箭头连接符 30"/>
          <p:cNvCxnSpPr>
            <a:stCxn id="29" idx="3"/>
            <a:endCxn id="33" idx="1"/>
          </p:cNvCxnSpPr>
          <p:nvPr/>
        </p:nvCxnSpPr>
        <p:spPr>
          <a:xfrm>
            <a:off x="9811150" y="4678899"/>
            <a:ext cx="987631" cy="6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9914472" y="4492033"/>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支付成功</a:t>
            </a:r>
            <a:endParaRPr lang="zh-CN" altLang="en-US" sz="1100" dirty="0">
              <a:latin typeface="微软雅黑" panose="020B0503020204020204" pitchFamily="34" charset="-122"/>
              <a:ea typeface="微软雅黑" panose="020B0503020204020204" pitchFamily="34" charset="-122"/>
            </a:endParaRPr>
          </a:p>
        </p:txBody>
      </p:sp>
      <p:sp>
        <p:nvSpPr>
          <p:cNvPr id="33" name="矩形 32"/>
          <p:cNvSpPr/>
          <p:nvPr/>
        </p:nvSpPr>
        <p:spPr>
          <a:xfrm>
            <a:off x="10798781" y="4486986"/>
            <a:ext cx="945786"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购买成功</a:t>
            </a:r>
          </a:p>
        </p:txBody>
      </p:sp>
      <p:cxnSp>
        <p:nvCxnSpPr>
          <p:cNvPr id="34" name="直接箭头连接符 33"/>
          <p:cNvCxnSpPr>
            <a:endCxn id="48" idx="0"/>
          </p:cNvCxnSpPr>
          <p:nvPr/>
        </p:nvCxnSpPr>
        <p:spPr>
          <a:xfrm flipH="1">
            <a:off x="9118687" y="4882986"/>
            <a:ext cx="9219" cy="60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744225" y="5021213"/>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支付失败</a:t>
            </a:r>
            <a:endParaRPr lang="zh-CN" altLang="en-US" sz="1100" dirty="0">
              <a:latin typeface="微软雅黑" panose="020B0503020204020204" pitchFamily="34" charset="-122"/>
              <a:ea typeface="微软雅黑" panose="020B0503020204020204" pitchFamily="34" charset="-122"/>
            </a:endParaRPr>
          </a:p>
        </p:txBody>
      </p:sp>
      <p:sp>
        <p:nvSpPr>
          <p:cNvPr id="38" name="矩形 37"/>
          <p:cNvSpPr/>
          <p:nvPr/>
        </p:nvSpPr>
        <p:spPr>
          <a:xfrm>
            <a:off x="3881741" y="4492963"/>
            <a:ext cx="1161402"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填写订购信息</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5624288" y="4486986"/>
            <a:ext cx="891904"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订单确认</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4" name="矩形 43"/>
          <p:cNvSpPr/>
          <p:nvPr/>
        </p:nvSpPr>
        <p:spPr>
          <a:xfrm>
            <a:off x="7060018" y="4486986"/>
            <a:ext cx="949446"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订单支付</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90597" y="3958238"/>
            <a:ext cx="2473754"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分中心</a:t>
            </a:r>
            <a:r>
              <a:rPr lang="zh-CN" altLang="en-US" sz="1200" b="1" dirty="0" smtClean="0">
                <a:latin typeface="微软雅黑" panose="020B0503020204020204" pitchFamily="34" charset="-122"/>
                <a:ea typeface="微软雅黑" panose="020B0503020204020204" pitchFamily="34" charset="-122"/>
              </a:rPr>
              <a:t>下单</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单品防伪码购买流程</a:t>
            </a:r>
            <a:endParaRPr lang="zh-CN" altLang="en-US" sz="1200" b="1" dirty="0">
              <a:latin typeface="微软雅黑" panose="020B0503020204020204" pitchFamily="34" charset="-122"/>
              <a:ea typeface="微软雅黑" panose="020B0503020204020204" pitchFamily="34" charset="-122"/>
            </a:endParaRPr>
          </a:p>
        </p:txBody>
      </p:sp>
      <p:sp>
        <p:nvSpPr>
          <p:cNvPr id="48" name="矩形 47"/>
          <p:cNvSpPr/>
          <p:nvPr/>
        </p:nvSpPr>
        <p:spPr>
          <a:xfrm>
            <a:off x="8458287" y="5490206"/>
            <a:ext cx="1320800"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订单中心（</a:t>
            </a:r>
            <a:r>
              <a:rPr lang="en-US" altLang="zh-CN" sz="1200" dirty="0" smtClean="0">
                <a:solidFill>
                  <a:schemeClr val="tx1"/>
                </a:solidFill>
                <a:latin typeface="微软雅黑" panose="020B0503020204020204" pitchFamily="34" charset="-122"/>
                <a:ea typeface="微软雅黑" panose="020B0503020204020204" pitchFamily="34" charset="-122"/>
              </a:rPr>
              <a:t>V4</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0" name="矩形 49"/>
          <p:cNvSpPr/>
          <p:nvPr/>
        </p:nvSpPr>
        <p:spPr>
          <a:xfrm>
            <a:off x="2078176" y="4486986"/>
            <a:ext cx="1268535"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创建防伪签</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购买订单</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8" name="直接箭头连接符 17"/>
          <p:cNvCxnSpPr>
            <a:stCxn id="23" idx="3"/>
            <a:endCxn id="50" idx="1"/>
          </p:cNvCxnSpPr>
          <p:nvPr/>
        </p:nvCxnSpPr>
        <p:spPr>
          <a:xfrm>
            <a:off x="1622402" y="4684986"/>
            <a:ext cx="455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0" idx="3"/>
            <a:endCxn id="38" idx="1"/>
          </p:cNvCxnSpPr>
          <p:nvPr/>
        </p:nvCxnSpPr>
        <p:spPr>
          <a:xfrm>
            <a:off x="3346711" y="4684986"/>
            <a:ext cx="535030" cy="5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8" idx="3"/>
            <a:endCxn id="43" idx="1"/>
          </p:cNvCxnSpPr>
          <p:nvPr/>
        </p:nvCxnSpPr>
        <p:spPr>
          <a:xfrm flipV="1">
            <a:off x="5043143" y="4684986"/>
            <a:ext cx="581145" cy="5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3" idx="3"/>
            <a:endCxn id="44" idx="1"/>
          </p:cNvCxnSpPr>
          <p:nvPr/>
        </p:nvCxnSpPr>
        <p:spPr>
          <a:xfrm>
            <a:off x="6516192" y="4684986"/>
            <a:ext cx="543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4" idx="3"/>
            <a:endCxn id="29" idx="1"/>
          </p:cNvCxnSpPr>
          <p:nvPr/>
        </p:nvCxnSpPr>
        <p:spPr>
          <a:xfrm flipV="1">
            <a:off x="8009464" y="4678899"/>
            <a:ext cx="435198" cy="6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226523" y="376034"/>
            <a:ext cx="1800493"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单品防伪签购买</a:t>
            </a:r>
            <a:endParaRPr lang="zh-CN" altLang="en-US" b="1" dirty="0">
              <a:latin typeface="微软雅黑" panose="020B0503020204020204" pitchFamily="34" charset="-122"/>
              <a:ea typeface="微软雅黑" panose="020B0503020204020204" pitchFamily="34" charset="-122"/>
            </a:endParaRPr>
          </a:p>
        </p:txBody>
      </p:sp>
      <p:graphicFrame>
        <p:nvGraphicFramePr>
          <p:cNvPr id="22" name="表格 21"/>
          <p:cNvGraphicFramePr>
            <a:graphicFrameLocks noGrp="1"/>
          </p:cNvGraphicFramePr>
          <p:nvPr/>
        </p:nvGraphicFramePr>
        <p:xfrm>
          <a:off x="265846" y="2032069"/>
          <a:ext cx="11592000" cy="1286927"/>
        </p:xfrm>
        <a:graphic>
          <a:graphicData uri="http://schemas.openxmlformats.org/drawingml/2006/table">
            <a:tbl>
              <a:tblPr firstRow="1" bandRow="1">
                <a:tableStyleId>{93296810-A885-4BE3-A3E7-6D5BEEA58F35}</a:tableStyleId>
              </a:tblPr>
              <a:tblGrid>
                <a:gridCol w="1075806">
                  <a:extLst>
                    <a:ext uri="{9D8B030D-6E8A-4147-A177-3AD203B41FA5}">
                      <a16:colId xmlns:a16="http://schemas.microsoft.com/office/drawing/2014/main" val="20000"/>
                    </a:ext>
                  </a:extLst>
                </a:gridCol>
                <a:gridCol w="1274618">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563418">
                  <a:extLst>
                    <a:ext uri="{9D8B030D-6E8A-4147-A177-3AD203B41FA5}">
                      <a16:colId xmlns:a16="http://schemas.microsoft.com/office/drawing/2014/main" val="20003"/>
                    </a:ext>
                  </a:extLst>
                </a:gridCol>
                <a:gridCol w="794327">
                  <a:extLst>
                    <a:ext uri="{9D8B030D-6E8A-4147-A177-3AD203B41FA5}">
                      <a16:colId xmlns:a16="http://schemas.microsoft.com/office/drawing/2014/main" val="20004"/>
                    </a:ext>
                  </a:extLst>
                </a:gridCol>
                <a:gridCol w="729673">
                  <a:extLst>
                    <a:ext uri="{9D8B030D-6E8A-4147-A177-3AD203B41FA5}">
                      <a16:colId xmlns:a16="http://schemas.microsoft.com/office/drawing/2014/main" val="20005"/>
                    </a:ext>
                  </a:extLst>
                </a:gridCol>
                <a:gridCol w="794327">
                  <a:extLst>
                    <a:ext uri="{9D8B030D-6E8A-4147-A177-3AD203B41FA5}">
                      <a16:colId xmlns:a16="http://schemas.microsoft.com/office/drawing/2014/main" val="20006"/>
                    </a:ext>
                  </a:extLst>
                </a:gridCol>
                <a:gridCol w="637310">
                  <a:extLst>
                    <a:ext uri="{9D8B030D-6E8A-4147-A177-3AD203B41FA5}">
                      <a16:colId xmlns:a16="http://schemas.microsoft.com/office/drawing/2014/main" val="20007"/>
                    </a:ext>
                  </a:extLst>
                </a:gridCol>
                <a:gridCol w="665018">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gridCol w="643103">
                  <a:extLst>
                    <a:ext uri="{9D8B030D-6E8A-4147-A177-3AD203B41FA5}">
                      <a16:colId xmlns:a16="http://schemas.microsoft.com/office/drawing/2014/main" val="20010"/>
                    </a:ext>
                  </a:extLst>
                </a:gridCol>
                <a:gridCol w="828000">
                  <a:extLst>
                    <a:ext uri="{9D8B030D-6E8A-4147-A177-3AD203B41FA5}">
                      <a16:colId xmlns:a16="http://schemas.microsoft.com/office/drawing/2014/main" val="20011"/>
                    </a:ext>
                  </a:extLst>
                </a:gridCol>
                <a:gridCol w="828000">
                  <a:extLst>
                    <a:ext uri="{9D8B030D-6E8A-4147-A177-3AD203B41FA5}">
                      <a16:colId xmlns:a16="http://schemas.microsoft.com/office/drawing/2014/main" val="20012"/>
                    </a:ext>
                  </a:extLst>
                </a:gridCol>
                <a:gridCol w="828000">
                  <a:extLst>
                    <a:ext uri="{9D8B030D-6E8A-4147-A177-3AD203B41FA5}">
                      <a16:colId xmlns:a16="http://schemas.microsoft.com/office/drawing/2014/main" val="20013"/>
                    </a:ext>
                  </a:extLst>
                </a:gridCol>
              </a:tblGrid>
              <a:tr h="419901">
                <a:tc grid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购买信息</a:t>
                      </a:r>
                    </a:p>
                  </a:txBody>
                  <a:tcPr anchor="ctr"/>
                </a:tc>
                <a:tc hMerge="1">
                  <a:txBody>
                    <a:bodyPr/>
                    <a:lstStyle/>
                    <a:p>
                      <a:endParaRPr lang="zh-CN"/>
                    </a:p>
                  </a:txBody>
                  <a:tcPr anchor="ctr"/>
                </a:tc>
                <a:tc hMerge="1">
                  <a:txBody>
                    <a:bodyPr/>
                    <a:lstStyle/>
                    <a:p>
                      <a:endParaRPr lang="zh-CN"/>
                    </a:p>
                  </a:txBody>
                  <a:tcPr anchor="ct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发票信息</a:t>
                      </a:r>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gridSpan="3">
                  <a:txBody>
                    <a:bodyPr/>
                    <a:lstStyle/>
                    <a:p>
                      <a:pPr algn="ct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收货信息</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hMerge="1">
                  <a:txBody>
                    <a:bodyPr/>
                    <a:lstStyle/>
                    <a:p>
                      <a:endParaRPr lang="zh-CN"/>
                    </a:p>
                  </a:txBody>
                  <a:tcPr/>
                </a:tc>
                <a:tc hMerge="1">
                  <a:txBody>
                    <a:bodyPr/>
                    <a:lstStyle/>
                    <a:p>
                      <a:endParaRPr lang="zh-CN"/>
                    </a:p>
                  </a:txBody>
                  <a:tcPr anchor="ctr"/>
                </a:tc>
                <a:extLst>
                  <a:ext uri="{0D108BD9-81ED-4DB2-BD59-A6C34878D82A}">
                    <a16:rowId xmlns:a16="http://schemas.microsoft.com/office/drawing/2014/main" val="10000"/>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购买类型</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购买数量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单价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发票抬头</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纳税人识别号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企业注册地址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企业注册电话</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收票人姓名</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收票人地址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收票人手机号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100" b="0" i="0" u="none" strike="noStrike" kern="120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收票人邮箱</a:t>
                      </a:r>
                    </a:p>
                  </a:txBody>
                  <a:tcPr anchor="ctr"/>
                </a:tc>
                <a:tc>
                  <a:txBody>
                    <a:bodyPr/>
                    <a:lstStyle/>
                    <a:p>
                      <a:pPr algn="ct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lang="zh-CN" altLang="en-US" sz="1100" dirty="0" smtClean="0">
                          <a:latin typeface="微软雅黑" panose="020B0503020204020204" pitchFamily="34" charset="-122"/>
                          <a:ea typeface="微软雅黑" panose="020B0503020204020204" pitchFamily="34" charset="-122"/>
                        </a:rPr>
                        <a:t>收货人</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lang="zh-CN" altLang="en-US" sz="1100" dirty="0" smtClean="0">
                          <a:latin typeface="微软雅黑" panose="020B0503020204020204" pitchFamily="34" charset="-122"/>
                          <a:ea typeface="微软雅黑" panose="020B0503020204020204" pitchFamily="34" charset="-122"/>
                        </a:rPr>
                        <a:t>手机号</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kumimoji="0" lang="zh-CN" altLang="en-US" sz="11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lang="zh-CN" altLang="en-US" sz="1100" dirty="0" smtClean="0">
                          <a:latin typeface="微软雅黑" panose="020B0503020204020204" pitchFamily="34" charset="-122"/>
                          <a:ea typeface="微软雅黑" panose="020B0503020204020204" pitchFamily="34" charset="-122"/>
                        </a:rPr>
                        <a:t>收货地址</a:t>
                      </a:r>
                      <a:endParaRPr lang="zh-CN" altLang="en-US" sz="11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r h="435026">
                <a:tc>
                  <a:txBody>
                    <a:bodyPr/>
                    <a:lstStyle/>
                    <a:p>
                      <a:pPr marL="0" algn="ctr" defTabSz="914400" rtl="0" eaLnBrk="1" latinLnBrk="0" hangingPunct="1"/>
                      <a:r>
                        <a:rPr lang="zh-CN" altLang="en-US" sz="1100" b="0" kern="1200" dirty="0" smtClean="0">
                          <a:solidFill>
                            <a:schemeClr val="dk1"/>
                          </a:solidFill>
                          <a:latin typeface="微软雅黑" panose="020B0503020204020204" pitchFamily="34" charset="-122"/>
                          <a:ea typeface="微软雅黑" panose="020B0503020204020204" pitchFamily="34" charset="-122"/>
                          <a:cs typeface="+mn-cs"/>
                        </a:rPr>
                        <a:t>单品防伪码</a:t>
                      </a:r>
                      <a:endParaRPr lang="en-US" altLang="zh-CN" sz="1100" b="0" kern="1200" dirty="0" smtClean="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en-US" altLang="zh-CN" sz="1100" b="0" dirty="0" smtClean="0">
                          <a:latin typeface="微软雅黑" panose="020B0503020204020204" pitchFamily="34" charset="-122"/>
                          <a:ea typeface="微软雅黑" panose="020B0503020204020204" pitchFamily="34" charset="-122"/>
                        </a:rPr>
                        <a:t>1</a:t>
                      </a:r>
                      <a:r>
                        <a:rPr lang="zh-CN" altLang="en-US" sz="1100" b="0" dirty="0" smtClean="0">
                          <a:latin typeface="微软雅黑" panose="020B0503020204020204" pitchFamily="34" charset="-122"/>
                          <a:ea typeface="微软雅黑" panose="020B0503020204020204" pitchFamily="34" charset="-122"/>
                        </a:rPr>
                        <a:t>万起订</a:t>
                      </a:r>
                      <a:endParaRPr lang="en-US" altLang="zh-CN" sz="1100" b="0" dirty="0" smtClean="0">
                        <a:latin typeface="微软雅黑" panose="020B0503020204020204" pitchFamily="34" charset="-122"/>
                        <a:ea typeface="微软雅黑" panose="020B0503020204020204" pitchFamily="34" charset="-122"/>
                      </a:endParaRPr>
                    </a:p>
                    <a:p>
                      <a:pPr algn="ctr"/>
                      <a:r>
                        <a:rPr lang="zh-CN" altLang="en-US" sz="1100" b="0" dirty="0" smtClean="0">
                          <a:latin typeface="微软雅黑" panose="020B0503020204020204" pitchFamily="34" charset="-122"/>
                          <a:ea typeface="微软雅黑" panose="020B0503020204020204" pitchFamily="34" charset="-122"/>
                        </a:rPr>
                        <a:t>按倍数增加</a:t>
                      </a:r>
                      <a:endParaRPr lang="zh-CN" altLang="en-US" sz="1100" b="0" dirty="0">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r>
                        <a:rPr lang="zh-CN" altLang="en-US" sz="1100" b="0" kern="1200" dirty="0" smtClean="0">
                          <a:solidFill>
                            <a:schemeClr val="dk1"/>
                          </a:solidFill>
                          <a:latin typeface="微软雅黑" panose="020B0503020204020204" pitchFamily="34" charset="-122"/>
                          <a:ea typeface="微软雅黑" panose="020B0503020204020204" pitchFamily="34" charset="-122"/>
                          <a:cs typeface="+mn-cs"/>
                        </a:rPr>
                        <a:t>防伪签</a:t>
                      </a:r>
                      <a:endParaRPr lang="en-US" altLang="zh-CN" sz="1100" b="0" kern="1200" dirty="0" smtClean="0">
                        <a:solidFill>
                          <a:schemeClr val="dk1"/>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zh-CN" altLang="en-US" sz="1100" b="0" kern="1200" dirty="0" smtClean="0">
                          <a:solidFill>
                            <a:schemeClr val="dk1"/>
                          </a:solidFill>
                          <a:latin typeface="微软雅黑" panose="020B0503020204020204" pitchFamily="34" charset="-122"/>
                          <a:ea typeface="微软雅黑" panose="020B0503020204020204" pitchFamily="34" charset="-122"/>
                          <a:cs typeface="+mn-cs"/>
                        </a:rPr>
                        <a:t>每一枚单价</a:t>
                      </a:r>
                      <a:endParaRPr lang="zh-CN" altLang="en-US" sz="1100" b="0" kern="1200" dirty="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endParaRPr lang="zh-CN" altLang="en-US" sz="1100" dirty="0"/>
                    </a:p>
                  </a:txBody>
                  <a:tcPr anchor="ctr"/>
                </a:tc>
                <a:tc>
                  <a:txBody>
                    <a:bodyPr/>
                    <a:lstStyle/>
                    <a:p>
                      <a:endParaRPr lang="zh-CN" altLang="en-US" sz="1100"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10002"/>
                  </a:ext>
                </a:extLst>
              </a:tr>
            </a:tbl>
          </a:graphicData>
        </a:graphic>
      </p:graphicFrame>
      <p:sp>
        <p:nvSpPr>
          <p:cNvPr id="49" name="文本框 48"/>
          <p:cNvSpPr txBox="1"/>
          <p:nvPr/>
        </p:nvSpPr>
        <p:spPr>
          <a:xfrm>
            <a:off x="226523" y="1623894"/>
            <a:ext cx="2319867" cy="276999"/>
          </a:xfrm>
          <a:prstGeom prst="rect">
            <a:avLst/>
          </a:prstGeom>
          <a:noFill/>
        </p:spPr>
        <p:txBody>
          <a:bodyPr wrap="none" rtlCol="0">
            <a:spAutoFit/>
          </a:bodyPr>
          <a:lstStyle/>
          <a:p>
            <a:pPr algn="ctr"/>
            <a:r>
              <a:rPr lang="zh-CN" altLang="en-US" sz="1200" b="1" dirty="0" smtClean="0">
                <a:latin typeface="微软雅黑" panose="020B0503020204020204" pitchFamily="34" charset="-122"/>
                <a:ea typeface="微软雅黑" panose="020B0503020204020204" pitchFamily="34" charset="-122"/>
              </a:rPr>
              <a:t>单品防伪签</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订购信息字段内容</a:t>
            </a:r>
            <a:endParaRPr lang="zh-CN" altLang="en-US" sz="1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37502" y="4260279"/>
            <a:ext cx="11894077" cy="1625396"/>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26742" y="2806863"/>
            <a:ext cx="121058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标签商城</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5026742" y="3447571"/>
            <a:ext cx="1984839" cy="307777"/>
          </a:xfrm>
          <a:prstGeom prst="rect">
            <a:avLst/>
          </a:prstGeom>
        </p:spPr>
        <p:txBody>
          <a:bodyPr wrap="none">
            <a:spAutoFit/>
          </a:bodyPr>
          <a:lstStyle/>
          <a:p>
            <a:pPr marL="285750" indent="-285750">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V4 </a:t>
            </a:r>
            <a:r>
              <a:rPr lang="zh-CN" altLang="en-US" sz="1400" dirty="0" smtClean="0">
                <a:latin typeface="微软雅黑" panose="020B0503020204020204" pitchFamily="34" charset="-122"/>
                <a:ea typeface="微软雅黑" panose="020B0503020204020204" pitchFamily="34" charset="-122"/>
              </a:rPr>
              <a:t>订单</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订单详情</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 name="表格 76"/>
          <p:cNvGraphicFramePr>
            <a:graphicFrameLocks noGrp="1"/>
          </p:cNvGraphicFramePr>
          <p:nvPr/>
        </p:nvGraphicFramePr>
        <p:xfrm>
          <a:off x="232592" y="3613013"/>
          <a:ext cx="11702733" cy="877746"/>
        </p:xfrm>
        <a:graphic>
          <a:graphicData uri="http://schemas.openxmlformats.org/drawingml/2006/table">
            <a:tbl>
              <a:tblPr firstRow="1" bandRow="1">
                <a:tableStyleId>{93296810-A885-4BE3-A3E7-6D5BEEA58F35}</a:tableStyleId>
              </a:tblPr>
              <a:tblGrid>
                <a:gridCol w="961265">
                  <a:extLst>
                    <a:ext uri="{9D8B030D-6E8A-4147-A177-3AD203B41FA5}">
                      <a16:colId xmlns:a16="http://schemas.microsoft.com/office/drawing/2014/main" val="20000"/>
                    </a:ext>
                  </a:extLst>
                </a:gridCol>
                <a:gridCol w="1031971">
                  <a:extLst>
                    <a:ext uri="{9D8B030D-6E8A-4147-A177-3AD203B41FA5}">
                      <a16:colId xmlns:a16="http://schemas.microsoft.com/office/drawing/2014/main" val="20001"/>
                    </a:ext>
                  </a:extLst>
                </a:gridCol>
                <a:gridCol w="1540620">
                  <a:extLst>
                    <a:ext uri="{9D8B030D-6E8A-4147-A177-3AD203B41FA5}">
                      <a16:colId xmlns:a16="http://schemas.microsoft.com/office/drawing/2014/main" val="20002"/>
                    </a:ext>
                  </a:extLst>
                </a:gridCol>
                <a:gridCol w="1366788">
                  <a:extLst>
                    <a:ext uri="{9D8B030D-6E8A-4147-A177-3AD203B41FA5}">
                      <a16:colId xmlns:a16="http://schemas.microsoft.com/office/drawing/2014/main" val="20003"/>
                    </a:ext>
                  </a:extLst>
                </a:gridCol>
                <a:gridCol w="1005039">
                  <a:extLst>
                    <a:ext uri="{9D8B030D-6E8A-4147-A177-3AD203B41FA5}">
                      <a16:colId xmlns:a16="http://schemas.microsoft.com/office/drawing/2014/main" val="20004"/>
                    </a:ext>
                  </a:extLst>
                </a:gridCol>
                <a:gridCol w="2355897">
                  <a:extLst>
                    <a:ext uri="{9D8B030D-6E8A-4147-A177-3AD203B41FA5}">
                      <a16:colId xmlns:a16="http://schemas.microsoft.com/office/drawing/2014/main" val="20005"/>
                    </a:ext>
                  </a:extLst>
                </a:gridCol>
                <a:gridCol w="1729100">
                  <a:extLst>
                    <a:ext uri="{9D8B030D-6E8A-4147-A177-3AD203B41FA5}">
                      <a16:colId xmlns:a16="http://schemas.microsoft.com/office/drawing/2014/main" val="20006"/>
                    </a:ext>
                  </a:extLst>
                </a:gridCol>
                <a:gridCol w="1712053">
                  <a:extLst>
                    <a:ext uri="{9D8B030D-6E8A-4147-A177-3AD203B41FA5}">
                      <a16:colId xmlns:a16="http://schemas.microsoft.com/office/drawing/2014/main" val="20007"/>
                    </a:ext>
                  </a:extLst>
                </a:gridCol>
              </a:tblGrid>
              <a:tr h="42054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序号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订单号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订单创建时间</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购买总量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包装</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防伪签序列号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lt1"/>
                          </a:solidFill>
                          <a:latin typeface="微软雅黑" panose="020B0503020204020204" pitchFamily="34" charset="-122"/>
                          <a:ea typeface="微软雅黑" panose="020B0503020204020204" pitchFamily="34" charset="-122"/>
                          <a:cs typeface="+mn-cs"/>
                        </a:rPr>
                        <a:t>发货状态</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1" dirty="0" smtClean="0">
                          <a:latin typeface="+mn-lt"/>
                          <a:ea typeface="+mn-ea"/>
                        </a:rPr>
                        <a:t>物流单号</a:t>
                      </a:r>
                      <a:endParaRPr lang="zh-CN" altLang="en-US" sz="1200" b="0" dirty="0" smtClean="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0"/>
                  </a:ext>
                </a:extLst>
              </a:tr>
              <a:tr h="435026">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200000</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200" b="0" dirty="0" smtClean="0">
                          <a:latin typeface="微软雅黑" panose="020B0503020204020204" pitchFamily="34" charset="-122"/>
                          <a:ea typeface="微软雅黑" panose="020B0503020204020204" pitchFamily="34" charset="-122"/>
                        </a:rPr>
                        <a:t>20</a:t>
                      </a:r>
                      <a:r>
                        <a:rPr lang="zh-CN" altLang="en-US" sz="1200" b="0" dirty="0" smtClean="0">
                          <a:latin typeface="微软雅黑" panose="020B0503020204020204" pitchFamily="34" charset="-122"/>
                          <a:ea typeface="微软雅黑" panose="020B0503020204020204" pitchFamily="34" charset="-122"/>
                        </a:rPr>
                        <a:t>包</a:t>
                      </a:r>
                      <a:endParaRPr lang="zh-CN" altLang="en-US" sz="1200" b="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dirty="0" smtClean="0">
                          <a:latin typeface="微软雅黑" panose="020B0503020204020204" pitchFamily="34" charset="-122"/>
                          <a:ea typeface="微软雅黑" panose="020B0503020204020204" pitchFamily="34" charset="-122"/>
                        </a:rPr>
                        <a:t>收货防伪签序列号起</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止</a:t>
                      </a: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待发货</a:t>
                      </a:r>
                      <a:endParaRPr lang="en-US" altLang="zh-CN" sz="1200" b="0" dirty="0" smtClean="0">
                        <a:latin typeface="微软雅黑" panose="020B0503020204020204" pitchFamily="34" charset="-122"/>
                        <a:ea typeface="微软雅黑" panose="020B0503020204020204" pitchFamily="34" charset="-122"/>
                      </a:endParaRPr>
                    </a:p>
                    <a:p>
                      <a:pPr algn="ctr"/>
                      <a:r>
                        <a:rPr lang="zh-CN" altLang="en-US" sz="1200" b="0" dirty="0" smtClean="0">
                          <a:latin typeface="微软雅黑" panose="020B0503020204020204" pitchFamily="34" charset="-122"/>
                          <a:ea typeface="微软雅黑" panose="020B0503020204020204" pitchFamily="34" charset="-122"/>
                        </a:rPr>
                        <a:t>已发货</a:t>
                      </a:r>
                      <a:endParaRPr lang="en-US" altLang="zh-CN" sz="1200" b="0" dirty="0" smtClean="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dirty="0" smtClean="0">
                          <a:solidFill>
                            <a:schemeClr val="bg1">
                              <a:lumMod val="65000"/>
                            </a:schemeClr>
                          </a:solidFill>
                          <a:latin typeface="微软雅黑" panose="020B0503020204020204" pitchFamily="34" charset="-122"/>
                          <a:ea typeface="微软雅黑" panose="020B0503020204020204" pitchFamily="34" charset="-122"/>
                        </a:rPr>
                        <a:t>物流订单号</a:t>
                      </a:r>
                      <a:endParaRPr lang="en-US" altLang="zh-CN" sz="1200" b="0" dirty="0" smtClean="0">
                        <a:solidFill>
                          <a:schemeClr val="bg1">
                            <a:lumMod val="65000"/>
                          </a:schemeClr>
                        </a:solidFill>
                        <a:latin typeface="微软雅黑" panose="020B0503020204020204" pitchFamily="34" charset="-122"/>
                        <a:ea typeface="微软雅黑" panose="020B0503020204020204" pitchFamily="34" charset="-122"/>
                      </a:endParaRPr>
                    </a:p>
                    <a:p>
                      <a:pPr algn="ctr"/>
                      <a:r>
                        <a:rPr lang="zh-CN" altLang="en-US" sz="1200" b="0" dirty="0" smtClean="0">
                          <a:solidFill>
                            <a:schemeClr val="tx1"/>
                          </a:solidFill>
                          <a:latin typeface="微软雅黑" panose="020B0503020204020204" pitchFamily="34" charset="-122"/>
                          <a:ea typeface="微软雅黑" panose="020B0503020204020204" pitchFamily="34" charset="-122"/>
                        </a:rPr>
                        <a:t>物流订单号</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
        <p:nvSpPr>
          <p:cNvPr id="80" name="文本框 79"/>
          <p:cNvSpPr txBox="1"/>
          <p:nvPr/>
        </p:nvSpPr>
        <p:spPr>
          <a:xfrm>
            <a:off x="226523" y="3252989"/>
            <a:ext cx="2712602" cy="307777"/>
          </a:xfrm>
          <a:prstGeom prst="rect">
            <a:avLst/>
          </a:prstGeom>
          <a:noFill/>
        </p:spPr>
        <p:txBody>
          <a:bodyPr wrap="none" rtlCol="0">
            <a:spAutoFit/>
          </a:bodyPr>
          <a:lstStyle/>
          <a:p>
            <a:r>
              <a:rPr lang="zh-CN" altLang="en-US" sz="1400" b="1" dirty="0" smtClean="0">
                <a:latin typeface="微软雅黑" panose="020B0503020204020204" pitchFamily="34" charset="-122"/>
                <a:ea typeface="微软雅黑" panose="020B0503020204020204" pitchFamily="34" charset="-122"/>
              </a:rPr>
              <a:t>单品防伪签订单</a:t>
            </a:r>
            <a:r>
              <a:rPr lang="en-US" altLang="zh-CN" sz="1400" b="1" dirty="0" smtClean="0">
                <a:latin typeface="微软雅黑" panose="020B0503020204020204" pitchFamily="34" charset="-122"/>
                <a:ea typeface="微软雅黑" panose="020B0503020204020204" pitchFamily="34" charset="-122"/>
              </a:rPr>
              <a:t>—</a:t>
            </a:r>
            <a:r>
              <a:rPr lang="zh-CN" altLang="en-US" sz="1400" b="1" dirty="0" smtClean="0">
                <a:latin typeface="微软雅黑" panose="020B0503020204020204" pitchFamily="34" charset="-122"/>
                <a:ea typeface="微软雅黑" panose="020B0503020204020204" pitchFamily="34" charset="-122"/>
              </a:rPr>
              <a:t>订单详情字段</a:t>
            </a:r>
            <a:endParaRPr lang="zh-CN" altLang="en-US" sz="1400" b="1"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226523" y="5062654"/>
            <a:ext cx="2712602" cy="307777"/>
          </a:xfrm>
          <a:prstGeom prst="rect">
            <a:avLst/>
          </a:prstGeom>
          <a:noFill/>
        </p:spPr>
        <p:txBody>
          <a:bodyPr wrap="none" rtlCol="0">
            <a:spAutoFit/>
          </a:bodyPr>
          <a:lstStyle/>
          <a:p>
            <a:r>
              <a:rPr lang="zh-CN" altLang="en-US" sz="1400" b="1" dirty="0" smtClean="0">
                <a:latin typeface="微软雅黑" panose="020B0503020204020204" pitchFamily="34" charset="-122"/>
                <a:ea typeface="微软雅黑" panose="020B0503020204020204" pitchFamily="34" charset="-122"/>
              </a:rPr>
              <a:t>单品防伪码订单</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订单详情字段</a:t>
            </a:r>
          </a:p>
        </p:txBody>
      </p:sp>
      <p:sp>
        <p:nvSpPr>
          <p:cNvPr id="40" name="文本框 39"/>
          <p:cNvSpPr txBox="1"/>
          <p:nvPr/>
        </p:nvSpPr>
        <p:spPr>
          <a:xfrm>
            <a:off x="226523" y="376034"/>
            <a:ext cx="2973891"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订单中心</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增加详情页展示</a:t>
            </a:r>
            <a:endParaRPr lang="zh-CN" altLang="en-US" b="1" dirty="0">
              <a:latin typeface="微软雅黑" panose="020B0503020204020204" pitchFamily="34" charset="-122"/>
              <a:ea typeface="微软雅黑" panose="020B0503020204020204" pitchFamily="34" charset="-122"/>
            </a:endParaRPr>
          </a:p>
        </p:txBody>
      </p:sp>
      <p:sp>
        <p:nvSpPr>
          <p:cNvPr id="2" name="矩形 1"/>
          <p:cNvSpPr/>
          <p:nvPr/>
        </p:nvSpPr>
        <p:spPr>
          <a:xfrm>
            <a:off x="305677" y="766316"/>
            <a:ext cx="4778872" cy="1061829"/>
          </a:xfrm>
          <a:prstGeom prst="rect">
            <a:avLst/>
          </a:prstGeom>
        </p:spPr>
        <p:txBody>
          <a:bodyPr wrap="none">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订单中心</a:t>
            </a:r>
            <a:r>
              <a:rPr lang="en-US" altLang="zh-CN" sz="1400" dirty="0" smtClean="0">
                <a:latin typeface="微软雅黑" panose="020B0503020204020204" pitchFamily="34" charset="-122"/>
                <a:ea typeface="微软雅黑" panose="020B0503020204020204" pitchFamily="34" charset="-122"/>
              </a:rPr>
              <a:t>V4—</a:t>
            </a:r>
            <a:r>
              <a:rPr lang="zh-CN" altLang="en-US" sz="1400" dirty="0">
                <a:latin typeface="微软雅黑" panose="020B0503020204020204" pitchFamily="34" charset="-122"/>
                <a:ea typeface="微软雅黑" panose="020B0503020204020204" pitchFamily="34" charset="-122"/>
              </a:rPr>
              <a:t>订单</a:t>
            </a:r>
            <a:r>
              <a:rPr lang="zh-CN" altLang="en-US" sz="1400" dirty="0" smtClean="0">
                <a:latin typeface="微软雅黑" panose="020B0503020204020204" pitchFamily="34" charset="-122"/>
                <a:ea typeface="微软雅黑" panose="020B0503020204020204" pitchFamily="34" charset="-122"/>
              </a:rPr>
              <a:t>详情</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）显示发货状态</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）发货后，显示：物流</a:t>
            </a:r>
            <a:r>
              <a:rPr lang="zh-CN" altLang="en-US" sz="1400" dirty="0">
                <a:latin typeface="微软雅黑" panose="020B0503020204020204" pitchFamily="34" charset="-122"/>
                <a:ea typeface="微软雅黑" panose="020B0503020204020204" pitchFamily="34" charset="-122"/>
              </a:rPr>
              <a:t>订单</a:t>
            </a:r>
            <a:r>
              <a:rPr lang="zh-CN" altLang="en-US" sz="1400" dirty="0" smtClean="0">
                <a:latin typeface="微软雅黑" panose="020B0503020204020204" pitchFamily="34" charset="-122"/>
                <a:ea typeface="微软雅黑" panose="020B0503020204020204" pitchFamily="34" charset="-122"/>
              </a:rPr>
              <a:t>号，可点击，跳转到百度查询</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2131632" y="1979888"/>
            <a:ext cx="97755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订单详情</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0" name="直接箭头连接符 9"/>
          <p:cNvCxnSpPr>
            <a:stCxn id="8" idx="3"/>
          </p:cNvCxnSpPr>
          <p:nvPr/>
        </p:nvCxnSpPr>
        <p:spPr>
          <a:xfrm>
            <a:off x="3109187" y="2171166"/>
            <a:ext cx="442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2" idx="3"/>
            <a:endCxn id="8" idx="1"/>
          </p:cNvCxnSpPr>
          <p:nvPr/>
        </p:nvCxnSpPr>
        <p:spPr>
          <a:xfrm flipV="1">
            <a:off x="1635471" y="2171166"/>
            <a:ext cx="496161" cy="2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14671" y="1982095"/>
            <a:ext cx="1320800"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订单中心（</a:t>
            </a:r>
            <a:r>
              <a:rPr lang="en-US" altLang="zh-CN" sz="1200" dirty="0" smtClean="0">
                <a:solidFill>
                  <a:schemeClr val="tx1"/>
                </a:solidFill>
                <a:latin typeface="微软雅黑" panose="020B0503020204020204" pitchFamily="34" charset="-122"/>
                <a:ea typeface="微软雅黑" panose="020B0503020204020204" pitchFamily="34" charset="-122"/>
              </a:rPr>
              <a:t>V4</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 name="矩形 3"/>
          <p:cNvSpPr/>
          <p:nvPr/>
        </p:nvSpPr>
        <p:spPr>
          <a:xfrm>
            <a:off x="3551430" y="2032665"/>
            <a:ext cx="1261884" cy="276999"/>
          </a:xfrm>
          <a:prstGeom prst="rect">
            <a:avLst/>
          </a:prstGeom>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查看物流订单号</a:t>
            </a:r>
          </a:p>
        </p:txBody>
      </p:sp>
      <p:graphicFrame>
        <p:nvGraphicFramePr>
          <p:cNvPr id="15" name="表格 14"/>
          <p:cNvGraphicFramePr>
            <a:graphicFrameLocks noGrp="1"/>
          </p:cNvGraphicFramePr>
          <p:nvPr/>
        </p:nvGraphicFramePr>
        <p:xfrm>
          <a:off x="226523" y="5494001"/>
          <a:ext cx="11708802" cy="877746"/>
        </p:xfrm>
        <a:graphic>
          <a:graphicData uri="http://schemas.openxmlformats.org/drawingml/2006/table">
            <a:tbl>
              <a:tblPr firstRow="1" bandRow="1">
                <a:tableStyleId>{93296810-A885-4BE3-A3E7-6D5BEEA58F35}</a:tableStyleId>
              </a:tblPr>
              <a:tblGrid>
                <a:gridCol w="961763">
                  <a:extLst>
                    <a:ext uri="{9D8B030D-6E8A-4147-A177-3AD203B41FA5}">
                      <a16:colId xmlns:a16="http://schemas.microsoft.com/office/drawing/2014/main" val="20000"/>
                    </a:ext>
                  </a:extLst>
                </a:gridCol>
                <a:gridCol w="1032506">
                  <a:extLst>
                    <a:ext uri="{9D8B030D-6E8A-4147-A177-3AD203B41FA5}">
                      <a16:colId xmlns:a16="http://schemas.microsoft.com/office/drawing/2014/main" val="20001"/>
                    </a:ext>
                  </a:extLst>
                </a:gridCol>
                <a:gridCol w="1541419">
                  <a:extLst>
                    <a:ext uri="{9D8B030D-6E8A-4147-A177-3AD203B41FA5}">
                      <a16:colId xmlns:a16="http://schemas.microsoft.com/office/drawing/2014/main" val="20002"/>
                    </a:ext>
                  </a:extLst>
                </a:gridCol>
                <a:gridCol w="1367497">
                  <a:extLst>
                    <a:ext uri="{9D8B030D-6E8A-4147-A177-3AD203B41FA5}">
                      <a16:colId xmlns:a16="http://schemas.microsoft.com/office/drawing/2014/main" val="20003"/>
                    </a:ext>
                  </a:extLst>
                </a:gridCol>
                <a:gridCol w="1005560">
                  <a:extLst>
                    <a:ext uri="{9D8B030D-6E8A-4147-A177-3AD203B41FA5}">
                      <a16:colId xmlns:a16="http://schemas.microsoft.com/office/drawing/2014/main" val="20004"/>
                    </a:ext>
                  </a:extLst>
                </a:gridCol>
                <a:gridCol w="2357119">
                  <a:extLst>
                    <a:ext uri="{9D8B030D-6E8A-4147-A177-3AD203B41FA5}">
                      <a16:colId xmlns:a16="http://schemas.microsoft.com/office/drawing/2014/main" val="20005"/>
                    </a:ext>
                  </a:extLst>
                </a:gridCol>
                <a:gridCol w="1729997">
                  <a:extLst>
                    <a:ext uri="{9D8B030D-6E8A-4147-A177-3AD203B41FA5}">
                      <a16:colId xmlns:a16="http://schemas.microsoft.com/office/drawing/2014/main" val="20006"/>
                    </a:ext>
                  </a:extLst>
                </a:gridCol>
                <a:gridCol w="1712941">
                  <a:extLst>
                    <a:ext uri="{9D8B030D-6E8A-4147-A177-3AD203B41FA5}">
                      <a16:colId xmlns:a16="http://schemas.microsoft.com/office/drawing/2014/main" val="20007"/>
                    </a:ext>
                  </a:extLst>
                </a:gridCol>
              </a:tblGrid>
              <a:tr h="42054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序号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订单号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订单创建时间</a:t>
                      </a:r>
                      <a:endParaRPr kumimoji="0" lang="zh-CN" altLang="en-US" sz="1200" b="0"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购买总量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包装</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序列号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lt1"/>
                          </a:solidFill>
                          <a:latin typeface="微软雅黑" panose="020B0503020204020204" pitchFamily="34" charset="-122"/>
                          <a:ea typeface="微软雅黑" panose="020B0503020204020204" pitchFamily="34" charset="-122"/>
                          <a:cs typeface="+mn-cs"/>
                        </a:rPr>
                        <a:t>发货状态</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1" dirty="0" smtClean="0">
                          <a:latin typeface="+mn-lt"/>
                          <a:ea typeface="+mn-ea"/>
                        </a:rPr>
                        <a:t>物流单号</a:t>
                      </a:r>
                      <a:endParaRPr lang="zh-CN" altLang="en-US" sz="1200" b="0" dirty="0" smtClean="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0"/>
                  </a:ext>
                </a:extLst>
              </a:tr>
              <a:tr h="435026">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200000</a:t>
                      </a:r>
                      <a:endParaRPr lang="zh-CN" altLang="en-US" sz="1400" b="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0" dirty="0" smtClean="0">
                          <a:latin typeface="微软雅黑" panose="020B0503020204020204" pitchFamily="34" charset="-122"/>
                          <a:ea typeface="微软雅黑" panose="020B0503020204020204" pitchFamily="34" charset="-122"/>
                        </a:rPr>
                        <a:t>/</a:t>
                      </a:r>
                      <a:endParaRPr lang="zh-CN" altLang="en-US" sz="1200" b="0" dirty="0" smtClean="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dirty="0" smtClean="0">
                          <a:latin typeface="微软雅黑" panose="020B0503020204020204" pitchFamily="34" charset="-122"/>
                          <a:ea typeface="微软雅黑" panose="020B0503020204020204" pitchFamily="34" charset="-122"/>
                        </a:rPr>
                        <a:t>防伪序列号起</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止</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0" dirty="0" smtClean="0">
                          <a:latin typeface="微软雅黑" panose="020B0503020204020204" pitchFamily="34" charset="-122"/>
                          <a:ea typeface="微软雅黑" panose="020B0503020204020204" pitchFamily="34" charset="-122"/>
                        </a:rPr>
                        <a:t>/</a:t>
                      </a:r>
                      <a:endParaRPr lang="zh-CN" altLang="en-US" sz="1200" b="0" dirty="0" smtClean="0">
                        <a:latin typeface="微软雅黑" panose="020B0503020204020204" pitchFamily="34" charset="-122"/>
                        <a:ea typeface="微软雅黑" panose="020B0503020204020204" pitchFamily="34" charset="-122"/>
                      </a:endParaRPr>
                    </a:p>
                    <a:p>
                      <a:pPr algn="ctr"/>
                      <a:endParaRPr lang="en-US" altLang="zh-CN" sz="1200" b="0" dirty="0" smtClean="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0" dirty="0" smtClean="0">
                          <a:latin typeface="微软雅黑" panose="020B0503020204020204" pitchFamily="34" charset="-122"/>
                          <a:ea typeface="微软雅黑" panose="020B0503020204020204" pitchFamily="34" charset="-122"/>
                        </a:rPr>
                        <a:t>/</a:t>
                      </a:r>
                      <a:endParaRPr lang="zh-CN" altLang="en-US" sz="1200" b="0" dirty="0" smtClean="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78754" y="2362278"/>
            <a:ext cx="11900951" cy="23009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6087" y="424130"/>
            <a:ext cx="3005951"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开通高级版页面操作流程</a:t>
            </a:r>
            <a:endParaRPr lang="zh-CN" altLang="en-US"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385621" y="2013718"/>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开通引导</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 name="菱形 14"/>
          <p:cNvSpPr/>
          <p:nvPr/>
        </p:nvSpPr>
        <p:spPr>
          <a:xfrm>
            <a:off x="2115916" y="1931905"/>
            <a:ext cx="1366488"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是否同意协议</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4361597" y="2009657"/>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支付订单</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7" name="菱形 16"/>
          <p:cNvSpPr/>
          <p:nvPr/>
        </p:nvSpPr>
        <p:spPr>
          <a:xfrm>
            <a:off x="6008890" y="1931903"/>
            <a:ext cx="1366488"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支付</a:t>
            </a:r>
            <a:endParaRPr lang="en-US" altLang="zh-CN" sz="11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100" dirty="0" smtClean="0">
                <a:solidFill>
                  <a:schemeClr val="tx1"/>
                </a:solidFill>
                <a:latin typeface="微软雅黑" panose="020B0503020204020204" pitchFamily="34" charset="-122"/>
                <a:ea typeface="微软雅黑" panose="020B0503020204020204" pitchFamily="34" charset="-122"/>
              </a:rPr>
              <a:t>开通</a:t>
            </a:r>
            <a:endParaRPr lang="zh-CN" altLang="en-US" sz="1100" dirty="0">
              <a:solidFill>
                <a:schemeClr val="tx1"/>
              </a:solidFill>
              <a:latin typeface="微软雅黑" panose="020B0503020204020204" pitchFamily="34" charset="-122"/>
              <a:ea typeface="微软雅黑" panose="020B0503020204020204" pitchFamily="34" charset="-122"/>
            </a:endParaRPr>
          </a:p>
        </p:txBody>
      </p:sp>
      <p:cxnSp>
        <p:nvCxnSpPr>
          <p:cNvPr id="18" name="直接箭头连接符 17"/>
          <p:cNvCxnSpPr>
            <a:stCxn id="14" idx="3"/>
            <a:endCxn id="15" idx="1"/>
          </p:cNvCxnSpPr>
          <p:nvPr/>
        </p:nvCxnSpPr>
        <p:spPr>
          <a:xfrm flipV="1">
            <a:off x="1673246" y="2200937"/>
            <a:ext cx="442670" cy="4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5" idx="3"/>
            <a:endCxn id="16" idx="1"/>
          </p:cNvCxnSpPr>
          <p:nvPr/>
        </p:nvCxnSpPr>
        <p:spPr>
          <a:xfrm flipV="1">
            <a:off x="3482404" y="2200935"/>
            <a:ext cx="87919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6" idx="3"/>
            <a:endCxn id="17" idx="1"/>
          </p:cNvCxnSpPr>
          <p:nvPr/>
        </p:nvCxnSpPr>
        <p:spPr>
          <a:xfrm>
            <a:off x="5649222" y="2200935"/>
            <a:ext cx="359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608675" y="2070129"/>
            <a:ext cx="46679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同意</a:t>
            </a:r>
            <a:endParaRPr lang="zh-CN" altLang="en-US" sz="1100" dirty="0">
              <a:latin typeface="微软雅黑" panose="020B0503020204020204" pitchFamily="34" charset="-122"/>
              <a:ea typeface="微软雅黑" panose="020B0503020204020204" pitchFamily="34" charset="-122"/>
            </a:endParaRPr>
          </a:p>
        </p:txBody>
      </p:sp>
      <p:cxnSp>
        <p:nvCxnSpPr>
          <p:cNvPr id="22" name="直接箭头连接符 21"/>
          <p:cNvCxnSpPr>
            <a:endCxn id="24" idx="1"/>
          </p:cNvCxnSpPr>
          <p:nvPr/>
        </p:nvCxnSpPr>
        <p:spPr>
          <a:xfrm>
            <a:off x="7365070" y="2200934"/>
            <a:ext cx="10926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510763" y="2070129"/>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支付成功</a:t>
            </a:r>
            <a:endParaRPr lang="zh-CN" altLang="en-US" sz="1100" dirty="0">
              <a:latin typeface="微软雅黑" panose="020B0503020204020204" pitchFamily="34" charset="-122"/>
              <a:ea typeface="微软雅黑" panose="020B0503020204020204" pitchFamily="34" charset="-122"/>
            </a:endParaRPr>
          </a:p>
        </p:txBody>
      </p:sp>
      <p:sp>
        <p:nvSpPr>
          <p:cNvPr id="24" name="矩形 23"/>
          <p:cNvSpPr/>
          <p:nvPr/>
        </p:nvSpPr>
        <p:spPr>
          <a:xfrm>
            <a:off x="8457736" y="2009657"/>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开通成功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5" name="肘形连接符 24"/>
          <p:cNvCxnSpPr>
            <a:stCxn id="15" idx="2"/>
          </p:cNvCxnSpPr>
          <p:nvPr/>
        </p:nvCxnSpPr>
        <p:spPr>
          <a:xfrm rot="5400000" flipH="1">
            <a:off x="1877449" y="1548258"/>
            <a:ext cx="73696" cy="1769726"/>
          </a:xfrm>
          <a:prstGeom prst="bentConnector3">
            <a:avLst>
              <a:gd name="adj1" fmla="val -31019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545525" y="2575417"/>
            <a:ext cx="607860"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不同意</a:t>
            </a:r>
            <a:endParaRPr lang="zh-CN" altLang="en-US" sz="1100" dirty="0">
              <a:latin typeface="微软雅黑" panose="020B0503020204020204" pitchFamily="34" charset="-122"/>
              <a:ea typeface="微软雅黑" panose="020B0503020204020204" pitchFamily="34" charset="-122"/>
            </a:endParaRPr>
          </a:p>
        </p:txBody>
      </p:sp>
      <p:cxnSp>
        <p:nvCxnSpPr>
          <p:cNvPr id="27" name="直接箭头连接符 26"/>
          <p:cNvCxnSpPr>
            <a:stCxn id="17" idx="2"/>
          </p:cNvCxnSpPr>
          <p:nvPr/>
        </p:nvCxnSpPr>
        <p:spPr>
          <a:xfrm>
            <a:off x="6692134" y="2469967"/>
            <a:ext cx="0" cy="474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087753" y="2956520"/>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V4 </a:t>
            </a:r>
            <a:r>
              <a:rPr lang="zh-CN" altLang="en-US" sz="1200" dirty="0" smtClean="0">
                <a:solidFill>
                  <a:schemeClr val="tx1"/>
                </a:solidFill>
                <a:latin typeface="微软雅黑" panose="020B0503020204020204" pitchFamily="34" charset="-122"/>
                <a:ea typeface="微软雅黑" panose="020B0503020204020204" pitchFamily="34" charset="-122"/>
              </a:rPr>
              <a:t>订单中心</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9" name="矩形 28"/>
          <p:cNvSpPr/>
          <p:nvPr/>
        </p:nvSpPr>
        <p:spPr>
          <a:xfrm>
            <a:off x="6315229" y="2508018"/>
            <a:ext cx="748924" cy="261610"/>
          </a:xfrm>
          <a:prstGeom prst="rect">
            <a:avLst/>
          </a:prstGeom>
          <a:solidFill>
            <a:schemeClr val="bg1"/>
          </a:solidFill>
        </p:spPr>
        <p:txBody>
          <a:bodyPr wrap="none">
            <a:spAutoFit/>
          </a:bodyPr>
          <a:lstStyle/>
          <a:p>
            <a:pPr algn="ctr"/>
            <a:r>
              <a:rPr lang="zh-CN" altLang="en-US" sz="1100" dirty="0" smtClean="0">
                <a:latin typeface="微软雅黑" panose="020B0503020204020204" pitchFamily="34" charset="-122"/>
                <a:ea typeface="微软雅黑" panose="020B0503020204020204" pitchFamily="34" charset="-122"/>
              </a:rPr>
              <a:t>支付失败</a:t>
            </a:r>
            <a:endParaRPr lang="zh-CN" altLang="en-US" sz="1100" dirty="0">
              <a:latin typeface="微软雅黑" panose="020B0503020204020204" pitchFamily="34" charset="-122"/>
              <a:ea typeface="微软雅黑" panose="020B0503020204020204" pitchFamily="34" charset="-122"/>
            </a:endParaRPr>
          </a:p>
        </p:txBody>
      </p:sp>
      <p:sp>
        <p:nvSpPr>
          <p:cNvPr id="32" name="矩形 31"/>
          <p:cNvSpPr/>
          <p:nvPr/>
        </p:nvSpPr>
        <p:spPr>
          <a:xfrm>
            <a:off x="8299159" y="5867400"/>
            <a:ext cx="3892841" cy="990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待处理数据问题：</a:t>
            </a:r>
            <a:endParaRPr lang="en-US" altLang="zh-CN" sz="1200" b="1" dirty="0" smtClean="0">
              <a:solidFill>
                <a:srgbClr val="FF0000"/>
              </a:solidFill>
              <a:latin typeface="微软雅黑" panose="020B0503020204020204" pitchFamily="34" charset="-122"/>
              <a:ea typeface="微软雅黑" panose="020B0503020204020204" pitchFamily="34" charset="-122"/>
            </a:endParaRPr>
          </a:p>
          <a:p>
            <a:r>
              <a:rPr lang="zh-CN" altLang="en-US" sz="1200" dirty="0">
                <a:solidFill>
                  <a:schemeClr val="tx1"/>
                </a:solidFill>
                <a:latin typeface="微软雅黑" panose="020B0503020204020204" pitchFamily="34" charset="-122"/>
                <a:ea typeface="微软雅黑" panose="020B0503020204020204" pitchFamily="34" charset="-122"/>
              </a:rPr>
              <a:t>6．当免费版本升级到收费版本以后，需要考虑产品数据是否涉及到迁移；</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81124" y="2188096"/>
            <a:ext cx="172354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企业</a:t>
            </a:r>
            <a:r>
              <a:rPr lang="zh-CN" altLang="en-US" sz="2000" b="1" dirty="0">
                <a:latin typeface="微软雅黑" panose="020B0503020204020204" pitchFamily="34" charset="-122"/>
                <a:ea typeface="微软雅黑" panose="020B0503020204020204" pitchFamily="34" charset="-122"/>
              </a:rPr>
              <a:t>宣传</a:t>
            </a:r>
            <a:r>
              <a:rPr lang="zh-CN" altLang="en-US" sz="2000" b="1" dirty="0" smtClean="0">
                <a:latin typeface="微软雅黑" panose="020B0503020204020204" pitchFamily="34" charset="-122"/>
                <a:ea typeface="微软雅黑" panose="020B0503020204020204" pitchFamily="34" charset="-122"/>
              </a:rPr>
              <a:t>管理</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5454249" y="4319954"/>
            <a:ext cx="1550424"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企业新闻管理</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5454249" y="4768004"/>
            <a:ext cx="1550424"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企业海报管理</a:t>
            </a:r>
            <a:endParaRPr lang="zh-CN" altLang="en-US"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4873618" y="2602323"/>
            <a:ext cx="4180929" cy="377411"/>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企业对外新闻</a:t>
            </a:r>
            <a:r>
              <a:rPr lang="zh-CN" altLang="en-US" sz="1400" dirty="0">
                <a:latin typeface="微软雅黑" panose="020B0503020204020204" pitchFamily="34" charset="-122"/>
                <a:ea typeface="微软雅黑" panose="020B0503020204020204" pitchFamily="34" charset="-122"/>
              </a:rPr>
              <a:t>发布、</a:t>
            </a:r>
            <a:r>
              <a:rPr lang="zh-CN" altLang="en-US" sz="1400" dirty="0" smtClean="0">
                <a:latin typeface="微软雅黑" panose="020B0503020204020204" pitchFamily="34" charset="-122"/>
                <a:ea typeface="微软雅黑" panose="020B0503020204020204" pitchFamily="34" charset="-122"/>
              </a:rPr>
              <a:t>宣传海报、证照等</a:t>
            </a:r>
            <a:endParaRPr lang="en-US" altLang="zh-CN" sz="1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5454249" y="3321940"/>
            <a:ext cx="1550424"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企业证照管理</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5454249" y="3820947"/>
            <a:ext cx="1550424"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商品目录管理</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1124" y="2188096"/>
            <a:ext cx="172354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企业</a:t>
            </a:r>
            <a:r>
              <a:rPr lang="zh-CN" altLang="en-US" sz="2000" b="1" dirty="0">
                <a:latin typeface="微软雅黑" panose="020B0503020204020204" pitchFamily="34" charset="-122"/>
                <a:ea typeface="微软雅黑" panose="020B0503020204020204" pitchFamily="34" charset="-122"/>
              </a:rPr>
              <a:t>宣传</a:t>
            </a:r>
            <a:r>
              <a:rPr lang="zh-CN" altLang="en-US" sz="2000" b="1" dirty="0" smtClean="0">
                <a:latin typeface="微软雅黑" panose="020B0503020204020204" pitchFamily="34" charset="-122"/>
                <a:ea typeface="微软雅黑" panose="020B0503020204020204" pitchFamily="34" charset="-122"/>
              </a:rPr>
              <a:t>管理</a:t>
            </a:r>
            <a:endParaRPr lang="zh-CN" altLang="en-US" sz="20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873618" y="2602323"/>
            <a:ext cx="4180929" cy="377411"/>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企业对外新闻</a:t>
            </a:r>
            <a:r>
              <a:rPr lang="zh-CN" altLang="en-US" sz="1400" dirty="0">
                <a:latin typeface="微软雅黑" panose="020B0503020204020204" pitchFamily="34" charset="-122"/>
                <a:ea typeface="微软雅黑" panose="020B0503020204020204" pitchFamily="34" charset="-122"/>
              </a:rPr>
              <a:t>发布、</a:t>
            </a:r>
            <a:r>
              <a:rPr lang="zh-CN" altLang="en-US" sz="1400" dirty="0" smtClean="0">
                <a:latin typeface="微软雅黑" panose="020B0503020204020204" pitchFamily="34" charset="-122"/>
                <a:ea typeface="微软雅黑" panose="020B0503020204020204" pitchFamily="34" charset="-122"/>
              </a:rPr>
              <a:t>宣传海报、证照等</a:t>
            </a:r>
            <a:endParaRPr lang="en-US" altLang="zh-CN" sz="14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5454249" y="3321940"/>
            <a:ext cx="1550424"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企业证照管理</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4012367" y="914400"/>
            <a:ext cx="1603342" cy="17272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0597" y="1560083"/>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默认分组</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7" name="直接箭头连接符 6"/>
          <p:cNvCxnSpPr>
            <a:stCxn id="4" idx="3"/>
            <a:endCxn id="13" idx="1"/>
          </p:cNvCxnSpPr>
          <p:nvPr/>
        </p:nvCxnSpPr>
        <p:spPr>
          <a:xfrm flipV="1">
            <a:off x="1578222" y="1751360"/>
            <a:ext cx="5732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151482" y="1560082"/>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添加证照</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4" name="直接箭头连接符 13"/>
          <p:cNvCxnSpPr>
            <a:stCxn id="13" idx="3"/>
          </p:cNvCxnSpPr>
          <p:nvPr/>
        </p:nvCxnSpPr>
        <p:spPr>
          <a:xfrm>
            <a:off x="3439107" y="1751360"/>
            <a:ext cx="528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301068" y="1037945"/>
            <a:ext cx="1056524" cy="28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证照名称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26523" y="1048946"/>
            <a:ext cx="2165978"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证照管理</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默认分组上传证照</a:t>
            </a:r>
            <a:endParaRPr lang="zh-CN" altLang="en-US" sz="12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226523" y="376034"/>
            <a:ext cx="110799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证</a:t>
            </a:r>
            <a:r>
              <a:rPr lang="zh-CN" altLang="en-US" b="1" dirty="0" smtClean="0">
                <a:latin typeface="微软雅黑" panose="020B0503020204020204" pitchFamily="34" charset="-122"/>
                <a:ea typeface="微软雅黑" panose="020B0503020204020204" pitchFamily="34" charset="-122"/>
              </a:rPr>
              <a:t>照管理</a:t>
            </a:r>
            <a:endParaRPr lang="zh-CN" altLang="en-US" b="1" dirty="0">
              <a:latin typeface="微软雅黑" panose="020B0503020204020204" pitchFamily="34" charset="-122"/>
              <a:ea typeface="微软雅黑" panose="020B0503020204020204" pitchFamily="34" charset="-122"/>
            </a:endParaRPr>
          </a:p>
        </p:txBody>
      </p:sp>
      <p:sp>
        <p:nvSpPr>
          <p:cNvPr id="25" name="矩形 24"/>
          <p:cNvSpPr/>
          <p:nvPr/>
        </p:nvSpPr>
        <p:spPr>
          <a:xfrm>
            <a:off x="4301068" y="1410690"/>
            <a:ext cx="1056524" cy="28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证照上传</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6" name="矩形 25"/>
          <p:cNvSpPr/>
          <p:nvPr/>
        </p:nvSpPr>
        <p:spPr>
          <a:xfrm>
            <a:off x="4118788" y="1794437"/>
            <a:ext cx="1404000" cy="28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证照关联商品目录</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7" name="矩形 26"/>
          <p:cNvSpPr/>
          <p:nvPr/>
        </p:nvSpPr>
        <p:spPr>
          <a:xfrm>
            <a:off x="4301068" y="2156181"/>
            <a:ext cx="1056524" cy="28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证照预览</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0" name="矩形 29"/>
          <p:cNvSpPr/>
          <p:nvPr/>
        </p:nvSpPr>
        <p:spPr>
          <a:xfrm>
            <a:off x="6203102" y="1603159"/>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保存</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2" name="直接箭头连接符 31"/>
          <p:cNvCxnSpPr>
            <a:stCxn id="28" idx="3"/>
            <a:endCxn id="30" idx="1"/>
          </p:cNvCxnSpPr>
          <p:nvPr/>
        </p:nvCxnSpPr>
        <p:spPr>
          <a:xfrm>
            <a:off x="5615709" y="1778000"/>
            <a:ext cx="587393" cy="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26523" y="3182546"/>
            <a:ext cx="2044149"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证照管理</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添加自定义分组</a:t>
            </a:r>
            <a:endParaRPr lang="zh-CN" altLang="en-US" sz="1200" b="1" dirty="0">
              <a:latin typeface="微软雅黑" panose="020B0503020204020204" pitchFamily="34" charset="-122"/>
              <a:ea typeface="微软雅黑" panose="020B0503020204020204" pitchFamily="34" charset="-122"/>
            </a:endParaRPr>
          </a:p>
        </p:txBody>
      </p:sp>
      <p:sp>
        <p:nvSpPr>
          <p:cNvPr id="41" name="矩形 40"/>
          <p:cNvSpPr/>
          <p:nvPr/>
        </p:nvSpPr>
        <p:spPr>
          <a:xfrm>
            <a:off x="290597" y="3689065"/>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添加证照分组</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2106797" y="3401672"/>
            <a:ext cx="1603342" cy="100460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4" name="直接箭头连接符 43"/>
          <p:cNvCxnSpPr/>
          <p:nvPr/>
        </p:nvCxnSpPr>
        <p:spPr>
          <a:xfrm>
            <a:off x="1578222" y="3903975"/>
            <a:ext cx="528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379047" y="3592948"/>
            <a:ext cx="1056524" cy="28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分组名称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6" name="矩形 45"/>
          <p:cNvSpPr/>
          <p:nvPr/>
        </p:nvSpPr>
        <p:spPr>
          <a:xfrm>
            <a:off x="2379047" y="3965693"/>
            <a:ext cx="1056524" cy="28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分组描述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1" name="矩形 50"/>
          <p:cNvSpPr/>
          <p:nvPr/>
        </p:nvSpPr>
        <p:spPr>
          <a:xfrm>
            <a:off x="4295214" y="3689670"/>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保存</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52" name="直接箭头连接符 51"/>
          <p:cNvCxnSpPr>
            <a:stCxn id="43" idx="3"/>
            <a:endCxn id="51" idx="1"/>
          </p:cNvCxnSpPr>
          <p:nvPr/>
        </p:nvCxnSpPr>
        <p:spPr>
          <a:xfrm flipV="1">
            <a:off x="3710139" y="3880948"/>
            <a:ext cx="585075" cy="23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012367" y="4703083"/>
            <a:ext cx="1603342" cy="17272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90597" y="5348766"/>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自定义</a:t>
            </a:r>
            <a:r>
              <a:rPr lang="zh-CN" altLang="en-US" sz="1200" dirty="0" smtClean="0">
                <a:solidFill>
                  <a:schemeClr val="tx1"/>
                </a:solidFill>
                <a:latin typeface="微软雅黑" panose="020B0503020204020204" pitchFamily="34" charset="-122"/>
                <a:ea typeface="微软雅黑" panose="020B0503020204020204" pitchFamily="34" charset="-122"/>
              </a:rPr>
              <a:t>分组</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66" name="直接箭头连接符 65"/>
          <p:cNvCxnSpPr>
            <a:stCxn id="65" idx="3"/>
            <a:endCxn id="67" idx="1"/>
          </p:cNvCxnSpPr>
          <p:nvPr/>
        </p:nvCxnSpPr>
        <p:spPr>
          <a:xfrm flipV="1">
            <a:off x="1578222" y="5540043"/>
            <a:ext cx="5732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151482" y="5348765"/>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添加证照</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68" name="直接箭头连接符 67"/>
          <p:cNvCxnSpPr>
            <a:stCxn id="67" idx="3"/>
          </p:cNvCxnSpPr>
          <p:nvPr/>
        </p:nvCxnSpPr>
        <p:spPr>
          <a:xfrm>
            <a:off x="3439107" y="5540043"/>
            <a:ext cx="528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4301068" y="4826628"/>
            <a:ext cx="1056524" cy="28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证照名称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226523" y="4837629"/>
            <a:ext cx="2351926"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证照管理</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自定义分组上传证照</a:t>
            </a:r>
            <a:endParaRPr lang="zh-CN" altLang="en-US" sz="1200" b="1" dirty="0">
              <a:latin typeface="微软雅黑" panose="020B0503020204020204" pitchFamily="34" charset="-122"/>
              <a:ea typeface="微软雅黑" panose="020B0503020204020204" pitchFamily="34" charset="-122"/>
            </a:endParaRPr>
          </a:p>
        </p:txBody>
      </p:sp>
      <p:sp>
        <p:nvSpPr>
          <p:cNvPr id="71" name="矩形 70"/>
          <p:cNvSpPr/>
          <p:nvPr/>
        </p:nvSpPr>
        <p:spPr>
          <a:xfrm>
            <a:off x="4301068" y="5199373"/>
            <a:ext cx="1056524" cy="28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证照上传</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2" name="矩形 71"/>
          <p:cNvSpPr/>
          <p:nvPr/>
        </p:nvSpPr>
        <p:spPr>
          <a:xfrm>
            <a:off x="4118788" y="5583120"/>
            <a:ext cx="1404000" cy="28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证照关联商品目录</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3" name="矩形 72"/>
          <p:cNvSpPr/>
          <p:nvPr/>
        </p:nvSpPr>
        <p:spPr>
          <a:xfrm>
            <a:off x="4301068" y="5944864"/>
            <a:ext cx="1056524" cy="28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证照预览</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4" name="矩形 73"/>
          <p:cNvSpPr/>
          <p:nvPr/>
        </p:nvSpPr>
        <p:spPr>
          <a:xfrm>
            <a:off x="6203102" y="5391842"/>
            <a:ext cx="128762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保存</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75" name="直接箭头连接符 74"/>
          <p:cNvCxnSpPr>
            <a:stCxn id="64" idx="3"/>
            <a:endCxn id="74" idx="1"/>
          </p:cNvCxnSpPr>
          <p:nvPr/>
        </p:nvCxnSpPr>
        <p:spPr>
          <a:xfrm>
            <a:off x="5615709" y="5566683"/>
            <a:ext cx="587393" cy="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26523" y="208083"/>
            <a:ext cx="2973891"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企业证照管理</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证照组列表</a:t>
            </a:r>
            <a:endParaRPr lang="zh-CN" altLang="en-US" b="1"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6104039" y="3292342"/>
            <a:ext cx="5614440" cy="2381464"/>
          </a:xfrm>
          <a:prstGeom prst="rect">
            <a:avLst/>
          </a:prstGeom>
        </p:spPr>
      </p:pic>
      <p:pic>
        <p:nvPicPr>
          <p:cNvPr id="14" name="图片 13"/>
          <p:cNvPicPr>
            <a:picLocks noChangeAspect="1"/>
          </p:cNvPicPr>
          <p:nvPr/>
        </p:nvPicPr>
        <p:blipFill>
          <a:blip r:embed="rId4"/>
          <a:stretch>
            <a:fillRect/>
          </a:stretch>
        </p:blipFill>
        <p:spPr>
          <a:xfrm>
            <a:off x="226523" y="3292342"/>
            <a:ext cx="5665210" cy="2379109"/>
          </a:xfrm>
          <a:prstGeom prst="rect">
            <a:avLst/>
          </a:prstGeom>
        </p:spPr>
      </p:pic>
      <p:graphicFrame>
        <p:nvGraphicFramePr>
          <p:cNvPr id="15" name="表格 14"/>
          <p:cNvGraphicFramePr>
            <a:graphicFrameLocks noGrp="1"/>
          </p:cNvGraphicFramePr>
          <p:nvPr/>
        </p:nvGraphicFramePr>
        <p:xfrm>
          <a:off x="207094" y="5833699"/>
          <a:ext cx="11511386" cy="877746"/>
        </p:xfrm>
        <a:graphic>
          <a:graphicData uri="http://schemas.openxmlformats.org/drawingml/2006/table">
            <a:tbl>
              <a:tblPr firstRow="1" bandRow="1">
                <a:tableStyleId>{93296810-A885-4BE3-A3E7-6D5BEEA58F35}</a:tableStyleId>
              </a:tblPr>
              <a:tblGrid>
                <a:gridCol w="1416290">
                  <a:extLst>
                    <a:ext uri="{9D8B030D-6E8A-4147-A177-3AD203B41FA5}">
                      <a16:colId xmlns:a16="http://schemas.microsoft.com/office/drawing/2014/main" val="20000"/>
                    </a:ext>
                  </a:extLst>
                </a:gridCol>
                <a:gridCol w="2056452">
                  <a:extLst>
                    <a:ext uri="{9D8B030D-6E8A-4147-A177-3AD203B41FA5}">
                      <a16:colId xmlns:a16="http://schemas.microsoft.com/office/drawing/2014/main" val="20001"/>
                    </a:ext>
                  </a:extLst>
                </a:gridCol>
                <a:gridCol w="1348638">
                  <a:extLst>
                    <a:ext uri="{9D8B030D-6E8A-4147-A177-3AD203B41FA5}">
                      <a16:colId xmlns:a16="http://schemas.microsoft.com/office/drawing/2014/main" val="20002"/>
                    </a:ext>
                  </a:extLst>
                </a:gridCol>
                <a:gridCol w="1348638">
                  <a:extLst>
                    <a:ext uri="{9D8B030D-6E8A-4147-A177-3AD203B41FA5}">
                      <a16:colId xmlns:a16="http://schemas.microsoft.com/office/drawing/2014/main" val="20003"/>
                    </a:ext>
                  </a:extLst>
                </a:gridCol>
                <a:gridCol w="1335342">
                  <a:extLst>
                    <a:ext uri="{9D8B030D-6E8A-4147-A177-3AD203B41FA5}">
                      <a16:colId xmlns:a16="http://schemas.microsoft.com/office/drawing/2014/main" val="20004"/>
                    </a:ext>
                  </a:extLst>
                </a:gridCol>
                <a:gridCol w="1335342">
                  <a:extLst>
                    <a:ext uri="{9D8B030D-6E8A-4147-A177-3AD203B41FA5}">
                      <a16:colId xmlns:a16="http://schemas.microsoft.com/office/drawing/2014/main" val="20005"/>
                    </a:ext>
                  </a:extLst>
                </a:gridCol>
                <a:gridCol w="1335342">
                  <a:extLst>
                    <a:ext uri="{9D8B030D-6E8A-4147-A177-3AD203B41FA5}">
                      <a16:colId xmlns:a16="http://schemas.microsoft.com/office/drawing/2014/main" val="20006"/>
                    </a:ext>
                  </a:extLst>
                </a:gridCol>
                <a:gridCol w="1335342">
                  <a:extLst>
                    <a:ext uri="{9D8B030D-6E8A-4147-A177-3AD203B41FA5}">
                      <a16:colId xmlns:a16="http://schemas.microsoft.com/office/drawing/2014/main" val="20007"/>
                    </a:ext>
                  </a:extLst>
                </a:gridCol>
              </a:tblGrid>
              <a:tr h="42054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证照类型分组</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证照分组描述</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lt1"/>
                          </a:solidFill>
                          <a:latin typeface="微软雅黑" panose="020B0503020204020204" pitchFamily="34" charset="-122"/>
                          <a:ea typeface="微软雅黑" panose="020B0503020204020204" pitchFamily="34" charset="-122"/>
                          <a:cs typeface="+mn-cs"/>
                        </a:rPr>
                        <a:t>创建时间</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lt1"/>
                          </a:solidFill>
                          <a:latin typeface="微软雅黑" panose="020B0503020204020204" pitchFamily="34" charset="-122"/>
                          <a:ea typeface="微软雅黑" panose="020B0503020204020204" pitchFamily="34" charset="-122"/>
                          <a:cs typeface="+mn-cs"/>
                        </a:rPr>
                        <a:t>类型</a:t>
                      </a: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1" dirty="0" smtClean="0">
                          <a:latin typeface="+mn-lt"/>
                          <a:ea typeface="+mn-ea"/>
                        </a:rPr>
                        <a:t>操作</a:t>
                      </a:r>
                      <a:endParaRPr lang="zh-CN" altLang="en-US" sz="1200" b="0" dirty="0" smtClean="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tc hMerge="1">
                  <a:txBody>
                    <a:bodyPr/>
                    <a:lstStyle/>
                    <a:p>
                      <a:endParaRPr lang="zh-CN"/>
                    </a:p>
                  </a:txBody>
                  <a:tcPr/>
                </a:tc>
                <a:tc hMerge="1">
                  <a:txBody>
                    <a:bodyPr/>
                    <a:lstStyle/>
                    <a:p>
                      <a:endParaRPr lang="zh-CN"/>
                    </a:p>
                  </a:txBody>
                  <a:tcPr anchor="ctr"/>
                </a:tc>
                <a:extLst>
                  <a:ext uri="{0D108BD9-81ED-4DB2-BD59-A6C34878D82A}">
                    <a16:rowId xmlns:a16="http://schemas.microsoft.com/office/drawing/2014/main" val="10000"/>
                  </a:ext>
                </a:extLst>
              </a:tr>
              <a:tr h="43502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dirty="0" smtClean="0">
                          <a:latin typeface="微软雅黑" panose="020B0503020204020204" pitchFamily="34" charset="-122"/>
                          <a:ea typeface="微软雅黑" panose="020B0503020204020204" pitchFamily="34" charset="-122"/>
                        </a:rPr>
                        <a:t>分组名称</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0" dirty="0" smtClean="0">
                          <a:latin typeface="微软雅黑" panose="020B0503020204020204" pitchFamily="34" charset="-122"/>
                          <a:ea typeface="微软雅黑" panose="020B0503020204020204" pitchFamily="34" charset="-122"/>
                        </a:rPr>
                        <a:t>证照分组描述</a:t>
                      </a: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分组创建时间</a:t>
                      </a:r>
                      <a:endParaRPr lang="en-US" altLang="zh-CN" sz="1200" b="0" dirty="0" smtClean="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latin typeface="微软雅黑" panose="020B0503020204020204" pitchFamily="34" charset="-122"/>
                          <a:ea typeface="微软雅黑" panose="020B0503020204020204" pitchFamily="34" charset="-122"/>
                        </a:rPr>
                        <a:t>系统创建</a:t>
                      </a:r>
                      <a:endParaRPr lang="en-US" altLang="zh-CN" sz="1200" b="0" dirty="0" smtClean="0">
                        <a:latin typeface="微软雅黑" panose="020B0503020204020204" pitchFamily="34" charset="-122"/>
                        <a:ea typeface="微软雅黑" panose="020B0503020204020204" pitchFamily="34" charset="-122"/>
                      </a:endParaRPr>
                    </a:p>
                    <a:p>
                      <a:pPr algn="ctr"/>
                      <a:r>
                        <a:rPr lang="zh-CN" altLang="en-US" sz="1200" b="0" dirty="0" smtClean="0">
                          <a:latin typeface="微软雅黑" panose="020B0503020204020204" pitchFamily="34" charset="-122"/>
                          <a:ea typeface="微软雅黑" panose="020B0503020204020204" pitchFamily="34" charset="-122"/>
                        </a:rPr>
                        <a:t>自定义</a:t>
                      </a:r>
                      <a:endParaRPr lang="en-US" altLang="zh-CN" sz="1200" b="0" dirty="0" smtClean="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查看</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b="0" dirty="0" smtClean="0">
                          <a:solidFill>
                            <a:schemeClr val="tx1"/>
                          </a:solidFill>
                          <a:latin typeface="微软雅黑" panose="020B0503020204020204" pitchFamily="34" charset="-122"/>
                          <a:ea typeface="微软雅黑" panose="020B0503020204020204" pitchFamily="34" charset="-122"/>
                        </a:rPr>
                        <a:t>查看</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chemeClr val="bg1">
                              <a:lumMod val="75000"/>
                            </a:schemeClr>
                          </a:solidFill>
                          <a:latin typeface="微软雅黑" panose="020B0503020204020204" pitchFamily="34" charset="-122"/>
                          <a:ea typeface="微软雅黑" panose="020B0503020204020204" pitchFamily="34" charset="-122"/>
                        </a:rPr>
                        <a:t>修改</a:t>
                      </a:r>
                      <a:endParaRPr lang="en-US" altLang="zh-CN" sz="1200" b="0" dirty="0" smtClean="0">
                        <a:solidFill>
                          <a:schemeClr val="bg1">
                            <a:lumMod val="75000"/>
                          </a:schemeClr>
                        </a:solidFill>
                        <a:latin typeface="微软雅黑" panose="020B0503020204020204" pitchFamily="34" charset="-122"/>
                        <a:ea typeface="微软雅黑" panose="020B0503020204020204" pitchFamily="34" charset="-122"/>
                      </a:endParaRPr>
                    </a:p>
                    <a:p>
                      <a:pPr algn="ctr"/>
                      <a:r>
                        <a:rPr lang="zh-CN" altLang="en-US" sz="1200" b="0" dirty="0" smtClean="0">
                          <a:solidFill>
                            <a:schemeClr val="tx1"/>
                          </a:solidFill>
                          <a:latin typeface="微软雅黑" panose="020B0503020204020204" pitchFamily="34" charset="-122"/>
                          <a:ea typeface="微软雅黑" panose="020B0503020204020204" pitchFamily="34" charset="-122"/>
                        </a:rPr>
                        <a:t>修改</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添加证照</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b="0" dirty="0" smtClean="0">
                          <a:solidFill>
                            <a:schemeClr val="tx1"/>
                          </a:solidFill>
                          <a:latin typeface="微软雅黑" panose="020B0503020204020204" pitchFamily="34" charset="-122"/>
                          <a:ea typeface="微软雅黑" panose="020B0503020204020204" pitchFamily="34" charset="-122"/>
                        </a:rPr>
                        <a:t>添加证照</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b="0" dirty="0" smtClean="0">
                          <a:solidFill>
                            <a:schemeClr val="bg1">
                              <a:lumMod val="75000"/>
                            </a:schemeClr>
                          </a:solidFill>
                          <a:latin typeface="微软雅黑" panose="020B0503020204020204" pitchFamily="34" charset="-122"/>
                          <a:ea typeface="微软雅黑" panose="020B0503020204020204" pitchFamily="34" charset="-122"/>
                        </a:rPr>
                        <a:t>删除</a:t>
                      </a:r>
                      <a:endParaRPr lang="en-US" altLang="zh-CN" sz="1200" b="0" dirty="0" smtClean="0">
                        <a:solidFill>
                          <a:schemeClr val="bg1">
                            <a:lumMod val="75000"/>
                          </a:schemeClr>
                        </a:solidFill>
                        <a:latin typeface="微软雅黑" panose="020B0503020204020204" pitchFamily="34" charset="-122"/>
                        <a:ea typeface="微软雅黑" panose="020B0503020204020204" pitchFamily="34" charset="-122"/>
                      </a:endParaRPr>
                    </a:p>
                    <a:p>
                      <a:pPr algn="ctr"/>
                      <a:r>
                        <a:rPr lang="zh-CN" altLang="en-US" sz="1200" b="0" dirty="0" smtClean="0">
                          <a:solidFill>
                            <a:schemeClr val="tx1"/>
                          </a:solidFill>
                          <a:latin typeface="微软雅黑" panose="020B0503020204020204" pitchFamily="34" charset="-122"/>
                          <a:ea typeface="微软雅黑" panose="020B0503020204020204" pitchFamily="34" charset="-122"/>
                        </a:rPr>
                        <a:t>删除</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bl>
          </a:graphicData>
        </a:graphic>
      </p:graphicFrame>
      <p:pic>
        <p:nvPicPr>
          <p:cNvPr id="17" name="图片 16"/>
          <p:cNvPicPr>
            <a:picLocks noChangeAspect="1"/>
          </p:cNvPicPr>
          <p:nvPr/>
        </p:nvPicPr>
        <p:blipFill>
          <a:blip r:embed="rId5"/>
          <a:stretch>
            <a:fillRect/>
          </a:stretch>
        </p:blipFill>
        <p:spPr>
          <a:xfrm>
            <a:off x="228239" y="699103"/>
            <a:ext cx="11469094" cy="2430991"/>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26523" y="768221"/>
            <a:ext cx="10618237" cy="5309119"/>
          </a:xfrm>
          <a:prstGeom prst="rect">
            <a:avLst/>
          </a:prstGeom>
        </p:spPr>
      </p:pic>
      <p:sp>
        <p:nvSpPr>
          <p:cNvPr id="3" name="文本框 2"/>
          <p:cNvSpPr txBox="1"/>
          <p:nvPr/>
        </p:nvSpPr>
        <p:spPr>
          <a:xfrm>
            <a:off x="226523" y="208083"/>
            <a:ext cx="2743059"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企业证照管理</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添加证照</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33128" y="2481331"/>
            <a:ext cx="11971520" cy="246835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81124" y="2188096"/>
            <a:ext cx="198002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企业小程序管理</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5495926" y="3414885"/>
            <a:ext cx="1550424"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企业订阅服务</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5495926" y="3862935"/>
            <a:ext cx="1550424"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企业名片管理</a:t>
            </a:r>
            <a:endParaRPr lang="zh-CN" altLang="en-US"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281124" y="2597459"/>
            <a:ext cx="1980029"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企业小程序维护和使用</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07505" y="2384766"/>
            <a:ext cx="11638999" cy="198607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81124" y="2188096"/>
            <a:ext cx="1452880" cy="39878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企业英文版</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4490085" y="2597150"/>
            <a:ext cx="4555490" cy="41402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非国内</a:t>
            </a:r>
            <a:r>
              <a:rPr lang="en-US" altLang="zh-CN" sz="1400" dirty="0" smtClean="0">
                <a:latin typeface="微软雅黑" panose="020B0503020204020204" pitchFamily="34" charset="-122"/>
                <a:ea typeface="微软雅黑" panose="020B0503020204020204" pitchFamily="34" charset="-122"/>
              </a:rPr>
              <a:t>IP</a:t>
            </a:r>
            <a:r>
              <a:rPr lang="zh-CN" altLang="en-US" sz="1400" dirty="0" smtClean="0">
                <a:latin typeface="微软雅黑" panose="020B0503020204020204" pitchFamily="34" charset="-122"/>
                <a:ea typeface="微软雅黑" panose="020B0503020204020204" pitchFamily="34" charset="-122"/>
              </a:rPr>
              <a:t>扫码时，展示商品信息为英文版</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5. 高级版--英文网页"/>
          <p:cNvPicPr>
            <a:picLocks noChangeAspect="1"/>
          </p:cNvPicPr>
          <p:nvPr>
            <p:custDataLst>
              <p:tags r:id="rId1"/>
            </p:custDataLst>
          </p:nvPr>
        </p:nvPicPr>
        <p:blipFill>
          <a:blip r:embed="rId4"/>
          <a:stretch>
            <a:fillRect/>
          </a:stretch>
        </p:blipFill>
        <p:spPr>
          <a:xfrm>
            <a:off x="0" y="0"/>
            <a:ext cx="2765425" cy="6858000"/>
          </a:xfrm>
          <a:prstGeom prst="rect">
            <a:avLst/>
          </a:prstGeom>
        </p:spPr>
      </p:pic>
      <p:pic>
        <p:nvPicPr>
          <p:cNvPr id="3" name="图片 2"/>
          <p:cNvPicPr>
            <a:picLocks noChangeAspect="1"/>
          </p:cNvPicPr>
          <p:nvPr/>
        </p:nvPicPr>
        <p:blipFill>
          <a:blip r:embed="rId5"/>
          <a:stretch>
            <a:fillRect/>
          </a:stretch>
        </p:blipFill>
        <p:spPr>
          <a:xfrm>
            <a:off x="2997200" y="327025"/>
            <a:ext cx="3931920" cy="2804795"/>
          </a:xfrm>
          <a:prstGeom prst="rect">
            <a:avLst/>
          </a:prstGeom>
        </p:spPr>
      </p:pic>
      <p:pic>
        <p:nvPicPr>
          <p:cNvPr id="6" name="图片 5"/>
          <p:cNvPicPr>
            <a:picLocks noChangeAspect="1"/>
          </p:cNvPicPr>
          <p:nvPr/>
        </p:nvPicPr>
        <p:blipFill>
          <a:blip r:embed="rId6"/>
          <a:stretch>
            <a:fillRect/>
          </a:stretch>
        </p:blipFill>
        <p:spPr>
          <a:xfrm>
            <a:off x="2941955" y="5083810"/>
            <a:ext cx="4530090" cy="1646555"/>
          </a:xfrm>
          <a:prstGeom prst="rect">
            <a:avLst/>
          </a:prstGeom>
        </p:spPr>
      </p:pic>
      <p:pic>
        <p:nvPicPr>
          <p:cNvPr id="7" name="图片 6"/>
          <p:cNvPicPr>
            <a:picLocks noChangeAspect="1"/>
          </p:cNvPicPr>
          <p:nvPr/>
        </p:nvPicPr>
        <p:blipFill>
          <a:blip r:embed="rId7"/>
          <a:stretch>
            <a:fillRect/>
          </a:stretch>
        </p:blipFill>
        <p:spPr>
          <a:xfrm>
            <a:off x="7818755" y="1847215"/>
            <a:ext cx="3996690" cy="3044825"/>
          </a:xfrm>
          <a:prstGeom prst="rect">
            <a:avLst/>
          </a:prstGeom>
        </p:spPr>
      </p:pic>
      <p:sp>
        <p:nvSpPr>
          <p:cNvPr id="9" name="文本框 8"/>
          <p:cNvSpPr txBox="1"/>
          <p:nvPr/>
        </p:nvSpPr>
        <p:spPr>
          <a:xfrm>
            <a:off x="7259955" y="511810"/>
            <a:ext cx="4555490" cy="414020"/>
          </a:xfrm>
          <a:prstGeom prst="rect">
            <a:avLst/>
          </a:prstGeom>
          <a:noFill/>
        </p:spPr>
        <p:txBody>
          <a:bodyPr wrap="square" rtlCol="0">
            <a:spAutoFit/>
          </a:bodyPr>
          <a:lstStyle/>
          <a:p>
            <a:pPr marL="285750" indent="-285750">
              <a:lnSpc>
                <a:spcPct val="150000"/>
              </a:lnSpc>
              <a:buFont typeface="Wingdings" panose="05000000000000000000" charset="0"/>
              <a:buChar char="Ø"/>
            </a:pPr>
            <a:r>
              <a:rPr lang="zh-CN" sz="1400" dirty="0" smtClean="0">
                <a:latin typeface="微软雅黑" panose="020B0503020204020204" pitchFamily="34" charset="-122"/>
                <a:ea typeface="微软雅黑" panose="020B0503020204020204" pitchFamily="34" charset="-122"/>
              </a:rPr>
              <a:t>图片：高级版用户维护的商品信息中的图片</a:t>
            </a:r>
          </a:p>
        </p:txBody>
      </p:sp>
      <p:sp>
        <p:nvSpPr>
          <p:cNvPr id="10" name="文本框 9"/>
          <p:cNvSpPr txBox="1"/>
          <p:nvPr/>
        </p:nvSpPr>
        <p:spPr>
          <a:xfrm>
            <a:off x="2916555" y="3398520"/>
            <a:ext cx="4555490" cy="1060450"/>
          </a:xfrm>
          <a:prstGeom prst="rect">
            <a:avLst/>
          </a:prstGeom>
          <a:noFill/>
        </p:spPr>
        <p:txBody>
          <a:bodyPr wrap="square" rtlCol="0">
            <a:spAutoFit/>
          </a:bodyPr>
          <a:lstStyle/>
          <a:p>
            <a:pPr indent="0">
              <a:lnSpc>
                <a:spcPct val="150000"/>
              </a:lnSpc>
              <a:buFont typeface="Wingdings" panose="05000000000000000000" charset="0"/>
              <a:buNone/>
            </a:pPr>
            <a:r>
              <a:rPr lang="zh-CN" sz="1400" dirty="0" smtClean="0">
                <a:latin typeface="微软雅黑" panose="020B0503020204020204" pitchFamily="34" charset="-122"/>
                <a:ea typeface="微软雅黑" panose="020B0503020204020204" pitchFamily="34" charset="-122"/>
              </a:rPr>
              <a:t>高级版用户在后台维护的</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编辑</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英文版</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商品信息</a:t>
            </a: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sz="1400" dirty="0" smtClean="0">
                <a:latin typeface="微软雅黑" panose="020B0503020204020204" pitchFamily="34" charset="-122"/>
                <a:ea typeface="微软雅黑" panose="020B0503020204020204" pitchFamily="34" charset="-122"/>
              </a:rPr>
              <a:t>GPC</a:t>
            </a:r>
            <a:r>
              <a:rPr lang="zh-CN" altLang="en-US" sz="1400" dirty="0" smtClean="0">
                <a:latin typeface="微软雅黑" panose="020B0503020204020204" pitchFamily="34" charset="-122"/>
                <a:ea typeface="微软雅黑" panose="020B0503020204020204" pitchFamily="34" charset="-122"/>
              </a:rPr>
              <a:t>：显示第四级分类及分类数字代码；</a:t>
            </a:r>
          </a:p>
          <a:p>
            <a:pPr marL="285750" indent="-285750">
              <a:lnSpc>
                <a:spcPct val="150000"/>
              </a:lnSpc>
              <a:buFont typeface="Wingdings" panose="05000000000000000000" charset="0"/>
              <a:buChar char="Ø"/>
            </a:pPr>
            <a:r>
              <a:rPr lang="zh-CN" altLang="en-US" sz="1400" dirty="0" smtClean="0">
                <a:latin typeface="微软雅黑" panose="020B0503020204020204" pitchFamily="34" charset="-122"/>
                <a:ea typeface="微软雅黑" panose="020B0503020204020204" pitchFamily="34" charset="-122"/>
              </a:rPr>
              <a:t>原产国</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地：Country Or Region Of Origin</a:t>
            </a:r>
          </a:p>
        </p:txBody>
      </p:sp>
      <p:sp>
        <p:nvSpPr>
          <p:cNvPr id="11" name="矩形 10"/>
          <p:cNvSpPr/>
          <p:nvPr/>
        </p:nvSpPr>
        <p:spPr>
          <a:xfrm>
            <a:off x="8049260" y="2085340"/>
            <a:ext cx="2249805" cy="2819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721850" y="1717040"/>
            <a:ext cx="1334135" cy="368300"/>
          </a:xfrm>
          <a:prstGeom prst="rect">
            <a:avLst/>
          </a:prstGeom>
          <a:solidFill>
            <a:schemeClr val="bg1"/>
          </a:solidFill>
        </p:spPr>
        <p:txBody>
          <a:bodyPr wrap="square" rtlCol="0" anchor="t">
            <a:spAutoFit/>
          </a:bodyPr>
          <a:lstStyle/>
          <a:p>
            <a:pPr marL="285750" indent="-285750">
              <a:lnSpc>
                <a:spcPct val="150000"/>
              </a:lnSpc>
              <a:buFont typeface="Wingdings" panose="05000000000000000000" charset="0"/>
              <a:buChar char="Ø"/>
            </a:pPr>
            <a:r>
              <a:rPr lang="zh-CN" sz="1200" dirty="0" smtClean="0">
                <a:solidFill>
                  <a:srgbClr val="FF0000"/>
                </a:solidFill>
                <a:latin typeface="微软雅黑" panose="020B0503020204020204" pitchFamily="34" charset="-122"/>
                <a:ea typeface="微软雅黑" panose="020B0503020204020204" pitchFamily="34" charset="-122"/>
                <a:sym typeface="+mn-ea"/>
              </a:rPr>
              <a:t>商品名称片</a:t>
            </a:r>
            <a:endParaRPr lang="zh-CN" altLang="en-US" sz="1200" dirty="0" smtClean="0">
              <a:solidFill>
                <a:srgbClr val="FF0000"/>
              </a:solidFill>
              <a:latin typeface="微软雅黑" panose="020B0503020204020204" pitchFamily="34" charset="-122"/>
              <a:ea typeface="微软雅黑" panose="020B0503020204020204" pitchFamily="34" charset="-122"/>
              <a:sym typeface="+mn-ea"/>
            </a:endParaRPr>
          </a:p>
        </p:txBody>
      </p:sp>
      <p:sp>
        <p:nvSpPr>
          <p:cNvPr id="15" name="矩形 14"/>
          <p:cNvSpPr/>
          <p:nvPr/>
        </p:nvSpPr>
        <p:spPr>
          <a:xfrm>
            <a:off x="8058785" y="2404110"/>
            <a:ext cx="957580" cy="2819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093835" y="2404110"/>
            <a:ext cx="1205865" cy="368300"/>
          </a:xfrm>
          <a:prstGeom prst="rect">
            <a:avLst/>
          </a:prstGeom>
          <a:solidFill>
            <a:schemeClr val="bg1"/>
          </a:solidFill>
        </p:spPr>
        <p:txBody>
          <a:bodyPr wrap="square" rtlCol="0" anchor="t">
            <a:spAutoFit/>
          </a:bodyPr>
          <a:lstStyle/>
          <a:p>
            <a:pPr marL="285750" indent="-285750">
              <a:lnSpc>
                <a:spcPct val="150000"/>
              </a:lnSpc>
              <a:buFont typeface="Wingdings" panose="05000000000000000000" charset="0"/>
              <a:buChar char="Ø"/>
            </a:pPr>
            <a:r>
              <a:rPr lang="zh-CN" sz="1200" dirty="0" smtClean="0">
                <a:solidFill>
                  <a:srgbClr val="FF0000"/>
                </a:solidFill>
                <a:latin typeface="微软雅黑" panose="020B0503020204020204" pitchFamily="34" charset="-122"/>
                <a:ea typeface="微软雅黑" panose="020B0503020204020204" pitchFamily="34" charset="-122"/>
                <a:sym typeface="+mn-ea"/>
              </a:rPr>
              <a:t>企业名称</a:t>
            </a:r>
            <a:endParaRPr lang="zh-CN" altLang="en-US" sz="1200" dirty="0" smtClean="0">
              <a:solidFill>
                <a:srgbClr val="FF0000"/>
              </a:solidFill>
              <a:latin typeface="微软雅黑" panose="020B0503020204020204" pitchFamily="34" charset="-122"/>
              <a:ea typeface="微软雅黑" panose="020B0503020204020204" pitchFamily="34" charset="-122"/>
              <a:sym typeface="+mn-ea"/>
            </a:endParaRPr>
          </a:p>
        </p:txBody>
      </p:sp>
      <p:sp>
        <p:nvSpPr>
          <p:cNvPr id="17" name="文本框 16"/>
          <p:cNvSpPr txBox="1"/>
          <p:nvPr/>
        </p:nvSpPr>
        <p:spPr>
          <a:xfrm>
            <a:off x="7559675" y="5311140"/>
            <a:ext cx="4555490" cy="1383665"/>
          </a:xfrm>
          <a:prstGeom prst="rect">
            <a:avLst/>
          </a:prstGeom>
          <a:noFill/>
        </p:spPr>
        <p:txBody>
          <a:bodyPr wrap="square" rtlCol="0">
            <a:spAutoFit/>
          </a:bodyPr>
          <a:lstStyle/>
          <a:p>
            <a:pPr indent="0">
              <a:lnSpc>
                <a:spcPct val="150000"/>
              </a:lnSpc>
              <a:buFont typeface="Wingdings" panose="05000000000000000000" charset="0"/>
              <a:buNone/>
            </a:pPr>
            <a:r>
              <a:rPr lang="zh-CN" sz="1400" dirty="0" smtClean="0">
                <a:latin typeface="微软雅黑" panose="020B0503020204020204" pitchFamily="34" charset="-122"/>
                <a:ea typeface="微软雅黑" panose="020B0503020204020204" pitchFamily="34" charset="-122"/>
              </a:rPr>
              <a:t>高级版用户在后台维护的</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编辑</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英文版</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企业信息</a:t>
            </a: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sz="1400" dirty="0" smtClean="0">
                <a:latin typeface="微软雅黑" panose="020B0503020204020204" pitchFamily="34" charset="-122"/>
                <a:ea typeface="微软雅黑" panose="020B0503020204020204" pitchFamily="34" charset="-122"/>
              </a:rPr>
              <a:t>Company Address（企业地址）：企业注册地址；</a:t>
            </a:r>
          </a:p>
          <a:p>
            <a:pPr marL="285750" indent="-285750">
              <a:lnSpc>
                <a:spcPct val="150000"/>
              </a:lnSpc>
              <a:buFont typeface="Wingdings" panose="05000000000000000000" charset="0"/>
              <a:buChar char="Ø"/>
            </a:pPr>
            <a:r>
              <a:rPr lang="zh-CN" altLang="en-US" sz="1400" dirty="0" smtClean="0">
                <a:latin typeface="微软雅黑" panose="020B0503020204020204" pitchFamily="34" charset="-122"/>
                <a:ea typeface="微软雅黑" panose="020B0503020204020204" pitchFamily="34" charset="-122"/>
              </a:rPr>
              <a:t>GS1 Company Prefix（厂商识别代码）：当前商品的厂商识别代码前缀。</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76148" y="235445"/>
            <a:ext cx="3005951"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高级版二维码激活、编辑</a:t>
            </a:r>
            <a:endParaRPr lang="zh-CN" altLang="en-US" sz="2000" b="1" dirty="0">
              <a:latin typeface="微软雅黑" panose="020B0503020204020204" pitchFamily="34" charset="-122"/>
              <a:ea typeface="微软雅黑" panose="020B0503020204020204" pitchFamily="34" charset="-122"/>
            </a:endParaRPr>
          </a:p>
        </p:txBody>
      </p:sp>
      <p:sp>
        <p:nvSpPr>
          <p:cNvPr id="96" name="圆角矩形 95"/>
          <p:cNvSpPr/>
          <p:nvPr/>
        </p:nvSpPr>
        <p:spPr>
          <a:xfrm>
            <a:off x="697116" y="1621770"/>
            <a:ext cx="1287182" cy="381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大库数据</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8" name="矩形 97"/>
          <p:cNvSpPr/>
          <p:nvPr/>
        </p:nvSpPr>
        <p:spPr>
          <a:xfrm>
            <a:off x="3401406" y="1621770"/>
            <a:ext cx="1287182" cy="3809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二维码激活列表</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01" name="菱形 100"/>
          <p:cNvSpPr/>
          <p:nvPr/>
        </p:nvSpPr>
        <p:spPr>
          <a:xfrm>
            <a:off x="5241214" y="1543194"/>
            <a:ext cx="1033058"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是否激活</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427840" y="954393"/>
            <a:ext cx="1643399"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1. </a:t>
            </a:r>
            <a:r>
              <a:rPr lang="zh-CN" altLang="en-US" sz="1400" dirty="0" smtClean="0">
                <a:latin typeface="微软雅黑" panose="020B0503020204020204" pitchFamily="34" charset="-122"/>
                <a:ea typeface="微软雅黑" panose="020B0503020204020204" pitchFamily="34" charset="-122"/>
              </a:rPr>
              <a:t>商品二维码激活</a:t>
            </a:r>
            <a:endParaRPr lang="zh-CN" altLang="en-US" sz="1400" dirty="0">
              <a:latin typeface="微软雅黑" panose="020B0503020204020204" pitchFamily="34" charset="-122"/>
              <a:ea typeface="微软雅黑" panose="020B0503020204020204" pitchFamily="34" charset="-122"/>
            </a:endParaRPr>
          </a:p>
        </p:txBody>
      </p:sp>
      <p:sp>
        <p:nvSpPr>
          <p:cNvPr id="18" name="圆角矩形 17"/>
          <p:cNvSpPr/>
          <p:nvPr/>
        </p:nvSpPr>
        <p:spPr>
          <a:xfrm>
            <a:off x="1706338" y="2896165"/>
            <a:ext cx="1352496" cy="381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标签商城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3547266" y="2888515"/>
            <a:ext cx="1287182" cy="3809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单品防伪码</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签</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2" name="菱形 21"/>
          <p:cNvSpPr/>
          <p:nvPr/>
        </p:nvSpPr>
        <p:spPr>
          <a:xfrm>
            <a:off x="5269311" y="2809939"/>
            <a:ext cx="976865" cy="538064"/>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是否购买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8891144" y="1621681"/>
            <a:ext cx="1287182" cy="381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激活二维码</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29" name="矩形 28"/>
          <p:cNvSpPr/>
          <p:nvPr/>
        </p:nvSpPr>
        <p:spPr>
          <a:xfrm>
            <a:off x="6398277" y="2948165"/>
            <a:ext cx="338555" cy="276999"/>
          </a:xfrm>
          <a:prstGeom prst="rect">
            <a:avLst/>
          </a:prstGeom>
          <a:noFill/>
        </p:spPr>
        <p:txBody>
          <a:bodyPr wrap="none">
            <a:spAutoFit/>
          </a:bodyPr>
          <a:lstStyle/>
          <a:p>
            <a:pPr algn="ctr"/>
            <a:r>
              <a:rPr lang="zh-CN" altLang="en-US" sz="1200" dirty="0" smtClean="0">
                <a:latin typeface="微软雅黑" panose="020B0503020204020204" pitchFamily="34" charset="-122"/>
                <a:ea typeface="微软雅黑" panose="020B0503020204020204" pitchFamily="34" charset="-122"/>
              </a:rPr>
              <a:t>是</a:t>
            </a:r>
            <a:endParaRPr lang="en-US" altLang="zh-CN" sz="1200" dirty="0" smtClean="0">
              <a:latin typeface="微软雅黑" panose="020B0503020204020204" pitchFamily="34" charset="-122"/>
              <a:ea typeface="微软雅黑" panose="020B0503020204020204" pitchFamily="34" charset="-122"/>
            </a:endParaRPr>
          </a:p>
        </p:txBody>
      </p:sp>
      <p:sp>
        <p:nvSpPr>
          <p:cNvPr id="31" name="矩形 30"/>
          <p:cNvSpPr/>
          <p:nvPr/>
        </p:nvSpPr>
        <p:spPr>
          <a:xfrm>
            <a:off x="6988858" y="2888514"/>
            <a:ext cx="1287182" cy="3809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购买成功</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40" name="矩形 39"/>
          <p:cNvSpPr/>
          <p:nvPr/>
        </p:nvSpPr>
        <p:spPr>
          <a:xfrm>
            <a:off x="10679612" y="1673681"/>
            <a:ext cx="492443" cy="276999"/>
          </a:xfrm>
          <a:prstGeom prst="rect">
            <a:avLst/>
          </a:prstGeom>
          <a:noFill/>
        </p:spPr>
        <p:txBody>
          <a:bodyPr wrap="none">
            <a:spAutoFit/>
          </a:bodyPr>
          <a:lstStyle/>
          <a:p>
            <a:pPr algn="ctr"/>
            <a:r>
              <a:rPr lang="zh-CN" altLang="en-US" sz="1200" dirty="0" smtClean="0">
                <a:latin typeface="微软雅黑" panose="020B0503020204020204" pitchFamily="34" charset="-122"/>
                <a:ea typeface="微软雅黑" panose="020B0503020204020204" pitchFamily="34" charset="-122"/>
              </a:rPr>
              <a:t>预览</a:t>
            </a:r>
            <a:endParaRPr lang="en-US" altLang="zh-CN" sz="1200" dirty="0" smtClean="0">
              <a:latin typeface="微软雅黑" panose="020B0503020204020204" pitchFamily="34" charset="-122"/>
              <a:ea typeface="微软雅黑" panose="020B0503020204020204" pitchFamily="34" charset="-122"/>
            </a:endParaRPr>
          </a:p>
        </p:txBody>
      </p:sp>
      <p:cxnSp>
        <p:nvCxnSpPr>
          <p:cNvPr id="9" name="直接箭头连接符 8"/>
          <p:cNvCxnSpPr>
            <a:stCxn id="96" idx="3"/>
            <a:endCxn id="98" idx="1"/>
          </p:cNvCxnSpPr>
          <p:nvPr/>
        </p:nvCxnSpPr>
        <p:spPr>
          <a:xfrm flipV="1">
            <a:off x="1984298" y="1812227"/>
            <a:ext cx="1417108" cy="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8" idx="3"/>
            <a:endCxn id="101" idx="1"/>
          </p:cNvCxnSpPr>
          <p:nvPr/>
        </p:nvCxnSpPr>
        <p:spPr>
          <a:xfrm flipV="1">
            <a:off x="4688588" y="1812226"/>
            <a:ext cx="552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8" idx="3"/>
            <a:endCxn id="20" idx="1"/>
          </p:cNvCxnSpPr>
          <p:nvPr/>
        </p:nvCxnSpPr>
        <p:spPr>
          <a:xfrm flipV="1">
            <a:off x="3058834" y="3078972"/>
            <a:ext cx="488432" cy="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0" idx="3"/>
            <a:endCxn id="22" idx="1"/>
          </p:cNvCxnSpPr>
          <p:nvPr/>
        </p:nvCxnSpPr>
        <p:spPr>
          <a:xfrm flipV="1">
            <a:off x="4834448" y="3078971"/>
            <a:ext cx="4348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2" idx="3"/>
            <a:endCxn id="31" idx="1"/>
          </p:cNvCxnSpPr>
          <p:nvPr/>
        </p:nvCxnSpPr>
        <p:spPr>
          <a:xfrm>
            <a:off x="6246176" y="3078971"/>
            <a:ext cx="742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102676" y="1621768"/>
            <a:ext cx="1287182" cy="3809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激活成功</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69" name="直接箭头连接符 68"/>
          <p:cNvCxnSpPr>
            <a:stCxn id="101" idx="3"/>
            <a:endCxn id="75" idx="1"/>
          </p:cNvCxnSpPr>
          <p:nvPr/>
        </p:nvCxnSpPr>
        <p:spPr>
          <a:xfrm flipV="1">
            <a:off x="6274272" y="1812225"/>
            <a:ext cx="8284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394933" y="1673726"/>
            <a:ext cx="492444" cy="276999"/>
          </a:xfrm>
          <a:prstGeom prst="rect">
            <a:avLst/>
          </a:prstGeom>
          <a:noFill/>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激活</a:t>
            </a:r>
            <a:endParaRPr lang="en-US" altLang="zh-CN" sz="1200" dirty="0" smtClean="0">
              <a:latin typeface="微软雅黑" panose="020B0503020204020204" pitchFamily="34" charset="-122"/>
              <a:ea typeface="微软雅黑" panose="020B0503020204020204" pitchFamily="34" charset="-122"/>
            </a:endParaRPr>
          </a:p>
        </p:txBody>
      </p:sp>
      <p:cxnSp>
        <p:nvCxnSpPr>
          <p:cNvPr id="71" name="直接箭头连接符 70"/>
          <p:cNvCxnSpPr>
            <a:stCxn id="75" idx="3"/>
            <a:endCxn id="23" idx="1"/>
          </p:cNvCxnSpPr>
          <p:nvPr/>
        </p:nvCxnSpPr>
        <p:spPr>
          <a:xfrm flipV="1">
            <a:off x="8389858" y="1812181"/>
            <a:ext cx="501286" cy="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23" idx="3"/>
            <a:endCxn id="40" idx="1"/>
          </p:cNvCxnSpPr>
          <p:nvPr/>
        </p:nvCxnSpPr>
        <p:spPr>
          <a:xfrm>
            <a:off x="10178326" y="1812181"/>
            <a:ext cx="501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8891144" y="2895566"/>
            <a:ext cx="1287182" cy="3809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防伪签</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码列表（直接可用）</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cxnSp>
        <p:nvCxnSpPr>
          <p:cNvPr id="81" name="直接箭头连接符 80"/>
          <p:cNvCxnSpPr>
            <a:stCxn id="31" idx="3"/>
            <a:endCxn id="87" idx="1"/>
          </p:cNvCxnSpPr>
          <p:nvPr/>
        </p:nvCxnSpPr>
        <p:spPr>
          <a:xfrm>
            <a:off x="8276040" y="3078971"/>
            <a:ext cx="615104" cy="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87" idx="0"/>
            <a:endCxn id="23" idx="2"/>
          </p:cNvCxnSpPr>
          <p:nvPr/>
        </p:nvCxnSpPr>
        <p:spPr>
          <a:xfrm flipV="1">
            <a:off x="9534735" y="2002681"/>
            <a:ext cx="0" cy="89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9104551" y="2326310"/>
            <a:ext cx="860364" cy="276999"/>
          </a:xfrm>
          <a:prstGeom prst="rect">
            <a:avLst/>
          </a:prstGeom>
          <a:solidFill>
            <a:schemeClr val="bg1"/>
          </a:solidFill>
        </p:spPr>
        <p:txBody>
          <a:bodyPr wrap="none">
            <a:spAutoFit/>
          </a:bodyPr>
          <a:lstStyle/>
          <a:p>
            <a:pPr algn="ctr"/>
            <a:r>
              <a:rPr lang="zh-CN" altLang="en-US" sz="1200" dirty="0" smtClean="0">
                <a:latin typeface="微软雅黑" panose="020B0503020204020204" pitchFamily="34" charset="-122"/>
                <a:ea typeface="微软雅黑" panose="020B0503020204020204" pitchFamily="34" charset="-122"/>
              </a:rPr>
              <a:t>绑定</a:t>
            </a:r>
            <a:r>
              <a:rPr lang="en-US" altLang="zh-CN" sz="1200" dirty="0" smtClean="0">
                <a:latin typeface="微软雅黑" panose="020B0503020204020204" pitchFamily="34" charset="-122"/>
                <a:ea typeface="微软雅黑" panose="020B0503020204020204" pitchFamily="34" charset="-122"/>
              </a:rPr>
              <a:t>GTIN</a:t>
            </a:r>
          </a:p>
        </p:txBody>
      </p:sp>
      <p:sp>
        <p:nvSpPr>
          <p:cNvPr id="118" name="矩形 117"/>
          <p:cNvSpPr/>
          <p:nvPr/>
        </p:nvSpPr>
        <p:spPr>
          <a:xfrm>
            <a:off x="2935107" y="5522705"/>
            <a:ext cx="933095"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编辑</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9" name="矩形 118"/>
          <p:cNvSpPr/>
          <p:nvPr/>
        </p:nvSpPr>
        <p:spPr>
          <a:xfrm>
            <a:off x="760216" y="5523039"/>
            <a:ext cx="1456663"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已激活</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1"/>
                </a:solidFill>
                <a:latin typeface="微软雅黑" panose="020B0503020204020204" pitchFamily="34" charset="-122"/>
                <a:ea typeface="微软雅黑" panose="020B0503020204020204" pitchFamily="34" charset="-122"/>
              </a:rPr>
              <a:t>免费二维码</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0" name="矩形 119"/>
          <p:cNvSpPr/>
          <p:nvPr/>
        </p:nvSpPr>
        <p:spPr>
          <a:xfrm>
            <a:off x="4570805" y="5522705"/>
            <a:ext cx="1040469"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基础属性</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扩展属性</a:t>
            </a:r>
          </a:p>
        </p:txBody>
      </p:sp>
      <p:sp>
        <p:nvSpPr>
          <p:cNvPr id="123" name="矩形 122"/>
          <p:cNvSpPr/>
          <p:nvPr/>
        </p:nvSpPr>
        <p:spPr>
          <a:xfrm>
            <a:off x="6367142" y="5522706"/>
            <a:ext cx="1040469" cy="382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保存</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24" name="直接箭头连接符 123"/>
          <p:cNvCxnSpPr>
            <a:stCxn id="120" idx="3"/>
            <a:endCxn id="123" idx="1"/>
          </p:cNvCxnSpPr>
          <p:nvPr/>
        </p:nvCxnSpPr>
        <p:spPr>
          <a:xfrm>
            <a:off x="5611274" y="5713983"/>
            <a:ext cx="7558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8299159" y="5522706"/>
            <a:ext cx="3892841" cy="133529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待处理数据问题：</a:t>
            </a:r>
            <a:endParaRPr lang="en-US" altLang="zh-CN" sz="12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1"/>
                </a:solidFill>
                <a:latin typeface="微软雅黑" panose="020B0503020204020204" pitchFamily="34" charset="-122"/>
                <a:ea typeface="微软雅黑" panose="020B0503020204020204" pitchFamily="34" charset="-122"/>
              </a:rPr>
              <a:t>免费</a:t>
            </a:r>
            <a:r>
              <a:rPr lang="zh-CN" altLang="en-US" sz="1200" dirty="0">
                <a:solidFill>
                  <a:schemeClr val="tx1"/>
                </a:solidFill>
                <a:latin typeface="微软雅黑" panose="020B0503020204020204" pitchFamily="34" charset="-122"/>
                <a:ea typeface="微软雅黑" panose="020B0503020204020204" pitchFamily="34" charset="-122"/>
              </a:rPr>
              <a:t>商品二维码与收费商品二维码在激活后内容是否放在一起，对应</a:t>
            </a:r>
            <a:r>
              <a:rPr lang="zh-CN" altLang="en-US" sz="1200" dirty="0" smtClean="0">
                <a:solidFill>
                  <a:schemeClr val="tx1"/>
                </a:solidFill>
                <a:latin typeface="微软雅黑" panose="020B0503020204020204" pitchFamily="34" charset="-122"/>
                <a:ea typeface="微软雅黑" panose="020B0503020204020204" pitchFamily="34" charset="-122"/>
              </a:rPr>
              <a:t>的二</a:t>
            </a:r>
            <a:r>
              <a:rPr lang="zh-CN" altLang="en-US" sz="1200" dirty="0">
                <a:solidFill>
                  <a:schemeClr val="tx1"/>
                </a:solidFill>
                <a:latin typeface="微软雅黑" panose="020B0503020204020204" pitchFamily="34" charset="-122"/>
                <a:ea typeface="微软雅黑" panose="020B0503020204020204" pitchFamily="34" charset="-122"/>
              </a:rPr>
              <a:t>维码激活后的程序操作，以及根据二维码查询产品信息的操作；</a:t>
            </a:r>
          </a:p>
        </p:txBody>
      </p:sp>
      <p:sp>
        <p:nvSpPr>
          <p:cNvPr id="133" name="文本框 132"/>
          <p:cNvSpPr txBox="1"/>
          <p:nvPr/>
        </p:nvSpPr>
        <p:spPr>
          <a:xfrm>
            <a:off x="428089" y="4757725"/>
            <a:ext cx="1463862"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2. </a:t>
            </a:r>
            <a:r>
              <a:rPr lang="zh-CN" altLang="en-US" sz="1400" dirty="0" smtClean="0">
                <a:latin typeface="微软雅黑" panose="020B0503020204020204" pitchFamily="34" charset="-122"/>
                <a:ea typeface="微软雅黑" panose="020B0503020204020204" pitchFamily="34" charset="-122"/>
              </a:rPr>
              <a:t>内容编辑修改</a:t>
            </a:r>
            <a:endParaRPr lang="zh-CN" altLang="en-US" sz="1400" dirty="0">
              <a:latin typeface="微软雅黑" panose="020B0503020204020204" pitchFamily="34" charset="-122"/>
              <a:ea typeface="微软雅黑" panose="020B0503020204020204" pitchFamily="34" charset="-122"/>
            </a:endParaRPr>
          </a:p>
        </p:txBody>
      </p:sp>
      <p:cxnSp>
        <p:nvCxnSpPr>
          <p:cNvPr id="89" name="直接箭头连接符 88"/>
          <p:cNvCxnSpPr>
            <a:stCxn id="119" idx="3"/>
            <a:endCxn id="118" idx="1"/>
          </p:cNvCxnSpPr>
          <p:nvPr/>
        </p:nvCxnSpPr>
        <p:spPr>
          <a:xfrm flipV="1">
            <a:off x="2216879" y="5713983"/>
            <a:ext cx="718228" cy="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18" idx="3"/>
            <a:endCxn id="120" idx="1"/>
          </p:cNvCxnSpPr>
          <p:nvPr/>
        </p:nvCxnSpPr>
        <p:spPr>
          <a:xfrm>
            <a:off x="3868202" y="5713983"/>
            <a:ext cx="702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3990" y="6342380"/>
            <a:ext cx="10975340" cy="368300"/>
          </a:xfrm>
          <a:prstGeom prst="rect">
            <a:avLst/>
          </a:prstGeom>
          <a:noFill/>
        </p:spPr>
        <p:txBody>
          <a:bodyPr wrap="square" rtlCol="0">
            <a:spAutoFit/>
          </a:bodyPr>
          <a:lstStyle/>
          <a:p>
            <a:pPr>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Company  Information（企业信息）：用户维护了第一条商品英文数据</a:t>
            </a:r>
            <a:r>
              <a:rPr lang="en-US" altLang="zh-CN" sz="1200" b="1" dirty="0" smtClean="0">
                <a:solidFill>
                  <a:srgbClr val="FF0000"/>
                </a:solidFill>
                <a:latin typeface="微软雅黑" panose="020B0503020204020204" pitchFamily="34" charset="-122"/>
                <a:ea typeface="微软雅黑" panose="020B0503020204020204" pitchFamily="34" charset="-122"/>
              </a:rPr>
              <a:t>--</a:t>
            </a:r>
            <a:r>
              <a:rPr lang="zh-CN" altLang="en-US" sz="1200" b="1" dirty="0" smtClean="0">
                <a:solidFill>
                  <a:srgbClr val="FF0000"/>
                </a:solidFill>
                <a:latin typeface="微软雅黑" panose="020B0503020204020204" pitchFamily="34" charset="-122"/>
                <a:ea typeface="微软雅黑" panose="020B0503020204020204" pitchFamily="34" charset="-122"/>
              </a:rPr>
              <a:t>企业信息后，后续商品信息英文版的企业信息均为反填第一条数据即可。</a:t>
            </a:r>
          </a:p>
        </p:txBody>
      </p:sp>
      <p:pic>
        <p:nvPicPr>
          <p:cNvPr id="7" name="图片 6"/>
          <p:cNvPicPr>
            <a:picLocks noChangeAspect="1"/>
          </p:cNvPicPr>
          <p:nvPr/>
        </p:nvPicPr>
        <p:blipFill>
          <a:blip r:embed="rId3"/>
          <a:stretch>
            <a:fillRect/>
          </a:stretch>
        </p:blipFill>
        <p:spPr>
          <a:xfrm>
            <a:off x="173990" y="158115"/>
            <a:ext cx="10358755" cy="6184265"/>
          </a:xfrm>
          <a:prstGeom prst="rect">
            <a:avLst/>
          </a:prstGeom>
        </p:spPr>
      </p:pic>
      <p:sp>
        <p:nvSpPr>
          <p:cNvPr id="9" name="文本框 8"/>
          <p:cNvSpPr txBox="1"/>
          <p:nvPr/>
        </p:nvSpPr>
        <p:spPr>
          <a:xfrm>
            <a:off x="3849370" y="4938395"/>
            <a:ext cx="6096000" cy="368300"/>
          </a:xfrm>
          <a:prstGeom prst="rect">
            <a:avLst/>
          </a:prstGeom>
          <a:noFill/>
        </p:spPr>
        <p:txBody>
          <a:bodyPr wrap="square" rtlCol="0" anchor="t">
            <a:spAutoFit/>
          </a:bodyPr>
          <a:lstStyle/>
          <a:p>
            <a:pPr marL="171450" indent="-171450">
              <a:lnSpc>
                <a:spcPct val="150000"/>
              </a:lnSpc>
              <a:buFont typeface="Wingdings" panose="05000000000000000000" charset="0"/>
              <a:buChar char="Ø"/>
            </a:pPr>
            <a:r>
              <a:rPr lang="zh-CN" altLang="en-US" sz="1200" dirty="0" smtClean="0">
                <a:solidFill>
                  <a:srgbClr val="FF0000"/>
                </a:solidFill>
                <a:latin typeface="微软雅黑" panose="020B0503020204020204" pitchFamily="34" charset="-122"/>
                <a:ea typeface="微软雅黑" panose="020B0503020204020204" pitchFamily="34" charset="-122"/>
                <a:sym typeface="+mn-ea"/>
              </a:rPr>
              <a:t>企业名称、企业注册地址英文：均以用户维护为准。</a:t>
            </a:r>
          </a:p>
        </p:txBody>
      </p:sp>
      <p:sp>
        <p:nvSpPr>
          <p:cNvPr id="10" name="文本框 9"/>
          <p:cNvSpPr txBox="1"/>
          <p:nvPr/>
        </p:nvSpPr>
        <p:spPr>
          <a:xfrm>
            <a:off x="9439275" y="2715260"/>
            <a:ext cx="2496185" cy="922020"/>
          </a:xfrm>
          <a:prstGeom prst="rect">
            <a:avLst/>
          </a:prstGeom>
          <a:noFill/>
        </p:spPr>
        <p:txBody>
          <a:bodyPr wrap="square" rtlCol="0" anchor="t">
            <a:spAutoFit/>
          </a:bodyPr>
          <a:lstStyle/>
          <a:p>
            <a:pPr marL="171450" indent="-171450">
              <a:lnSpc>
                <a:spcPct val="150000"/>
              </a:lnSpc>
              <a:buFont typeface="Wingdings" panose="05000000000000000000" charset="0"/>
              <a:buChar char="Ø"/>
            </a:pPr>
            <a:r>
              <a:rPr lang="en-US" altLang="zh-CN" sz="1200" dirty="0" smtClean="0">
                <a:solidFill>
                  <a:srgbClr val="FF0000"/>
                </a:solidFill>
                <a:latin typeface="微软雅黑" panose="020B0503020204020204" pitchFamily="34" charset="-122"/>
                <a:ea typeface="微软雅黑" panose="020B0503020204020204" pitchFamily="34" charset="-122"/>
                <a:sym typeface="+mn-ea"/>
              </a:rPr>
              <a:t>GPC</a:t>
            </a:r>
            <a:r>
              <a:rPr lang="zh-CN" altLang="en-US" sz="1200" dirty="0" smtClean="0">
                <a:solidFill>
                  <a:srgbClr val="FF0000"/>
                </a:solidFill>
                <a:latin typeface="微软雅黑" panose="020B0503020204020204" pitchFamily="34" charset="-122"/>
                <a:ea typeface="微软雅黑" panose="020B0503020204020204" pitchFamily="34" charset="-122"/>
                <a:sym typeface="+mn-ea"/>
              </a:rPr>
              <a:t>和净含量等，用户选择中文内容，然后通过码表反填英文信息即可</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81124" y="2188096"/>
            <a:ext cx="2673985" cy="398780"/>
          </a:xfrm>
          <a:prstGeom prst="rect">
            <a:avLst/>
          </a:prstGeom>
          <a:noFill/>
        </p:spPr>
        <p:txBody>
          <a:bodyPr wrap="none" rtlCol="0">
            <a:spAutoFit/>
          </a:bodyPr>
          <a:lstStyle/>
          <a:p>
            <a:r>
              <a:rPr lang="en-US" altLang="zh-CN" sz="2000" b="1" dirty="0" smtClean="0">
                <a:latin typeface="微软雅黑" panose="020B0503020204020204" pitchFamily="34" charset="-122"/>
                <a:ea typeface="微软雅黑" panose="020B0503020204020204" pitchFamily="34" charset="-122"/>
              </a:rPr>
              <a:t>2022.09.27 </a:t>
            </a:r>
            <a:r>
              <a:rPr lang="zh-CN" altLang="en-US" sz="2000" b="1" dirty="0" smtClean="0">
                <a:latin typeface="微软雅黑" panose="020B0503020204020204" pitchFamily="34" charset="-122"/>
                <a:ea typeface="微软雅黑" panose="020B0503020204020204" pitchFamily="34" charset="-122"/>
              </a:rPr>
              <a:t>项目进度</a:t>
            </a:r>
          </a:p>
        </p:txBody>
      </p:sp>
      <p:sp>
        <p:nvSpPr>
          <p:cNvPr id="5" name="矩形 4"/>
          <p:cNvSpPr/>
          <p:nvPr/>
        </p:nvSpPr>
        <p:spPr>
          <a:xfrm>
            <a:off x="5622926" y="3414885"/>
            <a:ext cx="1179830" cy="306705"/>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需求进度</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5622926" y="3915900"/>
            <a:ext cx="1179830" cy="306705"/>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开发进度</a:t>
            </a:r>
            <a:endParaRPr lang="zh-CN" altLang="en-US"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281124" y="2597459"/>
            <a:ext cx="1980029" cy="41402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每周项目进度汇总</a:t>
            </a:r>
            <a:endParaRPr lang="en-US" altLang="zh-CN" sz="14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5622926" y="4416915"/>
            <a:ext cx="1179830" cy="306705"/>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页面设计</a:t>
            </a:r>
            <a:endParaRPr lang="zh-CN" altLang="en-US" sz="1400" dirty="0">
              <a:latin typeface="微软雅黑" panose="020B0503020204020204" pitchFamily="34" charset="-122"/>
              <a:ea typeface="微软雅黑" panose="020B0503020204020204" pitchFamily="34" charset="-122"/>
            </a:endParaRPr>
          </a:p>
        </p:txBody>
      </p:sp>
      <p:sp>
        <p:nvSpPr>
          <p:cNvPr id="3" name="矩形 2"/>
          <p:cNvSpPr/>
          <p:nvPr/>
        </p:nvSpPr>
        <p:spPr>
          <a:xfrm>
            <a:off x="5622926" y="4917930"/>
            <a:ext cx="1179830" cy="306705"/>
          </a:xfrm>
          <a:prstGeom prst="rect">
            <a:avLst/>
          </a:prstGeom>
        </p:spPr>
        <p:txBody>
          <a:bodyPr wrap="none">
            <a:spAutoFit/>
          </a:bodyPr>
          <a:lstStyle/>
          <a:p>
            <a:pPr marL="285750" indent="-285750">
              <a:buFont typeface="Wingdings" panose="05000000000000000000" pitchFamily="2" charset="2"/>
              <a:buChar char="Ø"/>
            </a:pPr>
            <a:r>
              <a:rPr lang="zh-CN" altLang="en-US" sz="1400" dirty="0" smtClean="0">
                <a:solidFill>
                  <a:srgbClr val="333333"/>
                </a:solidFill>
                <a:latin typeface="微软雅黑" panose="020B0503020204020204" pitchFamily="34" charset="-122"/>
                <a:ea typeface="微软雅黑" panose="020B0503020204020204" pitchFamily="34" charset="-122"/>
              </a:rPr>
              <a:t>测试进度</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321945" y="1190625"/>
          <a:ext cx="11548745" cy="2761615"/>
        </p:xfrm>
        <a:graphic>
          <a:graphicData uri="http://schemas.openxmlformats.org/drawingml/2006/table">
            <a:tbl>
              <a:tblPr firstRow="1" bandRow="1">
                <a:tableStyleId>{21E4AEA4-8DFA-4A89-87EB-49C32662AFE0}</a:tableStyleId>
              </a:tblPr>
              <a:tblGrid>
                <a:gridCol w="1038225">
                  <a:extLst>
                    <a:ext uri="{9D8B030D-6E8A-4147-A177-3AD203B41FA5}">
                      <a16:colId xmlns:a16="http://schemas.microsoft.com/office/drawing/2014/main" val="20000"/>
                    </a:ext>
                  </a:extLst>
                </a:gridCol>
                <a:gridCol w="1229995">
                  <a:extLst>
                    <a:ext uri="{9D8B030D-6E8A-4147-A177-3AD203B41FA5}">
                      <a16:colId xmlns:a16="http://schemas.microsoft.com/office/drawing/2014/main" val="20001"/>
                    </a:ext>
                  </a:extLst>
                </a:gridCol>
                <a:gridCol w="1527810">
                  <a:extLst>
                    <a:ext uri="{9D8B030D-6E8A-4147-A177-3AD203B41FA5}">
                      <a16:colId xmlns:a16="http://schemas.microsoft.com/office/drawing/2014/main" val="20002"/>
                    </a:ext>
                  </a:extLst>
                </a:gridCol>
                <a:gridCol w="1109980">
                  <a:extLst>
                    <a:ext uri="{9D8B030D-6E8A-4147-A177-3AD203B41FA5}">
                      <a16:colId xmlns:a16="http://schemas.microsoft.com/office/drawing/2014/main" val="20003"/>
                    </a:ext>
                  </a:extLst>
                </a:gridCol>
                <a:gridCol w="1256030">
                  <a:extLst>
                    <a:ext uri="{9D8B030D-6E8A-4147-A177-3AD203B41FA5}">
                      <a16:colId xmlns:a16="http://schemas.microsoft.com/office/drawing/2014/main" val="20004"/>
                    </a:ext>
                  </a:extLst>
                </a:gridCol>
                <a:gridCol w="1193800">
                  <a:extLst>
                    <a:ext uri="{9D8B030D-6E8A-4147-A177-3AD203B41FA5}">
                      <a16:colId xmlns:a16="http://schemas.microsoft.com/office/drawing/2014/main" val="20005"/>
                    </a:ext>
                  </a:extLst>
                </a:gridCol>
                <a:gridCol w="1256030">
                  <a:extLst>
                    <a:ext uri="{9D8B030D-6E8A-4147-A177-3AD203B41FA5}">
                      <a16:colId xmlns:a16="http://schemas.microsoft.com/office/drawing/2014/main" val="20006"/>
                    </a:ext>
                  </a:extLst>
                </a:gridCol>
                <a:gridCol w="1572895">
                  <a:extLst>
                    <a:ext uri="{9D8B030D-6E8A-4147-A177-3AD203B41FA5}">
                      <a16:colId xmlns:a16="http://schemas.microsoft.com/office/drawing/2014/main" val="20007"/>
                    </a:ext>
                  </a:extLst>
                </a:gridCol>
                <a:gridCol w="1363980">
                  <a:extLst>
                    <a:ext uri="{9D8B030D-6E8A-4147-A177-3AD203B41FA5}">
                      <a16:colId xmlns:a16="http://schemas.microsoft.com/office/drawing/2014/main" val="20008"/>
                    </a:ext>
                  </a:extLst>
                </a:gridCol>
              </a:tblGrid>
              <a:tr h="559435">
                <a:tc>
                  <a:txBody>
                    <a:bodyPr/>
                    <a:lstStyle/>
                    <a:p>
                      <a:pPr algn="ctr">
                        <a:buNone/>
                      </a:pPr>
                      <a:r>
                        <a:rPr lang="zh-CN" altLang="en-US" sz="1200">
                          <a:latin typeface="宋体" panose="02010600030101010101" pitchFamily="2" charset="-122"/>
                          <a:ea typeface="宋体" panose="02010600030101010101" pitchFamily="2" charset="-122"/>
                        </a:rPr>
                        <a:t>模块名称</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1. </a:t>
                      </a:r>
                      <a:r>
                        <a:rPr lang="zh-CN" altLang="en-US" sz="1200">
                          <a:latin typeface="宋体" panose="02010600030101010101" pitchFamily="2" charset="-122"/>
                          <a:ea typeface="宋体" panose="02010600030101010101" pitchFamily="2" charset="-122"/>
                        </a:rPr>
                        <a:t>商品二维码</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2. </a:t>
                      </a:r>
                      <a:r>
                        <a:rPr lang="zh-CN" altLang="en-US" sz="1200">
                          <a:latin typeface="宋体" panose="02010600030101010101" pitchFamily="2" charset="-122"/>
                          <a:ea typeface="宋体" panose="02010600030101010101" pitchFamily="2" charset="-122"/>
                        </a:rPr>
                        <a:t>二维码防伪服务</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3.</a:t>
                      </a:r>
                      <a:r>
                        <a:rPr lang="zh-CN" altLang="en-US" sz="1200">
                          <a:latin typeface="宋体" panose="02010600030101010101" pitchFamily="2" charset="-122"/>
                          <a:ea typeface="宋体" panose="02010600030101010101" pitchFamily="2" charset="-122"/>
                        </a:rPr>
                        <a:t>统计与分析</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4.</a:t>
                      </a:r>
                      <a:r>
                        <a:rPr lang="zh-CN" altLang="en-US" sz="1200">
                          <a:latin typeface="宋体" panose="02010600030101010101" pitchFamily="2" charset="-122"/>
                          <a:ea typeface="宋体" panose="02010600030101010101" pitchFamily="2" charset="-122"/>
                        </a:rPr>
                        <a:t>企业门户管理</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5. </a:t>
                      </a:r>
                      <a:r>
                        <a:rPr lang="zh-CN" altLang="en-US" sz="1200">
                          <a:latin typeface="宋体" panose="02010600030101010101" pitchFamily="2" charset="-122"/>
                          <a:ea typeface="宋体" panose="02010600030101010101" pitchFamily="2" charset="-122"/>
                        </a:rPr>
                        <a:t>企业微运营</a:t>
                      </a:r>
                    </a:p>
                  </a:txBody>
                  <a:tcPr anchor="ctr"/>
                </a:tc>
                <a:tc>
                  <a:txBody>
                    <a:bodyPr/>
                    <a:lstStyle/>
                    <a:p>
                      <a:pPr algn="ctr">
                        <a:buNone/>
                      </a:pPr>
                      <a:r>
                        <a:rPr lang="en-US" altLang="zh-CN" sz="1200">
                          <a:latin typeface="宋体" panose="02010600030101010101" pitchFamily="2" charset="-122"/>
                          <a:ea typeface="宋体" panose="02010600030101010101" pitchFamily="2" charset="-122"/>
                          <a:sym typeface="+mn-ea"/>
                        </a:rPr>
                        <a:t>6.</a:t>
                      </a:r>
                      <a:r>
                        <a:rPr lang="zh-CN" altLang="en-US" sz="1200">
                          <a:latin typeface="宋体" panose="02010600030101010101" pitchFamily="2" charset="-122"/>
                          <a:ea typeface="宋体" panose="02010600030101010101" pitchFamily="2" charset="-122"/>
                          <a:sym typeface="+mn-ea"/>
                        </a:rPr>
                        <a:t>二维码美化</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7. </a:t>
                      </a:r>
                      <a:r>
                        <a:rPr lang="zh-CN" altLang="en-US" sz="1200">
                          <a:latin typeface="宋体" panose="02010600030101010101" pitchFamily="2" charset="-122"/>
                          <a:ea typeface="宋体" panose="02010600030101010101" pitchFamily="2" charset="-122"/>
                        </a:rPr>
                        <a:t>单品二维码应用</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8. </a:t>
                      </a:r>
                      <a:r>
                        <a:rPr lang="zh-CN" altLang="en-US" sz="1200">
                          <a:latin typeface="宋体" panose="02010600030101010101" pitchFamily="2" charset="-122"/>
                          <a:ea typeface="宋体" panose="02010600030101010101" pitchFamily="2" charset="-122"/>
                        </a:rPr>
                        <a:t>外围设备集成</a:t>
                      </a:r>
                    </a:p>
                  </a:txBody>
                  <a:tcPr anchor="ctr"/>
                </a:tc>
                <a:extLst>
                  <a:ext uri="{0D108BD9-81ED-4DB2-BD59-A6C34878D82A}">
                    <a16:rowId xmlns:a16="http://schemas.microsoft.com/office/drawing/2014/main" val="10000"/>
                  </a:ext>
                </a:extLst>
              </a:tr>
              <a:tr h="550545">
                <a:tc>
                  <a:txBody>
                    <a:bodyPr/>
                    <a:lstStyle/>
                    <a:p>
                      <a:pPr algn="ctr">
                        <a:buNone/>
                      </a:pPr>
                      <a:r>
                        <a:rPr lang="zh-CN" altLang="en-US" sz="1200" b="1">
                          <a:latin typeface="宋体" panose="02010600030101010101" pitchFamily="2" charset="-122"/>
                          <a:ea typeface="宋体" panose="02010600030101010101" pitchFamily="2" charset="-122"/>
                        </a:rPr>
                        <a:t>需求进度</a:t>
                      </a: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r>
                        <a:rPr lang="zh-CN" altLang="en-US" sz="1400">
                          <a:latin typeface="宋体" panose="02010600030101010101" pitchFamily="2" charset="-122"/>
                          <a:ea typeface="宋体" panose="02010600030101010101" pitchFamily="2" charset="-122"/>
                        </a:rPr>
                        <a:t>未开始</a:t>
                      </a: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1"/>
                  </a:ext>
                </a:extLst>
              </a:tr>
              <a:tr h="550545">
                <a:tc>
                  <a:txBody>
                    <a:bodyPr/>
                    <a:lstStyle/>
                    <a:p>
                      <a:pPr algn="ctr">
                        <a:buNone/>
                      </a:pPr>
                      <a:r>
                        <a:rPr lang="zh-CN" altLang="en-US" sz="1200" b="1">
                          <a:latin typeface="宋体" panose="02010600030101010101" pitchFamily="2" charset="-122"/>
                          <a:ea typeface="宋体" panose="02010600030101010101" pitchFamily="2" charset="-122"/>
                        </a:rPr>
                        <a:t>页面设计</a:t>
                      </a: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2"/>
                  </a:ext>
                </a:extLst>
              </a:tr>
              <a:tr h="550545">
                <a:tc>
                  <a:txBody>
                    <a:bodyPr/>
                    <a:lstStyle/>
                    <a:p>
                      <a:pPr algn="ctr">
                        <a:buNone/>
                      </a:pPr>
                      <a:r>
                        <a:rPr lang="zh-CN" altLang="en-US" sz="1200" b="1">
                          <a:latin typeface="宋体" panose="02010600030101010101" pitchFamily="2" charset="-122"/>
                          <a:ea typeface="宋体" panose="02010600030101010101" pitchFamily="2" charset="-122"/>
                        </a:rPr>
                        <a:t>开发进度</a:t>
                      </a: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3"/>
                  </a:ext>
                </a:extLst>
              </a:tr>
              <a:tr h="550545">
                <a:tc>
                  <a:txBody>
                    <a:bodyPr/>
                    <a:lstStyle/>
                    <a:p>
                      <a:pPr algn="ctr">
                        <a:buNone/>
                      </a:pPr>
                      <a:r>
                        <a:rPr lang="zh-CN" altLang="en-US" sz="1200" b="1">
                          <a:latin typeface="宋体" panose="02010600030101010101" pitchFamily="2" charset="-122"/>
                          <a:ea typeface="宋体" panose="02010600030101010101" pitchFamily="2" charset="-122"/>
                        </a:rPr>
                        <a:t>测试进度</a:t>
                      </a: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722630" y="1217930"/>
          <a:ext cx="10633075" cy="3620135"/>
        </p:xfrm>
        <a:graphic>
          <a:graphicData uri="http://schemas.openxmlformats.org/drawingml/2006/table">
            <a:tbl>
              <a:tblPr firstRow="1" bandRow="1">
                <a:tableStyleId>{21E4AEA4-8DFA-4A89-87EB-49C32662AFE0}</a:tableStyleId>
              </a:tblPr>
              <a:tblGrid>
                <a:gridCol w="2153285">
                  <a:extLst>
                    <a:ext uri="{9D8B030D-6E8A-4147-A177-3AD203B41FA5}">
                      <a16:colId xmlns:a16="http://schemas.microsoft.com/office/drawing/2014/main" val="20000"/>
                    </a:ext>
                  </a:extLst>
                </a:gridCol>
                <a:gridCol w="2189480">
                  <a:extLst>
                    <a:ext uri="{9D8B030D-6E8A-4147-A177-3AD203B41FA5}">
                      <a16:colId xmlns:a16="http://schemas.microsoft.com/office/drawing/2014/main" val="20001"/>
                    </a:ext>
                  </a:extLst>
                </a:gridCol>
                <a:gridCol w="2399030">
                  <a:extLst>
                    <a:ext uri="{9D8B030D-6E8A-4147-A177-3AD203B41FA5}">
                      <a16:colId xmlns:a16="http://schemas.microsoft.com/office/drawing/2014/main" val="20002"/>
                    </a:ext>
                  </a:extLst>
                </a:gridCol>
                <a:gridCol w="3891280">
                  <a:extLst>
                    <a:ext uri="{9D8B030D-6E8A-4147-A177-3AD203B41FA5}">
                      <a16:colId xmlns:a16="http://schemas.microsoft.com/office/drawing/2014/main" val="20003"/>
                    </a:ext>
                  </a:extLst>
                </a:gridCol>
              </a:tblGrid>
              <a:tr h="565150">
                <a:tc>
                  <a:txBody>
                    <a:bodyPr/>
                    <a:lstStyle/>
                    <a:p>
                      <a:pPr algn="ctr">
                        <a:buNone/>
                      </a:pPr>
                      <a:r>
                        <a:rPr lang="zh-CN" altLang="en-US" sz="1400">
                          <a:latin typeface="宋体" panose="02010600030101010101" pitchFamily="2" charset="-122"/>
                          <a:ea typeface="宋体" panose="02010600030101010101" pitchFamily="2" charset="-122"/>
                        </a:rPr>
                        <a:t>流程</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1. </a:t>
                      </a:r>
                      <a:r>
                        <a:rPr lang="zh-CN" altLang="en-US" sz="1200">
                          <a:latin typeface="宋体" panose="02010600030101010101" pitchFamily="2" charset="-122"/>
                          <a:ea typeface="宋体" panose="02010600030101010101" pitchFamily="2" charset="-122"/>
                        </a:rPr>
                        <a:t>二维码激活</a:t>
                      </a:r>
                      <a:r>
                        <a:rPr lang="en-US" altLang="zh-CN" sz="1200">
                          <a:latin typeface="宋体" panose="02010600030101010101" pitchFamily="2" charset="-122"/>
                          <a:ea typeface="宋体" panose="02010600030101010101" pitchFamily="2" charset="-122"/>
                        </a:rPr>
                        <a:t>--</a:t>
                      </a:r>
                      <a:r>
                        <a:rPr lang="zh-CN" altLang="en-US" sz="1200">
                          <a:latin typeface="宋体" panose="02010600030101010101" pitchFamily="2" charset="-122"/>
                          <a:ea typeface="宋体" panose="02010600030101010101" pitchFamily="2" charset="-122"/>
                        </a:rPr>
                        <a:t>基础版</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2. </a:t>
                      </a:r>
                      <a:r>
                        <a:rPr lang="zh-CN" altLang="en-US" sz="1200">
                          <a:latin typeface="宋体" panose="02010600030101010101" pitchFamily="2" charset="-122"/>
                          <a:ea typeface="宋体" panose="02010600030101010101" pitchFamily="2" charset="-122"/>
                        </a:rPr>
                        <a:t>二维码激活</a:t>
                      </a:r>
                      <a:r>
                        <a:rPr lang="en-US" altLang="zh-CN" sz="1200">
                          <a:latin typeface="宋体" panose="02010600030101010101" pitchFamily="2" charset="-122"/>
                          <a:ea typeface="宋体" panose="02010600030101010101" pitchFamily="2" charset="-122"/>
                        </a:rPr>
                        <a:t>--</a:t>
                      </a:r>
                      <a:r>
                        <a:rPr lang="zh-CN" altLang="en-US" sz="1200">
                          <a:latin typeface="宋体" panose="02010600030101010101" pitchFamily="2" charset="-122"/>
                          <a:ea typeface="宋体" panose="02010600030101010101" pitchFamily="2" charset="-122"/>
                        </a:rPr>
                        <a:t>高级版</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3.</a:t>
                      </a:r>
                      <a:r>
                        <a:rPr lang="zh-CN" altLang="en-US" sz="1200">
                          <a:latin typeface="宋体" panose="02010600030101010101" pitchFamily="2" charset="-122"/>
                          <a:ea typeface="宋体" panose="02010600030101010101" pitchFamily="2" charset="-122"/>
                        </a:rPr>
                        <a:t>二维码编辑</a:t>
                      </a:r>
                    </a:p>
                  </a:txBody>
                  <a:tcPr anchor="ctr"/>
                </a:tc>
                <a:extLst>
                  <a:ext uri="{0D108BD9-81ED-4DB2-BD59-A6C34878D82A}">
                    <a16:rowId xmlns:a16="http://schemas.microsoft.com/office/drawing/2014/main" val="10000"/>
                  </a:ext>
                </a:extLst>
              </a:tr>
              <a:tr h="831215">
                <a:tc>
                  <a:txBody>
                    <a:bodyPr/>
                    <a:lstStyle/>
                    <a:p>
                      <a:pPr algn="ctr">
                        <a:buNone/>
                      </a:pPr>
                      <a:r>
                        <a:rPr lang="zh-CN" altLang="en-US" sz="1400" b="1">
                          <a:latin typeface="宋体" panose="02010600030101010101" pitchFamily="2" charset="-122"/>
                          <a:ea typeface="宋体" panose="02010600030101010101" pitchFamily="2" charset="-122"/>
                        </a:rPr>
                        <a:t>原型页面</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1. </a:t>
                      </a:r>
                      <a:r>
                        <a:rPr lang="zh-CN" altLang="en-US" sz="1200">
                          <a:latin typeface="宋体" panose="02010600030101010101" pitchFamily="2" charset="-122"/>
                          <a:ea typeface="宋体" panose="02010600030101010101" pitchFamily="2" charset="-122"/>
                        </a:rPr>
                        <a:t>未激活</a:t>
                      </a:r>
                    </a:p>
                    <a:p>
                      <a:pPr algn="ctr">
                        <a:buNone/>
                      </a:pPr>
                      <a:r>
                        <a:rPr lang="en-US" altLang="zh-CN" sz="1200">
                          <a:latin typeface="宋体" panose="02010600030101010101" pitchFamily="2" charset="-122"/>
                          <a:ea typeface="宋体" panose="02010600030101010101" pitchFamily="2" charset="-122"/>
                        </a:rPr>
                        <a:t>2. </a:t>
                      </a:r>
                      <a:r>
                        <a:rPr lang="zh-CN" altLang="en-US" sz="1200">
                          <a:latin typeface="宋体" panose="02010600030101010101" pitchFamily="2" charset="-122"/>
                          <a:ea typeface="宋体" panose="02010600030101010101" pitchFamily="2" charset="-122"/>
                        </a:rPr>
                        <a:t>已激活</a:t>
                      </a:r>
                    </a:p>
                  </a:txBody>
                  <a:tcPr anchor="ctr"/>
                </a:tc>
                <a:tc>
                  <a:txBody>
                    <a:bodyPr/>
                    <a:lstStyle/>
                    <a:p>
                      <a:pPr algn="ctr">
                        <a:buNone/>
                      </a:pPr>
                      <a:r>
                        <a:rPr lang="en-US" altLang="zh-CN" sz="1200">
                          <a:latin typeface="宋体" panose="02010600030101010101" pitchFamily="2" charset="-122"/>
                          <a:ea typeface="宋体" panose="02010600030101010101" pitchFamily="2" charset="-122"/>
                          <a:sym typeface="+mn-ea"/>
                        </a:rPr>
                        <a:t>1. </a:t>
                      </a:r>
                      <a:r>
                        <a:rPr lang="zh-CN" altLang="en-US" sz="1200">
                          <a:latin typeface="宋体" panose="02010600030101010101" pitchFamily="2" charset="-122"/>
                          <a:ea typeface="宋体" panose="02010600030101010101" pitchFamily="2" charset="-122"/>
                          <a:sym typeface="+mn-ea"/>
                        </a:rPr>
                        <a:t>未激活</a:t>
                      </a:r>
                      <a:endParaRPr lang="zh-CN" altLang="en-US" sz="1200">
                        <a:latin typeface="宋体" panose="02010600030101010101" pitchFamily="2" charset="-122"/>
                        <a:ea typeface="宋体" panose="02010600030101010101" pitchFamily="2" charset="-122"/>
                      </a:endParaRPr>
                    </a:p>
                    <a:p>
                      <a:pPr algn="ctr">
                        <a:buNone/>
                      </a:pPr>
                      <a:r>
                        <a:rPr lang="en-US" altLang="zh-CN" sz="1200">
                          <a:latin typeface="宋体" panose="02010600030101010101" pitchFamily="2" charset="-122"/>
                          <a:ea typeface="宋体" panose="02010600030101010101" pitchFamily="2" charset="-122"/>
                          <a:sym typeface="+mn-ea"/>
                        </a:rPr>
                        <a:t>2. </a:t>
                      </a:r>
                      <a:r>
                        <a:rPr lang="zh-CN" altLang="en-US" sz="1200">
                          <a:latin typeface="宋体" panose="02010600030101010101" pitchFamily="2" charset="-122"/>
                          <a:ea typeface="宋体" panose="02010600030101010101" pitchFamily="2" charset="-122"/>
                          <a:sym typeface="+mn-ea"/>
                        </a:rPr>
                        <a:t>已激活</a:t>
                      </a:r>
                    </a:p>
                  </a:txBody>
                  <a:tcPr anchor="ctr"/>
                </a:tc>
                <a:tc>
                  <a:txBody>
                    <a:bodyPr/>
                    <a:lstStyle/>
                    <a:p>
                      <a:pPr algn="ctr">
                        <a:buNone/>
                      </a:pPr>
                      <a:r>
                        <a:rPr lang="zh-CN" altLang="en-US" sz="1200">
                          <a:latin typeface="宋体" panose="02010600030101010101" pitchFamily="2" charset="-122"/>
                          <a:ea typeface="宋体" panose="02010600030101010101" pitchFamily="2" charset="-122"/>
                        </a:rPr>
                        <a:t>编辑页</a:t>
                      </a:r>
                    </a:p>
                    <a:p>
                      <a:pPr algn="ctr">
                        <a:buNone/>
                      </a:pPr>
                      <a:r>
                        <a:rPr lang="zh-CN" altLang="en-US" sz="1200">
                          <a:latin typeface="宋体" panose="02010600030101010101" pitchFamily="2" charset="-122"/>
                          <a:ea typeface="宋体" panose="02010600030101010101" pitchFamily="2" charset="-122"/>
                        </a:rPr>
                        <a:t>（商品名称、商品基本信息、商品扩展信息；英文版）</a:t>
                      </a:r>
                      <a:endParaRPr lang="en-US" altLang="zh-CN" sz="12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1"/>
                  </a:ext>
                </a:extLst>
              </a:tr>
              <a:tr h="555625">
                <a:tc>
                  <a:txBody>
                    <a:bodyPr/>
                    <a:lstStyle/>
                    <a:p>
                      <a:pPr algn="ctr">
                        <a:buNone/>
                      </a:pPr>
                      <a:r>
                        <a:rPr lang="zh-CN" altLang="en-US" sz="1400" b="1">
                          <a:latin typeface="宋体" panose="02010600030101010101" pitchFamily="2" charset="-122"/>
                          <a:ea typeface="宋体" panose="02010600030101010101" pitchFamily="2" charset="-122"/>
                        </a:rPr>
                        <a:t>需求进度</a:t>
                      </a: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r>
                        <a:rPr lang="zh-CN" altLang="en-US" sz="1400">
                          <a:latin typeface="宋体" panose="02010600030101010101" pitchFamily="2" charset="-122"/>
                          <a:ea typeface="宋体" panose="02010600030101010101" pitchFamily="2" charset="-122"/>
                        </a:rPr>
                        <a:t>编辑页调整中</a:t>
                      </a:r>
                    </a:p>
                  </a:txBody>
                  <a:tcPr anchor="ctr"/>
                </a:tc>
                <a:extLst>
                  <a:ext uri="{0D108BD9-81ED-4DB2-BD59-A6C34878D82A}">
                    <a16:rowId xmlns:a16="http://schemas.microsoft.com/office/drawing/2014/main" val="10002"/>
                  </a:ext>
                </a:extLst>
              </a:tr>
              <a:tr h="556260">
                <a:tc>
                  <a:txBody>
                    <a:bodyPr/>
                    <a:lstStyle/>
                    <a:p>
                      <a:pPr algn="ctr">
                        <a:buNone/>
                      </a:pPr>
                      <a:r>
                        <a:rPr lang="zh-CN" altLang="en-US" sz="1400" b="1">
                          <a:latin typeface="宋体" panose="02010600030101010101" pitchFamily="2" charset="-122"/>
                          <a:ea typeface="宋体" panose="02010600030101010101" pitchFamily="2" charset="-122"/>
                        </a:rPr>
                        <a:t>页面设计</a:t>
                      </a: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r>
                        <a:rPr lang="zh-CN" altLang="en-US" sz="1400">
                          <a:latin typeface="宋体" panose="02010600030101010101" pitchFamily="2" charset="-122"/>
                          <a:ea typeface="宋体" panose="02010600030101010101" pitchFamily="2" charset="-122"/>
                        </a:rPr>
                        <a:t>未开始</a:t>
                      </a:r>
                    </a:p>
                  </a:txBody>
                  <a:tcPr anchor="ctr"/>
                </a:tc>
                <a:extLst>
                  <a:ext uri="{0D108BD9-81ED-4DB2-BD59-A6C34878D82A}">
                    <a16:rowId xmlns:a16="http://schemas.microsoft.com/office/drawing/2014/main" val="10003"/>
                  </a:ext>
                </a:extLst>
              </a:tr>
              <a:tr h="555625">
                <a:tc>
                  <a:txBody>
                    <a:bodyPr/>
                    <a:lstStyle/>
                    <a:p>
                      <a:pPr algn="ctr">
                        <a:buNone/>
                      </a:pPr>
                      <a:r>
                        <a:rPr lang="zh-CN" altLang="en-US" sz="1400" b="1">
                          <a:latin typeface="宋体" panose="02010600030101010101" pitchFamily="2" charset="-122"/>
                          <a:ea typeface="宋体" panose="02010600030101010101" pitchFamily="2" charset="-122"/>
                        </a:rPr>
                        <a:t>开发进度</a:t>
                      </a: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4"/>
                  </a:ext>
                </a:extLst>
              </a:tr>
              <a:tr h="556260">
                <a:tc>
                  <a:txBody>
                    <a:bodyPr/>
                    <a:lstStyle/>
                    <a:p>
                      <a:pPr algn="ctr">
                        <a:buNone/>
                      </a:pPr>
                      <a:r>
                        <a:rPr lang="zh-CN" altLang="en-US" sz="1400" b="1">
                          <a:latin typeface="宋体" panose="02010600030101010101" pitchFamily="2" charset="-122"/>
                          <a:ea typeface="宋体" panose="02010600030101010101" pitchFamily="2" charset="-122"/>
                        </a:rPr>
                        <a:t>测试进度</a:t>
                      </a: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5"/>
                  </a:ext>
                </a:extLst>
              </a:tr>
            </a:tbl>
          </a:graphicData>
        </a:graphic>
      </p:graphicFrame>
      <p:sp>
        <p:nvSpPr>
          <p:cNvPr id="4" name="文本框 3"/>
          <p:cNvSpPr txBox="1"/>
          <p:nvPr/>
        </p:nvSpPr>
        <p:spPr>
          <a:xfrm>
            <a:off x="321774" y="557416"/>
            <a:ext cx="1757680" cy="398780"/>
          </a:xfrm>
          <a:prstGeom prst="rect">
            <a:avLst/>
          </a:prstGeom>
          <a:noFill/>
        </p:spPr>
        <p:txBody>
          <a:bodyPr wrap="none" rtlCol="0">
            <a:spAutoFit/>
          </a:bodyPr>
          <a:lstStyle/>
          <a:p>
            <a:r>
              <a:rPr lang="en-US" sz="2000" b="1" dirty="0" smtClean="0">
                <a:solidFill>
                  <a:schemeClr val="accent2"/>
                </a:solidFill>
                <a:latin typeface="微软雅黑" panose="020B0503020204020204" pitchFamily="34" charset="-122"/>
                <a:ea typeface="微软雅黑" panose="020B0503020204020204" pitchFamily="34" charset="-122"/>
              </a:rPr>
              <a:t>1. </a:t>
            </a:r>
            <a:r>
              <a:rPr lang="zh-CN" altLang="en-US" sz="2000" b="1" dirty="0" smtClean="0">
                <a:solidFill>
                  <a:schemeClr val="accent2"/>
                </a:solidFill>
                <a:latin typeface="微软雅黑" panose="020B0503020204020204" pitchFamily="34" charset="-122"/>
                <a:ea typeface="微软雅黑" panose="020B0503020204020204" pitchFamily="34" charset="-122"/>
              </a:rPr>
              <a:t>商品二维码</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551815" y="767080"/>
          <a:ext cx="11252835" cy="5843270"/>
        </p:xfrm>
        <a:graphic>
          <a:graphicData uri="http://schemas.openxmlformats.org/drawingml/2006/table">
            <a:tbl>
              <a:tblPr firstRow="1" bandRow="1">
                <a:tableStyleId>{21E4AEA4-8DFA-4A89-87EB-49C32662AFE0}</a:tableStyleId>
              </a:tblPr>
              <a:tblGrid>
                <a:gridCol w="1042670">
                  <a:extLst>
                    <a:ext uri="{9D8B030D-6E8A-4147-A177-3AD203B41FA5}">
                      <a16:colId xmlns:a16="http://schemas.microsoft.com/office/drawing/2014/main" val="20000"/>
                    </a:ext>
                  </a:extLst>
                </a:gridCol>
                <a:gridCol w="1311910">
                  <a:extLst>
                    <a:ext uri="{9D8B030D-6E8A-4147-A177-3AD203B41FA5}">
                      <a16:colId xmlns:a16="http://schemas.microsoft.com/office/drawing/2014/main" val="20001"/>
                    </a:ext>
                  </a:extLst>
                </a:gridCol>
                <a:gridCol w="1304925">
                  <a:extLst>
                    <a:ext uri="{9D8B030D-6E8A-4147-A177-3AD203B41FA5}">
                      <a16:colId xmlns:a16="http://schemas.microsoft.com/office/drawing/2014/main" val="20002"/>
                    </a:ext>
                  </a:extLst>
                </a:gridCol>
                <a:gridCol w="1604010">
                  <a:extLst>
                    <a:ext uri="{9D8B030D-6E8A-4147-A177-3AD203B41FA5}">
                      <a16:colId xmlns:a16="http://schemas.microsoft.com/office/drawing/2014/main" val="20003"/>
                    </a:ext>
                  </a:extLst>
                </a:gridCol>
                <a:gridCol w="1559560">
                  <a:extLst>
                    <a:ext uri="{9D8B030D-6E8A-4147-A177-3AD203B41FA5}">
                      <a16:colId xmlns:a16="http://schemas.microsoft.com/office/drawing/2014/main" val="20004"/>
                    </a:ext>
                  </a:extLst>
                </a:gridCol>
                <a:gridCol w="1604010">
                  <a:extLst>
                    <a:ext uri="{9D8B030D-6E8A-4147-A177-3AD203B41FA5}">
                      <a16:colId xmlns:a16="http://schemas.microsoft.com/office/drawing/2014/main" val="20005"/>
                    </a:ext>
                  </a:extLst>
                </a:gridCol>
                <a:gridCol w="1586230">
                  <a:extLst>
                    <a:ext uri="{9D8B030D-6E8A-4147-A177-3AD203B41FA5}">
                      <a16:colId xmlns:a16="http://schemas.microsoft.com/office/drawing/2014/main" val="20006"/>
                    </a:ext>
                  </a:extLst>
                </a:gridCol>
                <a:gridCol w="1239520">
                  <a:extLst>
                    <a:ext uri="{9D8B030D-6E8A-4147-A177-3AD203B41FA5}">
                      <a16:colId xmlns:a16="http://schemas.microsoft.com/office/drawing/2014/main" val="20007"/>
                    </a:ext>
                  </a:extLst>
                </a:gridCol>
              </a:tblGrid>
              <a:tr h="814705">
                <a:tc>
                  <a:txBody>
                    <a:bodyPr/>
                    <a:lstStyle/>
                    <a:p>
                      <a:pPr algn="ctr">
                        <a:buNone/>
                      </a:pPr>
                      <a:r>
                        <a:rPr lang="zh-CN" altLang="en-US" sz="1400">
                          <a:latin typeface="宋体" panose="02010600030101010101" pitchFamily="2" charset="-122"/>
                          <a:ea typeface="宋体" panose="02010600030101010101" pitchFamily="2" charset="-122"/>
                        </a:rPr>
                        <a:t>流程</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1. </a:t>
                      </a:r>
                      <a:r>
                        <a:rPr lang="zh-CN" altLang="en-US" sz="1200">
                          <a:latin typeface="宋体" panose="02010600030101010101" pitchFamily="2" charset="-122"/>
                          <a:ea typeface="宋体" panose="02010600030101010101" pitchFamily="2" charset="-122"/>
                        </a:rPr>
                        <a:t>防伪签订购</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2. </a:t>
                      </a:r>
                      <a:r>
                        <a:rPr lang="zh-CN" altLang="en-US" sz="1200">
                          <a:latin typeface="宋体" panose="02010600030101010101" pitchFamily="2" charset="-122"/>
                          <a:ea typeface="宋体" panose="02010600030101010101" pitchFamily="2" charset="-122"/>
                        </a:rPr>
                        <a:t>防伪码订购</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3.</a:t>
                      </a:r>
                      <a:r>
                        <a:rPr lang="zh-CN" altLang="en-US" sz="1200">
                          <a:latin typeface="宋体" panose="02010600030101010101" pitchFamily="2" charset="-122"/>
                          <a:ea typeface="宋体" panose="02010600030101010101" pitchFamily="2" charset="-122"/>
                        </a:rPr>
                        <a:t>单品防伪签管理</a:t>
                      </a:r>
                    </a:p>
                    <a:p>
                      <a:pPr algn="ctr">
                        <a:buNone/>
                      </a:pPr>
                      <a:r>
                        <a:rPr lang="zh-CN" altLang="en-US" sz="1200">
                          <a:latin typeface="宋体" panose="02010600030101010101" pitchFamily="2" charset="-122"/>
                          <a:ea typeface="宋体" panose="02010600030101010101" pitchFamily="2" charset="-122"/>
                        </a:rPr>
                        <a:t>（基础版）</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4. </a:t>
                      </a:r>
                      <a:r>
                        <a:rPr lang="zh-CN" altLang="en-US" sz="1200">
                          <a:latin typeface="宋体" panose="02010600030101010101" pitchFamily="2" charset="-122"/>
                          <a:ea typeface="宋体" panose="02010600030101010101" pitchFamily="2" charset="-122"/>
                        </a:rPr>
                        <a:t>单品防伪码管理</a:t>
                      </a:r>
                    </a:p>
                    <a:p>
                      <a:pPr algn="ctr">
                        <a:buNone/>
                      </a:pPr>
                      <a:r>
                        <a:rPr lang="zh-CN" altLang="en-US" sz="1200">
                          <a:latin typeface="宋体" panose="02010600030101010101" pitchFamily="2" charset="-122"/>
                          <a:ea typeface="宋体" panose="02010600030101010101" pitchFamily="2" charset="-122"/>
                        </a:rPr>
                        <a:t>（基础版）</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5. </a:t>
                      </a:r>
                      <a:r>
                        <a:rPr lang="zh-CN" altLang="en-US" sz="1200">
                          <a:latin typeface="宋体" panose="02010600030101010101" pitchFamily="2" charset="-122"/>
                          <a:ea typeface="宋体" panose="02010600030101010101" pitchFamily="2" charset="-122"/>
                        </a:rPr>
                        <a:t>单品防伪签管理</a:t>
                      </a:r>
                    </a:p>
                    <a:p>
                      <a:pPr algn="ctr">
                        <a:buNone/>
                      </a:pPr>
                      <a:r>
                        <a:rPr lang="zh-CN" altLang="en-US" sz="1200">
                          <a:latin typeface="宋体" panose="02010600030101010101" pitchFamily="2" charset="-122"/>
                          <a:ea typeface="宋体" panose="02010600030101010101" pitchFamily="2" charset="-122"/>
                        </a:rPr>
                        <a:t>（高级版）</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6. </a:t>
                      </a:r>
                      <a:r>
                        <a:rPr lang="zh-CN" altLang="en-US" sz="1200">
                          <a:latin typeface="宋体" panose="02010600030101010101" pitchFamily="2" charset="-122"/>
                          <a:ea typeface="宋体" panose="02010600030101010101" pitchFamily="2" charset="-122"/>
                        </a:rPr>
                        <a:t>单品防伪码管理</a:t>
                      </a:r>
                    </a:p>
                    <a:p>
                      <a:pPr algn="ctr">
                        <a:buNone/>
                      </a:pPr>
                      <a:r>
                        <a:rPr lang="zh-CN" altLang="en-US" sz="1200">
                          <a:latin typeface="宋体" panose="02010600030101010101" pitchFamily="2" charset="-122"/>
                          <a:ea typeface="宋体" panose="02010600030101010101" pitchFamily="2" charset="-122"/>
                        </a:rPr>
                        <a:t>（高级版）</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7. </a:t>
                      </a:r>
                      <a:r>
                        <a:rPr lang="zh-CN" altLang="en-US" sz="1200">
                          <a:latin typeface="宋体" panose="02010600030101010101" pitchFamily="2" charset="-122"/>
                          <a:ea typeface="宋体" panose="02010600030101010101" pitchFamily="2" charset="-122"/>
                        </a:rPr>
                        <a:t>订单管理</a:t>
                      </a:r>
                    </a:p>
                  </a:txBody>
                  <a:tcPr anchor="ctr"/>
                </a:tc>
                <a:extLst>
                  <a:ext uri="{0D108BD9-81ED-4DB2-BD59-A6C34878D82A}">
                    <a16:rowId xmlns:a16="http://schemas.microsoft.com/office/drawing/2014/main" val="10000"/>
                  </a:ext>
                </a:extLst>
              </a:tr>
              <a:tr h="5028565">
                <a:tc>
                  <a:txBody>
                    <a:bodyPr/>
                    <a:lstStyle/>
                    <a:p>
                      <a:pPr algn="ctr">
                        <a:buNone/>
                      </a:pPr>
                      <a:r>
                        <a:rPr lang="zh-CN" altLang="en-US" sz="1400" b="1">
                          <a:latin typeface="宋体" panose="02010600030101010101" pitchFamily="2" charset="-122"/>
                          <a:ea typeface="宋体" panose="02010600030101010101" pitchFamily="2" charset="-122"/>
                          <a:sym typeface="+mn-ea"/>
                        </a:rPr>
                        <a:t>原型页面</a:t>
                      </a:r>
                      <a:endParaRPr lang="zh-CN" altLang="en-US" sz="1400" b="1">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rPr>
                        <a:t>订购页</a:t>
                      </a:r>
                    </a:p>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rPr>
                        <a:t>下单页</a:t>
                      </a:r>
                    </a:p>
                    <a:p>
                      <a:pPr marL="228600" indent="-228600" algn="l">
                        <a:lnSpc>
                          <a:spcPct val="100000"/>
                        </a:lnSpc>
                        <a:buFont typeface="+mj-ea"/>
                        <a:buAutoNum type="circleNumDbPlain"/>
                      </a:pPr>
                      <a:r>
                        <a:rPr lang="zh-CN" altLang="en-US" sz="1200" b="1">
                          <a:latin typeface="宋体" panose="02010600030101010101" pitchFamily="2" charset="-122"/>
                          <a:ea typeface="宋体" panose="02010600030101010101" pitchFamily="2" charset="-122"/>
                        </a:rPr>
                        <a:t>收货地址</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新增</a:t>
                      </a:r>
                      <a:r>
                        <a:rPr lang="en-US" altLang="zh-CN" sz="1200">
                          <a:latin typeface="宋体" panose="02010600030101010101" pitchFamily="2" charset="-122"/>
                          <a:ea typeface="宋体" panose="02010600030101010101" pitchFamily="2" charset="-122"/>
                        </a:rPr>
                        <a:t>/</a:t>
                      </a:r>
                      <a:r>
                        <a:rPr lang="zh-CN" altLang="en-US" sz="1200">
                          <a:latin typeface="宋体" panose="02010600030101010101" pitchFamily="2" charset="-122"/>
                          <a:ea typeface="宋体" panose="02010600030101010101" pitchFamily="2" charset="-122"/>
                        </a:rPr>
                        <a:t>修改</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设置默认</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删除地址</a:t>
                      </a:r>
                    </a:p>
                    <a:p>
                      <a:pPr marL="228600" indent="-228600" algn="l">
                        <a:lnSpc>
                          <a:spcPct val="100000"/>
                        </a:lnSpc>
                        <a:buFont typeface="+mj-ea"/>
                        <a:buAutoNum type="circleNumDbPlain" startAt="2"/>
                      </a:pPr>
                      <a:r>
                        <a:rPr lang="zh-CN" altLang="en-US" sz="1200" b="1">
                          <a:latin typeface="宋体" panose="02010600030101010101" pitchFamily="2" charset="-122"/>
                          <a:ea typeface="宋体" panose="02010600030101010101" pitchFamily="2" charset="-122"/>
                        </a:rPr>
                        <a:t>支付页</a:t>
                      </a:r>
                    </a:p>
                    <a:p>
                      <a:pPr marL="228600" indent="-228600" algn="l">
                        <a:lnSpc>
                          <a:spcPct val="100000"/>
                        </a:lnSpc>
                        <a:buFont typeface="+mj-ea"/>
                        <a:buAutoNum type="circleNumDbPlain" startAt="2"/>
                      </a:pPr>
                      <a:r>
                        <a:rPr lang="zh-CN" altLang="en-US" sz="1200" b="1">
                          <a:latin typeface="宋体" panose="02010600030101010101" pitchFamily="2" charset="-122"/>
                          <a:ea typeface="宋体" panose="02010600030101010101" pitchFamily="2" charset="-122"/>
                        </a:rPr>
                        <a:t>发票信息</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普票维护</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专票维护</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修改发票</a:t>
                      </a:r>
                    </a:p>
                  </a:txBody>
                  <a:tcPr anchor="ctr"/>
                </a:tc>
                <a:tc>
                  <a:txBody>
                    <a:bodyPr/>
                    <a:lstStyle/>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sym typeface="+mn-ea"/>
                        </a:rPr>
                        <a:t>订购页</a:t>
                      </a:r>
                      <a:endParaRPr lang="zh-CN" altLang="en-US" sz="1200" b="1">
                        <a:solidFill>
                          <a:srgbClr val="FF0000"/>
                        </a:solidFill>
                        <a:latin typeface="宋体" panose="02010600030101010101" pitchFamily="2" charset="-122"/>
                        <a:ea typeface="宋体" panose="02010600030101010101" pitchFamily="2" charset="-122"/>
                      </a:endParaRPr>
                    </a:p>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sym typeface="+mn-ea"/>
                        </a:rPr>
                        <a:t>下单页</a:t>
                      </a:r>
                      <a:endParaRPr lang="zh-CN" altLang="en-US" sz="1200" b="1">
                        <a:solidFill>
                          <a:srgbClr val="FF0000"/>
                        </a:solidFill>
                        <a:latin typeface="宋体" panose="02010600030101010101" pitchFamily="2" charset="-122"/>
                        <a:ea typeface="宋体" panose="02010600030101010101" pitchFamily="2" charset="-122"/>
                      </a:endParaRPr>
                    </a:p>
                    <a:p>
                      <a:pPr marL="228600" indent="-228600" algn="l">
                        <a:lnSpc>
                          <a:spcPct val="100000"/>
                        </a:lnSpc>
                        <a:buFont typeface="+mj-ea"/>
                        <a:buAutoNum type="circleNumDbPlain"/>
                      </a:pPr>
                      <a:r>
                        <a:rPr lang="zh-CN" altLang="en-US" sz="1200" b="1">
                          <a:latin typeface="宋体" panose="02010600030101010101" pitchFamily="2" charset="-122"/>
                          <a:ea typeface="宋体" panose="02010600030101010101" pitchFamily="2" charset="-122"/>
                          <a:sym typeface="+mn-ea"/>
                        </a:rPr>
                        <a:t>支付页</a:t>
                      </a:r>
                      <a:endParaRPr lang="zh-CN" altLang="en-US" sz="1200" b="1">
                        <a:latin typeface="宋体" panose="02010600030101010101" pitchFamily="2" charset="-122"/>
                        <a:ea typeface="宋体" panose="02010600030101010101" pitchFamily="2" charset="-122"/>
                      </a:endParaRPr>
                    </a:p>
                    <a:p>
                      <a:pPr marL="228600" indent="-228600" algn="l">
                        <a:lnSpc>
                          <a:spcPct val="100000"/>
                        </a:lnSpc>
                        <a:buFont typeface="+mj-ea"/>
                        <a:buAutoNum type="circleNumDbPlain"/>
                      </a:pPr>
                      <a:r>
                        <a:rPr lang="zh-CN" altLang="en-US" sz="1200" b="1">
                          <a:latin typeface="宋体" panose="02010600030101010101" pitchFamily="2" charset="-122"/>
                          <a:ea typeface="宋体" panose="02010600030101010101" pitchFamily="2" charset="-122"/>
                          <a:sym typeface="+mn-ea"/>
                        </a:rPr>
                        <a:t>发票信息</a:t>
                      </a:r>
                      <a:endParaRPr lang="zh-CN" altLang="en-US" sz="1200" b="1">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普票维护</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专票维护</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修改发票</a:t>
                      </a: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rPr>
                        <a:t>默认</a:t>
                      </a:r>
                      <a:r>
                        <a:rPr lang="en-US" altLang="zh-CN" sz="1200" b="1">
                          <a:solidFill>
                            <a:srgbClr val="FF0000"/>
                          </a:solidFill>
                          <a:latin typeface="宋体" panose="02010600030101010101" pitchFamily="2" charset="-122"/>
                          <a:ea typeface="宋体" panose="02010600030101010101" pitchFamily="2" charset="-122"/>
                        </a:rPr>
                        <a:t>-</a:t>
                      </a:r>
                      <a:r>
                        <a:rPr lang="zh-CN" altLang="en-US" sz="1200" b="1">
                          <a:solidFill>
                            <a:srgbClr val="FF0000"/>
                          </a:solidFill>
                          <a:latin typeface="宋体" panose="02010600030101010101" pitchFamily="2" charset="-122"/>
                          <a:ea typeface="宋体" panose="02010600030101010101" pitchFamily="2" charset="-122"/>
                        </a:rPr>
                        <a:t>序列号展示</a:t>
                      </a:r>
                      <a:endParaRPr lang="zh-CN" altLang="en-US" sz="1200" b="1">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未绑定</a:t>
                      </a:r>
                      <a:r>
                        <a:rPr lang="en-US" altLang="zh-CN" sz="1200">
                          <a:latin typeface="宋体" panose="02010600030101010101" pitchFamily="2" charset="-122"/>
                          <a:ea typeface="宋体" panose="02010600030101010101" pitchFamily="2" charset="-122"/>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已绑定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批量绑定防伪签</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下载</a:t>
                      </a:r>
                    </a:p>
                    <a:p>
                      <a:pPr marL="228600" indent="-228600" algn="l">
                        <a:lnSpc>
                          <a:spcPct val="100000"/>
                        </a:lnSpc>
                        <a:buFont typeface="+mj-lt"/>
                        <a:buAutoNum type="arabicPeriod" startAt="2"/>
                      </a:pPr>
                      <a:r>
                        <a:rPr lang="zh-CN" altLang="en-US" sz="1200" b="1">
                          <a:solidFill>
                            <a:srgbClr val="FF0000"/>
                          </a:solidFill>
                          <a:latin typeface="宋体" panose="02010600030101010101" pitchFamily="2" charset="-122"/>
                          <a:ea typeface="宋体" panose="02010600030101010101" pitchFamily="2" charset="-122"/>
                        </a:rPr>
                        <a:t>按订单展示</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未绑定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已绑定</a:t>
                      </a:r>
                      <a:r>
                        <a:rPr lang="en-US" altLang="zh-CN" sz="1200">
                          <a:latin typeface="宋体" panose="02010600030101010101" pitchFamily="2" charset="-122"/>
                          <a:ea typeface="宋体" panose="02010600030101010101" pitchFamily="2" charset="-122"/>
                          <a:sym typeface="+mn-ea"/>
                        </a:rPr>
                        <a:t>GTIN</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批量绑定防伪签</a:t>
                      </a:r>
                      <a:endParaRPr lang="en-US" altLang="zh-CN" sz="1200">
                        <a:latin typeface="宋体" panose="02010600030101010101" pitchFamily="2" charset="-122"/>
                        <a:ea typeface="宋体" panose="02010600030101010101" pitchFamily="2" charset="-122"/>
                        <a:sym typeface="+mn-ea"/>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详情</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下载</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mj-lt"/>
                        <a:buAutoNum type="arabicPeriod" startAt="3"/>
                      </a:pPr>
                      <a:r>
                        <a:rPr lang="zh-CN" altLang="en-US" sz="1200" b="1">
                          <a:solidFill>
                            <a:srgbClr val="FF0000"/>
                          </a:solidFill>
                          <a:latin typeface="宋体" panose="02010600030101010101" pitchFamily="2" charset="-122"/>
                          <a:ea typeface="宋体" panose="02010600030101010101" pitchFamily="2" charset="-122"/>
                          <a:sym typeface="+mn-ea"/>
                        </a:rPr>
                        <a:t>按</a:t>
                      </a:r>
                      <a:r>
                        <a:rPr lang="en-US" altLang="zh-CN" sz="1200" b="1">
                          <a:solidFill>
                            <a:srgbClr val="FF0000"/>
                          </a:solidFill>
                          <a:latin typeface="宋体" panose="02010600030101010101" pitchFamily="2" charset="-122"/>
                          <a:ea typeface="宋体" panose="02010600030101010101" pitchFamily="2" charset="-122"/>
                          <a:sym typeface="+mn-ea"/>
                        </a:rPr>
                        <a:t>GTIN</a:t>
                      </a:r>
                      <a:r>
                        <a:rPr lang="zh-CN" altLang="en-US" sz="1200" b="1">
                          <a:solidFill>
                            <a:srgbClr val="FF0000"/>
                          </a:solidFill>
                          <a:latin typeface="宋体" panose="02010600030101010101" pitchFamily="2" charset="-122"/>
                          <a:ea typeface="宋体" panose="02010600030101010101" pitchFamily="2" charset="-122"/>
                          <a:sym typeface="+mn-ea"/>
                        </a:rPr>
                        <a:t>展示</a:t>
                      </a:r>
                      <a:endParaRPr lang="zh-CN" altLang="en-US" sz="1200" b="1">
                        <a:solidFill>
                          <a:srgbClr val="FF0000"/>
                        </a:solidFill>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未绑定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已绑定</a:t>
                      </a:r>
                      <a:r>
                        <a:rPr lang="en-US" altLang="zh-CN" sz="1200">
                          <a:latin typeface="宋体" panose="02010600030101010101" pitchFamily="2" charset="-122"/>
                          <a:ea typeface="宋体" panose="02010600030101010101" pitchFamily="2" charset="-122"/>
                          <a:sym typeface="+mn-ea"/>
                        </a:rPr>
                        <a:t>GTIN</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批量绑定防伪签</a:t>
                      </a:r>
                      <a:endParaRPr lang="en-US" altLang="zh-CN" sz="1200">
                        <a:latin typeface="宋体" panose="02010600030101010101" pitchFamily="2" charset="-122"/>
                        <a:ea typeface="宋体" panose="02010600030101010101" pitchFamily="2" charset="-122"/>
                        <a:sym typeface="+mn-ea"/>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详情</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下载</a:t>
                      </a: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sym typeface="+mn-ea"/>
                        </a:rPr>
                        <a:t>默认</a:t>
                      </a:r>
                      <a:r>
                        <a:rPr lang="en-US" altLang="zh-CN" sz="1200" b="1">
                          <a:solidFill>
                            <a:srgbClr val="FF0000"/>
                          </a:solidFill>
                          <a:latin typeface="宋体" panose="02010600030101010101" pitchFamily="2" charset="-122"/>
                          <a:ea typeface="宋体" panose="02010600030101010101" pitchFamily="2" charset="-122"/>
                          <a:sym typeface="+mn-ea"/>
                        </a:rPr>
                        <a:t>-</a:t>
                      </a:r>
                      <a:r>
                        <a:rPr lang="zh-CN" altLang="en-US" sz="1200" b="1">
                          <a:solidFill>
                            <a:srgbClr val="FF0000"/>
                          </a:solidFill>
                          <a:latin typeface="宋体" panose="02010600030101010101" pitchFamily="2" charset="-122"/>
                          <a:ea typeface="宋体" panose="02010600030101010101" pitchFamily="2" charset="-122"/>
                          <a:sym typeface="+mn-ea"/>
                        </a:rPr>
                        <a:t>序列号展示</a:t>
                      </a:r>
                      <a:endParaRPr lang="zh-CN" altLang="en-US" sz="1200" b="1">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未绑定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已绑定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批量绑定防伪码</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下载</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mj-lt"/>
                        <a:buAutoNum type="arabicPeriod" startAt="2"/>
                      </a:pPr>
                      <a:r>
                        <a:rPr lang="zh-CN" altLang="en-US" sz="1200" b="1">
                          <a:solidFill>
                            <a:srgbClr val="FF0000"/>
                          </a:solidFill>
                          <a:latin typeface="宋体" panose="02010600030101010101" pitchFamily="2" charset="-122"/>
                          <a:ea typeface="宋体" panose="02010600030101010101" pitchFamily="2" charset="-122"/>
                          <a:sym typeface="+mn-ea"/>
                        </a:rPr>
                        <a:t>按订单展示</a:t>
                      </a:r>
                      <a:endParaRPr lang="zh-CN" altLang="en-US" sz="1200" b="1">
                        <a:solidFill>
                          <a:srgbClr val="FF0000"/>
                        </a:solidFill>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未绑定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已绑定</a:t>
                      </a:r>
                      <a:r>
                        <a:rPr lang="en-US" altLang="zh-CN" sz="1200">
                          <a:latin typeface="宋体" panose="02010600030101010101" pitchFamily="2" charset="-122"/>
                          <a:ea typeface="宋体" panose="02010600030101010101" pitchFamily="2" charset="-122"/>
                          <a:sym typeface="+mn-ea"/>
                        </a:rPr>
                        <a:t>GTIN</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批量绑定防伪码</a:t>
                      </a:r>
                      <a:endParaRPr lang="en-US" altLang="zh-CN" sz="1200">
                        <a:latin typeface="宋体" panose="02010600030101010101" pitchFamily="2" charset="-122"/>
                        <a:ea typeface="宋体" panose="02010600030101010101" pitchFamily="2" charset="-122"/>
                        <a:sym typeface="+mn-ea"/>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详情</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下载</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mj-lt"/>
                        <a:buAutoNum type="arabicPeriod" startAt="3"/>
                      </a:pPr>
                      <a:r>
                        <a:rPr lang="zh-CN" altLang="en-US" sz="1200" b="1">
                          <a:solidFill>
                            <a:srgbClr val="FF0000"/>
                          </a:solidFill>
                          <a:latin typeface="宋体" panose="02010600030101010101" pitchFamily="2" charset="-122"/>
                          <a:ea typeface="宋体" panose="02010600030101010101" pitchFamily="2" charset="-122"/>
                          <a:sym typeface="+mn-ea"/>
                        </a:rPr>
                        <a:t>按</a:t>
                      </a:r>
                      <a:r>
                        <a:rPr lang="en-US" altLang="zh-CN" sz="1200" b="1">
                          <a:solidFill>
                            <a:srgbClr val="FF0000"/>
                          </a:solidFill>
                          <a:latin typeface="宋体" panose="02010600030101010101" pitchFamily="2" charset="-122"/>
                          <a:ea typeface="宋体" panose="02010600030101010101" pitchFamily="2" charset="-122"/>
                          <a:sym typeface="+mn-ea"/>
                        </a:rPr>
                        <a:t>GTIN</a:t>
                      </a:r>
                      <a:r>
                        <a:rPr lang="zh-CN" altLang="en-US" sz="1200" b="1">
                          <a:solidFill>
                            <a:srgbClr val="FF0000"/>
                          </a:solidFill>
                          <a:latin typeface="宋体" panose="02010600030101010101" pitchFamily="2" charset="-122"/>
                          <a:ea typeface="宋体" panose="02010600030101010101" pitchFamily="2" charset="-122"/>
                          <a:sym typeface="+mn-ea"/>
                        </a:rPr>
                        <a:t>展示</a:t>
                      </a:r>
                      <a:endParaRPr lang="zh-CN" altLang="en-US" sz="1200" b="1">
                        <a:solidFill>
                          <a:srgbClr val="FF0000"/>
                        </a:solidFill>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未绑定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已绑定</a:t>
                      </a:r>
                      <a:r>
                        <a:rPr lang="en-US" altLang="zh-CN" sz="1200">
                          <a:latin typeface="宋体" panose="02010600030101010101" pitchFamily="2" charset="-122"/>
                          <a:ea typeface="宋体" panose="02010600030101010101" pitchFamily="2" charset="-122"/>
                          <a:sym typeface="+mn-ea"/>
                        </a:rPr>
                        <a:t>GTIN</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批量绑定防伪码</a:t>
                      </a:r>
                      <a:endParaRPr lang="en-US" altLang="zh-CN" sz="1200">
                        <a:latin typeface="宋体" panose="02010600030101010101" pitchFamily="2" charset="-122"/>
                        <a:ea typeface="宋体" panose="02010600030101010101" pitchFamily="2" charset="-122"/>
                        <a:sym typeface="+mn-ea"/>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详情</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下载</a:t>
                      </a: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sym typeface="+mn-ea"/>
                        </a:rPr>
                        <a:t>默认</a:t>
                      </a:r>
                      <a:r>
                        <a:rPr lang="en-US" altLang="zh-CN" sz="1200" b="1">
                          <a:solidFill>
                            <a:srgbClr val="FF0000"/>
                          </a:solidFill>
                          <a:latin typeface="宋体" panose="02010600030101010101" pitchFamily="2" charset="-122"/>
                          <a:ea typeface="宋体" panose="02010600030101010101" pitchFamily="2" charset="-122"/>
                          <a:sym typeface="+mn-ea"/>
                        </a:rPr>
                        <a:t>-</a:t>
                      </a:r>
                      <a:r>
                        <a:rPr lang="zh-CN" altLang="en-US" sz="1200" b="1">
                          <a:solidFill>
                            <a:srgbClr val="FF0000"/>
                          </a:solidFill>
                          <a:latin typeface="宋体" panose="02010600030101010101" pitchFamily="2" charset="-122"/>
                          <a:ea typeface="宋体" panose="02010600030101010101" pitchFamily="2" charset="-122"/>
                          <a:sym typeface="+mn-ea"/>
                        </a:rPr>
                        <a:t>序列号展示</a:t>
                      </a:r>
                      <a:endParaRPr lang="zh-CN" altLang="en-US" sz="1200" b="1">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未绑定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已绑定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批量绑定防伪签</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批量修改防伪签</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自定义属性</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下载查询结果</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mj-lt"/>
                        <a:buAutoNum type="arabicPeriod" startAt="2"/>
                      </a:pPr>
                      <a:r>
                        <a:rPr lang="zh-CN" altLang="en-US" sz="1200" b="1">
                          <a:solidFill>
                            <a:srgbClr val="FF0000"/>
                          </a:solidFill>
                          <a:latin typeface="宋体" panose="02010600030101010101" pitchFamily="2" charset="-122"/>
                          <a:ea typeface="宋体" panose="02010600030101010101" pitchFamily="2" charset="-122"/>
                          <a:sym typeface="+mn-ea"/>
                        </a:rPr>
                        <a:t>按订单展示</a:t>
                      </a:r>
                      <a:endParaRPr lang="zh-CN" altLang="en-US" sz="1200" b="1">
                        <a:solidFill>
                          <a:srgbClr val="FF0000"/>
                        </a:solidFill>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未绑定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已绑定</a:t>
                      </a:r>
                      <a:r>
                        <a:rPr lang="en-US" altLang="zh-CN" sz="1200">
                          <a:latin typeface="宋体" panose="02010600030101010101" pitchFamily="2" charset="-122"/>
                          <a:ea typeface="宋体" panose="02010600030101010101" pitchFamily="2" charset="-122"/>
                          <a:sym typeface="+mn-ea"/>
                        </a:rPr>
                        <a:t>GTIN</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批量绑定防伪签</a:t>
                      </a:r>
                      <a:endParaRPr lang="en-US" altLang="zh-CN" sz="1200">
                        <a:latin typeface="宋体" panose="02010600030101010101" pitchFamily="2" charset="-122"/>
                        <a:ea typeface="宋体" panose="02010600030101010101" pitchFamily="2" charset="-122"/>
                        <a:sym typeface="+mn-ea"/>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详情</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按订单下载</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下载查询结果</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mj-lt"/>
                        <a:buAutoNum type="arabicPeriod" startAt="3"/>
                      </a:pPr>
                      <a:r>
                        <a:rPr lang="zh-CN" altLang="en-US" sz="1200" b="1">
                          <a:solidFill>
                            <a:srgbClr val="FF0000"/>
                          </a:solidFill>
                          <a:latin typeface="宋体" panose="02010600030101010101" pitchFamily="2" charset="-122"/>
                          <a:ea typeface="宋体" panose="02010600030101010101" pitchFamily="2" charset="-122"/>
                          <a:sym typeface="+mn-ea"/>
                        </a:rPr>
                        <a:t>按</a:t>
                      </a:r>
                      <a:r>
                        <a:rPr lang="en-US" altLang="zh-CN" sz="1200" b="1">
                          <a:solidFill>
                            <a:srgbClr val="FF0000"/>
                          </a:solidFill>
                          <a:latin typeface="宋体" panose="02010600030101010101" pitchFamily="2" charset="-122"/>
                          <a:ea typeface="宋体" panose="02010600030101010101" pitchFamily="2" charset="-122"/>
                          <a:sym typeface="+mn-ea"/>
                        </a:rPr>
                        <a:t>GTIN</a:t>
                      </a:r>
                      <a:r>
                        <a:rPr lang="zh-CN" altLang="en-US" sz="1200" b="1">
                          <a:solidFill>
                            <a:srgbClr val="FF0000"/>
                          </a:solidFill>
                          <a:latin typeface="宋体" panose="02010600030101010101" pitchFamily="2" charset="-122"/>
                          <a:ea typeface="宋体" panose="02010600030101010101" pitchFamily="2" charset="-122"/>
                          <a:sym typeface="+mn-ea"/>
                        </a:rPr>
                        <a:t>展示</a:t>
                      </a:r>
                      <a:endParaRPr lang="zh-CN" altLang="en-US" sz="1200" b="1">
                        <a:solidFill>
                          <a:srgbClr val="FF0000"/>
                        </a:solidFill>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未绑定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已绑定</a:t>
                      </a:r>
                      <a:r>
                        <a:rPr lang="en-US" altLang="zh-CN" sz="1200">
                          <a:latin typeface="宋体" panose="02010600030101010101" pitchFamily="2" charset="-122"/>
                          <a:ea typeface="宋体" panose="02010600030101010101" pitchFamily="2" charset="-122"/>
                          <a:sym typeface="+mn-ea"/>
                        </a:rPr>
                        <a:t>GTIN</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批量绑定防伪签</a:t>
                      </a:r>
                      <a:endParaRPr lang="en-US" altLang="zh-CN" sz="1200">
                        <a:latin typeface="宋体" panose="02010600030101010101" pitchFamily="2" charset="-122"/>
                        <a:ea typeface="宋体" panose="02010600030101010101" pitchFamily="2" charset="-122"/>
                        <a:sym typeface="+mn-ea"/>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详情</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下载查询结果</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按</a:t>
                      </a:r>
                      <a:r>
                        <a:rPr lang="en-US" altLang="zh-CN" sz="1200">
                          <a:latin typeface="宋体" panose="02010600030101010101" pitchFamily="2" charset="-122"/>
                          <a:ea typeface="宋体" panose="02010600030101010101" pitchFamily="2" charset="-122"/>
                          <a:sym typeface="+mn-ea"/>
                        </a:rPr>
                        <a:t>GTIN</a:t>
                      </a:r>
                      <a:r>
                        <a:rPr lang="zh-CN" altLang="en-US" sz="1200">
                          <a:latin typeface="宋体" panose="02010600030101010101" pitchFamily="2" charset="-122"/>
                          <a:ea typeface="宋体" panose="02010600030101010101" pitchFamily="2" charset="-122"/>
                          <a:sym typeface="+mn-ea"/>
                        </a:rPr>
                        <a:t>下载</a:t>
                      </a:r>
                    </a:p>
                  </a:txBody>
                  <a:tcPr anchor="ctr"/>
                </a:tc>
                <a:tc>
                  <a:txBody>
                    <a:bodyPr/>
                    <a:lstStyle/>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sym typeface="+mn-ea"/>
                        </a:rPr>
                        <a:t>默认</a:t>
                      </a:r>
                      <a:r>
                        <a:rPr lang="en-US" altLang="zh-CN" sz="1200" b="1">
                          <a:solidFill>
                            <a:srgbClr val="FF0000"/>
                          </a:solidFill>
                          <a:latin typeface="宋体" panose="02010600030101010101" pitchFamily="2" charset="-122"/>
                          <a:ea typeface="宋体" panose="02010600030101010101" pitchFamily="2" charset="-122"/>
                          <a:sym typeface="+mn-ea"/>
                        </a:rPr>
                        <a:t>-</a:t>
                      </a:r>
                      <a:r>
                        <a:rPr lang="zh-CN" altLang="en-US" sz="1200" b="1">
                          <a:solidFill>
                            <a:srgbClr val="FF0000"/>
                          </a:solidFill>
                          <a:latin typeface="宋体" panose="02010600030101010101" pitchFamily="2" charset="-122"/>
                          <a:ea typeface="宋体" panose="02010600030101010101" pitchFamily="2" charset="-122"/>
                          <a:sym typeface="+mn-ea"/>
                        </a:rPr>
                        <a:t>序列号展示</a:t>
                      </a:r>
                      <a:endParaRPr lang="zh-CN" altLang="en-US" sz="1200" b="1">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未绑定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已绑定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批量绑定防伪码</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批量修改防伪码</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自定义属性</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下载查询结果</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mj-lt"/>
                        <a:buAutoNum type="arabicPeriod" startAt="2"/>
                      </a:pPr>
                      <a:r>
                        <a:rPr lang="zh-CN" altLang="en-US" sz="1200" b="1">
                          <a:solidFill>
                            <a:srgbClr val="FF0000"/>
                          </a:solidFill>
                          <a:latin typeface="宋体" panose="02010600030101010101" pitchFamily="2" charset="-122"/>
                          <a:ea typeface="宋体" panose="02010600030101010101" pitchFamily="2" charset="-122"/>
                          <a:sym typeface="+mn-ea"/>
                        </a:rPr>
                        <a:t>按订单展示</a:t>
                      </a:r>
                      <a:endParaRPr lang="zh-CN" altLang="en-US" sz="1200" b="1">
                        <a:solidFill>
                          <a:srgbClr val="FF0000"/>
                        </a:solidFill>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未绑定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已绑定</a:t>
                      </a:r>
                      <a:r>
                        <a:rPr lang="en-US" altLang="zh-CN" sz="1200">
                          <a:latin typeface="宋体" panose="02010600030101010101" pitchFamily="2" charset="-122"/>
                          <a:ea typeface="宋体" panose="02010600030101010101" pitchFamily="2" charset="-122"/>
                          <a:sym typeface="+mn-ea"/>
                        </a:rPr>
                        <a:t>GTIN</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批量绑定防伪码</a:t>
                      </a:r>
                      <a:endParaRPr lang="en-US" altLang="zh-CN" sz="1200">
                        <a:latin typeface="宋体" panose="02010600030101010101" pitchFamily="2" charset="-122"/>
                        <a:ea typeface="宋体" panose="02010600030101010101" pitchFamily="2" charset="-122"/>
                        <a:sym typeface="+mn-ea"/>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详情</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按订单下载</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下载查询结果</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mj-lt"/>
                        <a:buAutoNum type="arabicPeriod" startAt="3"/>
                      </a:pPr>
                      <a:r>
                        <a:rPr lang="zh-CN" altLang="en-US" sz="1200" b="1">
                          <a:solidFill>
                            <a:srgbClr val="FF0000"/>
                          </a:solidFill>
                          <a:latin typeface="宋体" panose="02010600030101010101" pitchFamily="2" charset="-122"/>
                          <a:ea typeface="宋体" panose="02010600030101010101" pitchFamily="2" charset="-122"/>
                          <a:sym typeface="+mn-ea"/>
                        </a:rPr>
                        <a:t>按</a:t>
                      </a:r>
                      <a:r>
                        <a:rPr lang="en-US" altLang="zh-CN" sz="1200" b="1">
                          <a:solidFill>
                            <a:srgbClr val="FF0000"/>
                          </a:solidFill>
                          <a:latin typeface="宋体" panose="02010600030101010101" pitchFamily="2" charset="-122"/>
                          <a:ea typeface="宋体" panose="02010600030101010101" pitchFamily="2" charset="-122"/>
                          <a:sym typeface="+mn-ea"/>
                        </a:rPr>
                        <a:t>GTIN</a:t>
                      </a:r>
                      <a:r>
                        <a:rPr lang="zh-CN" altLang="en-US" sz="1200" b="1">
                          <a:solidFill>
                            <a:srgbClr val="FF0000"/>
                          </a:solidFill>
                          <a:latin typeface="宋体" panose="02010600030101010101" pitchFamily="2" charset="-122"/>
                          <a:ea typeface="宋体" panose="02010600030101010101" pitchFamily="2" charset="-122"/>
                          <a:sym typeface="+mn-ea"/>
                        </a:rPr>
                        <a:t>展示</a:t>
                      </a:r>
                      <a:endParaRPr lang="zh-CN" altLang="en-US" sz="1200" b="1">
                        <a:solidFill>
                          <a:srgbClr val="FF0000"/>
                        </a:solidFill>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未绑定</a:t>
                      </a:r>
                      <a:r>
                        <a:rPr lang="en-US" altLang="zh-CN" sz="1200">
                          <a:latin typeface="宋体" panose="02010600030101010101" pitchFamily="2" charset="-122"/>
                          <a:ea typeface="宋体" panose="02010600030101010101" pitchFamily="2" charset="-122"/>
                          <a:sym typeface="+mn-ea"/>
                        </a:rPr>
                        <a:t>GTIN</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已绑定</a:t>
                      </a:r>
                      <a:r>
                        <a:rPr lang="en-US" altLang="zh-CN" sz="1200">
                          <a:latin typeface="宋体" panose="02010600030101010101" pitchFamily="2" charset="-122"/>
                          <a:ea typeface="宋体" panose="02010600030101010101" pitchFamily="2" charset="-122"/>
                          <a:sym typeface="+mn-ea"/>
                        </a:rPr>
                        <a:t>GTIN</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批量绑定防伪码</a:t>
                      </a:r>
                      <a:endParaRPr lang="en-US" altLang="zh-CN" sz="1200">
                        <a:latin typeface="宋体" panose="02010600030101010101" pitchFamily="2" charset="-122"/>
                        <a:ea typeface="宋体" panose="02010600030101010101" pitchFamily="2" charset="-122"/>
                        <a:sym typeface="+mn-ea"/>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详情</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下载查询结果</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按</a:t>
                      </a:r>
                      <a:r>
                        <a:rPr lang="en-US" altLang="zh-CN" sz="1200">
                          <a:latin typeface="宋体" panose="02010600030101010101" pitchFamily="2" charset="-122"/>
                          <a:ea typeface="宋体" panose="02010600030101010101" pitchFamily="2" charset="-122"/>
                          <a:sym typeface="+mn-ea"/>
                        </a:rPr>
                        <a:t>GTIN</a:t>
                      </a:r>
                      <a:r>
                        <a:rPr lang="zh-CN" altLang="en-US" sz="1200">
                          <a:latin typeface="宋体" panose="02010600030101010101" pitchFamily="2" charset="-122"/>
                          <a:ea typeface="宋体" panose="02010600030101010101" pitchFamily="2" charset="-122"/>
                          <a:sym typeface="+mn-ea"/>
                        </a:rPr>
                        <a:t>下载</a:t>
                      </a:r>
                    </a:p>
                    <a:p>
                      <a:pPr indent="0" algn="l">
                        <a:lnSpc>
                          <a:spcPct val="100000"/>
                        </a:lnSpc>
                        <a:buFont typeface="+mj-lt"/>
                        <a:buNone/>
                      </a:pPr>
                      <a:r>
                        <a:rPr lang="en-US" altLang="zh-CN" sz="1200" b="1">
                          <a:solidFill>
                            <a:srgbClr val="FF0000"/>
                          </a:solidFill>
                          <a:latin typeface="宋体" panose="02010600030101010101" pitchFamily="2" charset="-122"/>
                          <a:ea typeface="宋体" panose="02010600030101010101" pitchFamily="2" charset="-122"/>
                        </a:rPr>
                        <a:t>3-1 GTIN</a:t>
                      </a:r>
                      <a:r>
                        <a:rPr lang="zh-CN" altLang="en-US" sz="1200" b="1">
                          <a:solidFill>
                            <a:srgbClr val="FF0000"/>
                          </a:solidFill>
                          <a:latin typeface="宋体" panose="02010600030101010101" pitchFamily="2" charset="-122"/>
                          <a:ea typeface="宋体" panose="02010600030101010101" pitchFamily="2" charset="-122"/>
                        </a:rPr>
                        <a:t>展示有</a:t>
                      </a:r>
                      <a:r>
                        <a:rPr lang="en-US" altLang="zh-CN" sz="1200" b="1">
                          <a:solidFill>
                            <a:srgbClr val="FF0000"/>
                          </a:solidFill>
                          <a:latin typeface="宋体" panose="02010600030101010101" pitchFamily="2" charset="-122"/>
                          <a:ea typeface="宋体" panose="02010600030101010101" pitchFamily="2" charset="-122"/>
                        </a:rPr>
                        <a:t>Q</a:t>
                      </a:r>
                      <a:r>
                        <a:rPr lang="zh-CN" altLang="en-US" sz="1200" b="1">
                          <a:solidFill>
                            <a:srgbClr val="FF0000"/>
                          </a:solidFill>
                          <a:latin typeface="宋体" panose="02010600030101010101" pitchFamily="2" charset="-122"/>
                          <a:ea typeface="宋体" panose="02010600030101010101" pitchFamily="2" charset="-122"/>
                        </a:rPr>
                        <a:t>和</a:t>
                      </a:r>
                      <a:r>
                        <a:rPr lang="en-US" altLang="zh-CN" sz="1200" b="1">
                          <a:solidFill>
                            <a:srgbClr val="FF0000"/>
                          </a:solidFill>
                          <a:latin typeface="宋体" panose="02010600030101010101" pitchFamily="2" charset="-122"/>
                          <a:ea typeface="宋体" panose="02010600030101010101" pitchFamily="2" charset="-122"/>
                        </a:rPr>
                        <a:t>M</a:t>
                      </a:r>
                      <a:endParaRPr lang="zh-CN" altLang="en-US" sz="1200" b="1">
                        <a:solidFill>
                          <a:srgbClr val="FF0000"/>
                        </a:solidFill>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查询</a:t>
                      </a:r>
                      <a:r>
                        <a:rPr lang="en-US" altLang="zh-CN" sz="1200">
                          <a:latin typeface="宋体" panose="02010600030101010101" pitchFamily="2" charset="-122"/>
                          <a:ea typeface="宋体" panose="02010600030101010101" pitchFamily="2" charset="-122"/>
                        </a:rPr>
                        <a:t>Q</a:t>
                      </a:r>
                      <a:r>
                        <a:rPr lang="zh-CN" altLang="en-US" sz="1200">
                          <a:latin typeface="宋体" panose="02010600030101010101" pitchFamily="2" charset="-122"/>
                          <a:ea typeface="宋体" panose="02010600030101010101" pitchFamily="2" charset="-122"/>
                        </a:rPr>
                        <a:t>或</a:t>
                      </a:r>
                      <a:r>
                        <a:rPr lang="en-US" altLang="zh-CN" sz="1200">
                          <a:latin typeface="宋体" panose="02010600030101010101" pitchFamily="2" charset="-122"/>
                          <a:ea typeface="宋体" panose="02010600030101010101" pitchFamily="2" charset="-122"/>
                        </a:rPr>
                        <a:t>M</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详情</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批量绑定防伪码</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按</a:t>
                      </a:r>
                      <a:r>
                        <a:rPr lang="en-US" altLang="zh-CN" sz="1200">
                          <a:latin typeface="宋体" panose="02010600030101010101" pitchFamily="2" charset="-122"/>
                          <a:ea typeface="宋体" panose="02010600030101010101" pitchFamily="2" charset="-122"/>
                          <a:sym typeface="+mn-ea"/>
                        </a:rPr>
                        <a:t>GTIN</a:t>
                      </a:r>
                      <a:r>
                        <a:rPr lang="zh-CN" altLang="en-US" sz="1200">
                          <a:latin typeface="宋体" panose="02010600030101010101" pitchFamily="2" charset="-122"/>
                          <a:ea typeface="宋体" panose="02010600030101010101" pitchFamily="2" charset="-122"/>
                          <a:sym typeface="+mn-ea"/>
                        </a:rPr>
                        <a:t>下载</a:t>
                      </a:r>
                    </a:p>
                  </a:txBody>
                  <a:tcPr anchor="ctr"/>
                </a:tc>
                <a:tc>
                  <a:txBody>
                    <a:bodyPr/>
                    <a:lstStyle/>
                    <a:p>
                      <a:pPr algn="l">
                        <a:lnSpc>
                          <a:spcPct val="100000"/>
                        </a:lnSpc>
                        <a:buNone/>
                      </a:pPr>
                      <a:r>
                        <a:rPr lang="en-US" altLang="zh-CN" sz="1200" b="1">
                          <a:solidFill>
                            <a:srgbClr val="FF0000"/>
                          </a:solidFill>
                          <a:latin typeface="宋体" panose="02010600030101010101" pitchFamily="2" charset="-122"/>
                          <a:ea typeface="宋体" panose="02010600030101010101" pitchFamily="2" charset="-122"/>
                        </a:rPr>
                        <a:t>1. </a:t>
                      </a:r>
                      <a:r>
                        <a:rPr lang="zh-CN" altLang="en-US" sz="1200" b="1">
                          <a:solidFill>
                            <a:srgbClr val="FF0000"/>
                          </a:solidFill>
                          <a:latin typeface="宋体" panose="02010600030101010101" pitchFamily="2" charset="-122"/>
                          <a:ea typeface="宋体" panose="02010600030101010101" pitchFamily="2" charset="-122"/>
                        </a:rPr>
                        <a:t>查看详情</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未付款</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已发货</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未发货</a:t>
                      </a:r>
                    </a:p>
                    <a:p>
                      <a:pPr marL="228600" indent="-228600" algn="l">
                        <a:lnSpc>
                          <a:spcPct val="100000"/>
                        </a:lnSpc>
                        <a:buFont typeface="+mj-lt"/>
                        <a:buAutoNum type="arabicPeriod" startAt="2"/>
                      </a:pPr>
                      <a:r>
                        <a:rPr lang="zh-CN" altLang="en-US" sz="1200" b="1">
                          <a:solidFill>
                            <a:srgbClr val="FF0000"/>
                          </a:solidFill>
                          <a:latin typeface="宋体" panose="02010600030101010101" pitchFamily="2" charset="-122"/>
                          <a:ea typeface="宋体" panose="02010600030101010101" pitchFamily="2" charset="-122"/>
                        </a:rPr>
                        <a:t>下载发票</a:t>
                      </a:r>
                    </a:p>
                    <a:p>
                      <a:pPr marL="228600" indent="-228600" algn="l">
                        <a:lnSpc>
                          <a:spcPct val="100000"/>
                        </a:lnSpc>
                        <a:buFont typeface="+mj-lt"/>
                        <a:buAutoNum type="arabicPeriod" startAt="2"/>
                      </a:pPr>
                      <a:r>
                        <a:rPr lang="zh-CN" altLang="en-US" sz="1200" b="1">
                          <a:solidFill>
                            <a:srgbClr val="FF0000"/>
                          </a:solidFill>
                          <a:latin typeface="宋体" panose="02010600030101010101" pitchFamily="2" charset="-122"/>
                          <a:ea typeface="宋体" panose="02010600030101010101" pitchFamily="2" charset="-122"/>
                        </a:rPr>
                        <a:t>在线支付</a:t>
                      </a:r>
                    </a:p>
                    <a:p>
                      <a:pPr marL="228600" indent="-228600" algn="l">
                        <a:lnSpc>
                          <a:spcPct val="100000"/>
                        </a:lnSpc>
                        <a:buFont typeface="+mj-lt"/>
                        <a:buAutoNum type="arabicPeriod" startAt="2"/>
                      </a:pPr>
                      <a:r>
                        <a:rPr lang="zh-CN" altLang="en-US" sz="1200" b="1">
                          <a:solidFill>
                            <a:srgbClr val="FF0000"/>
                          </a:solidFill>
                          <a:latin typeface="宋体" panose="02010600030101010101" pitchFamily="2" charset="-122"/>
                          <a:ea typeface="宋体" panose="02010600030101010101" pitchFamily="2" charset="-122"/>
                        </a:rPr>
                        <a:t>修改发票</a:t>
                      </a:r>
                    </a:p>
                    <a:p>
                      <a:pPr marL="228600" indent="-228600" algn="l">
                        <a:lnSpc>
                          <a:spcPct val="100000"/>
                        </a:lnSpc>
                        <a:buFont typeface="+mj-lt"/>
                        <a:buAutoNum type="arabicPeriod" startAt="2"/>
                      </a:pPr>
                      <a:r>
                        <a:rPr lang="zh-CN" altLang="en-US" sz="1200" b="1">
                          <a:solidFill>
                            <a:srgbClr val="FF0000"/>
                          </a:solidFill>
                          <a:latin typeface="宋体" panose="02010600030101010101" pitchFamily="2" charset="-122"/>
                          <a:ea typeface="宋体" panose="02010600030101010101" pitchFamily="2" charset="-122"/>
                        </a:rPr>
                        <a:t>删除订单</a:t>
                      </a:r>
                    </a:p>
                  </a:txBody>
                  <a:tcPr anchor="ctr"/>
                </a:tc>
                <a:extLst>
                  <a:ext uri="{0D108BD9-81ED-4DB2-BD59-A6C34878D82A}">
                    <a16:rowId xmlns:a16="http://schemas.microsoft.com/office/drawing/2014/main" val="10001"/>
                  </a:ext>
                </a:extLst>
              </a:tr>
            </a:tbl>
          </a:graphicData>
        </a:graphic>
      </p:graphicFrame>
      <p:sp>
        <p:nvSpPr>
          <p:cNvPr id="4" name="文本框 3"/>
          <p:cNvSpPr txBox="1"/>
          <p:nvPr/>
        </p:nvSpPr>
        <p:spPr>
          <a:xfrm>
            <a:off x="267164" y="229121"/>
            <a:ext cx="2265680" cy="398780"/>
          </a:xfrm>
          <a:prstGeom prst="rect">
            <a:avLst/>
          </a:prstGeom>
          <a:noFill/>
        </p:spPr>
        <p:txBody>
          <a:bodyPr wrap="none" rtlCol="0">
            <a:spAutoFit/>
          </a:bodyPr>
          <a:lstStyle/>
          <a:p>
            <a:r>
              <a:rPr lang="en-US" sz="2000" b="1" dirty="0" smtClean="0">
                <a:solidFill>
                  <a:schemeClr val="accent2"/>
                </a:solidFill>
                <a:latin typeface="微软雅黑" panose="020B0503020204020204" pitchFamily="34" charset="-122"/>
                <a:ea typeface="微软雅黑" panose="020B0503020204020204" pitchFamily="34" charset="-122"/>
              </a:rPr>
              <a:t>2. </a:t>
            </a:r>
            <a:r>
              <a:rPr lang="zh-CN" altLang="en-US" sz="2000" b="1" dirty="0" smtClean="0">
                <a:solidFill>
                  <a:schemeClr val="accent2"/>
                </a:solidFill>
                <a:latin typeface="微软雅黑" panose="020B0503020204020204" pitchFamily="34" charset="-122"/>
                <a:ea typeface="微软雅黑" panose="020B0503020204020204" pitchFamily="34" charset="-122"/>
              </a:rPr>
              <a:t>二维码防伪服务</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469265" y="697865"/>
          <a:ext cx="11252835" cy="4305300"/>
        </p:xfrm>
        <a:graphic>
          <a:graphicData uri="http://schemas.openxmlformats.org/drawingml/2006/table">
            <a:tbl>
              <a:tblPr firstRow="1" bandRow="1">
                <a:tableStyleId>{21E4AEA4-8DFA-4A89-87EB-49C32662AFE0}</a:tableStyleId>
              </a:tblPr>
              <a:tblGrid>
                <a:gridCol w="1042670">
                  <a:extLst>
                    <a:ext uri="{9D8B030D-6E8A-4147-A177-3AD203B41FA5}">
                      <a16:colId xmlns:a16="http://schemas.microsoft.com/office/drawing/2014/main" val="20000"/>
                    </a:ext>
                  </a:extLst>
                </a:gridCol>
                <a:gridCol w="1311910">
                  <a:extLst>
                    <a:ext uri="{9D8B030D-6E8A-4147-A177-3AD203B41FA5}">
                      <a16:colId xmlns:a16="http://schemas.microsoft.com/office/drawing/2014/main" val="20001"/>
                    </a:ext>
                  </a:extLst>
                </a:gridCol>
                <a:gridCol w="1304925">
                  <a:extLst>
                    <a:ext uri="{9D8B030D-6E8A-4147-A177-3AD203B41FA5}">
                      <a16:colId xmlns:a16="http://schemas.microsoft.com/office/drawing/2014/main" val="20002"/>
                    </a:ext>
                  </a:extLst>
                </a:gridCol>
                <a:gridCol w="1604010">
                  <a:extLst>
                    <a:ext uri="{9D8B030D-6E8A-4147-A177-3AD203B41FA5}">
                      <a16:colId xmlns:a16="http://schemas.microsoft.com/office/drawing/2014/main" val="20003"/>
                    </a:ext>
                  </a:extLst>
                </a:gridCol>
                <a:gridCol w="1559560">
                  <a:extLst>
                    <a:ext uri="{9D8B030D-6E8A-4147-A177-3AD203B41FA5}">
                      <a16:colId xmlns:a16="http://schemas.microsoft.com/office/drawing/2014/main" val="20004"/>
                    </a:ext>
                  </a:extLst>
                </a:gridCol>
                <a:gridCol w="1604010">
                  <a:extLst>
                    <a:ext uri="{9D8B030D-6E8A-4147-A177-3AD203B41FA5}">
                      <a16:colId xmlns:a16="http://schemas.microsoft.com/office/drawing/2014/main" val="20005"/>
                    </a:ext>
                  </a:extLst>
                </a:gridCol>
                <a:gridCol w="1586230">
                  <a:extLst>
                    <a:ext uri="{9D8B030D-6E8A-4147-A177-3AD203B41FA5}">
                      <a16:colId xmlns:a16="http://schemas.microsoft.com/office/drawing/2014/main" val="20006"/>
                    </a:ext>
                  </a:extLst>
                </a:gridCol>
                <a:gridCol w="1239520">
                  <a:extLst>
                    <a:ext uri="{9D8B030D-6E8A-4147-A177-3AD203B41FA5}">
                      <a16:colId xmlns:a16="http://schemas.microsoft.com/office/drawing/2014/main" val="20007"/>
                    </a:ext>
                  </a:extLst>
                </a:gridCol>
              </a:tblGrid>
              <a:tr h="640080">
                <a:tc>
                  <a:txBody>
                    <a:bodyPr/>
                    <a:lstStyle/>
                    <a:p>
                      <a:pPr algn="ctr">
                        <a:buNone/>
                      </a:pPr>
                      <a:r>
                        <a:rPr lang="zh-CN" altLang="en-US" sz="1400">
                          <a:latin typeface="宋体" panose="02010600030101010101" pitchFamily="2" charset="-122"/>
                          <a:ea typeface="宋体" panose="02010600030101010101" pitchFamily="2" charset="-122"/>
                        </a:rPr>
                        <a:t>流程</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8. </a:t>
                      </a:r>
                      <a:r>
                        <a:rPr lang="zh-CN" altLang="en-US" sz="1200">
                          <a:latin typeface="宋体" panose="02010600030101010101" pitchFamily="2" charset="-122"/>
                          <a:ea typeface="宋体" panose="02010600030101010101" pitchFamily="2" charset="-122"/>
                        </a:rPr>
                        <a:t>管理员</a:t>
                      </a: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0"/>
                  </a:ext>
                </a:extLst>
              </a:tr>
              <a:tr h="1463040">
                <a:tc>
                  <a:txBody>
                    <a:bodyPr/>
                    <a:lstStyle/>
                    <a:p>
                      <a:pPr algn="ctr">
                        <a:buNone/>
                      </a:pPr>
                      <a:r>
                        <a:rPr lang="zh-CN" altLang="en-US" sz="1400" b="1">
                          <a:latin typeface="宋体" panose="02010600030101010101" pitchFamily="2" charset="-122"/>
                          <a:ea typeface="宋体" panose="02010600030101010101" pitchFamily="2" charset="-122"/>
                          <a:sym typeface="+mn-ea"/>
                        </a:rPr>
                        <a:t>原型页面</a:t>
                      </a:r>
                      <a:endParaRPr lang="zh-CN" altLang="en-US" sz="1400" b="1">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r>
                        <a:rPr lang="en-US" altLang="zh-CN" sz="1200" b="1">
                          <a:solidFill>
                            <a:srgbClr val="FF0000"/>
                          </a:solidFill>
                          <a:latin typeface="宋体" panose="02010600030101010101" pitchFamily="2" charset="-122"/>
                          <a:ea typeface="宋体" panose="02010600030101010101" pitchFamily="2" charset="-122"/>
                        </a:rPr>
                        <a:t>V4</a:t>
                      </a:r>
                      <a:r>
                        <a:rPr lang="zh-CN" altLang="en-US" sz="1200" b="1">
                          <a:solidFill>
                            <a:srgbClr val="FF0000"/>
                          </a:solidFill>
                          <a:latin typeface="宋体" panose="02010600030101010101" pitchFamily="2" charset="-122"/>
                          <a:ea typeface="宋体" panose="02010600030101010101" pitchFamily="2" charset="-122"/>
                        </a:rPr>
                        <a:t>订单管理</a:t>
                      </a:r>
                    </a:p>
                    <a:p>
                      <a:pPr marL="228600" indent="-228600" algn="l">
                        <a:lnSpc>
                          <a:spcPct val="100000"/>
                        </a:lnSpc>
                        <a:buFont typeface="+mj-ea"/>
                        <a:buAutoNum type="circleNumDbPlain"/>
                      </a:pPr>
                      <a:r>
                        <a:rPr lang="zh-CN" altLang="en-US" sz="1200" b="1">
                          <a:latin typeface="宋体" panose="02010600030101010101" pitchFamily="2" charset="-122"/>
                          <a:ea typeface="宋体" panose="02010600030101010101" pitchFamily="2" charset="-122"/>
                        </a:rPr>
                        <a:t>企业信息</a:t>
                      </a:r>
                    </a:p>
                    <a:p>
                      <a:pPr marL="228600" indent="-228600" algn="l">
                        <a:lnSpc>
                          <a:spcPct val="100000"/>
                        </a:lnSpc>
                        <a:buFont typeface="+mj-ea"/>
                        <a:buAutoNum type="circleNumDbPlain"/>
                      </a:pPr>
                      <a:r>
                        <a:rPr lang="zh-CN" altLang="en-US" sz="1200" b="1">
                          <a:latin typeface="宋体" panose="02010600030101010101" pitchFamily="2" charset="-122"/>
                          <a:ea typeface="宋体" panose="02010600030101010101" pitchFamily="2" charset="-122"/>
                        </a:rPr>
                        <a:t>查看详情</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订单未付款</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订单已发货</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订单未发货</a:t>
                      </a:r>
                    </a:p>
                    <a:p>
                      <a:pPr marL="228600" indent="-228600" algn="l">
                        <a:lnSpc>
                          <a:spcPct val="100000"/>
                        </a:lnSpc>
                        <a:buFont typeface="+mj-ea"/>
                        <a:buAutoNum type="circleNumDbPlain" startAt="2"/>
                      </a:pPr>
                      <a:r>
                        <a:rPr lang="zh-CN" altLang="en-US" sz="1200" b="1">
                          <a:latin typeface="宋体" panose="02010600030101010101" pitchFamily="2" charset="-122"/>
                          <a:ea typeface="宋体" panose="02010600030101010101" pitchFamily="2" charset="-122"/>
                        </a:rPr>
                        <a:t>发货信息</a:t>
                      </a:r>
                    </a:p>
                    <a:p>
                      <a:pPr marL="228600" indent="-228600" algn="l">
                        <a:lnSpc>
                          <a:spcPct val="100000"/>
                        </a:lnSpc>
                        <a:buFont typeface="+mj-ea"/>
                        <a:buAutoNum type="circleNumDbPlain" startAt="2"/>
                      </a:pPr>
                      <a:r>
                        <a:rPr lang="zh-CN" altLang="en-US" sz="1200" b="1">
                          <a:latin typeface="宋体" panose="02010600030101010101" pitchFamily="2" charset="-122"/>
                          <a:ea typeface="宋体" panose="02010600030101010101" pitchFamily="2" charset="-122"/>
                        </a:rPr>
                        <a:t>下载发票</a:t>
                      </a:r>
                    </a:p>
                    <a:p>
                      <a:pPr marL="228600" indent="-228600" algn="l">
                        <a:lnSpc>
                          <a:spcPct val="100000"/>
                        </a:lnSpc>
                        <a:buFont typeface="+mj-ea"/>
                        <a:buAutoNum type="circleNumDbPlain" startAt="2"/>
                      </a:pPr>
                      <a:r>
                        <a:rPr lang="zh-CN" altLang="en-US" sz="1200" b="1">
                          <a:latin typeface="宋体" panose="02010600030101010101" pitchFamily="2" charset="-122"/>
                          <a:ea typeface="宋体" panose="02010600030101010101" pitchFamily="2" charset="-122"/>
                        </a:rPr>
                        <a:t>在线支付</a:t>
                      </a:r>
                    </a:p>
                    <a:p>
                      <a:pPr marL="228600" indent="-228600" algn="l">
                        <a:lnSpc>
                          <a:spcPct val="100000"/>
                        </a:lnSpc>
                        <a:buFont typeface="+mj-ea"/>
                        <a:buAutoNum type="circleNumDbPlain" startAt="2"/>
                      </a:pPr>
                      <a:r>
                        <a:rPr lang="zh-CN" altLang="en-US" sz="1200" b="1">
                          <a:latin typeface="宋体" panose="02010600030101010101" pitchFamily="2" charset="-122"/>
                          <a:ea typeface="宋体" panose="02010600030101010101" pitchFamily="2" charset="-122"/>
                        </a:rPr>
                        <a:t>修改发票</a:t>
                      </a:r>
                    </a:p>
                    <a:p>
                      <a:pPr marL="228600" indent="-228600" algn="l">
                        <a:lnSpc>
                          <a:spcPct val="100000"/>
                        </a:lnSpc>
                        <a:buFont typeface="+mj-ea"/>
                        <a:buAutoNum type="circleNumDbPlain" startAt="2"/>
                      </a:pPr>
                      <a:r>
                        <a:rPr lang="zh-CN" altLang="en-US" sz="1200" b="1">
                          <a:latin typeface="宋体" panose="02010600030101010101" pitchFamily="2" charset="-122"/>
                          <a:ea typeface="宋体" panose="02010600030101010101" pitchFamily="2" charset="-122"/>
                        </a:rPr>
                        <a:t>创建订单</a:t>
                      </a: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低于</a:t>
                      </a:r>
                      <a:r>
                        <a:rPr lang="en-US" altLang="zh-CN" sz="1200">
                          <a:latin typeface="宋体" panose="02010600030101010101" pitchFamily="2" charset="-122"/>
                          <a:ea typeface="宋体" panose="02010600030101010101" pitchFamily="2" charset="-122"/>
                        </a:rPr>
                        <a:t>5000</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高于</a:t>
                      </a:r>
                      <a:r>
                        <a:rPr lang="en-US" altLang="zh-CN" sz="1200">
                          <a:latin typeface="宋体" panose="02010600030101010101" pitchFamily="2" charset="-122"/>
                          <a:ea typeface="宋体" panose="02010600030101010101" pitchFamily="2" charset="-122"/>
                        </a:rPr>
                        <a:t>5000</a:t>
                      </a:r>
                      <a:endParaRPr lang="zh-CN" altLang="en-US" sz="1200">
                        <a:latin typeface="宋体" panose="02010600030101010101" pitchFamily="2" charset="-122"/>
                        <a:ea typeface="宋体" panose="02010600030101010101" pitchFamily="2" charset="-122"/>
                      </a:endParaRPr>
                    </a:p>
                    <a:p>
                      <a:pPr marL="228600" indent="-228600" algn="l">
                        <a:lnSpc>
                          <a:spcPct val="100000"/>
                        </a:lnSpc>
                        <a:buFont typeface="+mj-ea"/>
                        <a:buAutoNum type="circleNumDbPlain" startAt="7"/>
                      </a:pPr>
                      <a:r>
                        <a:rPr lang="zh-CN" altLang="en-US" sz="1200" b="1">
                          <a:latin typeface="宋体" panose="02010600030101010101" pitchFamily="2" charset="-122"/>
                          <a:ea typeface="宋体" panose="02010600030101010101" pitchFamily="2" charset="-122"/>
                        </a:rPr>
                        <a:t>删除订单</a:t>
                      </a:r>
                    </a:p>
                    <a:p>
                      <a:pPr marL="228600" indent="-228600" algn="l">
                        <a:lnSpc>
                          <a:spcPct val="100000"/>
                        </a:lnSpc>
                        <a:buFont typeface="+mj-ea"/>
                        <a:buAutoNum type="circleNumDbPlain" startAt="7"/>
                      </a:pPr>
                      <a:r>
                        <a:rPr lang="zh-CN" altLang="en-US" sz="1200" b="1">
                          <a:latin typeface="宋体" panose="02010600030101010101" pitchFamily="2" charset="-122"/>
                          <a:ea typeface="宋体" panose="02010600030101010101" pitchFamily="2" charset="-122"/>
                        </a:rPr>
                        <a:t>备注</a:t>
                      </a: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sym typeface="+mn-ea"/>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200" b="1">
                        <a:solidFill>
                          <a:srgbClr val="FF0000"/>
                        </a:solidFill>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1"/>
                  </a:ext>
                </a:extLst>
              </a:tr>
              <a:tr h="550545">
                <a:tc>
                  <a:txBody>
                    <a:bodyPr/>
                    <a:lstStyle/>
                    <a:p>
                      <a:pPr algn="ctr">
                        <a:buNone/>
                      </a:pPr>
                      <a:r>
                        <a:rPr lang="zh-CN" altLang="en-US" sz="1400" b="1">
                          <a:latin typeface="宋体" panose="02010600030101010101" pitchFamily="2" charset="-122"/>
                          <a:ea typeface="宋体" panose="02010600030101010101" pitchFamily="2" charset="-122"/>
                        </a:rPr>
                        <a:t>需求进度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2"/>
                  </a:ext>
                </a:extLst>
              </a:tr>
              <a:tr h="550545">
                <a:tc>
                  <a:txBody>
                    <a:bodyPr/>
                    <a:lstStyle/>
                    <a:p>
                      <a:pPr algn="ctr">
                        <a:buNone/>
                      </a:pPr>
                      <a:r>
                        <a:rPr lang="zh-CN" altLang="en-US" sz="1400" b="1">
                          <a:latin typeface="宋体" panose="02010600030101010101" pitchFamily="2" charset="-122"/>
                          <a:ea typeface="宋体" panose="02010600030101010101" pitchFamily="2" charset="-122"/>
                        </a:rPr>
                        <a:t>页面设计</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3"/>
                  </a:ext>
                </a:extLst>
              </a:tr>
              <a:tr h="550545">
                <a:tc>
                  <a:txBody>
                    <a:bodyPr/>
                    <a:lstStyle/>
                    <a:p>
                      <a:pPr algn="ctr">
                        <a:buNone/>
                      </a:pPr>
                      <a:r>
                        <a:rPr lang="zh-CN" altLang="en-US" sz="1400" b="1">
                          <a:latin typeface="宋体" panose="02010600030101010101" pitchFamily="2" charset="-122"/>
                          <a:ea typeface="宋体" panose="02010600030101010101" pitchFamily="2" charset="-122"/>
                        </a:rPr>
                        <a:t>开发进度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4"/>
                  </a:ext>
                </a:extLst>
              </a:tr>
              <a:tr h="550545">
                <a:tc>
                  <a:txBody>
                    <a:bodyPr/>
                    <a:lstStyle/>
                    <a:p>
                      <a:pPr algn="ctr">
                        <a:buNone/>
                      </a:pPr>
                      <a:r>
                        <a:rPr lang="zh-CN" altLang="en-US" sz="1400" b="1">
                          <a:latin typeface="宋体" panose="02010600030101010101" pitchFamily="2" charset="-122"/>
                          <a:ea typeface="宋体" panose="02010600030101010101" pitchFamily="2" charset="-122"/>
                        </a:rPr>
                        <a:t>测试进度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5"/>
                  </a:ext>
                </a:extLst>
              </a:tr>
            </a:tbl>
          </a:graphicData>
        </a:graphic>
      </p:graphicFrame>
      <p:sp>
        <p:nvSpPr>
          <p:cNvPr id="4" name="文本框 3"/>
          <p:cNvSpPr txBox="1"/>
          <p:nvPr/>
        </p:nvSpPr>
        <p:spPr>
          <a:xfrm>
            <a:off x="166834" y="174511"/>
            <a:ext cx="2265680" cy="398780"/>
          </a:xfrm>
          <a:prstGeom prst="rect">
            <a:avLst/>
          </a:prstGeom>
          <a:noFill/>
        </p:spPr>
        <p:txBody>
          <a:bodyPr wrap="none" rtlCol="0">
            <a:spAutoFit/>
          </a:bodyPr>
          <a:lstStyle/>
          <a:p>
            <a:r>
              <a:rPr lang="en-US" sz="2000" b="1" dirty="0" smtClean="0">
                <a:solidFill>
                  <a:schemeClr val="accent2"/>
                </a:solidFill>
                <a:latin typeface="微软雅黑" panose="020B0503020204020204" pitchFamily="34" charset="-122"/>
                <a:ea typeface="微软雅黑" panose="020B0503020204020204" pitchFamily="34" charset="-122"/>
              </a:rPr>
              <a:t>2. </a:t>
            </a:r>
            <a:r>
              <a:rPr lang="zh-CN" altLang="en-US" sz="2000" b="1" dirty="0" smtClean="0">
                <a:solidFill>
                  <a:schemeClr val="accent2"/>
                </a:solidFill>
                <a:latin typeface="微软雅黑" panose="020B0503020204020204" pitchFamily="34" charset="-122"/>
                <a:ea typeface="微软雅黑" panose="020B0503020204020204" pitchFamily="34" charset="-122"/>
              </a:rPr>
              <a:t>二维码防伪服务</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487680" y="962025"/>
          <a:ext cx="11192510" cy="3546475"/>
        </p:xfrm>
        <a:graphic>
          <a:graphicData uri="http://schemas.openxmlformats.org/drawingml/2006/table">
            <a:tbl>
              <a:tblPr firstRow="1" bandRow="1">
                <a:tableStyleId>{21E4AEA4-8DFA-4A89-87EB-49C32662AFE0}</a:tableStyleId>
              </a:tblPr>
              <a:tblGrid>
                <a:gridCol w="2115820">
                  <a:extLst>
                    <a:ext uri="{9D8B030D-6E8A-4147-A177-3AD203B41FA5}">
                      <a16:colId xmlns:a16="http://schemas.microsoft.com/office/drawing/2014/main" val="20000"/>
                    </a:ext>
                  </a:extLst>
                </a:gridCol>
                <a:gridCol w="3473450">
                  <a:extLst>
                    <a:ext uri="{9D8B030D-6E8A-4147-A177-3AD203B41FA5}">
                      <a16:colId xmlns:a16="http://schemas.microsoft.com/office/drawing/2014/main" val="20001"/>
                    </a:ext>
                  </a:extLst>
                </a:gridCol>
                <a:gridCol w="3358515">
                  <a:extLst>
                    <a:ext uri="{9D8B030D-6E8A-4147-A177-3AD203B41FA5}">
                      <a16:colId xmlns:a16="http://schemas.microsoft.com/office/drawing/2014/main" val="20002"/>
                    </a:ext>
                  </a:extLst>
                </a:gridCol>
                <a:gridCol w="2244725">
                  <a:extLst>
                    <a:ext uri="{9D8B030D-6E8A-4147-A177-3AD203B41FA5}">
                      <a16:colId xmlns:a16="http://schemas.microsoft.com/office/drawing/2014/main" val="20003"/>
                    </a:ext>
                  </a:extLst>
                </a:gridCol>
              </a:tblGrid>
              <a:tr h="654685">
                <a:tc>
                  <a:txBody>
                    <a:bodyPr/>
                    <a:lstStyle/>
                    <a:p>
                      <a:pPr algn="ctr">
                        <a:buNone/>
                      </a:pPr>
                      <a:r>
                        <a:rPr lang="zh-CN" altLang="en-US" sz="1400">
                          <a:latin typeface="宋体" panose="02010600030101010101" pitchFamily="2" charset="-122"/>
                          <a:ea typeface="宋体" panose="02010600030101010101" pitchFamily="2" charset="-122"/>
                        </a:rPr>
                        <a:t>流程</a:t>
                      </a:r>
                    </a:p>
                  </a:txBody>
                  <a:tcPr anchor="ctr"/>
                </a:tc>
                <a:tc>
                  <a:txBody>
                    <a:bodyPr/>
                    <a:lstStyle/>
                    <a:p>
                      <a:pPr algn="ctr">
                        <a:buNone/>
                      </a:pPr>
                      <a:r>
                        <a:rPr lang="en-US" sz="1200">
                          <a:latin typeface="宋体" panose="02010600030101010101" pitchFamily="2" charset="-122"/>
                          <a:ea typeface="宋体" panose="02010600030101010101" pitchFamily="2" charset="-122"/>
                        </a:rPr>
                        <a:t>1. </a:t>
                      </a:r>
                      <a:r>
                        <a:rPr lang="zh-CN" altLang="en-US" sz="1200">
                          <a:latin typeface="宋体" panose="02010600030101010101" pitchFamily="2" charset="-122"/>
                          <a:ea typeface="宋体" panose="02010600030101010101" pitchFamily="2" charset="-122"/>
                        </a:rPr>
                        <a:t>企业二维码配置</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2. </a:t>
                      </a:r>
                      <a:r>
                        <a:rPr lang="zh-CN" altLang="en-US" sz="1200">
                          <a:latin typeface="宋体" panose="02010600030101010101" pitchFamily="2" charset="-122"/>
                          <a:ea typeface="宋体" panose="02010600030101010101" pitchFamily="2" charset="-122"/>
                        </a:rPr>
                        <a:t>企业公众号关联</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3. </a:t>
                      </a:r>
                      <a:r>
                        <a:rPr lang="zh-CN" altLang="en-US" sz="1200">
                          <a:latin typeface="宋体" panose="02010600030101010101" pitchFamily="2" charset="-122"/>
                          <a:ea typeface="宋体" panose="02010600030101010101" pitchFamily="2" charset="-122"/>
                        </a:rPr>
                        <a:t>商品目录管理</a:t>
                      </a:r>
                    </a:p>
                  </a:txBody>
                  <a:tcPr anchor="ctr"/>
                </a:tc>
                <a:extLst>
                  <a:ext uri="{0D108BD9-81ED-4DB2-BD59-A6C34878D82A}">
                    <a16:rowId xmlns:a16="http://schemas.microsoft.com/office/drawing/2014/main" val="10000"/>
                  </a:ext>
                </a:extLst>
              </a:tr>
              <a:tr h="593725">
                <a:tc>
                  <a:txBody>
                    <a:bodyPr/>
                    <a:lstStyle/>
                    <a:p>
                      <a:pPr algn="ctr">
                        <a:buNone/>
                      </a:pPr>
                      <a:r>
                        <a:rPr lang="zh-CN" altLang="en-US" sz="1400" b="1">
                          <a:latin typeface="宋体" panose="02010600030101010101" pitchFamily="2" charset="-122"/>
                          <a:ea typeface="宋体" panose="02010600030101010101" pitchFamily="2" charset="-122"/>
                          <a:sym typeface="+mn-ea"/>
                        </a:rPr>
                        <a:t>原型页面</a:t>
                      </a:r>
                      <a:endParaRPr lang="zh-CN" altLang="en-US" sz="1400" b="1">
                        <a:latin typeface="宋体" panose="02010600030101010101" pitchFamily="2" charset="-122"/>
                        <a:ea typeface="宋体" panose="02010600030101010101" pitchFamily="2" charset="-122"/>
                      </a:endParaRPr>
                    </a:p>
                  </a:txBody>
                  <a:tcPr anchor="ctr"/>
                </a:tc>
                <a:tc>
                  <a:txBody>
                    <a:bodyPr/>
                    <a:lstStyle/>
                    <a:p>
                      <a:pPr indent="0" algn="l">
                        <a:lnSpc>
                          <a:spcPct val="100000"/>
                        </a:lnSpc>
                        <a:buFont typeface="+mj-lt"/>
                        <a:buNone/>
                      </a:pPr>
                      <a:r>
                        <a:rPr lang="en-US" altLang="zh-CN" sz="1200">
                          <a:latin typeface="宋体" panose="02010600030101010101" pitchFamily="2" charset="-122"/>
                          <a:ea typeface="宋体" panose="02010600030101010101" pitchFamily="2" charset="-122"/>
                        </a:rPr>
                        <a:t>1. </a:t>
                      </a:r>
                      <a:r>
                        <a:rPr lang="zh-CN" altLang="en-US" sz="1200">
                          <a:latin typeface="宋体" panose="02010600030101010101" pitchFamily="2" charset="-122"/>
                          <a:ea typeface="宋体" panose="02010600030101010101" pitchFamily="2" charset="-122"/>
                        </a:rPr>
                        <a:t>新用户配置页</a:t>
                      </a:r>
                    </a:p>
                    <a:p>
                      <a:pPr indent="0" algn="l">
                        <a:lnSpc>
                          <a:spcPct val="100000"/>
                        </a:lnSpc>
                        <a:buFont typeface="+mj-lt"/>
                        <a:buNone/>
                      </a:pPr>
                      <a:r>
                        <a:rPr lang="zh-CN" altLang="en-US" sz="1200">
                          <a:latin typeface="宋体" panose="02010600030101010101" pitchFamily="2" charset="-122"/>
                          <a:ea typeface="宋体" panose="02010600030101010101" pitchFamily="2" charset="-122"/>
                        </a:rPr>
                        <a:t>（宣传图片、宣传视频、企业信息、修改地图）</a:t>
                      </a:r>
                    </a:p>
                  </a:txBody>
                  <a:tcPr anchor="ctr"/>
                </a:tc>
                <a:tc>
                  <a:txBody>
                    <a:bodyPr/>
                    <a:lstStyle/>
                    <a:p>
                      <a:pPr marL="228600" indent="-228600" algn="l">
                        <a:lnSpc>
                          <a:spcPct val="100000"/>
                        </a:lnSpc>
                        <a:buFont typeface="+mj-lt"/>
                        <a:buAutoNum type="arabicPeriod"/>
                      </a:pPr>
                      <a:r>
                        <a:rPr lang="zh-CN" altLang="en-US" sz="1200">
                          <a:latin typeface="宋体" panose="02010600030101010101" pitchFamily="2" charset="-122"/>
                          <a:ea typeface="宋体" panose="02010600030101010101" pitchFamily="2" charset="-122"/>
                        </a:rPr>
                        <a:t>企业公众号关联</a:t>
                      </a:r>
                    </a:p>
                    <a:p>
                      <a:pPr indent="0" algn="l">
                        <a:lnSpc>
                          <a:spcPct val="100000"/>
                        </a:lnSpc>
                        <a:buFont typeface="+mj-lt"/>
                        <a:buNone/>
                      </a:pPr>
                      <a:r>
                        <a:rPr lang="zh-CN" altLang="en-US" sz="1200">
                          <a:latin typeface="宋体" panose="02010600030101010101" pitchFamily="2" charset="-122"/>
                          <a:ea typeface="宋体" panose="02010600030101010101" pitchFamily="2" charset="-122"/>
                        </a:rPr>
                        <a:t>（微信公众号与二维码集成设置；企业微信公众号二维码图片）</a:t>
                      </a:r>
                    </a:p>
                  </a:txBody>
                  <a:tcPr anchor="ctr"/>
                </a:tc>
                <a:tc>
                  <a:txBody>
                    <a:bodyPr/>
                    <a:lstStyle/>
                    <a:p>
                      <a:pPr marL="228600" indent="-228600" algn="l">
                        <a:lnSpc>
                          <a:spcPct val="100000"/>
                        </a:lnSpc>
                        <a:buFont typeface="+mj-lt"/>
                        <a:buAutoNum type="arabicPeriod"/>
                      </a:pPr>
                      <a:r>
                        <a:rPr lang="zh-CN" altLang="en-US" sz="1200">
                          <a:latin typeface="宋体" panose="02010600030101010101" pitchFamily="2" charset="-122"/>
                          <a:ea typeface="宋体" panose="02010600030101010101" pitchFamily="2" charset="-122"/>
                        </a:rPr>
                        <a:t>商品目录管理页</a:t>
                      </a:r>
                    </a:p>
                    <a:p>
                      <a:pPr marL="228600" indent="-228600" algn="l">
                        <a:lnSpc>
                          <a:spcPct val="100000"/>
                        </a:lnSpc>
                        <a:buFont typeface="+mj-lt"/>
                        <a:buAutoNum type="arabicPeriod"/>
                      </a:pPr>
                      <a:r>
                        <a:rPr lang="zh-CN" altLang="en-US" sz="1200">
                          <a:latin typeface="宋体" panose="02010600030101010101" pitchFamily="2" charset="-122"/>
                          <a:ea typeface="宋体" panose="02010600030101010101" pitchFamily="2" charset="-122"/>
                        </a:rPr>
                        <a:t>目录标签编辑页</a:t>
                      </a:r>
                    </a:p>
                    <a:p>
                      <a:pPr marL="228600" indent="-228600" algn="l">
                        <a:lnSpc>
                          <a:spcPct val="100000"/>
                        </a:lnSpc>
                        <a:buFont typeface="+mj-lt"/>
                        <a:buAutoNum type="arabicPeriod"/>
                      </a:pPr>
                      <a:r>
                        <a:rPr lang="zh-CN" altLang="en-US" sz="1200">
                          <a:latin typeface="宋体" panose="02010600030101010101" pitchFamily="2" charset="-122"/>
                          <a:ea typeface="宋体" panose="02010600030101010101" pitchFamily="2" charset="-122"/>
                        </a:rPr>
                        <a:t>热销等标识配置</a:t>
                      </a:r>
                    </a:p>
                  </a:txBody>
                  <a:tcPr anchor="ctr"/>
                </a:tc>
                <a:extLst>
                  <a:ext uri="{0D108BD9-81ED-4DB2-BD59-A6C34878D82A}">
                    <a16:rowId xmlns:a16="http://schemas.microsoft.com/office/drawing/2014/main" val="10001"/>
                  </a:ext>
                </a:extLst>
              </a:tr>
              <a:tr h="563245">
                <a:tc>
                  <a:txBody>
                    <a:bodyPr/>
                    <a:lstStyle/>
                    <a:p>
                      <a:pPr algn="ctr">
                        <a:buNone/>
                      </a:pPr>
                      <a:r>
                        <a:rPr lang="zh-CN" altLang="en-US" sz="1400" b="1">
                          <a:latin typeface="宋体" panose="02010600030101010101" pitchFamily="2" charset="-122"/>
                          <a:ea typeface="宋体" panose="02010600030101010101" pitchFamily="2" charset="-122"/>
                        </a:rPr>
                        <a:t>需求进度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2"/>
                  </a:ext>
                </a:extLst>
              </a:tr>
              <a:tr h="562610">
                <a:tc>
                  <a:txBody>
                    <a:bodyPr/>
                    <a:lstStyle/>
                    <a:p>
                      <a:pPr algn="ctr">
                        <a:buNone/>
                      </a:pPr>
                      <a:r>
                        <a:rPr lang="zh-CN" altLang="en-US" sz="1400" b="1">
                          <a:latin typeface="宋体" panose="02010600030101010101" pitchFamily="2" charset="-122"/>
                          <a:ea typeface="宋体" panose="02010600030101010101" pitchFamily="2" charset="-122"/>
                        </a:rPr>
                        <a:t>页面设计</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3"/>
                  </a:ext>
                </a:extLst>
              </a:tr>
              <a:tr h="563245">
                <a:tc>
                  <a:txBody>
                    <a:bodyPr/>
                    <a:lstStyle/>
                    <a:p>
                      <a:pPr algn="ctr">
                        <a:buNone/>
                      </a:pPr>
                      <a:r>
                        <a:rPr lang="zh-CN" altLang="en-US" sz="1400" b="1">
                          <a:latin typeface="宋体" panose="02010600030101010101" pitchFamily="2" charset="-122"/>
                          <a:ea typeface="宋体" panose="02010600030101010101" pitchFamily="2" charset="-122"/>
                        </a:rPr>
                        <a:t>开发进度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4"/>
                  </a:ext>
                </a:extLst>
              </a:tr>
              <a:tr h="562610">
                <a:tc>
                  <a:txBody>
                    <a:bodyPr/>
                    <a:lstStyle/>
                    <a:p>
                      <a:pPr algn="ctr">
                        <a:buNone/>
                      </a:pPr>
                      <a:r>
                        <a:rPr lang="zh-CN" altLang="en-US" sz="1400" b="1">
                          <a:latin typeface="宋体" panose="02010600030101010101" pitchFamily="2" charset="-122"/>
                          <a:ea typeface="宋体" panose="02010600030101010101" pitchFamily="2" charset="-122"/>
                        </a:rPr>
                        <a:t>测试进度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5"/>
                  </a:ext>
                </a:extLst>
              </a:tr>
            </a:tbl>
          </a:graphicData>
        </a:graphic>
      </p:graphicFrame>
      <p:sp>
        <p:nvSpPr>
          <p:cNvPr id="4" name="文本框 3"/>
          <p:cNvSpPr txBox="1"/>
          <p:nvPr/>
        </p:nvSpPr>
        <p:spPr>
          <a:xfrm>
            <a:off x="239859" y="192926"/>
            <a:ext cx="2011680" cy="398780"/>
          </a:xfrm>
          <a:prstGeom prst="rect">
            <a:avLst/>
          </a:prstGeom>
          <a:noFill/>
        </p:spPr>
        <p:txBody>
          <a:bodyPr wrap="none" rtlCol="0">
            <a:spAutoFit/>
          </a:bodyPr>
          <a:lstStyle/>
          <a:p>
            <a:r>
              <a:rPr lang="en-US" sz="2000" b="1" dirty="0" smtClean="0">
                <a:solidFill>
                  <a:schemeClr val="accent2"/>
                </a:solidFill>
                <a:latin typeface="微软雅黑" panose="020B0503020204020204" pitchFamily="34" charset="-122"/>
                <a:ea typeface="微软雅黑" panose="020B0503020204020204" pitchFamily="34" charset="-122"/>
              </a:rPr>
              <a:t>3. </a:t>
            </a:r>
            <a:r>
              <a:rPr lang="zh-CN" altLang="en-US" sz="2000" b="1" dirty="0" smtClean="0">
                <a:solidFill>
                  <a:schemeClr val="accent2"/>
                </a:solidFill>
                <a:latin typeface="微软雅黑" panose="020B0503020204020204" pitchFamily="34" charset="-122"/>
                <a:ea typeface="微软雅黑" panose="020B0503020204020204" pitchFamily="34" charset="-122"/>
              </a:rPr>
              <a:t>企业门户管理</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487680" y="962025"/>
          <a:ext cx="11192751" cy="5558155"/>
        </p:xfrm>
        <a:graphic>
          <a:graphicData uri="http://schemas.openxmlformats.org/drawingml/2006/table">
            <a:tbl>
              <a:tblPr firstRow="1" bandRow="1">
                <a:tableStyleId>{21E4AEA4-8DFA-4A89-87EB-49C32662AFE0}</a:tableStyleId>
              </a:tblPr>
              <a:tblGrid>
                <a:gridCol w="1762367">
                  <a:extLst>
                    <a:ext uri="{9D8B030D-6E8A-4147-A177-3AD203B41FA5}">
                      <a16:colId xmlns:a16="http://schemas.microsoft.com/office/drawing/2014/main" val="20000"/>
                    </a:ext>
                  </a:extLst>
                </a:gridCol>
                <a:gridCol w="2357596">
                  <a:extLst>
                    <a:ext uri="{9D8B030D-6E8A-4147-A177-3AD203B41FA5}">
                      <a16:colId xmlns:a16="http://schemas.microsoft.com/office/drawing/2014/main" val="20001"/>
                    </a:ext>
                  </a:extLst>
                </a:gridCol>
                <a:gridCol w="2357596">
                  <a:extLst>
                    <a:ext uri="{9D8B030D-6E8A-4147-A177-3AD203B41FA5}">
                      <a16:colId xmlns:a16="http://schemas.microsoft.com/office/drawing/2014/main" val="20002"/>
                    </a:ext>
                  </a:extLst>
                </a:gridCol>
                <a:gridCol w="2357596">
                  <a:extLst>
                    <a:ext uri="{9D8B030D-6E8A-4147-A177-3AD203B41FA5}">
                      <a16:colId xmlns:a16="http://schemas.microsoft.com/office/drawing/2014/main" val="20003"/>
                    </a:ext>
                  </a:extLst>
                </a:gridCol>
                <a:gridCol w="2357596">
                  <a:extLst>
                    <a:ext uri="{9D8B030D-6E8A-4147-A177-3AD203B41FA5}">
                      <a16:colId xmlns:a16="http://schemas.microsoft.com/office/drawing/2014/main" val="20004"/>
                    </a:ext>
                  </a:extLst>
                </a:gridCol>
              </a:tblGrid>
              <a:tr h="654685">
                <a:tc>
                  <a:txBody>
                    <a:bodyPr/>
                    <a:lstStyle/>
                    <a:p>
                      <a:pPr algn="ctr">
                        <a:buNone/>
                      </a:pPr>
                      <a:r>
                        <a:rPr lang="zh-CN" altLang="en-US" sz="1400">
                          <a:latin typeface="宋体" panose="02010600030101010101" pitchFamily="2" charset="-122"/>
                          <a:ea typeface="宋体" panose="02010600030101010101" pitchFamily="2" charset="-122"/>
                        </a:rPr>
                        <a:t>流程</a:t>
                      </a:r>
                    </a:p>
                  </a:txBody>
                  <a:tcPr anchor="ctr"/>
                </a:tc>
                <a:tc>
                  <a:txBody>
                    <a:bodyPr/>
                    <a:lstStyle/>
                    <a:p>
                      <a:pPr algn="ctr">
                        <a:buNone/>
                      </a:pPr>
                      <a:r>
                        <a:rPr lang="en-US" sz="1200">
                          <a:latin typeface="宋体" panose="02010600030101010101" pitchFamily="2" charset="-122"/>
                          <a:ea typeface="宋体" panose="02010600030101010101" pitchFamily="2" charset="-122"/>
                        </a:rPr>
                        <a:t>1. </a:t>
                      </a:r>
                      <a:r>
                        <a:rPr lang="zh-CN" altLang="en-US" sz="1200">
                          <a:latin typeface="宋体" panose="02010600030101010101" pitchFamily="2" charset="-122"/>
                          <a:ea typeface="宋体" panose="02010600030101010101" pitchFamily="2" charset="-122"/>
                        </a:rPr>
                        <a:t>企业证照管理</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2. </a:t>
                      </a:r>
                      <a:r>
                        <a:rPr lang="zh-CN" altLang="en-US" sz="1200">
                          <a:latin typeface="宋体" panose="02010600030101010101" pitchFamily="2" charset="-122"/>
                          <a:ea typeface="宋体" panose="02010600030101010101" pitchFamily="2" charset="-122"/>
                        </a:rPr>
                        <a:t>企业公告管理</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3. </a:t>
                      </a:r>
                      <a:r>
                        <a:rPr lang="zh-CN" altLang="en-US" sz="1200">
                          <a:latin typeface="宋体" panose="02010600030101010101" pitchFamily="2" charset="-122"/>
                          <a:ea typeface="宋体" panose="02010600030101010101" pitchFamily="2" charset="-122"/>
                        </a:rPr>
                        <a:t>企业新闻管理</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4. </a:t>
                      </a:r>
                      <a:r>
                        <a:rPr lang="zh-CN" altLang="en-US" sz="1200">
                          <a:latin typeface="宋体" panose="02010600030101010101" pitchFamily="2" charset="-122"/>
                          <a:ea typeface="宋体" panose="02010600030101010101" pitchFamily="2" charset="-122"/>
                        </a:rPr>
                        <a:t>企业海报管理</a:t>
                      </a:r>
                    </a:p>
                  </a:txBody>
                  <a:tcPr anchor="ctr"/>
                </a:tc>
                <a:extLst>
                  <a:ext uri="{0D108BD9-81ED-4DB2-BD59-A6C34878D82A}">
                    <a16:rowId xmlns:a16="http://schemas.microsoft.com/office/drawing/2014/main" val="10000"/>
                  </a:ext>
                </a:extLst>
              </a:tr>
              <a:tr h="593725">
                <a:tc>
                  <a:txBody>
                    <a:bodyPr/>
                    <a:lstStyle/>
                    <a:p>
                      <a:pPr algn="ctr">
                        <a:buNone/>
                      </a:pPr>
                      <a:r>
                        <a:rPr lang="zh-CN" altLang="en-US" sz="1400" b="1">
                          <a:latin typeface="宋体" panose="02010600030101010101" pitchFamily="2" charset="-122"/>
                          <a:ea typeface="宋体" panose="02010600030101010101" pitchFamily="2" charset="-122"/>
                          <a:sym typeface="+mn-ea"/>
                        </a:rPr>
                        <a:t>原型页面</a:t>
                      </a:r>
                      <a:endParaRPr lang="zh-CN" altLang="en-US" sz="1400" b="1">
                        <a:latin typeface="宋体" panose="02010600030101010101" pitchFamily="2" charset="-122"/>
                        <a:ea typeface="宋体" panose="02010600030101010101" pitchFamily="2" charset="-122"/>
                      </a:endParaRPr>
                    </a:p>
                  </a:txBody>
                  <a:tcPr anchor="ctr"/>
                </a:tc>
                <a:tc>
                  <a:txBody>
                    <a:bodyPr/>
                    <a:lstStyle/>
                    <a:p>
                      <a:pPr indent="0" algn="l">
                        <a:lnSpc>
                          <a:spcPct val="100000"/>
                        </a:lnSpc>
                        <a:buFont typeface="+mj-lt"/>
                        <a:buNone/>
                      </a:pPr>
                      <a:r>
                        <a:rPr lang="en-US" altLang="zh-CN" sz="1200" b="1">
                          <a:solidFill>
                            <a:srgbClr val="FF0000"/>
                          </a:solidFill>
                          <a:latin typeface="宋体" panose="02010600030101010101" pitchFamily="2" charset="-122"/>
                          <a:ea typeface="宋体" panose="02010600030101010101" pitchFamily="2" charset="-122"/>
                        </a:rPr>
                        <a:t>1. </a:t>
                      </a:r>
                      <a:r>
                        <a:rPr lang="zh-CN" altLang="en-US" sz="1200" b="1">
                          <a:solidFill>
                            <a:srgbClr val="FF0000"/>
                          </a:solidFill>
                          <a:latin typeface="宋体" panose="02010600030101010101" pitchFamily="2" charset="-122"/>
                          <a:ea typeface="宋体" panose="02010600030101010101" pitchFamily="2" charset="-122"/>
                        </a:rPr>
                        <a:t>证照管理页</a:t>
                      </a:r>
                    </a:p>
                    <a:p>
                      <a:pPr indent="0" algn="l">
                        <a:lnSpc>
                          <a:spcPct val="100000"/>
                        </a:lnSpc>
                        <a:buFont typeface="+mj-lt"/>
                        <a:buNone/>
                      </a:pPr>
                      <a:r>
                        <a:rPr lang="en-US" altLang="zh-CN" sz="1200" b="1">
                          <a:solidFill>
                            <a:srgbClr val="FF0000"/>
                          </a:solidFill>
                          <a:latin typeface="宋体" panose="02010600030101010101" pitchFamily="2" charset="-122"/>
                          <a:ea typeface="宋体" panose="02010600030101010101" pitchFamily="2" charset="-122"/>
                        </a:rPr>
                        <a:t>2. </a:t>
                      </a:r>
                      <a:r>
                        <a:rPr lang="zh-CN" altLang="en-US" sz="1200" b="1">
                          <a:solidFill>
                            <a:srgbClr val="FF0000"/>
                          </a:solidFill>
                          <a:latin typeface="宋体" panose="02010600030101010101" pitchFamily="2" charset="-122"/>
                          <a:ea typeface="宋体" panose="02010600030101010101" pitchFamily="2" charset="-122"/>
                        </a:rPr>
                        <a:t>证照列表</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添加证照</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编辑证照</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rPr>
                        <a:t>删除证照</a:t>
                      </a:r>
                    </a:p>
                    <a:p>
                      <a:pPr indent="0" algn="l">
                        <a:lnSpc>
                          <a:spcPct val="100000"/>
                        </a:lnSpc>
                        <a:buFont typeface="+mj-lt"/>
                        <a:buNone/>
                      </a:pPr>
                      <a:r>
                        <a:rPr lang="en-US" altLang="zh-CN" sz="1200" b="1">
                          <a:solidFill>
                            <a:srgbClr val="FF0000"/>
                          </a:solidFill>
                          <a:latin typeface="宋体" panose="02010600030101010101" pitchFamily="2" charset="-122"/>
                          <a:ea typeface="宋体" panose="02010600030101010101" pitchFamily="2" charset="-122"/>
                        </a:rPr>
                        <a:t>3. </a:t>
                      </a:r>
                      <a:r>
                        <a:rPr lang="zh-CN" altLang="en-US" sz="1200" b="1">
                          <a:solidFill>
                            <a:srgbClr val="FF0000"/>
                          </a:solidFill>
                          <a:latin typeface="宋体" panose="02010600030101010101" pitchFamily="2" charset="-122"/>
                          <a:ea typeface="宋体" panose="02010600030101010101" pitchFamily="2" charset="-122"/>
                        </a:rPr>
                        <a:t>自定义分组</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添加证照分组</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删除证照分组</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添加证照</a:t>
                      </a:r>
                      <a:endParaRPr lang="zh-CN" altLang="en-US" sz="1200" b="1">
                        <a:solidFill>
                          <a:srgbClr val="FF0000"/>
                        </a:solidFill>
                        <a:latin typeface="宋体" panose="02010600030101010101" pitchFamily="2" charset="-122"/>
                        <a:ea typeface="宋体" panose="02010600030101010101" pitchFamily="2" charset="-122"/>
                      </a:endParaRPr>
                    </a:p>
                    <a:p>
                      <a:pPr indent="0" algn="l">
                        <a:lnSpc>
                          <a:spcPct val="100000"/>
                        </a:lnSpc>
                        <a:buFont typeface="+mj-lt"/>
                        <a:buNone/>
                      </a:pPr>
                      <a:r>
                        <a:rPr lang="en-US" altLang="zh-CN" sz="1200" b="1">
                          <a:solidFill>
                            <a:srgbClr val="FF0000"/>
                          </a:solidFill>
                          <a:latin typeface="宋体" panose="02010600030101010101" pitchFamily="2" charset="-122"/>
                          <a:ea typeface="宋体" panose="02010600030101010101" pitchFamily="2" charset="-122"/>
                        </a:rPr>
                        <a:t>4. </a:t>
                      </a:r>
                      <a:r>
                        <a:rPr lang="zh-CN" altLang="en-US" sz="1200" b="1">
                          <a:solidFill>
                            <a:srgbClr val="FF0000"/>
                          </a:solidFill>
                          <a:latin typeface="宋体" panose="02010600030101010101" pitchFamily="2" charset="-122"/>
                          <a:ea typeface="宋体" panose="02010600030101010101" pitchFamily="2" charset="-122"/>
                        </a:rPr>
                        <a:t>小程序展示</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小程序模块</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列表展示页</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图片展示页</a:t>
                      </a:r>
                    </a:p>
                    <a:p>
                      <a:pPr marL="171450" indent="-171450" algn="l">
                        <a:lnSpc>
                          <a:spcPct val="100000"/>
                        </a:lnSpc>
                        <a:buFont typeface="Wingdings" panose="05000000000000000000" charset="0"/>
                        <a:buChar char="Ø"/>
                      </a:pPr>
                      <a:r>
                        <a:rPr lang="zh-CN" altLang="en-US" sz="1200">
                          <a:latin typeface="宋体" panose="02010600030101010101" pitchFamily="2" charset="-122"/>
                          <a:ea typeface="宋体" panose="02010600030101010101" pitchFamily="2" charset="-122"/>
                          <a:sym typeface="+mn-ea"/>
                        </a:rPr>
                        <a:t>详情预览页</a:t>
                      </a:r>
                      <a:endParaRPr lang="zh-CN" altLang="en-US" sz="1200" b="1">
                        <a:solidFill>
                          <a:srgbClr val="FF0000"/>
                        </a:solidFill>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sym typeface="+mn-ea"/>
                        </a:rPr>
                        <a:t>公告管理页</a:t>
                      </a:r>
                      <a:endParaRPr lang="zh-CN" altLang="en-US" sz="1200" b="1">
                        <a:solidFill>
                          <a:srgbClr val="FF0000"/>
                        </a:solidFill>
                        <a:latin typeface="宋体" panose="02010600030101010101" pitchFamily="2" charset="-122"/>
                        <a:ea typeface="宋体" panose="02010600030101010101" pitchFamily="2" charset="-122"/>
                      </a:endParaRPr>
                    </a:p>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rPr>
                        <a:t>创建</a:t>
                      </a:r>
                      <a:r>
                        <a:rPr lang="en-US" altLang="zh-CN" sz="1200" b="1">
                          <a:solidFill>
                            <a:srgbClr val="FF0000"/>
                          </a:solidFill>
                          <a:latin typeface="宋体" panose="02010600030101010101" pitchFamily="2" charset="-122"/>
                          <a:ea typeface="宋体" panose="02010600030101010101" pitchFamily="2" charset="-122"/>
                        </a:rPr>
                        <a:t>/</a:t>
                      </a:r>
                      <a:r>
                        <a:rPr lang="zh-CN" altLang="en-US" sz="1200" b="1">
                          <a:solidFill>
                            <a:srgbClr val="FF0000"/>
                          </a:solidFill>
                          <a:latin typeface="宋体" panose="02010600030101010101" pitchFamily="2" charset="-122"/>
                          <a:ea typeface="宋体" panose="02010600030101010101" pitchFamily="2" charset="-122"/>
                        </a:rPr>
                        <a:t>修改公告页</a:t>
                      </a: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1"/>
                  </a:ext>
                </a:extLst>
              </a:tr>
              <a:tr h="563245">
                <a:tc>
                  <a:txBody>
                    <a:bodyPr/>
                    <a:lstStyle/>
                    <a:p>
                      <a:pPr algn="ctr">
                        <a:buNone/>
                      </a:pPr>
                      <a:r>
                        <a:rPr lang="zh-CN" altLang="en-US" sz="1400" b="1">
                          <a:latin typeface="宋体" panose="02010600030101010101" pitchFamily="2" charset="-122"/>
                          <a:ea typeface="宋体" panose="02010600030101010101" pitchFamily="2" charset="-122"/>
                        </a:rPr>
                        <a:t>需求进度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2"/>
                  </a:ext>
                </a:extLst>
              </a:tr>
              <a:tr h="562610">
                <a:tc>
                  <a:txBody>
                    <a:bodyPr/>
                    <a:lstStyle/>
                    <a:p>
                      <a:pPr algn="ctr">
                        <a:buNone/>
                      </a:pPr>
                      <a:r>
                        <a:rPr lang="zh-CN" altLang="en-US" sz="1400" b="1">
                          <a:latin typeface="宋体" panose="02010600030101010101" pitchFamily="2" charset="-122"/>
                          <a:ea typeface="宋体" panose="02010600030101010101" pitchFamily="2" charset="-122"/>
                        </a:rPr>
                        <a:t>页面设计</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3"/>
                  </a:ext>
                </a:extLst>
              </a:tr>
              <a:tr h="563245">
                <a:tc>
                  <a:txBody>
                    <a:bodyPr/>
                    <a:lstStyle/>
                    <a:p>
                      <a:pPr algn="ctr">
                        <a:buNone/>
                      </a:pPr>
                      <a:r>
                        <a:rPr lang="zh-CN" altLang="en-US" sz="1400" b="1">
                          <a:latin typeface="宋体" panose="02010600030101010101" pitchFamily="2" charset="-122"/>
                          <a:ea typeface="宋体" panose="02010600030101010101" pitchFamily="2" charset="-122"/>
                        </a:rPr>
                        <a:t>开发进度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4"/>
                  </a:ext>
                </a:extLst>
              </a:tr>
              <a:tr h="562610">
                <a:tc>
                  <a:txBody>
                    <a:bodyPr/>
                    <a:lstStyle/>
                    <a:p>
                      <a:pPr algn="ctr">
                        <a:buNone/>
                      </a:pPr>
                      <a:r>
                        <a:rPr lang="zh-CN" altLang="en-US" sz="1400" b="1">
                          <a:latin typeface="宋体" panose="02010600030101010101" pitchFamily="2" charset="-122"/>
                          <a:ea typeface="宋体" panose="02010600030101010101" pitchFamily="2" charset="-122"/>
                        </a:rPr>
                        <a:t>测试进度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5"/>
                  </a:ext>
                </a:extLst>
              </a:tr>
            </a:tbl>
          </a:graphicData>
        </a:graphic>
      </p:graphicFrame>
      <p:sp>
        <p:nvSpPr>
          <p:cNvPr id="4" name="文本框 3"/>
          <p:cNvSpPr txBox="1"/>
          <p:nvPr/>
        </p:nvSpPr>
        <p:spPr>
          <a:xfrm>
            <a:off x="239859" y="192926"/>
            <a:ext cx="2011680" cy="398780"/>
          </a:xfrm>
          <a:prstGeom prst="rect">
            <a:avLst/>
          </a:prstGeom>
          <a:noFill/>
        </p:spPr>
        <p:txBody>
          <a:bodyPr wrap="none" rtlCol="0">
            <a:spAutoFit/>
          </a:bodyPr>
          <a:lstStyle/>
          <a:p>
            <a:r>
              <a:rPr lang="en-US" sz="2000" b="1" dirty="0" smtClean="0">
                <a:solidFill>
                  <a:schemeClr val="accent2"/>
                </a:solidFill>
                <a:latin typeface="微软雅黑" panose="020B0503020204020204" pitchFamily="34" charset="-122"/>
                <a:ea typeface="微软雅黑" panose="020B0503020204020204" pitchFamily="34" charset="-122"/>
              </a:rPr>
              <a:t>4. </a:t>
            </a:r>
            <a:r>
              <a:rPr lang="zh-CN" altLang="en-US" sz="2000" b="1" dirty="0" smtClean="0">
                <a:solidFill>
                  <a:schemeClr val="accent2"/>
                </a:solidFill>
                <a:latin typeface="微软雅黑" panose="020B0503020204020204" pitchFamily="34" charset="-122"/>
                <a:ea typeface="微软雅黑" panose="020B0503020204020204" pitchFamily="34" charset="-122"/>
              </a:rPr>
              <a:t>企业宣传管理</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487680" y="962025"/>
          <a:ext cx="11192751" cy="3500120"/>
        </p:xfrm>
        <a:graphic>
          <a:graphicData uri="http://schemas.openxmlformats.org/drawingml/2006/table">
            <a:tbl>
              <a:tblPr firstRow="1" bandRow="1">
                <a:tableStyleId>{21E4AEA4-8DFA-4A89-87EB-49C32662AFE0}</a:tableStyleId>
              </a:tblPr>
              <a:tblGrid>
                <a:gridCol w="1762367">
                  <a:extLst>
                    <a:ext uri="{9D8B030D-6E8A-4147-A177-3AD203B41FA5}">
                      <a16:colId xmlns:a16="http://schemas.microsoft.com/office/drawing/2014/main" val="20000"/>
                    </a:ext>
                  </a:extLst>
                </a:gridCol>
                <a:gridCol w="2357596">
                  <a:extLst>
                    <a:ext uri="{9D8B030D-6E8A-4147-A177-3AD203B41FA5}">
                      <a16:colId xmlns:a16="http://schemas.microsoft.com/office/drawing/2014/main" val="20001"/>
                    </a:ext>
                  </a:extLst>
                </a:gridCol>
                <a:gridCol w="2357596">
                  <a:extLst>
                    <a:ext uri="{9D8B030D-6E8A-4147-A177-3AD203B41FA5}">
                      <a16:colId xmlns:a16="http://schemas.microsoft.com/office/drawing/2014/main" val="20002"/>
                    </a:ext>
                  </a:extLst>
                </a:gridCol>
                <a:gridCol w="2357596">
                  <a:extLst>
                    <a:ext uri="{9D8B030D-6E8A-4147-A177-3AD203B41FA5}">
                      <a16:colId xmlns:a16="http://schemas.microsoft.com/office/drawing/2014/main" val="20003"/>
                    </a:ext>
                  </a:extLst>
                </a:gridCol>
                <a:gridCol w="2357596">
                  <a:extLst>
                    <a:ext uri="{9D8B030D-6E8A-4147-A177-3AD203B41FA5}">
                      <a16:colId xmlns:a16="http://schemas.microsoft.com/office/drawing/2014/main" val="20004"/>
                    </a:ext>
                  </a:extLst>
                </a:gridCol>
              </a:tblGrid>
              <a:tr h="654685">
                <a:tc>
                  <a:txBody>
                    <a:bodyPr/>
                    <a:lstStyle/>
                    <a:p>
                      <a:pPr algn="ctr">
                        <a:buNone/>
                      </a:pPr>
                      <a:r>
                        <a:rPr lang="zh-CN" altLang="en-US" sz="1400">
                          <a:latin typeface="宋体" panose="02010600030101010101" pitchFamily="2" charset="-122"/>
                          <a:ea typeface="宋体" panose="02010600030101010101" pitchFamily="2" charset="-122"/>
                        </a:rPr>
                        <a:t>流程</a:t>
                      </a:r>
                    </a:p>
                  </a:txBody>
                  <a:tcPr anchor="ctr"/>
                </a:tc>
                <a:tc>
                  <a:txBody>
                    <a:bodyPr/>
                    <a:lstStyle/>
                    <a:p>
                      <a:pPr algn="ctr">
                        <a:buNone/>
                      </a:pPr>
                      <a:r>
                        <a:rPr lang="en-US" sz="1200">
                          <a:latin typeface="宋体" panose="02010600030101010101" pitchFamily="2" charset="-122"/>
                          <a:ea typeface="宋体" panose="02010600030101010101" pitchFamily="2" charset="-122"/>
                        </a:rPr>
                        <a:t>1. </a:t>
                      </a:r>
                      <a:r>
                        <a:rPr lang="zh-CN" altLang="en-US" sz="1200">
                          <a:latin typeface="宋体" panose="02010600030101010101" pitchFamily="2" charset="-122"/>
                          <a:ea typeface="宋体" panose="02010600030101010101" pitchFamily="2" charset="-122"/>
                        </a:rPr>
                        <a:t>扫码导购</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2. </a:t>
                      </a:r>
                      <a:r>
                        <a:rPr lang="zh-CN" altLang="en-US" sz="1200">
                          <a:latin typeface="宋体" panose="02010600030101010101" pitchFamily="2" charset="-122"/>
                          <a:ea typeface="宋体" panose="02010600030101010101" pitchFamily="2" charset="-122"/>
                        </a:rPr>
                        <a:t>订阅推送</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3. </a:t>
                      </a:r>
                      <a:r>
                        <a:rPr lang="zh-CN" altLang="en-US" sz="1200">
                          <a:latin typeface="宋体" panose="02010600030101010101" pitchFamily="2" charset="-122"/>
                          <a:ea typeface="宋体" panose="02010600030101010101" pitchFamily="2" charset="-122"/>
                        </a:rPr>
                        <a:t>小程序名片</a:t>
                      </a: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0"/>
                  </a:ext>
                </a:extLst>
              </a:tr>
              <a:tr h="593725">
                <a:tc>
                  <a:txBody>
                    <a:bodyPr/>
                    <a:lstStyle/>
                    <a:p>
                      <a:pPr algn="ctr">
                        <a:buNone/>
                      </a:pPr>
                      <a:r>
                        <a:rPr lang="zh-CN" altLang="en-US" sz="1400" b="1">
                          <a:latin typeface="宋体" panose="02010600030101010101" pitchFamily="2" charset="-122"/>
                          <a:ea typeface="宋体" panose="02010600030101010101" pitchFamily="2" charset="-122"/>
                          <a:sym typeface="+mn-ea"/>
                        </a:rPr>
                        <a:t>原型页面</a:t>
                      </a:r>
                      <a:endParaRPr lang="zh-CN" altLang="en-US" sz="1400" b="1">
                        <a:latin typeface="宋体" panose="02010600030101010101" pitchFamily="2" charset="-122"/>
                        <a:ea typeface="宋体" panose="02010600030101010101" pitchFamily="2" charset="-122"/>
                      </a:endParaRPr>
                    </a:p>
                  </a:txBody>
                  <a:tcPr anchor="ctr"/>
                </a:tc>
                <a:tc>
                  <a:txBody>
                    <a:bodyPr/>
                    <a:lstStyle/>
                    <a:p>
                      <a:pPr indent="0" algn="l">
                        <a:lnSpc>
                          <a:spcPct val="100000"/>
                        </a:lnSpc>
                        <a:buFont typeface="+mj-lt"/>
                        <a:buNone/>
                      </a:pPr>
                      <a:r>
                        <a:rPr lang="en-US" altLang="zh-CN" sz="1200" b="1">
                          <a:solidFill>
                            <a:srgbClr val="FF0000"/>
                          </a:solidFill>
                          <a:latin typeface="宋体" panose="02010600030101010101" pitchFamily="2" charset="-122"/>
                          <a:ea typeface="宋体" panose="02010600030101010101" pitchFamily="2" charset="-122"/>
                        </a:rPr>
                        <a:t>1.</a:t>
                      </a:r>
                      <a:endParaRPr lang="zh-CN" altLang="en-US" sz="1200" b="1">
                        <a:solidFill>
                          <a:srgbClr val="FF0000"/>
                        </a:solidFill>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b="1">
                        <a:solidFill>
                          <a:srgbClr val="FF0000"/>
                        </a:solidFill>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1"/>
                  </a:ext>
                </a:extLst>
              </a:tr>
              <a:tr h="563245">
                <a:tc>
                  <a:txBody>
                    <a:bodyPr/>
                    <a:lstStyle/>
                    <a:p>
                      <a:pPr algn="ctr">
                        <a:buNone/>
                      </a:pPr>
                      <a:r>
                        <a:rPr lang="zh-CN" altLang="en-US" sz="1400" b="1">
                          <a:latin typeface="宋体" panose="02010600030101010101" pitchFamily="2" charset="-122"/>
                          <a:ea typeface="宋体" panose="02010600030101010101" pitchFamily="2" charset="-122"/>
                        </a:rPr>
                        <a:t>需求进度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2"/>
                  </a:ext>
                </a:extLst>
              </a:tr>
              <a:tr h="562610">
                <a:tc>
                  <a:txBody>
                    <a:bodyPr/>
                    <a:lstStyle/>
                    <a:p>
                      <a:pPr algn="ctr">
                        <a:buNone/>
                      </a:pPr>
                      <a:r>
                        <a:rPr lang="zh-CN" altLang="en-US" sz="1400" b="1">
                          <a:latin typeface="宋体" panose="02010600030101010101" pitchFamily="2" charset="-122"/>
                          <a:ea typeface="宋体" panose="02010600030101010101" pitchFamily="2" charset="-122"/>
                        </a:rPr>
                        <a:t>页面设计</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3"/>
                  </a:ext>
                </a:extLst>
              </a:tr>
              <a:tr h="563245">
                <a:tc>
                  <a:txBody>
                    <a:bodyPr/>
                    <a:lstStyle/>
                    <a:p>
                      <a:pPr algn="ctr">
                        <a:buNone/>
                      </a:pPr>
                      <a:r>
                        <a:rPr lang="zh-CN" altLang="en-US" sz="1400" b="1">
                          <a:latin typeface="宋体" panose="02010600030101010101" pitchFamily="2" charset="-122"/>
                          <a:ea typeface="宋体" panose="02010600030101010101" pitchFamily="2" charset="-122"/>
                        </a:rPr>
                        <a:t>开发进度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4"/>
                  </a:ext>
                </a:extLst>
              </a:tr>
              <a:tr h="562610">
                <a:tc>
                  <a:txBody>
                    <a:bodyPr/>
                    <a:lstStyle/>
                    <a:p>
                      <a:pPr algn="ctr">
                        <a:buNone/>
                      </a:pPr>
                      <a:r>
                        <a:rPr lang="zh-CN" altLang="en-US" sz="1400" b="1">
                          <a:latin typeface="宋体" panose="02010600030101010101" pitchFamily="2" charset="-122"/>
                          <a:ea typeface="宋体" panose="02010600030101010101" pitchFamily="2" charset="-122"/>
                        </a:rPr>
                        <a:t>测试进度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5"/>
                  </a:ext>
                </a:extLst>
              </a:tr>
            </a:tbl>
          </a:graphicData>
        </a:graphic>
      </p:graphicFrame>
      <p:sp>
        <p:nvSpPr>
          <p:cNvPr id="4" name="文本框 3"/>
          <p:cNvSpPr txBox="1"/>
          <p:nvPr/>
        </p:nvSpPr>
        <p:spPr>
          <a:xfrm>
            <a:off x="239859" y="192926"/>
            <a:ext cx="2011680" cy="398780"/>
          </a:xfrm>
          <a:prstGeom prst="rect">
            <a:avLst/>
          </a:prstGeom>
          <a:noFill/>
        </p:spPr>
        <p:txBody>
          <a:bodyPr wrap="none" rtlCol="0">
            <a:spAutoFit/>
          </a:bodyPr>
          <a:lstStyle/>
          <a:p>
            <a:r>
              <a:rPr lang="en-US" sz="2000" b="1" dirty="0" smtClean="0">
                <a:solidFill>
                  <a:schemeClr val="accent2"/>
                </a:solidFill>
                <a:latin typeface="微软雅黑" panose="020B0503020204020204" pitchFamily="34" charset="-122"/>
                <a:ea typeface="微软雅黑" panose="020B0503020204020204" pitchFamily="34" charset="-122"/>
              </a:rPr>
              <a:t>5. </a:t>
            </a:r>
            <a:r>
              <a:rPr lang="zh-CN" altLang="en-US" sz="2000" b="1" dirty="0" smtClean="0">
                <a:solidFill>
                  <a:schemeClr val="accent2"/>
                </a:solidFill>
                <a:latin typeface="微软雅黑" panose="020B0503020204020204" pitchFamily="34" charset="-122"/>
                <a:ea typeface="微软雅黑" panose="020B0503020204020204" pitchFamily="34" charset="-122"/>
              </a:rPr>
              <a:t>企业在线运营</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487680" y="962025"/>
          <a:ext cx="11192751" cy="3546475"/>
        </p:xfrm>
        <a:graphic>
          <a:graphicData uri="http://schemas.openxmlformats.org/drawingml/2006/table">
            <a:tbl>
              <a:tblPr firstRow="1" bandRow="1">
                <a:tableStyleId>{21E4AEA4-8DFA-4A89-87EB-49C32662AFE0}</a:tableStyleId>
              </a:tblPr>
              <a:tblGrid>
                <a:gridCol w="1762367">
                  <a:extLst>
                    <a:ext uri="{9D8B030D-6E8A-4147-A177-3AD203B41FA5}">
                      <a16:colId xmlns:a16="http://schemas.microsoft.com/office/drawing/2014/main" val="20000"/>
                    </a:ext>
                  </a:extLst>
                </a:gridCol>
                <a:gridCol w="2357596">
                  <a:extLst>
                    <a:ext uri="{9D8B030D-6E8A-4147-A177-3AD203B41FA5}">
                      <a16:colId xmlns:a16="http://schemas.microsoft.com/office/drawing/2014/main" val="20001"/>
                    </a:ext>
                  </a:extLst>
                </a:gridCol>
                <a:gridCol w="2357596">
                  <a:extLst>
                    <a:ext uri="{9D8B030D-6E8A-4147-A177-3AD203B41FA5}">
                      <a16:colId xmlns:a16="http://schemas.microsoft.com/office/drawing/2014/main" val="20002"/>
                    </a:ext>
                  </a:extLst>
                </a:gridCol>
                <a:gridCol w="2357596">
                  <a:extLst>
                    <a:ext uri="{9D8B030D-6E8A-4147-A177-3AD203B41FA5}">
                      <a16:colId xmlns:a16="http://schemas.microsoft.com/office/drawing/2014/main" val="20003"/>
                    </a:ext>
                  </a:extLst>
                </a:gridCol>
                <a:gridCol w="2357596">
                  <a:extLst>
                    <a:ext uri="{9D8B030D-6E8A-4147-A177-3AD203B41FA5}">
                      <a16:colId xmlns:a16="http://schemas.microsoft.com/office/drawing/2014/main" val="20004"/>
                    </a:ext>
                  </a:extLst>
                </a:gridCol>
              </a:tblGrid>
              <a:tr h="654685">
                <a:tc>
                  <a:txBody>
                    <a:bodyPr/>
                    <a:lstStyle/>
                    <a:p>
                      <a:pPr algn="ctr">
                        <a:buNone/>
                      </a:pPr>
                      <a:r>
                        <a:rPr lang="zh-CN" altLang="en-US" sz="1400">
                          <a:latin typeface="宋体" panose="02010600030101010101" pitchFamily="2" charset="-122"/>
                          <a:ea typeface="宋体" panose="02010600030101010101" pitchFamily="2" charset="-122"/>
                        </a:rPr>
                        <a:t>流程</a:t>
                      </a:r>
                    </a:p>
                  </a:txBody>
                  <a:tcPr anchor="ctr"/>
                </a:tc>
                <a:tc>
                  <a:txBody>
                    <a:bodyPr/>
                    <a:lstStyle/>
                    <a:p>
                      <a:pPr algn="ctr">
                        <a:buNone/>
                      </a:pPr>
                      <a:r>
                        <a:rPr lang="en-US" sz="1200">
                          <a:latin typeface="宋体" panose="02010600030101010101" pitchFamily="2" charset="-122"/>
                          <a:ea typeface="宋体" panose="02010600030101010101" pitchFamily="2" charset="-122"/>
                        </a:rPr>
                        <a:t>1. </a:t>
                      </a:r>
                      <a:r>
                        <a:rPr lang="zh-CN" altLang="en-US" sz="1200">
                          <a:latin typeface="宋体" panose="02010600030101010101" pitchFamily="2" charset="-122"/>
                          <a:ea typeface="宋体" panose="02010600030101010101" pitchFamily="2" charset="-122"/>
                        </a:rPr>
                        <a:t>单品二维码</a:t>
                      </a:r>
                    </a:p>
                  </a:txBody>
                  <a:tcPr anchor="ctr"/>
                </a:tc>
                <a:tc>
                  <a:txBody>
                    <a:bodyPr/>
                    <a:lstStyle/>
                    <a:p>
                      <a:pPr algn="ctr">
                        <a:buNone/>
                      </a:pPr>
                      <a:r>
                        <a:rPr lang="en-US" altLang="zh-CN" sz="1200">
                          <a:latin typeface="宋体" panose="02010600030101010101" pitchFamily="2" charset="-122"/>
                          <a:ea typeface="宋体" panose="02010600030101010101" pitchFamily="2" charset="-122"/>
                        </a:rPr>
                        <a:t>2. </a:t>
                      </a:r>
                      <a:r>
                        <a:rPr lang="zh-CN" altLang="en-US" sz="1200">
                          <a:latin typeface="宋体" panose="02010600030101010101" pitchFamily="2" charset="-122"/>
                          <a:ea typeface="宋体" panose="02010600030101010101" pitchFamily="2" charset="-122"/>
                        </a:rPr>
                        <a:t>批次二维码</a:t>
                      </a: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tc>
                  <a:txBody>
                    <a:bodyPr/>
                    <a:lstStyle/>
                    <a:p>
                      <a:pPr algn="ctr">
                        <a:buNone/>
                      </a:pPr>
                      <a:endParaRPr lang="zh-CN" altLang="en-US" sz="12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0"/>
                  </a:ext>
                </a:extLst>
              </a:tr>
              <a:tr h="593725">
                <a:tc>
                  <a:txBody>
                    <a:bodyPr/>
                    <a:lstStyle/>
                    <a:p>
                      <a:pPr algn="ctr">
                        <a:buNone/>
                      </a:pPr>
                      <a:r>
                        <a:rPr lang="zh-CN" altLang="en-US" sz="1400" b="1">
                          <a:latin typeface="宋体" panose="02010600030101010101" pitchFamily="2" charset="-122"/>
                          <a:ea typeface="宋体" panose="02010600030101010101" pitchFamily="2" charset="-122"/>
                          <a:sym typeface="+mn-ea"/>
                        </a:rPr>
                        <a:t>原型页面</a:t>
                      </a:r>
                      <a:endParaRPr lang="zh-CN" altLang="en-US" sz="1400" b="1">
                        <a:latin typeface="宋体" panose="02010600030101010101" pitchFamily="2" charset="-122"/>
                        <a:ea typeface="宋体" panose="02010600030101010101" pitchFamily="2" charset="-122"/>
                      </a:endParaRPr>
                    </a:p>
                  </a:txBody>
                  <a:tcPr anchor="ctr"/>
                </a:tc>
                <a:tc>
                  <a:txBody>
                    <a:bodyPr/>
                    <a:lstStyle/>
                    <a:p>
                      <a:pPr indent="0" algn="l">
                        <a:lnSpc>
                          <a:spcPct val="100000"/>
                        </a:lnSpc>
                        <a:buFont typeface="+mj-lt"/>
                        <a:buNone/>
                      </a:pPr>
                      <a:r>
                        <a:rPr lang="en-US" altLang="zh-CN" sz="1200" b="1">
                          <a:solidFill>
                            <a:srgbClr val="FF0000"/>
                          </a:solidFill>
                          <a:latin typeface="宋体" panose="02010600030101010101" pitchFamily="2" charset="-122"/>
                          <a:ea typeface="宋体" panose="02010600030101010101" pitchFamily="2" charset="-122"/>
                        </a:rPr>
                        <a:t>1.</a:t>
                      </a:r>
                      <a:endParaRPr lang="zh-CN" altLang="en-US" sz="1200" b="1">
                        <a:solidFill>
                          <a:srgbClr val="FF0000"/>
                        </a:solidFill>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rPr>
                        <a:t>创建批次二维码</a:t>
                      </a:r>
                    </a:p>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rPr>
                        <a:t>编辑批次二维码</a:t>
                      </a:r>
                    </a:p>
                    <a:p>
                      <a:pPr marL="228600" indent="-228600" algn="l">
                        <a:lnSpc>
                          <a:spcPct val="100000"/>
                        </a:lnSpc>
                        <a:buFont typeface="+mj-lt"/>
                        <a:buAutoNum type="arabicPeriod"/>
                      </a:pPr>
                      <a:r>
                        <a:rPr lang="zh-CN" altLang="en-US" sz="1200" b="1">
                          <a:solidFill>
                            <a:srgbClr val="FF0000"/>
                          </a:solidFill>
                          <a:latin typeface="宋体" panose="02010600030101010101" pitchFamily="2" charset="-122"/>
                          <a:ea typeface="宋体" panose="02010600030101010101" pitchFamily="2" charset="-122"/>
                        </a:rPr>
                        <a:t>新增码包功能</a:t>
                      </a: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tc>
                  <a:txBody>
                    <a:bodyPr/>
                    <a:lstStyle/>
                    <a:p>
                      <a:pPr marL="228600" indent="-228600" algn="l">
                        <a:lnSpc>
                          <a:spcPct val="100000"/>
                        </a:lnSpc>
                        <a:buFont typeface="+mj-lt"/>
                        <a:buAutoNum type="arabicPeriod"/>
                      </a:pPr>
                      <a:endParaRPr lang="zh-CN" altLang="en-US" sz="12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1"/>
                  </a:ext>
                </a:extLst>
              </a:tr>
              <a:tr h="563245">
                <a:tc>
                  <a:txBody>
                    <a:bodyPr/>
                    <a:lstStyle/>
                    <a:p>
                      <a:pPr algn="ctr">
                        <a:buNone/>
                      </a:pPr>
                      <a:r>
                        <a:rPr lang="zh-CN" altLang="en-US" sz="1400" b="1">
                          <a:latin typeface="宋体" panose="02010600030101010101" pitchFamily="2" charset="-122"/>
                          <a:ea typeface="宋体" panose="02010600030101010101" pitchFamily="2" charset="-122"/>
                        </a:rPr>
                        <a:t>需求进度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2"/>
                  </a:ext>
                </a:extLst>
              </a:tr>
              <a:tr h="562610">
                <a:tc>
                  <a:txBody>
                    <a:bodyPr/>
                    <a:lstStyle/>
                    <a:p>
                      <a:pPr algn="ctr">
                        <a:buNone/>
                      </a:pPr>
                      <a:r>
                        <a:rPr lang="zh-CN" altLang="en-US" sz="1400" b="1">
                          <a:latin typeface="宋体" panose="02010600030101010101" pitchFamily="2" charset="-122"/>
                          <a:ea typeface="宋体" panose="02010600030101010101" pitchFamily="2" charset="-122"/>
                        </a:rPr>
                        <a:t>页面设计</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3"/>
                  </a:ext>
                </a:extLst>
              </a:tr>
              <a:tr h="563245">
                <a:tc>
                  <a:txBody>
                    <a:bodyPr/>
                    <a:lstStyle/>
                    <a:p>
                      <a:pPr algn="ctr">
                        <a:buNone/>
                      </a:pPr>
                      <a:r>
                        <a:rPr lang="zh-CN" altLang="en-US" sz="1400" b="1">
                          <a:latin typeface="宋体" panose="02010600030101010101" pitchFamily="2" charset="-122"/>
                          <a:ea typeface="宋体" panose="02010600030101010101" pitchFamily="2" charset="-122"/>
                        </a:rPr>
                        <a:t>开发进度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4"/>
                  </a:ext>
                </a:extLst>
              </a:tr>
              <a:tr h="562610">
                <a:tc>
                  <a:txBody>
                    <a:bodyPr/>
                    <a:lstStyle/>
                    <a:p>
                      <a:pPr algn="ctr">
                        <a:buNone/>
                      </a:pPr>
                      <a:r>
                        <a:rPr lang="zh-CN" altLang="en-US" sz="1400" b="1">
                          <a:latin typeface="宋体" panose="02010600030101010101" pitchFamily="2" charset="-122"/>
                          <a:ea typeface="宋体" panose="02010600030101010101" pitchFamily="2" charset="-122"/>
                        </a:rPr>
                        <a:t>测试进度</a:t>
                      </a: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tc>
                  <a:txBody>
                    <a:bodyPr/>
                    <a:lstStyle/>
                    <a:p>
                      <a:pPr algn="l">
                        <a:lnSpc>
                          <a:spcPct val="100000"/>
                        </a:lnSpc>
                        <a:buNone/>
                      </a:pPr>
                      <a:endParaRPr lang="zh-CN" altLang="en-US" sz="140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5"/>
                  </a:ext>
                </a:extLst>
              </a:tr>
            </a:tbl>
          </a:graphicData>
        </a:graphic>
      </p:graphicFrame>
      <p:sp>
        <p:nvSpPr>
          <p:cNvPr id="4" name="文本框 3"/>
          <p:cNvSpPr txBox="1"/>
          <p:nvPr/>
        </p:nvSpPr>
        <p:spPr>
          <a:xfrm>
            <a:off x="239859" y="192926"/>
            <a:ext cx="2265680" cy="398780"/>
          </a:xfrm>
          <a:prstGeom prst="rect">
            <a:avLst/>
          </a:prstGeom>
          <a:noFill/>
        </p:spPr>
        <p:txBody>
          <a:bodyPr wrap="none" rtlCol="0">
            <a:spAutoFit/>
          </a:bodyPr>
          <a:lstStyle/>
          <a:p>
            <a:r>
              <a:rPr lang="en-US" sz="2000" b="1" dirty="0" smtClean="0">
                <a:solidFill>
                  <a:schemeClr val="accent2"/>
                </a:solidFill>
                <a:latin typeface="微软雅黑" panose="020B0503020204020204" pitchFamily="34" charset="-122"/>
                <a:ea typeface="微软雅黑" panose="020B0503020204020204" pitchFamily="34" charset="-122"/>
              </a:rPr>
              <a:t>6. </a:t>
            </a:r>
            <a:r>
              <a:rPr lang="zh-CN" altLang="en-US" sz="2000" b="1" dirty="0" smtClean="0">
                <a:solidFill>
                  <a:schemeClr val="accent2"/>
                </a:solidFill>
                <a:latin typeface="微软雅黑" panose="020B0503020204020204" pitchFamily="34" charset="-122"/>
                <a:ea typeface="微软雅黑" panose="020B0503020204020204" pitchFamily="34" charset="-122"/>
              </a:rPr>
              <a:t>单品二维码应用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VmNmQzZTYyN2U2YzVjMzcxYjA5MGQ2M2U0Mzc3OGIifQ=="/>
  <p:tag name="KSO_WPP_MARK_KEY" val="eab7d642-75b1-42fb-8ad2-7a0ed5d6c53f"/>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8d202f58-b61c-4522-b5c3-a9923a8a5ef1}"/>
  <p:tag name="TABLE_EMPHASIZE_COLOR" val="16352824"/>
  <p:tag name="TABLE_SKINIDX" val="0"/>
  <p:tag name="TABLE_COLORIDX" val="7"/>
  <p:tag name="TABLE_COLOR_RGB" val="0x000000*0xFFFFFF*0x212121*0xFFFFFF*0xF98638*0xFFB829*0x37BECC*0x1687A5*0x3A3A47*0xC7DADD"/>
  <p:tag name="TABLE_ENDDRAG_ORIGIN_RECT" val="841*457"/>
  <p:tag name="TABLE_ENDDRAG_RECT" val="36*54*841*457"/>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8d202f58-b61c-4522-b5c3-a9923a8a5ef1}"/>
  <p:tag name="TABLE_EMPHASIZE_COLOR" val="16352824"/>
  <p:tag name="TABLE_SKINIDX" val="0"/>
  <p:tag name="TABLE_COLORIDX" val="7"/>
  <p:tag name="TABLE_COLOR_RGB" val="0x000000*0xFFFFFF*0x212121*0xFFFFFF*0xF98638*0xFFB829*0x37BECC*0x1687A5*0x3A3A47*0xC7DADD"/>
  <p:tag name="TABLE_ENDDRAG_ORIGIN_RECT" val="841*457"/>
  <p:tag name="TABLE_ENDDRAG_RECT" val="36*54*841*457"/>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8d202f58-b61c-4522-b5c3-a9923a8a5ef1}"/>
  <p:tag name="TABLE_EMPHASIZE_COLOR" val="16352824"/>
  <p:tag name="TABLE_SKINIDX" val="0"/>
  <p:tag name="TABLE_COLORIDX" val="7"/>
  <p:tag name="TABLE_COLOR_RGB" val="0x000000*0xFFFFFF*0x212121*0xFFFFFF*0xF98638*0xFFB829*0x37BECC*0x1687A5*0x3A3A47*0xC7DADD"/>
  <p:tag name="TABLE_ENDDRAG_ORIGIN_RECT" val="841*457"/>
  <p:tag name="TABLE_ENDDRAG_RECT" val="36*54*841*457"/>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8d202f58-b61c-4522-b5c3-a9923a8a5ef1}"/>
  <p:tag name="TABLE_EMPHASIZE_COLOR" val="16352824"/>
  <p:tag name="TABLE_SKINIDX" val="0"/>
  <p:tag name="TABLE_COLORIDX" val="7"/>
  <p:tag name="TABLE_COLOR_RGB" val="0x000000*0xFFFFFF*0x212121*0xFFFFFF*0xF98638*0xFFB829*0x37BECC*0x1687A5*0x3A3A47*0xC7DADD"/>
  <p:tag name="TABLE_ENDDRAG_ORIGIN_RECT" val="841*457"/>
  <p:tag name="TABLE_ENDDRAG_RECT" val="36*54*841*457"/>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8d202f58-b61c-4522-b5c3-a9923a8a5ef1}"/>
  <p:tag name="TABLE_EMPHASIZE_COLOR" val="16352824"/>
  <p:tag name="TABLE_SKINIDX" val="0"/>
  <p:tag name="TABLE_COLORIDX" val="7"/>
  <p:tag name="TABLE_COLOR_RGB" val="0x000000*0xFFFFFF*0x212121*0xFFFFFF*0xF98638*0xFFB829*0x37BECC*0x1687A5*0x3A3A47*0xC7DADD"/>
  <p:tag name="TABLE_ENDDRAG_ORIGIN_RECT" val="841*457"/>
  <p:tag name="TABLE_ENDDRAG_RECT" val="36*54*841*457"/>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107,&quot;width&quot;:1920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4b1fd051-4c7f-4b75-8ade-9ea62776de04}"/>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4355}"/>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8d202f58-b61c-4522-b5c3-a9923a8a5ef1}"/>
  <p:tag name="TABLE_EMPHASIZE_COLOR" val="16352824"/>
  <p:tag name="TABLE_SKINIDX" val="0"/>
  <p:tag name="TABLE_COLORIDX" val="7"/>
  <p:tag name="TABLE_COLOR_RGB" val="0x000000*0xFFFFFF*0x212121*0xFFFFFF*0xF98638*0xFFB829*0x37BECC*0x1687A5*0x3A3A47*0xC7DADD"/>
  <p:tag name="TABLE_ENDDRAG_ORIGIN_RECT" val="917*217"/>
  <p:tag name="TABLE_ENDDRAG_RECT" val="17*27*917*217"/>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8d202f58-b61c-4522-b5c3-a9923a8a5ef1}"/>
  <p:tag name="TABLE_EMPHASIZE_COLOR" val="16352824"/>
  <p:tag name="TABLE_SKINIDX" val="0"/>
  <p:tag name="TABLE_COLORIDX" val="7"/>
  <p:tag name="TABLE_COLOR_RGB" val="0x000000*0xFFFFFF*0x212121*0xFFFFFF*0xF98638*0xFFB829*0x37BECC*0x1687A5*0x3A3A47*0xC7DADD"/>
  <p:tag name="TABLE_ENDDRAG_ORIGIN_RECT" val="837*285"/>
  <p:tag name="TABLE_ENDDRAG_RECT" val="56*95*837*285"/>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8d202f58-b61c-4522-b5c3-a9923a8a5ef1}"/>
  <p:tag name="TABLE_EMPHASIZE_COLOR" val="16352824"/>
  <p:tag name="TABLE_SKINIDX" val="0"/>
  <p:tag name="TABLE_COLORIDX" val="7"/>
  <p:tag name="TABLE_COLOR_RGB" val="0x000000*0xFFFFFF*0x212121*0xFFFFFF*0xF98638*0xFFB829*0x37BECC*0x1687A5*0x3A3A47*0xC7DADD"/>
  <p:tag name="TABLE_ENDDRAG_ORIGIN_RECT" val="886*384"/>
  <p:tag name="TABLE_ENDDRAG_RECT" val="36*54*886*384"/>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8d202f58-b61c-4522-b5c3-a9923a8a5ef1}"/>
  <p:tag name="TABLE_EMPHASIZE_COLOR" val="16352824"/>
  <p:tag name="TABLE_SKINIDX" val="0"/>
  <p:tag name="TABLE_COLORIDX" val="7"/>
  <p:tag name="TABLE_COLOR_RGB" val="0x000000*0xFFFFFF*0x212121*0xFFFFFF*0xF98638*0xFFB829*0x37BECC*0x1687A5*0x3A3A47*0xC7DADD"/>
  <p:tag name="TABLE_ENDDRAG_ORIGIN_RECT" val="886*267"/>
  <p:tag name="TABLE_ENDDRAG_RECT" val="36*99*886*267"/>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8d202f58-b61c-4522-b5c3-a9923a8a5ef1}"/>
  <p:tag name="TABLE_EMPHASIZE_COLOR" val="16352824"/>
  <p:tag name="TABLE_SKINIDX" val="0"/>
  <p:tag name="TABLE_COLORIDX" val="7"/>
  <p:tag name="TABLE_COLOR_RGB" val="0x000000*0xFFFFFF*0x212121*0xFFFFFF*0xF98638*0xFFB829*0x37BECC*0x1687A5*0x3A3A47*0xC7DADD"/>
  <p:tag name="TABLE_ENDDRAG_ORIGIN_RECT" val="841*457"/>
  <p:tag name="TABLE_ENDDRAG_RECT" val="36*54*841*4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11656</Words>
  <Application>Microsoft Office PowerPoint</Application>
  <PresentationFormat>宽屏</PresentationFormat>
  <Paragraphs>1590</Paragraphs>
  <Slides>102</Slides>
  <Notes>55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102</vt:i4>
      </vt:variant>
    </vt:vector>
  </HeadingPairs>
  <TitlesOfParts>
    <vt:vector size="109" baseType="lpstr">
      <vt:lpstr>等线</vt:lpstr>
      <vt:lpstr>等线 Light</vt:lpstr>
      <vt:lpstr>宋体</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WangJY</dc:creator>
  <cp:lastModifiedBy>王佳艺</cp:lastModifiedBy>
  <cp:revision>975</cp:revision>
  <dcterms:created xsi:type="dcterms:W3CDTF">2022-03-14T07:14:00Z</dcterms:created>
  <dcterms:modified xsi:type="dcterms:W3CDTF">2023-03-21T08:29:38Z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52BAD694E44D4C0084ABA514884DC8FC</vt:lpwstr>
  </property>
  <property fmtid="{D5CDD505-2E9C-101B-9397-08002B2CF9AE}" pid="3" name="KSOProductBuildVer">
    <vt:lpwstr>2052-11.1.0.12598</vt:lpwstr>
  </property>
</Properties>
</file>