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16143528" r:id="rId3"/>
    <p:sldId id="277" r:id="rId5"/>
    <p:sldId id="16143588" r:id="rId6"/>
    <p:sldId id="16143589" r:id="rId7"/>
    <p:sldId id="16143590" r:id="rId8"/>
    <p:sldId id="16143591" r:id="rId9"/>
    <p:sldId id="16143592" r:id="rId10"/>
    <p:sldId id="16143593" r:id="rId11"/>
    <p:sldId id="16143574" r:id="rId12"/>
    <p:sldId id="16143563" r:id="rId13"/>
    <p:sldId id="16143571" r:id="rId14"/>
    <p:sldId id="16143572" r:id="rId15"/>
    <p:sldId id="16143579" r:id="rId16"/>
    <p:sldId id="16143578" r:id="rId17"/>
    <p:sldId id="16143553" r:id="rId18"/>
    <p:sldId id="16143570" r:id="rId19"/>
    <p:sldId id="16143573" r:id="rId20"/>
    <p:sldId id="16143576" r:id="rId21"/>
    <p:sldId id="16143533"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3" userDrawn="1">
          <p15:clr>
            <a:srgbClr val="A4A3A4"/>
          </p15:clr>
        </p15:guide>
        <p15:guide id="2" pos="39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jy160213@hotmail.com" initials="w" lastIdx="2" clrIdx="0"/>
  <p:cmAuthor id="2" name="814071912@qq.com" initials="8" lastIdx="1" clrIdx="1"/>
  <p:cmAuthor id="3" name="系统管理员" initials="系统管理员" lastIdx="1" clrIdx="2"/>
  <p:cmAuthor id="75" name="作者" initials="A" lastIdx="0" clrIdx="24"/>
  <p:cmAuthor id="0" name="健君" initials="G" lastIdx="2" clrIdx="0"/>
  <p:cmAuthor id="4" name="Windows User" initials="WU" lastIdx="2" clrIdx="3"/>
  <p:cmAuthor id="5" name="微软用户" initials="微软用户" lastIdx="1" clrIdx="4"/>
  <p:cmAuthor id="191251535" name="沈霄雷" initials="沈" lastIdx="833089" clrIdx="0"/>
  <p:cmAuthor id="6" name="李 仔泉" initials="李" lastIdx="3" clrIdx="5"/>
  <p:cmAuthor id="191251536" name="lenovo" initials="l" lastIdx="2" clrIdx="19"/>
  <p:cmAuthor id="7" name="qlj" initials="q" lastIdx="1" clrIdx="6"/>
  <p:cmAuthor id="8" name="liuying" initials="l" lastIdx="1" clrIdx="7"/>
  <p:cmAuthor id="9" name="liupeng" initials="l" lastIdx="7" clrIdx="8"/>
  <p:cmAuthor id="10" name="mjg" initials="m" lastIdx="1" clrIdx="9"/>
  <p:cmAuthor id="11" name="刘 波" initials="刘" lastIdx="0" clrIdx="0"/>
  <p:cmAuthor id="12" name="樊鲲鹏" initials="樊" lastIdx="1" clrIdx="11"/>
  <p:cmAuthor id="13" name="杨国" initials="杨" lastIdx="3" clrIdx="0"/>
  <p:cmAuthor id="14" name="刘永国" initials="刘" lastIdx="1" clrIdx="13"/>
  <p:cmAuthor id="15" name="未知用户1" initials="未知用户1" lastIdx="1" clrIdx="1"/>
  <p:cmAuthor id="16" name="周旭东" initials="周" lastIdx="1" clrIdx="15"/>
  <p:cmAuthor id="17" name="hyk" initials="h" lastIdx="1" clrIdx="16"/>
  <p:cmAuthor id="18" name="Lee 13" initials="L1" lastIdx="1" clrIdx="17"/>
  <p:cmAuthor id="19" name="LENOVO" initials="L" lastIdx="1" clrIdx="18"/>
  <p:cmAuthor id="20" name="sxczhangts1" initials="s" lastIdx="1" clrIdx="19"/>
  <p:cmAuthor id="21" name="白芸" initials="白" lastIdx="1" clrIdx="20"/>
  <p:cmAuthor id="22" name="蔡建楠" initials="caijianna" lastIdx="15" clrIdx="17"/>
  <p:cmAuthor id="2000" name="梁亚栋" initials="authorId_233440905" lastIdx="776053" clrIdx="0"/>
  <p:cmAuthor id="2001" name="王 伟" initials="王" lastIdx="1" clrIdx="20"/>
  <p:cmAuthor id="23" name="赵诚荣10027092" initials="赵" lastIdx="2" clrIdx="25"/>
  <p:cmAuthor id="24" name="10288631" initials="1" lastIdx="10" clrIdx="23"/>
  <p:cmAuthor id="25" name="10118178" initials="1" lastIdx="1" clrIdx="24"/>
  <p:cmAuthor id="26" name="苗丁仁10181802" initials="苗" lastIdx="27" clrIdx="25"/>
  <p:cmAuthor id="27" name="贠靖" initials="贠" lastIdx="1" clrIdx="26"/>
  <p:cmAuthor id="28" name="刘志超" initials="刘志超" lastIdx="1" clrIdx="27"/>
  <p:cmAuthor id="29" name="於宝泉" initials="於" lastIdx="0" clrIdx="2"/>
  <p:cmAuthor id="31" name="Author" initials="A" lastIdx="0" clrIdx="30"/>
  <p:cmAuthor id="32" name="王凯10177225" initials="王凯10177225" lastIdx="2" clrIdx="31"/>
  <p:cmAuthor id="33" name="610007" initials="6" lastIdx="0" clrIdx="32"/>
  <p:cmAuthor id="36" name="My" initials="M" lastIdx="1" clrIdx="36"/>
  <p:cmAuthor id="39" name="aemy1" initials="a" lastIdx="1" clrIdx="38"/>
  <p:cmAuthor id="30" name="NINGMEI" initials="N" lastIdx="1" clrIdx="29"/>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C8FB"/>
    <a:srgbClr val="1C96FE"/>
    <a:srgbClr val="FFFFFF"/>
    <a:srgbClr val="0186F8"/>
    <a:srgbClr val="91ACE0"/>
    <a:srgbClr val="7F9DDA"/>
    <a:srgbClr val="4AA9F9"/>
    <a:srgbClr val="F2F8FF"/>
    <a:srgbClr val="F8FBFF"/>
    <a:srgbClr val="1D3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9" autoAdjust="0"/>
    <p:restoredTop sz="95227" autoAdjust="0"/>
  </p:normalViewPr>
  <p:slideViewPr>
    <p:cSldViewPr snapToGrid="0" showGuides="1">
      <p:cViewPr varScale="1">
        <p:scale>
          <a:sx n="84" d="100"/>
          <a:sy n="84" d="100"/>
        </p:scale>
        <p:origin x="666" y="45"/>
      </p:cViewPr>
      <p:guideLst>
        <p:guide orient="horz" pos="2343"/>
        <p:guide pos="3963"/>
      </p:guideLst>
    </p:cSldViewPr>
  </p:slideViewPr>
  <p:notesTextViewPr>
    <p:cViewPr>
      <p:scale>
        <a:sx n="100" d="100"/>
        <a:sy n="100" d="100"/>
      </p:scale>
      <p:origin x="0" y="0"/>
    </p:cViewPr>
  </p:notesTextViewPr>
  <p:notesViewPr>
    <p:cSldViewPr snapToGrid="0">
      <p:cViewPr varScale="1">
        <p:scale>
          <a:sx n="91" d="100"/>
          <a:sy n="91" d="100"/>
        </p:scale>
        <p:origin x="3024"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365.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
        <p:nvSpPr>
          <p:cNvPr id="6" name="文本框 5"/>
          <p:cNvSpPr txBox="1"/>
          <p:nvPr userDrawn="1"/>
        </p:nvSpPr>
        <p:spPr>
          <a:xfrm>
            <a:off x="2939415" y="1229995"/>
            <a:ext cx="2286000" cy="368300"/>
          </a:xfrm>
          <a:prstGeom prst="rect">
            <a:avLst/>
          </a:prstGeom>
          <a:noFill/>
        </p:spPr>
        <p:txBody>
          <a:bodyPr wrap="square" rtlCol="0">
            <a:spAutoFit/>
          </a:bodyP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2508049-0034-4B88-B705-C7414FC7685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工作规划</a:t>
            </a:r>
            <a:endParaRPr lang="zh-CN" altLang="en-US" dirty="0"/>
          </a:p>
        </p:txBody>
      </p:sp>
      <p:sp>
        <p:nvSpPr>
          <p:cNvPr id="4" name="灯片编号占位符 3"/>
          <p:cNvSpPr>
            <a:spLocks noGrp="1"/>
          </p:cNvSpPr>
          <p:nvPr>
            <p:ph type="sldNum" sz="quarter" idx="10"/>
          </p:nvPr>
        </p:nvSpPr>
        <p:spPr/>
        <p:txBody>
          <a:bodyPr/>
          <a:lstStyle/>
          <a:p>
            <a:fld id="{82A6D7CC-54D3-4275-8653-6F56A91BB3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3.wmf"/><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logo"/>
          <p:cNvPicPr>
            <a:picLocks noChangeAspect="1"/>
          </p:cNvPicPr>
          <p:nvPr userDrawn="1"/>
        </p:nvPicPr>
        <p:blipFill>
          <a:blip r:embed="rId2"/>
          <a:stretch>
            <a:fillRect/>
          </a:stretch>
        </p:blipFill>
        <p:spPr>
          <a:xfrm>
            <a:off x="8566785" y="635"/>
            <a:ext cx="3625215" cy="1115060"/>
          </a:xfrm>
          <a:prstGeom prst="rect">
            <a:avLst/>
          </a:prstGeom>
        </p:spPr>
      </p:pic>
      <p:cxnSp>
        <p:nvCxnSpPr>
          <p:cNvPr id="27" name="直接连接符 26"/>
          <p:cNvCxnSpPr/>
          <p:nvPr userDrawn="1">
            <p:custDataLst>
              <p:tags r:id="rId3"/>
            </p:custDataLst>
          </p:nvPr>
        </p:nvCxnSpPr>
        <p:spPr>
          <a:xfrm>
            <a:off x="471805" y="1115695"/>
            <a:ext cx="11222990" cy="0"/>
          </a:xfrm>
          <a:prstGeom prst="line">
            <a:avLst/>
          </a:prstGeom>
          <a:ln w="57150">
            <a:solidFill>
              <a:schemeClr val="accent2"/>
            </a:solidFill>
          </a:ln>
        </p:spPr>
        <p:style>
          <a:lnRef idx="2">
            <a:schemeClr val="accent1"/>
          </a:lnRef>
          <a:fillRef idx="0">
            <a:srgbClr val="FFFFFF"/>
          </a:fillRef>
          <a:effectRef idx="0">
            <a:srgbClr val="FFFFFF"/>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自定义版式">
    <p:bg>
      <p:bgRef idx="1001">
        <a:schemeClr val="bg1"/>
      </p:bgRef>
    </p:bg>
    <p:spTree>
      <p:nvGrpSpPr>
        <p:cNvPr id="1" name=""/>
        <p:cNvGrpSpPr/>
        <p:nvPr/>
      </p:nvGrpSpPr>
      <p:grpSpPr>
        <a:xfrm>
          <a:off x="0" y="0"/>
          <a:ext cx="0" cy="0"/>
          <a:chOff x="0" y="0"/>
          <a:chExt cx="0" cy="0"/>
        </a:xfrm>
      </p:grpSpPr>
      <p:sp>
        <p:nvSpPr>
          <p:cNvPr id="11" name="矩形 10"/>
          <p:cNvSpPr/>
          <p:nvPr userDrawn="1"/>
        </p:nvSpPr>
        <p:spPr>
          <a:xfrm>
            <a:off x="0" y="0"/>
            <a:ext cx="3110400" cy="6858000"/>
          </a:xfrm>
          <a:prstGeom prst="rect">
            <a:avLst/>
          </a:prstGeom>
          <a:solidFill>
            <a:srgbClr val="004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grpSp>
        <p:nvGrpSpPr>
          <p:cNvPr id="784" name="Group 2"/>
          <p:cNvGrpSpPr/>
          <p:nvPr userDrawn="1"/>
        </p:nvGrpSpPr>
        <p:grpSpPr>
          <a:xfrm>
            <a:off x="-2147677" y="3937127"/>
            <a:ext cx="4241143" cy="2699418"/>
            <a:chOff x="6469765" y="3307349"/>
            <a:chExt cx="3162085" cy="2012615"/>
          </a:xfrm>
          <a:noFill/>
        </p:grpSpPr>
        <p:sp>
          <p:nvSpPr>
            <p:cNvPr id="785" name="Freeform 1169"/>
            <p:cNvSpPr/>
            <p:nvPr/>
          </p:nvSpPr>
          <p:spPr bwMode="auto">
            <a:xfrm>
              <a:off x="6469765" y="4222363"/>
              <a:ext cx="3162085" cy="1097601"/>
            </a:xfrm>
            <a:custGeom>
              <a:avLst/>
              <a:gdLst>
                <a:gd name="T0" fmla="*/ 1524 w 1524"/>
                <a:gd name="T1" fmla="*/ 0 h 529"/>
                <a:gd name="T2" fmla="*/ 1524 w 1524"/>
                <a:gd name="T3" fmla="*/ 88 h 529"/>
                <a:gd name="T4" fmla="*/ 762 w 1524"/>
                <a:gd name="T5" fmla="*/ 529 h 529"/>
                <a:gd name="T6" fmla="*/ 0 w 1524"/>
                <a:gd name="T7" fmla="*/ 88 h 529"/>
                <a:gd name="T8" fmla="*/ 0 w 1524"/>
                <a:gd name="T9" fmla="*/ 0 h 529"/>
                <a:gd name="T10" fmla="*/ 1524 w 1524"/>
                <a:gd name="T11" fmla="*/ 0 h 529"/>
              </a:gdLst>
              <a:ahLst/>
              <a:cxnLst>
                <a:cxn ang="0">
                  <a:pos x="T0" y="T1"/>
                </a:cxn>
                <a:cxn ang="0">
                  <a:pos x="T2" y="T3"/>
                </a:cxn>
                <a:cxn ang="0">
                  <a:pos x="T4" y="T5"/>
                </a:cxn>
                <a:cxn ang="0">
                  <a:pos x="T6" y="T7"/>
                </a:cxn>
                <a:cxn ang="0">
                  <a:pos x="T8" y="T9"/>
                </a:cxn>
                <a:cxn ang="0">
                  <a:pos x="T10" y="T11"/>
                </a:cxn>
              </a:cxnLst>
              <a:rect l="0" t="0" r="r" b="b"/>
              <a:pathLst>
                <a:path w="1524" h="529">
                  <a:moveTo>
                    <a:pt x="1524" y="0"/>
                  </a:moveTo>
                  <a:lnTo>
                    <a:pt x="1524" y="88"/>
                  </a:lnTo>
                  <a:lnTo>
                    <a:pt x="762" y="529"/>
                  </a:lnTo>
                  <a:lnTo>
                    <a:pt x="0" y="88"/>
                  </a:lnTo>
                  <a:lnTo>
                    <a:pt x="0" y="0"/>
                  </a:lnTo>
                  <a:lnTo>
                    <a:pt x="1524" y="0"/>
                  </a:lnTo>
                  <a:close/>
                </a:path>
              </a:pathLst>
            </a:custGeom>
            <a:grpFill/>
            <a:ln>
              <a:gradFill>
                <a:gsLst>
                  <a:gs pos="0">
                    <a:schemeClr val="accent1">
                      <a:lumMod val="5000"/>
                      <a:lumOff val="95000"/>
                      <a:alpha val="5000"/>
                    </a:schemeClr>
                  </a:gs>
                  <a:gs pos="100000">
                    <a:schemeClr val="accent1">
                      <a:lumMod val="30000"/>
                      <a:lumOff val="70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86" name="Freeform 1171"/>
            <p:cNvSpPr/>
            <p:nvPr/>
          </p:nvSpPr>
          <p:spPr bwMode="auto">
            <a:xfrm>
              <a:off x="6469765" y="3307349"/>
              <a:ext cx="3162085" cy="1825876"/>
            </a:xfrm>
            <a:custGeom>
              <a:avLst/>
              <a:gdLst>
                <a:gd name="T0" fmla="*/ 762 w 1524"/>
                <a:gd name="T1" fmla="*/ 880 h 880"/>
                <a:gd name="T2" fmla="*/ 0 w 1524"/>
                <a:gd name="T3" fmla="*/ 441 h 880"/>
                <a:gd name="T4" fmla="*/ 762 w 1524"/>
                <a:gd name="T5" fmla="*/ 0 h 880"/>
                <a:gd name="T6" fmla="*/ 1524 w 1524"/>
                <a:gd name="T7" fmla="*/ 441 h 880"/>
                <a:gd name="T8" fmla="*/ 762 w 1524"/>
                <a:gd name="T9" fmla="*/ 880 h 880"/>
              </a:gdLst>
              <a:ahLst/>
              <a:cxnLst>
                <a:cxn ang="0">
                  <a:pos x="T0" y="T1"/>
                </a:cxn>
                <a:cxn ang="0">
                  <a:pos x="T2" y="T3"/>
                </a:cxn>
                <a:cxn ang="0">
                  <a:pos x="T4" y="T5"/>
                </a:cxn>
                <a:cxn ang="0">
                  <a:pos x="T6" y="T7"/>
                </a:cxn>
                <a:cxn ang="0">
                  <a:pos x="T8" y="T9"/>
                </a:cxn>
              </a:cxnLst>
              <a:rect l="0" t="0" r="r" b="b"/>
              <a:pathLst>
                <a:path w="1524" h="880">
                  <a:moveTo>
                    <a:pt x="762" y="880"/>
                  </a:moveTo>
                  <a:lnTo>
                    <a:pt x="0" y="441"/>
                  </a:lnTo>
                  <a:lnTo>
                    <a:pt x="762" y="0"/>
                  </a:lnTo>
                  <a:lnTo>
                    <a:pt x="1524" y="441"/>
                  </a:lnTo>
                  <a:lnTo>
                    <a:pt x="762" y="880"/>
                  </a:lnTo>
                  <a:close/>
                </a:path>
              </a:pathLst>
            </a:custGeom>
            <a:grpFill/>
            <a:ln>
              <a:gradFill>
                <a:gsLst>
                  <a:gs pos="0">
                    <a:schemeClr val="accent1">
                      <a:lumMod val="5000"/>
                      <a:lumOff val="95000"/>
                      <a:alpha val="5000"/>
                    </a:schemeClr>
                  </a:gs>
                  <a:gs pos="100000">
                    <a:schemeClr val="accent1">
                      <a:lumMod val="30000"/>
                      <a:lumOff val="70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125" name="Group 229"/>
          <p:cNvGrpSpPr/>
          <p:nvPr/>
        </p:nvGrpSpPr>
        <p:grpSpPr>
          <a:xfrm>
            <a:off x="1196608" y="3105719"/>
            <a:ext cx="1877152" cy="1003799"/>
            <a:chOff x="8544544" y="2453376"/>
            <a:chExt cx="1399555" cy="748405"/>
          </a:xfrm>
          <a:noFill/>
        </p:grpSpPr>
        <p:grpSp>
          <p:nvGrpSpPr>
            <p:cNvPr id="227" name="Group 215"/>
            <p:cNvGrpSpPr/>
            <p:nvPr/>
          </p:nvGrpSpPr>
          <p:grpSpPr>
            <a:xfrm>
              <a:off x="9508378" y="2707965"/>
              <a:ext cx="435721" cy="493816"/>
              <a:chOff x="4728581" y="3825959"/>
              <a:chExt cx="435721" cy="493816"/>
            </a:xfrm>
            <a:grpFill/>
          </p:grpSpPr>
          <p:cxnSp>
            <p:nvCxnSpPr>
              <p:cNvPr id="231" name="Straight Connector 216"/>
              <p:cNvCxnSpPr/>
              <p:nvPr/>
            </p:nvCxnSpPr>
            <p:spPr>
              <a:xfrm flipV="1">
                <a:off x="4730657" y="3825959"/>
                <a:ext cx="433645" cy="246908"/>
              </a:xfrm>
              <a:prstGeom prst="line">
                <a:avLst/>
              </a:prstGeom>
              <a:grpFill/>
              <a:ln w="3810" cap="flat" cmpd="sng" algn="ctr">
                <a:gradFill>
                  <a:gsLst>
                    <a:gs pos="0">
                      <a:schemeClr val="accent1">
                        <a:lumMod val="5000"/>
                        <a:lumOff val="95000"/>
                        <a:alpha val="15000"/>
                      </a:schemeClr>
                    </a:gs>
                    <a:gs pos="100000">
                      <a:schemeClr val="accent1">
                        <a:lumMod val="45000"/>
                        <a:lumOff val="55000"/>
                        <a:alpha val="15000"/>
                      </a:schemeClr>
                    </a:gs>
                  </a:gsLst>
                  <a:lin ang="5400000" scaled="1"/>
                </a:gradFill>
                <a:prstDash val="solid"/>
                <a:miter lim="800000"/>
              </a:ln>
              <a:effectLst/>
            </p:spPr>
          </p:cxnSp>
          <p:cxnSp>
            <p:nvCxnSpPr>
              <p:cNvPr id="232" name="Straight Connector 217"/>
              <p:cNvCxnSpPr/>
              <p:nvPr/>
            </p:nvCxnSpPr>
            <p:spPr>
              <a:xfrm>
                <a:off x="4728581" y="4070792"/>
                <a:ext cx="433647" cy="248983"/>
              </a:xfrm>
              <a:prstGeom prst="line">
                <a:avLst/>
              </a:prstGeom>
              <a:grpFill/>
              <a:ln w="3810" cap="flat" cmpd="sng" algn="ctr">
                <a:gradFill>
                  <a:gsLst>
                    <a:gs pos="0">
                      <a:schemeClr val="accent1">
                        <a:lumMod val="5000"/>
                        <a:lumOff val="95000"/>
                        <a:alpha val="15000"/>
                      </a:schemeClr>
                    </a:gs>
                    <a:gs pos="100000">
                      <a:schemeClr val="accent1">
                        <a:lumMod val="45000"/>
                        <a:lumOff val="55000"/>
                        <a:alpha val="15000"/>
                      </a:schemeClr>
                    </a:gs>
                  </a:gsLst>
                  <a:lin ang="5400000" scaled="1"/>
                </a:gradFill>
                <a:prstDash val="solid"/>
                <a:miter lim="800000"/>
              </a:ln>
              <a:effectLst/>
            </p:spPr>
          </p:cxnSp>
        </p:grpSp>
        <p:grpSp>
          <p:nvGrpSpPr>
            <p:cNvPr id="228" name="Group 228"/>
            <p:cNvGrpSpPr/>
            <p:nvPr/>
          </p:nvGrpSpPr>
          <p:grpSpPr>
            <a:xfrm>
              <a:off x="8544544" y="2453376"/>
              <a:ext cx="1168825" cy="385925"/>
              <a:chOff x="8547719" y="2456551"/>
              <a:chExt cx="1168825" cy="385925"/>
            </a:xfrm>
            <a:grpFill/>
          </p:grpSpPr>
          <p:cxnSp>
            <p:nvCxnSpPr>
              <p:cNvPr id="229" name="Straight Connector 224"/>
              <p:cNvCxnSpPr/>
              <p:nvPr/>
            </p:nvCxnSpPr>
            <p:spPr>
              <a:xfrm flipH="1" flipV="1">
                <a:off x="9011092" y="2456552"/>
                <a:ext cx="705452" cy="385924"/>
              </a:xfrm>
              <a:prstGeom prst="line">
                <a:avLst/>
              </a:prstGeom>
              <a:grpFill/>
              <a:ln w="3810" cap="flat" cmpd="sng" algn="ctr">
                <a:gradFill>
                  <a:gsLst>
                    <a:gs pos="0">
                      <a:schemeClr val="accent1">
                        <a:lumMod val="5000"/>
                        <a:lumOff val="95000"/>
                        <a:alpha val="15000"/>
                      </a:schemeClr>
                    </a:gs>
                    <a:gs pos="100000">
                      <a:schemeClr val="accent1">
                        <a:lumMod val="45000"/>
                        <a:lumOff val="55000"/>
                        <a:alpha val="15000"/>
                      </a:schemeClr>
                    </a:gs>
                  </a:gsLst>
                  <a:lin ang="5400000" scaled="1"/>
                </a:gradFill>
                <a:prstDash val="solid"/>
                <a:miter lim="800000"/>
              </a:ln>
              <a:effectLst/>
            </p:spPr>
          </p:cxnSp>
          <p:cxnSp>
            <p:nvCxnSpPr>
              <p:cNvPr id="230" name="Straight Connector 225"/>
              <p:cNvCxnSpPr/>
              <p:nvPr/>
            </p:nvCxnSpPr>
            <p:spPr>
              <a:xfrm flipH="1">
                <a:off x="8547719" y="2456551"/>
                <a:ext cx="463373" cy="298535"/>
              </a:xfrm>
              <a:prstGeom prst="line">
                <a:avLst/>
              </a:prstGeom>
              <a:grpFill/>
              <a:ln w="3810" cap="flat" cmpd="sng" algn="ctr">
                <a:gradFill>
                  <a:gsLst>
                    <a:gs pos="0">
                      <a:schemeClr val="accent1">
                        <a:lumMod val="5000"/>
                        <a:lumOff val="95000"/>
                        <a:alpha val="15000"/>
                      </a:schemeClr>
                    </a:gs>
                    <a:gs pos="100000">
                      <a:schemeClr val="accent1">
                        <a:lumMod val="45000"/>
                        <a:lumOff val="55000"/>
                        <a:alpha val="15000"/>
                      </a:schemeClr>
                    </a:gs>
                  </a:gsLst>
                  <a:lin ang="5400000" scaled="1"/>
                </a:gradFill>
                <a:prstDash val="solid"/>
                <a:miter lim="800000"/>
              </a:ln>
              <a:effectLst/>
            </p:spPr>
          </p:cxnSp>
        </p:grpSp>
      </p:grpSp>
      <p:grpSp>
        <p:nvGrpSpPr>
          <p:cNvPr id="126" name="Group 9"/>
          <p:cNvGrpSpPr/>
          <p:nvPr/>
        </p:nvGrpSpPr>
        <p:grpSpPr>
          <a:xfrm>
            <a:off x="-1665325" y="3995568"/>
            <a:ext cx="3264345" cy="2123355"/>
            <a:chOff x="6837017" y="3350938"/>
            <a:chExt cx="2433813" cy="1583129"/>
          </a:xfrm>
          <a:noFill/>
        </p:grpSpPr>
        <p:sp>
          <p:nvSpPr>
            <p:cNvPr id="218" name="Freeform 1176"/>
            <p:cNvSpPr/>
            <p:nvPr/>
          </p:nvSpPr>
          <p:spPr bwMode="auto">
            <a:xfrm>
              <a:off x="6837017" y="3527304"/>
              <a:ext cx="2433811" cy="1406763"/>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9" name="Freeform 1178"/>
            <p:cNvSpPr/>
            <p:nvPr/>
          </p:nvSpPr>
          <p:spPr bwMode="auto">
            <a:xfrm>
              <a:off x="6837017" y="3350940"/>
              <a:ext cx="2433811" cy="1406763"/>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0" name="Freeform 1179"/>
            <p:cNvSpPr/>
            <p:nvPr/>
          </p:nvSpPr>
          <p:spPr bwMode="auto">
            <a:xfrm>
              <a:off x="6837017" y="3350938"/>
              <a:ext cx="2433811" cy="1406761"/>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221" name="Freeform 1186"/>
            <p:cNvSpPr/>
            <p:nvPr/>
          </p:nvSpPr>
          <p:spPr bwMode="auto">
            <a:xfrm>
              <a:off x="8050811" y="4056395"/>
              <a:ext cx="1220018" cy="877671"/>
            </a:xfrm>
            <a:custGeom>
              <a:avLst/>
              <a:gdLst>
                <a:gd name="T0" fmla="*/ 0 w 588"/>
                <a:gd name="T1" fmla="*/ 338 h 423"/>
                <a:gd name="T2" fmla="*/ 0 w 588"/>
                <a:gd name="T3" fmla="*/ 423 h 423"/>
                <a:gd name="T4" fmla="*/ 588 w 588"/>
                <a:gd name="T5" fmla="*/ 85 h 423"/>
                <a:gd name="T6" fmla="*/ 588 w 588"/>
                <a:gd name="T7" fmla="*/ 0 h 423"/>
                <a:gd name="T8" fmla="*/ 0 w 588"/>
                <a:gd name="T9" fmla="*/ 338 h 423"/>
              </a:gdLst>
              <a:ahLst/>
              <a:cxnLst>
                <a:cxn ang="0">
                  <a:pos x="T0" y="T1"/>
                </a:cxn>
                <a:cxn ang="0">
                  <a:pos x="T2" y="T3"/>
                </a:cxn>
                <a:cxn ang="0">
                  <a:pos x="T4" y="T5"/>
                </a:cxn>
                <a:cxn ang="0">
                  <a:pos x="T6" y="T7"/>
                </a:cxn>
                <a:cxn ang="0">
                  <a:pos x="T8" y="T9"/>
                </a:cxn>
              </a:cxnLst>
              <a:rect l="0" t="0" r="r" b="b"/>
              <a:pathLst>
                <a:path w="588" h="423">
                  <a:moveTo>
                    <a:pt x="0" y="338"/>
                  </a:moveTo>
                  <a:lnTo>
                    <a:pt x="0" y="423"/>
                  </a:lnTo>
                  <a:lnTo>
                    <a:pt x="588" y="85"/>
                  </a:lnTo>
                  <a:lnTo>
                    <a:pt x="588" y="0"/>
                  </a:lnTo>
                  <a:lnTo>
                    <a:pt x="0" y="33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2" name="Freeform 1187"/>
            <p:cNvSpPr/>
            <p:nvPr/>
          </p:nvSpPr>
          <p:spPr bwMode="auto">
            <a:xfrm>
              <a:off x="8050812" y="4056395"/>
              <a:ext cx="1220018" cy="877671"/>
            </a:xfrm>
            <a:custGeom>
              <a:avLst/>
              <a:gdLst>
                <a:gd name="T0" fmla="*/ 0 w 588"/>
                <a:gd name="T1" fmla="*/ 338 h 423"/>
                <a:gd name="T2" fmla="*/ 0 w 588"/>
                <a:gd name="T3" fmla="*/ 423 h 423"/>
                <a:gd name="T4" fmla="*/ 588 w 588"/>
                <a:gd name="T5" fmla="*/ 85 h 423"/>
                <a:gd name="T6" fmla="*/ 588 w 588"/>
                <a:gd name="T7" fmla="*/ 0 h 423"/>
                <a:gd name="T8" fmla="*/ 0 w 588"/>
                <a:gd name="T9" fmla="*/ 338 h 423"/>
              </a:gdLst>
              <a:ahLst/>
              <a:cxnLst>
                <a:cxn ang="0">
                  <a:pos x="T0" y="T1"/>
                </a:cxn>
                <a:cxn ang="0">
                  <a:pos x="T2" y="T3"/>
                </a:cxn>
                <a:cxn ang="0">
                  <a:pos x="T4" y="T5"/>
                </a:cxn>
                <a:cxn ang="0">
                  <a:pos x="T6" y="T7"/>
                </a:cxn>
                <a:cxn ang="0">
                  <a:pos x="T8" y="T9"/>
                </a:cxn>
              </a:cxnLst>
              <a:rect l="0" t="0" r="r" b="b"/>
              <a:pathLst>
                <a:path w="588" h="423">
                  <a:moveTo>
                    <a:pt x="0" y="338"/>
                  </a:moveTo>
                  <a:lnTo>
                    <a:pt x="0" y="423"/>
                  </a:lnTo>
                  <a:lnTo>
                    <a:pt x="588" y="85"/>
                  </a:lnTo>
                  <a:lnTo>
                    <a:pt x="588" y="0"/>
                  </a:lnTo>
                  <a:lnTo>
                    <a:pt x="0" y="338"/>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3" name="Freeform 1188"/>
            <p:cNvSpPr/>
            <p:nvPr/>
          </p:nvSpPr>
          <p:spPr bwMode="auto">
            <a:xfrm>
              <a:off x="6837017" y="4053285"/>
              <a:ext cx="1213794" cy="877671"/>
            </a:xfrm>
            <a:custGeom>
              <a:avLst/>
              <a:gdLst>
                <a:gd name="T0" fmla="*/ 0 w 585"/>
                <a:gd name="T1" fmla="*/ 0 h 423"/>
                <a:gd name="T2" fmla="*/ 0 w 585"/>
                <a:gd name="T3" fmla="*/ 85 h 423"/>
                <a:gd name="T4" fmla="*/ 585 w 585"/>
                <a:gd name="T5" fmla="*/ 423 h 423"/>
                <a:gd name="T6" fmla="*/ 585 w 585"/>
                <a:gd name="T7" fmla="*/ 338 h 423"/>
                <a:gd name="T8" fmla="*/ 0 w 585"/>
                <a:gd name="T9" fmla="*/ 0 h 423"/>
              </a:gdLst>
              <a:ahLst/>
              <a:cxnLst>
                <a:cxn ang="0">
                  <a:pos x="T0" y="T1"/>
                </a:cxn>
                <a:cxn ang="0">
                  <a:pos x="T2" y="T3"/>
                </a:cxn>
                <a:cxn ang="0">
                  <a:pos x="T4" y="T5"/>
                </a:cxn>
                <a:cxn ang="0">
                  <a:pos x="T6" y="T7"/>
                </a:cxn>
                <a:cxn ang="0">
                  <a:pos x="T8" y="T9"/>
                </a:cxn>
              </a:cxnLst>
              <a:rect l="0" t="0" r="r" b="b"/>
              <a:pathLst>
                <a:path w="585" h="423">
                  <a:moveTo>
                    <a:pt x="0" y="0"/>
                  </a:moveTo>
                  <a:lnTo>
                    <a:pt x="0" y="85"/>
                  </a:lnTo>
                  <a:lnTo>
                    <a:pt x="585" y="423"/>
                  </a:lnTo>
                  <a:lnTo>
                    <a:pt x="585" y="338"/>
                  </a:lnTo>
                  <a:lnTo>
                    <a:pt x="0" y="0"/>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4" name="Freeform 1189"/>
            <p:cNvSpPr/>
            <p:nvPr/>
          </p:nvSpPr>
          <p:spPr bwMode="auto">
            <a:xfrm>
              <a:off x="6837019" y="4056396"/>
              <a:ext cx="1213794" cy="877671"/>
            </a:xfrm>
            <a:custGeom>
              <a:avLst/>
              <a:gdLst>
                <a:gd name="T0" fmla="*/ 0 w 585"/>
                <a:gd name="T1" fmla="*/ 0 h 423"/>
                <a:gd name="T2" fmla="*/ 0 w 585"/>
                <a:gd name="T3" fmla="*/ 85 h 423"/>
                <a:gd name="T4" fmla="*/ 585 w 585"/>
                <a:gd name="T5" fmla="*/ 423 h 423"/>
                <a:gd name="T6" fmla="*/ 585 w 585"/>
                <a:gd name="T7" fmla="*/ 338 h 423"/>
                <a:gd name="T8" fmla="*/ 0 w 585"/>
                <a:gd name="T9" fmla="*/ 0 h 423"/>
              </a:gdLst>
              <a:ahLst/>
              <a:cxnLst>
                <a:cxn ang="0">
                  <a:pos x="T0" y="T1"/>
                </a:cxn>
                <a:cxn ang="0">
                  <a:pos x="T2" y="T3"/>
                </a:cxn>
                <a:cxn ang="0">
                  <a:pos x="T4" y="T5"/>
                </a:cxn>
                <a:cxn ang="0">
                  <a:pos x="T6" y="T7"/>
                </a:cxn>
                <a:cxn ang="0">
                  <a:pos x="T8" y="T9"/>
                </a:cxn>
              </a:cxnLst>
              <a:rect l="0" t="0" r="r" b="b"/>
              <a:pathLst>
                <a:path w="585" h="423">
                  <a:moveTo>
                    <a:pt x="0" y="0"/>
                  </a:moveTo>
                  <a:lnTo>
                    <a:pt x="0" y="85"/>
                  </a:lnTo>
                  <a:lnTo>
                    <a:pt x="585" y="423"/>
                  </a:lnTo>
                  <a:lnTo>
                    <a:pt x="585" y="338"/>
                  </a:lnTo>
                  <a:lnTo>
                    <a:pt x="0" y="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5" name="Freeform 1190"/>
            <p:cNvSpPr/>
            <p:nvPr/>
          </p:nvSpPr>
          <p:spPr bwMode="auto">
            <a:xfrm>
              <a:off x="9249829" y="4045779"/>
              <a:ext cx="20749" cy="10375"/>
            </a:xfrm>
            <a:custGeom>
              <a:avLst/>
              <a:gdLst>
                <a:gd name="T0" fmla="*/ 0 w 10"/>
                <a:gd name="T1" fmla="*/ 0 h 5"/>
                <a:gd name="T2" fmla="*/ 0 w 10"/>
                <a:gd name="T3" fmla="*/ 0 h 5"/>
                <a:gd name="T4" fmla="*/ 10 w 10"/>
                <a:gd name="T5" fmla="*/ 5 h 5"/>
                <a:gd name="T6" fmla="*/ 10 w 10"/>
                <a:gd name="T7" fmla="*/ 5 h 5"/>
                <a:gd name="T8" fmla="*/ 0 w 10"/>
                <a:gd name="T9" fmla="*/ 0 h 5"/>
              </a:gdLst>
              <a:ahLst/>
              <a:cxnLst>
                <a:cxn ang="0">
                  <a:pos x="T0" y="T1"/>
                </a:cxn>
                <a:cxn ang="0">
                  <a:pos x="T2" y="T3"/>
                </a:cxn>
                <a:cxn ang="0">
                  <a:pos x="T4" y="T5"/>
                </a:cxn>
                <a:cxn ang="0">
                  <a:pos x="T6" y="T7"/>
                </a:cxn>
                <a:cxn ang="0">
                  <a:pos x="T8" y="T9"/>
                </a:cxn>
              </a:cxnLst>
              <a:rect l="0" t="0" r="r" b="b"/>
              <a:pathLst>
                <a:path w="10" h="5">
                  <a:moveTo>
                    <a:pt x="0" y="0"/>
                  </a:moveTo>
                  <a:lnTo>
                    <a:pt x="0" y="0"/>
                  </a:lnTo>
                  <a:lnTo>
                    <a:pt x="10" y="5"/>
                  </a:lnTo>
                  <a:lnTo>
                    <a:pt x="10" y="5"/>
                  </a:lnTo>
                  <a:lnTo>
                    <a:pt x="0" y="0"/>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26" name="Freeform 1191"/>
            <p:cNvSpPr/>
            <p:nvPr/>
          </p:nvSpPr>
          <p:spPr bwMode="auto">
            <a:xfrm>
              <a:off x="9250076" y="4045998"/>
              <a:ext cx="20749" cy="10375"/>
            </a:xfrm>
            <a:custGeom>
              <a:avLst/>
              <a:gdLst>
                <a:gd name="T0" fmla="*/ 0 w 10"/>
                <a:gd name="T1" fmla="*/ 0 h 5"/>
                <a:gd name="T2" fmla="*/ 0 w 10"/>
                <a:gd name="T3" fmla="*/ 0 h 5"/>
                <a:gd name="T4" fmla="*/ 10 w 10"/>
                <a:gd name="T5" fmla="*/ 5 h 5"/>
                <a:gd name="T6" fmla="*/ 10 w 10"/>
                <a:gd name="T7" fmla="*/ 5 h 5"/>
                <a:gd name="T8" fmla="*/ 0 w 10"/>
                <a:gd name="T9" fmla="*/ 0 h 5"/>
              </a:gdLst>
              <a:ahLst/>
              <a:cxnLst>
                <a:cxn ang="0">
                  <a:pos x="T0" y="T1"/>
                </a:cxn>
                <a:cxn ang="0">
                  <a:pos x="T2" y="T3"/>
                </a:cxn>
                <a:cxn ang="0">
                  <a:pos x="T4" y="T5"/>
                </a:cxn>
                <a:cxn ang="0">
                  <a:pos x="T6" y="T7"/>
                </a:cxn>
                <a:cxn ang="0">
                  <a:pos x="T8" y="T9"/>
                </a:cxn>
              </a:cxnLst>
              <a:rect l="0" t="0" r="r" b="b"/>
              <a:pathLst>
                <a:path w="10" h="5">
                  <a:moveTo>
                    <a:pt x="0" y="0"/>
                  </a:moveTo>
                  <a:lnTo>
                    <a:pt x="0" y="0"/>
                  </a:lnTo>
                  <a:lnTo>
                    <a:pt x="10" y="5"/>
                  </a:lnTo>
                  <a:lnTo>
                    <a:pt x="10" y="5"/>
                  </a:lnTo>
                  <a:lnTo>
                    <a:pt x="0" y="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128" name="Group 58"/>
          <p:cNvGrpSpPr/>
          <p:nvPr/>
        </p:nvGrpSpPr>
        <p:grpSpPr>
          <a:xfrm>
            <a:off x="-1449576" y="2334169"/>
            <a:ext cx="2850515" cy="3342264"/>
            <a:chOff x="6990252" y="2191075"/>
            <a:chExt cx="2125268" cy="2491912"/>
          </a:xfrm>
          <a:noFill/>
        </p:grpSpPr>
        <p:sp>
          <p:nvSpPr>
            <p:cNvPr id="129" name="Freeform 1181"/>
            <p:cNvSpPr/>
            <p:nvPr/>
          </p:nvSpPr>
          <p:spPr bwMode="auto">
            <a:xfrm>
              <a:off x="7565296" y="3772123"/>
              <a:ext cx="975184" cy="564362"/>
            </a:xfrm>
            <a:custGeom>
              <a:avLst/>
              <a:gdLst>
                <a:gd name="T0" fmla="*/ 234 w 470"/>
                <a:gd name="T1" fmla="*/ 272 h 272"/>
                <a:gd name="T2" fmla="*/ 0 w 470"/>
                <a:gd name="T3" fmla="*/ 137 h 272"/>
                <a:gd name="T4" fmla="*/ 234 w 470"/>
                <a:gd name="T5" fmla="*/ 0 h 272"/>
                <a:gd name="T6" fmla="*/ 470 w 470"/>
                <a:gd name="T7" fmla="*/ 137 h 272"/>
                <a:gd name="T8" fmla="*/ 234 w 470"/>
                <a:gd name="T9" fmla="*/ 272 h 272"/>
              </a:gdLst>
              <a:ahLst/>
              <a:cxnLst>
                <a:cxn ang="0">
                  <a:pos x="T0" y="T1"/>
                </a:cxn>
                <a:cxn ang="0">
                  <a:pos x="T2" y="T3"/>
                </a:cxn>
                <a:cxn ang="0">
                  <a:pos x="T4" y="T5"/>
                </a:cxn>
                <a:cxn ang="0">
                  <a:pos x="T6" y="T7"/>
                </a:cxn>
                <a:cxn ang="0">
                  <a:pos x="T8" y="T9"/>
                </a:cxn>
              </a:cxnLst>
              <a:rect l="0" t="0" r="r" b="b"/>
              <a:pathLst>
                <a:path w="470" h="272">
                  <a:moveTo>
                    <a:pt x="234" y="272"/>
                  </a:moveTo>
                  <a:lnTo>
                    <a:pt x="0" y="137"/>
                  </a:lnTo>
                  <a:lnTo>
                    <a:pt x="234" y="0"/>
                  </a:lnTo>
                  <a:lnTo>
                    <a:pt x="470" y="137"/>
                  </a:lnTo>
                  <a:lnTo>
                    <a:pt x="234" y="272"/>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0" name="Freeform 1182"/>
            <p:cNvSpPr/>
            <p:nvPr/>
          </p:nvSpPr>
          <p:spPr bwMode="auto">
            <a:xfrm>
              <a:off x="8515582" y="4056380"/>
              <a:ext cx="24898" cy="10375"/>
            </a:xfrm>
            <a:custGeom>
              <a:avLst/>
              <a:gdLst>
                <a:gd name="T0" fmla="*/ 12 w 12"/>
                <a:gd name="T1" fmla="*/ 0 h 5"/>
                <a:gd name="T2" fmla="*/ 0 w 12"/>
                <a:gd name="T3" fmla="*/ 5 h 5"/>
                <a:gd name="T4" fmla="*/ 0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5"/>
                  </a:lnTo>
                  <a:lnTo>
                    <a:pt x="0" y="5"/>
                  </a:lnTo>
                  <a:lnTo>
                    <a:pt x="12" y="0"/>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1" name="Freeform 1183"/>
            <p:cNvSpPr/>
            <p:nvPr/>
          </p:nvSpPr>
          <p:spPr bwMode="auto">
            <a:xfrm>
              <a:off x="8515582" y="4056380"/>
              <a:ext cx="24898" cy="10375"/>
            </a:xfrm>
            <a:custGeom>
              <a:avLst/>
              <a:gdLst>
                <a:gd name="T0" fmla="*/ 12 w 12"/>
                <a:gd name="T1" fmla="*/ 0 h 5"/>
                <a:gd name="T2" fmla="*/ 0 w 12"/>
                <a:gd name="T3" fmla="*/ 5 h 5"/>
                <a:gd name="T4" fmla="*/ 0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5"/>
                  </a:lnTo>
                  <a:lnTo>
                    <a:pt x="0" y="5"/>
                  </a:lnTo>
                  <a:lnTo>
                    <a:pt x="12" y="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2" name="Freeform 1185"/>
            <p:cNvSpPr/>
            <p:nvPr/>
          </p:nvSpPr>
          <p:spPr bwMode="auto">
            <a:xfrm>
              <a:off x="7565296" y="3772123"/>
              <a:ext cx="975184" cy="294630"/>
            </a:xfrm>
            <a:custGeom>
              <a:avLst/>
              <a:gdLst>
                <a:gd name="T0" fmla="*/ 234 w 470"/>
                <a:gd name="T1" fmla="*/ 0 h 142"/>
                <a:gd name="T2" fmla="*/ 0 w 470"/>
                <a:gd name="T3" fmla="*/ 137 h 142"/>
                <a:gd name="T4" fmla="*/ 12 w 470"/>
                <a:gd name="T5" fmla="*/ 142 h 142"/>
                <a:gd name="T6" fmla="*/ 234 w 470"/>
                <a:gd name="T7" fmla="*/ 14 h 142"/>
                <a:gd name="T8" fmla="*/ 458 w 470"/>
                <a:gd name="T9" fmla="*/ 142 h 142"/>
                <a:gd name="T10" fmla="*/ 470 w 470"/>
                <a:gd name="T11" fmla="*/ 137 h 142"/>
                <a:gd name="T12" fmla="*/ 234 w 470"/>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470" h="142">
                  <a:moveTo>
                    <a:pt x="234" y="0"/>
                  </a:moveTo>
                  <a:lnTo>
                    <a:pt x="0" y="137"/>
                  </a:lnTo>
                  <a:lnTo>
                    <a:pt x="12" y="142"/>
                  </a:lnTo>
                  <a:lnTo>
                    <a:pt x="234" y="14"/>
                  </a:lnTo>
                  <a:lnTo>
                    <a:pt x="458" y="142"/>
                  </a:lnTo>
                  <a:lnTo>
                    <a:pt x="470" y="137"/>
                  </a:lnTo>
                  <a:lnTo>
                    <a:pt x="234" y="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3" name="Freeform 1233"/>
            <p:cNvSpPr/>
            <p:nvPr/>
          </p:nvSpPr>
          <p:spPr bwMode="auto">
            <a:xfrm>
              <a:off x="7756183" y="3274157"/>
              <a:ext cx="593410" cy="180513"/>
            </a:xfrm>
            <a:custGeom>
              <a:avLst/>
              <a:gdLst>
                <a:gd name="T0" fmla="*/ 142 w 286"/>
                <a:gd name="T1" fmla="*/ 80 h 87"/>
                <a:gd name="T2" fmla="*/ 8 w 286"/>
                <a:gd name="T3" fmla="*/ 0 h 87"/>
                <a:gd name="T4" fmla="*/ 0 w 286"/>
                <a:gd name="T5" fmla="*/ 4 h 87"/>
                <a:gd name="T6" fmla="*/ 142 w 286"/>
                <a:gd name="T7" fmla="*/ 87 h 87"/>
                <a:gd name="T8" fmla="*/ 286 w 286"/>
                <a:gd name="T9" fmla="*/ 4 h 87"/>
                <a:gd name="T10" fmla="*/ 279 w 286"/>
                <a:gd name="T11" fmla="*/ 0 h 87"/>
                <a:gd name="T12" fmla="*/ 142 w 286"/>
                <a:gd name="T13" fmla="*/ 80 h 87"/>
              </a:gdLst>
              <a:ahLst/>
              <a:cxnLst>
                <a:cxn ang="0">
                  <a:pos x="T0" y="T1"/>
                </a:cxn>
                <a:cxn ang="0">
                  <a:pos x="T2" y="T3"/>
                </a:cxn>
                <a:cxn ang="0">
                  <a:pos x="T4" y="T5"/>
                </a:cxn>
                <a:cxn ang="0">
                  <a:pos x="T6" y="T7"/>
                </a:cxn>
                <a:cxn ang="0">
                  <a:pos x="T8" y="T9"/>
                </a:cxn>
                <a:cxn ang="0">
                  <a:pos x="T10" y="T11"/>
                </a:cxn>
                <a:cxn ang="0">
                  <a:pos x="T12" y="T13"/>
                </a:cxn>
              </a:cxnLst>
              <a:rect l="0" t="0" r="r" b="b"/>
              <a:pathLst>
                <a:path w="286" h="87">
                  <a:moveTo>
                    <a:pt x="142" y="80"/>
                  </a:moveTo>
                  <a:lnTo>
                    <a:pt x="8" y="0"/>
                  </a:lnTo>
                  <a:lnTo>
                    <a:pt x="0" y="4"/>
                  </a:lnTo>
                  <a:lnTo>
                    <a:pt x="142" y="87"/>
                  </a:lnTo>
                  <a:lnTo>
                    <a:pt x="286" y="4"/>
                  </a:lnTo>
                  <a:lnTo>
                    <a:pt x="279" y="0"/>
                  </a:lnTo>
                  <a:lnTo>
                    <a:pt x="142" y="80"/>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4" name="Freeform 1234"/>
            <p:cNvSpPr/>
            <p:nvPr/>
          </p:nvSpPr>
          <p:spPr bwMode="auto">
            <a:xfrm>
              <a:off x="8137958" y="3483717"/>
              <a:ext cx="593410" cy="514565"/>
            </a:xfrm>
            <a:custGeom>
              <a:avLst/>
              <a:gdLst>
                <a:gd name="T0" fmla="*/ 144 w 286"/>
                <a:gd name="T1" fmla="*/ 83 h 248"/>
                <a:gd name="T2" fmla="*/ 0 w 286"/>
                <a:gd name="T3" fmla="*/ 0 h 248"/>
                <a:gd name="T4" fmla="*/ 0 w 286"/>
                <a:gd name="T5" fmla="*/ 165 h 248"/>
                <a:gd name="T6" fmla="*/ 144 w 286"/>
                <a:gd name="T7" fmla="*/ 248 h 248"/>
                <a:gd name="T8" fmla="*/ 286 w 286"/>
                <a:gd name="T9" fmla="*/ 165 h 248"/>
                <a:gd name="T10" fmla="*/ 286 w 286"/>
                <a:gd name="T11" fmla="*/ 0 h 248"/>
                <a:gd name="T12" fmla="*/ 144 w 286"/>
                <a:gd name="T13" fmla="*/ 83 h 248"/>
              </a:gdLst>
              <a:ahLst/>
              <a:cxnLst>
                <a:cxn ang="0">
                  <a:pos x="T0" y="T1"/>
                </a:cxn>
                <a:cxn ang="0">
                  <a:pos x="T2" y="T3"/>
                </a:cxn>
                <a:cxn ang="0">
                  <a:pos x="T4" y="T5"/>
                </a:cxn>
                <a:cxn ang="0">
                  <a:pos x="T6" y="T7"/>
                </a:cxn>
                <a:cxn ang="0">
                  <a:pos x="T8" y="T9"/>
                </a:cxn>
                <a:cxn ang="0">
                  <a:pos x="T10" y="T11"/>
                </a:cxn>
                <a:cxn ang="0">
                  <a:pos x="T12" y="T13"/>
                </a:cxn>
              </a:cxnLst>
              <a:rect l="0" t="0" r="r" b="b"/>
              <a:pathLst>
                <a:path w="286" h="248">
                  <a:moveTo>
                    <a:pt x="144" y="83"/>
                  </a:moveTo>
                  <a:lnTo>
                    <a:pt x="0" y="0"/>
                  </a:lnTo>
                  <a:lnTo>
                    <a:pt x="0" y="165"/>
                  </a:lnTo>
                  <a:lnTo>
                    <a:pt x="144" y="248"/>
                  </a:lnTo>
                  <a:lnTo>
                    <a:pt x="286" y="165"/>
                  </a:lnTo>
                  <a:lnTo>
                    <a:pt x="286" y="0"/>
                  </a:lnTo>
                  <a:lnTo>
                    <a:pt x="144" y="8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5" name="Freeform 1235"/>
            <p:cNvSpPr/>
            <p:nvPr/>
          </p:nvSpPr>
          <p:spPr bwMode="auto">
            <a:xfrm>
              <a:off x="8137958" y="3483717"/>
              <a:ext cx="298780" cy="514565"/>
            </a:xfrm>
            <a:custGeom>
              <a:avLst/>
              <a:gdLst>
                <a:gd name="T0" fmla="*/ 144 w 144"/>
                <a:gd name="T1" fmla="*/ 248 h 248"/>
                <a:gd name="T2" fmla="*/ 0 w 144"/>
                <a:gd name="T3" fmla="*/ 165 h 248"/>
                <a:gd name="T4" fmla="*/ 0 w 144"/>
                <a:gd name="T5" fmla="*/ 0 h 248"/>
                <a:gd name="T6" fmla="*/ 144 w 144"/>
                <a:gd name="T7" fmla="*/ 83 h 248"/>
                <a:gd name="T8" fmla="*/ 144 w 144"/>
                <a:gd name="T9" fmla="*/ 248 h 248"/>
              </a:gdLst>
              <a:ahLst/>
              <a:cxnLst>
                <a:cxn ang="0">
                  <a:pos x="T0" y="T1"/>
                </a:cxn>
                <a:cxn ang="0">
                  <a:pos x="T2" y="T3"/>
                </a:cxn>
                <a:cxn ang="0">
                  <a:pos x="T4" y="T5"/>
                </a:cxn>
                <a:cxn ang="0">
                  <a:pos x="T6" y="T7"/>
                </a:cxn>
                <a:cxn ang="0">
                  <a:pos x="T8" y="T9"/>
                </a:cxn>
              </a:cxnLst>
              <a:rect l="0" t="0" r="r" b="b"/>
              <a:pathLst>
                <a:path w="144" h="248">
                  <a:moveTo>
                    <a:pt x="144" y="248"/>
                  </a:moveTo>
                  <a:lnTo>
                    <a:pt x="0" y="165"/>
                  </a:lnTo>
                  <a:lnTo>
                    <a:pt x="0" y="0"/>
                  </a:lnTo>
                  <a:lnTo>
                    <a:pt x="144" y="83"/>
                  </a:lnTo>
                  <a:lnTo>
                    <a:pt x="144" y="248"/>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6" name="Freeform 1236"/>
            <p:cNvSpPr/>
            <p:nvPr/>
          </p:nvSpPr>
          <p:spPr bwMode="auto">
            <a:xfrm>
              <a:off x="8436738" y="3483717"/>
              <a:ext cx="294631"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7" name="Freeform 1237"/>
            <p:cNvSpPr/>
            <p:nvPr/>
          </p:nvSpPr>
          <p:spPr bwMode="auto">
            <a:xfrm>
              <a:off x="8137958" y="3317728"/>
              <a:ext cx="593410" cy="338204"/>
            </a:xfrm>
            <a:custGeom>
              <a:avLst/>
              <a:gdLst>
                <a:gd name="T0" fmla="*/ 144 w 286"/>
                <a:gd name="T1" fmla="*/ 163 h 163"/>
                <a:gd name="T2" fmla="*/ 0 w 286"/>
                <a:gd name="T3" fmla="*/ 80 h 163"/>
                <a:gd name="T4" fmla="*/ 144 w 286"/>
                <a:gd name="T5" fmla="*/ 0 h 163"/>
                <a:gd name="T6" fmla="*/ 286 w 286"/>
                <a:gd name="T7" fmla="*/ 80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0"/>
                  </a:lnTo>
                  <a:lnTo>
                    <a:pt x="144" y="0"/>
                  </a:lnTo>
                  <a:lnTo>
                    <a:pt x="286" y="80"/>
                  </a:lnTo>
                  <a:lnTo>
                    <a:pt x="144" y="16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8" name="Freeform 1238"/>
            <p:cNvSpPr/>
            <p:nvPr/>
          </p:nvSpPr>
          <p:spPr bwMode="auto">
            <a:xfrm>
              <a:off x="8137958" y="3494093"/>
              <a:ext cx="593410" cy="176364"/>
            </a:xfrm>
            <a:custGeom>
              <a:avLst/>
              <a:gdLst>
                <a:gd name="T0" fmla="*/ 144 w 286"/>
                <a:gd name="T1" fmla="*/ 78 h 85"/>
                <a:gd name="T2" fmla="*/ 8 w 286"/>
                <a:gd name="T3" fmla="*/ 0 h 85"/>
                <a:gd name="T4" fmla="*/ 0 w 286"/>
                <a:gd name="T5" fmla="*/ 2 h 85"/>
                <a:gd name="T6" fmla="*/ 144 w 286"/>
                <a:gd name="T7" fmla="*/ 85 h 85"/>
                <a:gd name="T8" fmla="*/ 286 w 286"/>
                <a:gd name="T9" fmla="*/ 2 h 85"/>
                <a:gd name="T10" fmla="*/ 279 w 286"/>
                <a:gd name="T11" fmla="*/ 0 h 85"/>
                <a:gd name="T12" fmla="*/ 144 w 286"/>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6" h="85">
                  <a:moveTo>
                    <a:pt x="144" y="78"/>
                  </a:moveTo>
                  <a:lnTo>
                    <a:pt x="8" y="0"/>
                  </a:lnTo>
                  <a:lnTo>
                    <a:pt x="0" y="2"/>
                  </a:lnTo>
                  <a:lnTo>
                    <a:pt x="144" y="85"/>
                  </a:lnTo>
                  <a:lnTo>
                    <a:pt x="286" y="2"/>
                  </a:lnTo>
                  <a:lnTo>
                    <a:pt x="279" y="0"/>
                  </a:lnTo>
                  <a:lnTo>
                    <a:pt x="144" y="78"/>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39" name="Freeform 1240"/>
            <p:cNvSpPr/>
            <p:nvPr/>
          </p:nvSpPr>
          <p:spPr bwMode="auto">
            <a:xfrm>
              <a:off x="8525957" y="3703652"/>
              <a:ext cx="292557" cy="510415"/>
            </a:xfrm>
            <a:custGeom>
              <a:avLst/>
              <a:gdLst>
                <a:gd name="T0" fmla="*/ 141 w 141"/>
                <a:gd name="T1" fmla="*/ 246 h 246"/>
                <a:gd name="T2" fmla="*/ 0 w 141"/>
                <a:gd name="T3" fmla="*/ 165 h 246"/>
                <a:gd name="T4" fmla="*/ 0 w 141"/>
                <a:gd name="T5" fmla="*/ 0 h 246"/>
                <a:gd name="T6" fmla="*/ 141 w 141"/>
                <a:gd name="T7" fmla="*/ 83 h 246"/>
                <a:gd name="T8" fmla="*/ 141 w 141"/>
                <a:gd name="T9" fmla="*/ 246 h 246"/>
              </a:gdLst>
              <a:ahLst/>
              <a:cxnLst>
                <a:cxn ang="0">
                  <a:pos x="T0" y="T1"/>
                </a:cxn>
                <a:cxn ang="0">
                  <a:pos x="T2" y="T3"/>
                </a:cxn>
                <a:cxn ang="0">
                  <a:pos x="T4" y="T5"/>
                </a:cxn>
                <a:cxn ang="0">
                  <a:pos x="T6" y="T7"/>
                </a:cxn>
                <a:cxn ang="0">
                  <a:pos x="T8" y="T9"/>
                </a:cxn>
              </a:cxnLst>
              <a:rect l="0" t="0" r="r" b="b"/>
              <a:pathLst>
                <a:path w="141" h="246">
                  <a:moveTo>
                    <a:pt x="141" y="246"/>
                  </a:moveTo>
                  <a:lnTo>
                    <a:pt x="0" y="165"/>
                  </a:lnTo>
                  <a:lnTo>
                    <a:pt x="0" y="0"/>
                  </a:lnTo>
                  <a:lnTo>
                    <a:pt x="141" y="83"/>
                  </a:lnTo>
                  <a:lnTo>
                    <a:pt x="141"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0" name="Freeform 1241"/>
            <p:cNvSpPr/>
            <p:nvPr/>
          </p:nvSpPr>
          <p:spPr bwMode="auto">
            <a:xfrm>
              <a:off x="8818512" y="3701748"/>
              <a:ext cx="294631" cy="510415"/>
            </a:xfrm>
            <a:custGeom>
              <a:avLst/>
              <a:gdLst>
                <a:gd name="T0" fmla="*/ 142 w 142"/>
                <a:gd name="T1" fmla="*/ 165 h 246"/>
                <a:gd name="T2" fmla="*/ 0 w 142"/>
                <a:gd name="T3" fmla="*/ 246 h 246"/>
                <a:gd name="T4" fmla="*/ 0 w 142"/>
                <a:gd name="T5" fmla="*/ 83 h 246"/>
                <a:gd name="T6" fmla="*/ 142 w 142"/>
                <a:gd name="T7" fmla="*/ 0 h 246"/>
                <a:gd name="T8" fmla="*/ 142 w 142"/>
                <a:gd name="T9" fmla="*/ 165 h 246"/>
              </a:gdLst>
              <a:ahLst/>
              <a:cxnLst>
                <a:cxn ang="0">
                  <a:pos x="T0" y="T1"/>
                </a:cxn>
                <a:cxn ang="0">
                  <a:pos x="T2" y="T3"/>
                </a:cxn>
                <a:cxn ang="0">
                  <a:pos x="T4" y="T5"/>
                </a:cxn>
                <a:cxn ang="0">
                  <a:pos x="T6" y="T7"/>
                </a:cxn>
                <a:cxn ang="0">
                  <a:pos x="T8" y="T9"/>
                </a:cxn>
              </a:cxnLst>
              <a:rect l="0" t="0" r="r" b="b"/>
              <a:pathLst>
                <a:path w="142" h="246">
                  <a:moveTo>
                    <a:pt x="142" y="165"/>
                  </a:moveTo>
                  <a:lnTo>
                    <a:pt x="0" y="246"/>
                  </a:lnTo>
                  <a:lnTo>
                    <a:pt x="0" y="83"/>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141" name="Freeform 1242"/>
            <p:cNvSpPr/>
            <p:nvPr/>
          </p:nvSpPr>
          <p:spPr bwMode="auto">
            <a:xfrm>
              <a:off x="8525957" y="3533514"/>
              <a:ext cx="587186" cy="342352"/>
            </a:xfrm>
            <a:custGeom>
              <a:avLst/>
              <a:gdLst>
                <a:gd name="T0" fmla="*/ 141 w 283"/>
                <a:gd name="T1" fmla="*/ 165 h 165"/>
                <a:gd name="T2" fmla="*/ 0 w 283"/>
                <a:gd name="T3" fmla="*/ 82 h 165"/>
                <a:gd name="T4" fmla="*/ 141 w 283"/>
                <a:gd name="T5" fmla="*/ 0 h 165"/>
                <a:gd name="T6" fmla="*/ 283 w 283"/>
                <a:gd name="T7" fmla="*/ 82 h 165"/>
                <a:gd name="T8" fmla="*/ 141 w 283"/>
                <a:gd name="T9" fmla="*/ 165 h 165"/>
              </a:gdLst>
              <a:ahLst/>
              <a:cxnLst>
                <a:cxn ang="0">
                  <a:pos x="T0" y="T1"/>
                </a:cxn>
                <a:cxn ang="0">
                  <a:pos x="T2" y="T3"/>
                </a:cxn>
                <a:cxn ang="0">
                  <a:pos x="T4" y="T5"/>
                </a:cxn>
                <a:cxn ang="0">
                  <a:pos x="T6" y="T7"/>
                </a:cxn>
                <a:cxn ang="0">
                  <a:pos x="T8" y="T9"/>
                </a:cxn>
              </a:cxnLst>
              <a:rect l="0" t="0" r="r" b="b"/>
              <a:pathLst>
                <a:path w="283" h="165">
                  <a:moveTo>
                    <a:pt x="141" y="165"/>
                  </a:moveTo>
                  <a:lnTo>
                    <a:pt x="0" y="82"/>
                  </a:lnTo>
                  <a:lnTo>
                    <a:pt x="141" y="0"/>
                  </a:lnTo>
                  <a:lnTo>
                    <a:pt x="283" y="82"/>
                  </a:lnTo>
                  <a:lnTo>
                    <a:pt x="141"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2" name="Freeform 1244"/>
            <p:cNvSpPr/>
            <p:nvPr/>
          </p:nvSpPr>
          <p:spPr bwMode="auto">
            <a:xfrm>
              <a:off x="7374409" y="3498242"/>
              <a:ext cx="589260" cy="514565"/>
            </a:xfrm>
            <a:custGeom>
              <a:avLst/>
              <a:gdLst>
                <a:gd name="T0" fmla="*/ 142 w 284"/>
                <a:gd name="T1" fmla="*/ 83 h 248"/>
                <a:gd name="T2" fmla="*/ 0 w 284"/>
                <a:gd name="T3" fmla="*/ 0 h 248"/>
                <a:gd name="T4" fmla="*/ 0 w 284"/>
                <a:gd name="T5" fmla="*/ 165 h 248"/>
                <a:gd name="T6" fmla="*/ 142 w 284"/>
                <a:gd name="T7" fmla="*/ 248 h 248"/>
                <a:gd name="T8" fmla="*/ 284 w 284"/>
                <a:gd name="T9" fmla="*/ 165 h 248"/>
                <a:gd name="T10" fmla="*/ 284 w 284"/>
                <a:gd name="T11" fmla="*/ 0 h 248"/>
                <a:gd name="T12" fmla="*/ 142 w 284"/>
                <a:gd name="T13" fmla="*/ 83 h 248"/>
              </a:gdLst>
              <a:ahLst/>
              <a:cxnLst>
                <a:cxn ang="0">
                  <a:pos x="T0" y="T1"/>
                </a:cxn>
                <a:cxn ang="0">
                  <a:pos x="T2" y="T3"/>
                </a:cxn>
                <a:cxn ang="0">
                  <a:pos x="T4" y="T5"/>
                </a:cxn>
                <a:cxn ang="0">
                  <a:pos x="T6" y="T7"/>
                </a:cxn>
                <a:cxn ang="0">
                  <a:pos x="T8" y="T9"/>
                </a:cxn>
                <a:cxn ang="0">
                  <a:pos x="T10" y="T11"/>
                </a:cxn>
                <a:cxn ang="0">
                  <a:pos x="T12" y="T13"/>
                </a:cxn>
              </a:cxnLst>
              <a:rect l="0" t="0" r="r" b="b"/>
              <a:pathLst>
                <a:path w="284" h="248">
                  <a:moveTo>
                    <a:pt x="142" y="83"/>
                  </a:moveTo>
                  <a:lnTo>
                    <a:pt x="0" y="0"/>
                  </a:lnTo>
                  <a:lnTo>
                    <a:pt x="0" y="165"/>
                  </a:lnTo>
                  <a:lnTo>
                    <a:pt x="142" y="248"/>
                  </a:lnTo>
                  <a:lnTo>
                    <a:pt x="284" y="165"/>
                  </a:lnTo>
                  <a:lnTo>
                    <a:pt x="284" y="0"/>
                  </a:lnTo>
                  <a:lnTo>
                    <a:pt x="142" y="8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3" name="Freeform 1245"/>
            <p:cNvSpPr/>
            <p:nvPr/>
          </p:nvSpPr>
          <p:spPr bwMode="auto">
            <a:xfrm>
              <a:off x="7374409" y="3498242"/>
              <a:ext cx="294631" cy="514565"/>
            </a:xfrm>
            <a:custGeom>
              <a:avLst/>
              <a:gdLst>
                <a:gd name="T0" fmla="*/ 142 w 142"/>
                <a:gd name="T1" fmla="*/ 248 h 248"/>
                <a:gd name="T2" fmla="*/ 0 w 142"/>
                <a:gd name="T3" fmla="*/ 165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3"/>
                  </a:lnTo>
                  <a:lnTo>
                    <a:pt x="142" y="248"/>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4" name="Freeform 1246"/>
            <p:cNvSpPr/>
            <p:nvPr/>
          </p:nvSpPr>
          <p:spPr bwMode="auto">
            <a:xfrm>
              <a:off x="7669039" y="3498242"/>
              <a:ext cx="294631"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5" name="Freeform 1247"/>
            <p:cNvSpPr/>
            <p:nvPr/>
          </p:nvSpPr>
          <p:spPr bwMode="auto">
            <a:xfrm>
              <a:off x="7374409" y="3332253"/>
              <a:ext cx="589260" cy="338204"/>
            </a:xfrm>
            <a:custGeom>
              <a:avLst/>
              <a:gdLst>
                <a:gd name="T0" fmla="*/ 142 w 284"/>
                <a:gd name="T1" fmla="*/ 163 h 163"/>
                <a:gd name="T2" fmla="*/ 0 w 284"/>
                <a:gd name="T3" fmla="*/ 80 h 163"/>
                <a:gd name="T4" fmla="*/ 142 w 284"/>
                <a:gd name="T5" fmla="*/ 0 h 163"/>
                <a:gd name="T6" fmla="*/ 284 w 284"/>
                <a:gd name="T7" fmla="*/ 80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0"/>
                  </a:lnTo>
                  <a:lnTo>
                    <a:pt x="142" y="0"/>
                  </a:lnTo>
                  <a:lnTo>
                    <a:pt x="284" y="80"/>
                  </a:lnTo>
                  <a:lnTo>
                    <a:pt x="142" y="16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6" name="Freeform 1248"/>
            <p:cNvSpPr/>
            <p:nvPr/>
          </p:nvSpPr>
          <p:spPr bwMode="auto">
            <a:xfrm>
              <a:off x="7374409" y="3508616"/>
              <a:ext cx="589260" cy="176364"/>
            </a:xfrm>
            <a:custGeom>
              <a:avLst/>
              <a:gdLst>
                <a:gd name="T0" fmla="*/ 142 w 284"/>
                <a:gd name="T1" fmla="*/ 78 h 85"/>
                <a:gd name="T2" fmla="*/ 5 w 284"/>
                <a:gd name="T3" fmla="*/ 0 h 85"/>
                <a:gd name="T4" fmla="*/ 0 w 284"/>
                <a:gd name="T5" fmla="*/ 2 h 85"/>
                <a:gd name="T6" fmla="*/ 142 w 284"/>
                <a:gd name="T7" fmla="*/ 85 h 85"/>
                <a:gd name="T8" fmla="*/ 284 w 284"/>
                <a:gd name="T9" fmla="*/ 2 h 85"/>
                <a:gd name="T10" fmla="*/ 279 w 284"/>
                <a:gd name="T11" fmla="*/ 0 h 85"/>
                <a:gd name="T12" fmla="*/ 142 w 284"/>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4" h="85">
                  <a:moveTo>
                    <a:pt x="142" y="78"/>
                  </a:moveTo>
                  <a:lnTo>
                    <a:pt x="5" y="0"/>
                  </a:lnTo>
                  <a:lnTo>
                    <a:pt x="0" y="2"/>
                  </a:lnTo>
                  <a:lnTo>
                    <a:pt x="142" y="85"/>
                  </a:lnTo>
                  <a:lnTo>
                    <a:pt x="284" y="2"/>
                  </a:lnTo>
                  <a:lnTo>
                    <a:pt x="279" y="0"/>
                  </a:lnTo>
                  <a:lnTo>
                    <a:pt x="142" y="78"/>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7" name="Freeform 1250"/>
            <p:cNvSpPr/>
            <p:nvPr/>
          </p:nvSpPr>
          <p:spPr bwMode="auto">
            <a:xfrm>
              <a:off x="7756183" y="3718178"/>
              <a:ext cx="294631"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8" name="Freeform 1253"/>
            <p:cNvSpPr/>
            <p:nvPr/>
          </p:nvSpPr>
          <p:spPr bwMode="auto">
            <a:xfrm>
              <a:off x="7756183" y="3728550"/>
              <a:ext cx="593410" cy="176364"/>
            </a:xfrm>
            <a:custGeom>
              <a:avLst/>
              <a:gdLst>
                <a:gd name="T0" fmla="*/ 142 w 286"/>
                <a:gd name="T1" fmla="*/ 78 h 85"/>
                <a:gd name="T2" fmla="*/ 8 w 286"/>
                <a:gd name="T3" fmla="*/ 0 h 85"/>
                <a:gd name="T4" fmla="*/ 0 w 286"/>
                <a:gd name="T5" fmla="*/ 2 h 85"/>
                <a:gd name="T6" fmla="*/ 142 w 286"/>
                <a:gd name="T7" fmla="*/ 85 h 85"/>
                <a:gd name="T8" fmla="*/ 286 w 286"/>
                <a:gd name="T9" fmla="*/ 2 h 85"/>
                <a:gd name="T10" fmla="*/ 279 w 286"/>
                <a:gd name="T11" fmla="*/ 0 h 85"/>
                <a:gd name="T12" fmla="*/ 142 w 286"/>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6" h="85">
                  <a:moveTo>
                    <a:pt x="142" y="78"/>
                  </a:moveTo>
                  <a:lnTo>
                    <a:pt x="8" y="0"/>
                  </a:lnTo>
                  <a:lnTo>
                    <a:pt x="0" y="2"/>
                  </a:lnTo>
                  <a:lnTo>
                    <a:pt x="142" y="85"/>
                  </a:lnTo>
                  <a:lnTo>
                    <a:pt x="286" y="2"/>
                  </a:lnTo>
                  <a:lnTo>
                    <a:pt x="279" y="0"/>
                  </a:lnTo>
                  <a:lnTo>
                    <a:pt x="142" y="78"/>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49" name="Freeform 1255"/>
            <p:cNvSpPr/>
            <p:nvPr/>
          </p:nvSpPr>
          <p:spPr bwMode="auto">
            <a:xfrm>
              <a:off x="8137958" y="3940186"/>
              <a:ext cx="298780" cy="508341"/>
            </a:xfrm>
            <a:custGeom>
              <a:avLst/>
              <a:gdLst>
                <a:gd name="T0" fmla="*/ 144 w 144"/>
                <a:gd name="T1" fmla="*/ 245 h 245"/>
                <a:gd name="T2" fmla="*/ 0 w 144"/>
                <a:gd name="T3" fmla="*/ 162 h 245"/>
                <a:gd name="T4" fmla="*/ 0 w 144"/>
                <a:gd name="T5" fmla="*/ 0 h 245"/>
                <a:gd name="T6" fmla="*/ 144 w 144"/>
                <a:gd name="T7" fmla="*/ 82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2"/>
                  </a:lnTo>
                  <a:lnTo>
                    <a:pt x="0" y="0"/>
                  </a:lnTo>
                  <a:lnTo>
                    <a:pt x="144" y="82"/>
                  </a:lnTo>
                  <a:lnTo>
                    <a:pt x="144"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0" name="Freeform 1256"/>
            <p:cNvSpPr/>
            <p:nvPr/>
          </p:nvSpPr>
          <p:spPr bwMode="auto">
            <a:xfrm>
              <a:off x="8436738" y="3938283"/>
              <a:ext cx="294631" cy="508341"/>
            </a:xfrm>
            <a:custGeom>
              <a:avLst/>
              <a:gdLst>
                <a:gd name="T0" fmla="*/ 142 w 142"/>
                <a:gd name="T1" fmla="*/ 162 h 245"/>
                <a:gd name="T2" fmla="*/ 0 w 142"/>
                <a:gd name="T3" fmla="*/ 245 h 245"/>
                <a:gd name="T4" fmla="*/ 0 w 142"/>
                <a:gd name="T5" fmla="*/ 82 h 245"/>
                <a:gd name="T6" fmla="*/ 142 w 142"/>
                <a:gd name="T7" fmla="*/ 0 h 245"/>
                <a:gd name="T8" fmla="*/ 142 w 142"/>
                <a:gd name="T9" fmla="*/ 162 h 245"/>
              </a:gdLst>
              <a:ahLst/>
              <a:cxnLst>
                <a:cxn ang="0">
                  <a:pos x="T0" y="T1"/>
                </a:cxn>
                <a:cxn ang="0">
                  <a:pos x="T2" y="T3"/>
                </a:cxn>
                <a:cxn ang="0">
                  <a:pos x="T4" y="T5"/>
                </a:cxn>
                <a:cxn ang="0">
                  <a:pos x="T6" y="T7"/>
                </a:cxn>
                <a:cxn ang="0">
                  <a:pos x="T8" y="T9"/>
                </a:cxn>
              </a:cxnLst>
              <a:rect l="0" t="0" r="r" b="b"/>
              <a:pathLst>
                <a:path w="142" h="245">
                  <a:moveTo>
                    <a:pt x="142" y="162"/>
                  </a:moveTo>
                  <a:lnTo>
                    <a:pt x="0" y="245"/>
                  </a:lnTo>
                  <a:lnTo>
                    <a:pt x="0" y="82"/>
                  </a:lnTo>
                  <a:lnTo>
                    <a:pt x="142" y="0"/>
                  </a:lnTo>
                  <a:lnTo>
                    <a:pt x="142"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1" name="Freeform 1257"/>
            <p:cNvSpPr/>
            <p:nvPr/>
          </p:nvSpPr>
          <p:spPr bwMode="auto">
            <a:xfrm>
              <a:off x="8137958" y="3767974"/>
              <a:ext cx="593410" cy="342352"/>
            </a:xfrm>
            <a:custGeom>
              <a:avLst/>
              <a:gdLst>
                <a:gd name="T0" fmla="*/ 144 w 286"/>
                <a:gd name="T1" fmla="*/ 165 h 165"/>
                <a:gd name="T2" fmla="*/ 0 w 286"/>
                <a:gd name="T3" fmla="*/ 83 h 165"/>
                <a:gd name="T4" fmla="*/ 144 w 286"/>
                <a:gd name="T5" fmla="*/ 0 h 165"/>
                <a:gd name="T6" fmla="*/ 286 w 286"/>
                <a:gd name="T7" fmla="*/ 83 h 165"/>
                <a:gd name="T8" fmla="*/ 144 w 286"/>
                <a:gd name="T9" fmla="*/ 165 h 165"/>
              </a:gdLst>
              <a:ahLst/>
              <a:cxnLst>
                <a:cxn ang="0">
                  <a:pos x="T0" y="T1"/>
                </a:cxn>
                <a:cxn ang="0">
                  <a:pos x="T2" y="T3"/>
                </a:cxn>
                <a:cxn ang="0">
                  <a:pos x="T4" y="T5"/>
                </a:cxn>
                <a:cxn ang="0">
                  <a:pos x="T6" y="T7"/>
                </a:cxn>
                <a:cxn ang="0">
                  <a:pos x="T8" y="T9"/>
                </a:cxn>
              </a:cxnLst>
              <a:rect l="0" t="0" r="r" b="b"/>
              <a:pathLst>
                <a:path w="286" h="165">
                  <a:moveTo>
                    <a:pt x="144" y="165"/>
                  </a:moveTo>
                  <a:lnTo>
                    <a:pt x="0" y="83"/>
                  </a:lnTo>
                  <a:lnTo>
                    <a:pt x="144" y="0"/>
                  </a:lnTo>
                  <a:lnTo>
                    <a:pt x="286" y="83"/>
                  </a:lnTo>
                  <a:lnTo>
                    <a:pt x="144"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2" name="Freeform 1260"/>
            <p:cNvSpPr/>
            <p:nvPr/>
          </p:nvSpPr>
          <p:spPr bwMode="auto">
            <a:xfrm>
              <a:off x="6992634" y="3733737"/>
              <a:ext cx="294631"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3" name="Freeform 1261"/>
            <p:cNvSpPr/>
            <p:nvPr/>
          </p:nvSpPr>
          <p:spPr bwMode="auto">
            <a:xfrm>
              <a:off x="7287265" y="3732701"/>
              <a:ext cx="292557" cy="510415"/>
            </a:xfrm>
            <a:custGeom>
              <a:avLst/>
              <a:gdLst>
                <a:gd name="T0" fmla="*/ 141 w 141"/>
                <a:gd name="T1" fmla="*/ 166 h 246"/>
                <a:gd name="T2" fmla="*/ 0 w 141"/>
                <a:gd name="T3" fmla="*/ 246 h 246"/>
                <a:gd name="T4" fmla="*/ 0 w 141"/>
                <a:gd name="T5" fmla="*/ 83 h 246"/>
                <a:gd name="T6" fmla="*/ 141 w 141"/>
                <a:gd name="T7" fmla="*/ 0 h 246"/>
                <a:gd name="T8" fmla="*/ 141 w 141"/>
                <a:gd name="T9" fmla="*/ 166 h 246"/>
              </a:gdLst>
              <a:ahLst/>
              <a:cxnLst>
                <a:cxn ang="0">
                  <a:pos x="T0" y="T1"/>
                </a:cxn>
                <a:cxn ang="0">
                  <a:pos x="T2" y="T3"/>
                </a:cxn>
                <a:cxn ang="0">
                  <a:pos x="T4" y="T5"/>
                </a:cxn>
                <a:cxn ang="0">
                  <a:pos x="T6" y="T7"/>
                </a:cxn>
                <a:cxn ang="0">
                  <a:pos x="T8" y="T9"/>
                </a:cxn>
              </a:cxnLst>
              <a:rect l="0" t="0" r="r" b="b"/>
              <a:pathLst>
                <a:path w="141" h="246">
                  <a:moveTo>
                    <a:pt x="141" y="166"/>
                  </a:moveTo>
                  <a:lnTo>
                    <a:pt x="0" y="246"/>
                  </a:lnTo>
                  <a:lnTo>
                    <a:pt x="0" y="83"/>
                  </a:lnTo>
                  <a:lnTo>
                    <a:pt x="141" y="0"/>
                  </a:lnTo>
                  <a:lnTo>
                    <a:pt x="141" y="16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4" name="Freeform 1262"/>
            <p:cNvSpPr/>
            <p:nvPr/>
          </p:nvSpPr>
          <p:spPr bwMode="auto">
            <a:xfrm>
              <a:off x="6990254" y="3562563"/>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5" name="Freeform 1265"/>
            <p:cNvSpPr/>
            <p:nvPr/>
          </p:nvSpPr>
          <p:spPr bwMode="auto">
            <a:xfrm>
              <a:off x="7374409" y="3955749"/>
              <a:ext cx="294631" cy="508341"/>
            </a:xfrm>
            <a:custGeom>
              <a:avLst/>
              <a:gdLst>
                <a:gd name="T0" fmla="*/ 142 w 142"/>
                <a:gd name="T1" fmla="*/ 245 h 245"/>
                <a:gd name="T2" fmla="*/ 0 w 142"/>
                <a:gd name="T3" fmla="*/ 162 h 245"/>
                <a:gd name="T4" fmla="*/ 0 w 142"/>
                <a:gd name="T5" fmla="*/ 0 h 245"/>
                <a:gd name="T6" fmla="*/ 142 w 142"/>
                <a:gd name="T7" fmla="*/ 82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2"/>
                  </a:lnTo>
                  <a:lnTo>
                    <a:pt x="0" y="0"/>
                  </a:lnTo>
                  <a:lnTo>
                    <a:pt x="142" y="82"/>
                  </a:lnTo>
                  <a:lnTo>
                    <a:pt x="142"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6" name="Freeform 1266"/>
            <p:cNvSpPr/>
            <p:nvPr/>
          </p:nvSpPr>
          <p:spPr bwMode="auto">
            <a:xfrm>
              <a:off x="7669039" y="3954711"/>
              <a:ext cx="294631" cy="508341"/>
            </a:xfrm>
            <a:custGeom>
              <a:avLst/>
              <a:gdLst>
                <a:gd name="T0" fmla="*/ 142 w 142"/>
                <a:gd name="T1" fmla="*/ 162 h 245"/>
                <a:gd name="T2" fmla="*/ 0 w 142"/>
                <a:gd name="T3" fmla="*/ 245 h 245"/>
                <a:gd name="T4" fmla="*/ 0 w 142"/>
                <a:gd name="T5" fmla="*/ 82 h 245"/>
                <a:gd name="T6" fmla="*/ 142 w 142"/>
                <a:gd name="T7" fmla="*/ 0 h 245"/>
                <a:gd name="T8" fmla="*/ 142 w 142"/>
                <a:gd name="T9" fmla="*/ 162 h 245"/>
              </a:gdLst>
              <a:ahLst/>
              <a:cxnLst>
                <a:cxn ang="0">
                  <a:pos x="T0" y="T1"/>
                </a:cxn>
                <a:cxn ang="0">
                  <a:pos x="T2" y="T3"/>
                </a:cxn>
                <a:cxn ang="0">
                  <a:pos x="T4" y="T5"/>
                </a:cxn>
                <a:cxn ang="0">
                  <a:pos x="T6" y="T7"/>
                </a:cxn>
                <a:cxn ang="0">
                  <a:pos x="T8" y="T9"/>
                </a:cxn>
              </a:cxnLst>
              <a:rect l="0" t="0" r="r" b="b"/>
              <a:pathLst>
                <a:path w="142" h="245">
                  <a:moveTo>
                    <a:pt x="142" y="162"/>
                  </a:moveTo>
                  <a:lnTo>
                    <a:pt x="0" y="245"/>
                  </a:lnTo>
                  <a:lnTo>
                    <a:pt x="0" y="82"/>
                  </a:lnTo>
                  <a:lnTo>
                    <a:pt x="142" y="0"/>
                  </a:lnTo>
                  <a:lnTo>
                    <a:pt x="142"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7" name="Freeform 1267"/>
            <p:cNvSpPr/>
            <p:nvPr/>
          </p:nvSpPr>
          <p:spPr bwMode="auto">
            <a:xfrm>
              <a:off x="7374409" y="3782498"/>
              <a:ext cx="589260" cy="342352"/>
            </a:xfrm>
            <a:custGeom>
              <a:avLst/>
              <a:gdLst>
                <a:gd name="T0" fmla="*/ 142 w 284"/>
                <a:gd name="T1" fmla="*/ 165 h 165"/>
                <a:gd name="T2" fmla="*/ 0 w 284"/>
                <a:gd name="T3" fmla="*/ 83 h 165"/>
                <a:gd name="T4" fmla="*/ 142 w 284"/>
                <a:gd name="T5" fmla="*/ 0 h 165"/>
                <a:gd name="T6" fmla="*/ 284 w 284"/>
                <a:gd name="T7" fmla="*/ 83 h 165"/>
                <a:gd name="T8" fmla="*/ 142 w 284"/>
                <a:gd name="T9" fmla="*/ 165 h 165"/>
              </a:gdLst>
              <a:ahLst/>
              <a:cxnLst>
                <a:cxn ang="0">
                  <a:pos x="T0" y="T1"/>
                </a:cxn>
                <a:cxn ang="0">
                  <a:pos x="T2" y="T3"/>
                </a:cxn>
                <a:cxn ang="0">
                  <a:pos x="T4" y="T5"/>
                </a:cxn>
                <a:cxn ang="0">
                  <a:pos x="T6" y="T7"/>
                </a:cxn>
                <a:cxn ang="0">
                  <a:pos x="T8" y="T9"/>
                </a:cxn>
              </a:cxnLst>
              <a:rect l="0" t="0" r="r" b="b"/>
              <a:pathLst>
                <a:path w="284" h="165">
                  <a:moveTo>
                    <a:pt x="142" y="165"/>
                  </a:moveTo>
                  <a:lnTo>
                    <a:pt x="0" y="83"/>
                  </a:lnTo>
                  <a:lnTo>
                    <a:pt x="142" y="0"/>
                  </a:lnTo>
                  <a:lnTo>
                    <a:pt x="284" y="83"/>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8" name="Freeform 1270"/>
            <p:cNvSpPr/>
            <p:nvPr/>
          </p:nvSpPr>
          <p:spPr bwMode="auto">
            <a:xfrm>
              <a:off x="7756183" y="4168422"/>
              <a:ext cx="294631" cy="514565"/>
            </a:xfrm>
            <a:custGeom>
              <a:avLst/>
              <a:gdLst>
                <a:gd name="T0" fmla="*/ 142 w 142"/>
                <a:gd name="T1" fmla="*/ 248 h 248"/>
                <a:gd name="T2" fmla="*/ 0 w 142"/>
                <a:gd name="T3" fmla="*/ 166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6"/>
                  </a:lnTo>
                  <a:lnTo>
                    <a:pt x="0" y="0"/>
                  </a:lnTo>
                  <a:lnTo>
                    <a:pt x="142" y="83"/>
                  </a:lnTo>
                  <a:lnTo>
                    <a:pt x="142"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59" name="Freeform 1271"/>
            <p:cNvSpPr/>
            <p:nvPr/>
          </p:nvSpPr>
          <p:spPr bwMode="auto">
            <a:xfrm>
              <a:off x="8050814" y="4166517"/>
              <a:ext cx="298780" cy="514565"/>
            </a:xfrm>
            <a:custGeom>
              <a:avLst/>
              <a:gdLst>
                <a:gd name="T0" fmla="*/ 144 w 144"/>
                <a:gd name="T1" fmla="*/ 166 h 248"/>
                <a:gd name="T2" fmla="*/ 0 w 144"/>
                <a:gd name="T3" fmla="*/ 248 h 248"/>
                <a:gd name="T4" fmla="*/ 0 w 144"/>
                <a:gd name="T5" fmla="*/ 83 h 248"/>
                <a:gd name="T6" fmla="*/ 144 w 144"/>
                <a:gd name="T7" fmla="*/ 0 h 248"/>
                <a:gd name="T8" fmla="*/ 144 w 144"/>
                <a:gd name="T9" fmla="*/ 166 h 248"/>
              </a:gdLst>
              <a:ahLst/>
              <a:cxnLst>
                <a:cxn ang="0">
                  <a:pos x="T0" y="T1"/>
                </a:cxn>
                <a:cxn ang="0">
                  <a:pos x="T2" y="T3"/>
                </a:cxn>
                <a:cxn ang="0">
                  <a:pos x="T4" y="T5"/>
                </a:cxn>
                <a:cxn ang="0">
                  <a:pos x="T6" y="T7"/>
                </a:cxn>
                <a:cxn ang="0">
                  <a:pos x="T8" y="T9"/>
                </a:cxn>
              </a:cxnLst>
              <a:rect l="0" t="0" r="r" b="b"/>
              <a:pathLst>
                <a:path w="144" h="248">
                  <a:moveTo>
                    <a:pt x="144" y="166"/>
                  </a:moveTo>
                  <a:lnTo>
                    <a:pt x="0" y="248"/>
                  </a:lnTo>
                  <a:lnTo>
                    <a:pt x="0" y="83"/>
                  </a:lnTo>
                  <a:lnTo>
                    <a:pt x="144" y="0"/>
                  </a:lnTo>
                  <a:lnTo>
                    <a:pt x="144" y="16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0" name="Freeform 1272"/>
            <p:cNvSpPr/>
            <p:nvPr/>
          </p:nvSpPr>
          <p:spPr bwMode="auto">
            <a:xfrm>
              <a:off x="7756183" y="4002433"/>
              <a:ext cx="593410" cy="338204"/>
            </a:xfrm>
            <a:custGeom>
              <a:avLst/>
              <a:gdLst>
                <a:gd name="T0" fmla="*/ 142 w 286"/>
                <a:gd name="T1" fmla="*/ 163 h 163"/>
                <a:gd name="T2" fmla="*/ 0 w 286"/>
                <a:gd name="T3" fmla="*/ 80 h 163"/>
                <a:gd name="T4" fmla="*/ 142 w 286"/>
                <a:gd name="T5" fmla="*/ 0 h 163"/>
                <a:gd name="T6" fmla="*/ 286 w 286"/>
                <a:gd name="T7" fmla="*/ 80 h 163"/>
                <a:gd name="T8" fmla="*/ 142 w 286"/>
                <a:gd name="T9" fmla="*/ 163 h 163"/>
              </a:gdLst>
              <a:ahLst/>
              <a:cxnLst>
                <a:cxn ang="0">
                  <a:pos x="T0" y="T1"/>
                </a:cxn>
                <a:cxn ang="0">
                  <a:pos x="T2" y="T3"/>
                </a:cxn>
                <a:cxn ang="0">
                  <a:pos x="T4" y="T5"/>
                </a:cxn>
                <a:cxn ang="0">
                  <a:pos x="T6" y="T7"/>
                </a:cxn>
                <a:cxn ang="0">
                  <a:pos x="T8" y="T9"/>
                </a:cxn>
              </a:cxnLst>
              <a:rect l="0" t="0" r="r" b="b"/>
              <a:pathLst>
                <a:path w="286" h="163">
                  <a:moveTo>
                    <a:pt x="142" y="163"/>
                  </a:moveTo>
                  <a:lnTo>
                    <a:pt x="0" y="80"/>
                  </a:lnTo>
                  <a:lnTo>
                    <a:pt x="142" y="0"/>
                  </a:lnTo>
                  <a:lnTo>
                    <a:pt x="286" y="80"/>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1" name="Freeform 1274"/>
            <p:cNvSpPr/>
            <p:nvPr/>
          </p:nvSpPr>
          <p:spPr bwMode="auto">
            <a:xfrm>
              <a:off x="7756183" y="2813536"/>
              <a:ext cx="593410" cy="514565"/>
            </a:xfrm>
            <a:custGeom>
              <a:avLst/>
              <a:gdLst>
                <a:gd name="T0" fmla="*/ 142 w 286"/>
                <a:gd name="T1" fmla="*/ 82 h 248"/>
                <a:gd name="T2" fmla="*/ 0 w 286"/>
                <a:gd name="T3" fmla="*/ 0 h 248"/>
                <a:gd name="T4" fmla="*/ 0 w 286"/>
                <a:gd name="T5" fmla="*/ 165 h 248"/>
                <a:gd name="T6" fmla="*/ 142 w 286"/>
                <a:gd name="T7" fmla="*/ 248 h 248"/>
                <a:gd name="T8" fmla="*/ 286 w 286"/>
                <a:gd name="T9" fmla="*/ 165 h 248"/>
                <a:gd name="T10" fmla="*/ 286 w 286"/>
                <a:gd name="T11" fmla="*/ 0 h 248"/>
                <a:gd name="T12" fmla="*/ 142 w 286"/>
                <a:gd name="T13" fmla="*/ 82 h 248"/>
              </a:gdLst>
              <a:ahLst/>
              <a:cxnLst>
                <a:cxn ang="0">
                  <a:pos x="T0" y="T1"/>
                </a:cxn>
                <a:cxn ang="0">
                  <a:pos x="T2" y="T3"/>
                </a:cxn>
                <a:cxn ang="0">
                  <a:pos x="T4" y="T5"/>
                </a:cxn>
                <a:cxn ang="0">
                  <a:pos x="T6" y="T7"/>
                </a:cxn>
                <a:cxn ang="0">
                  <a:pos x="T8" y="T9"/>
                </a:cxn>
                <a:cxn ang="0">
                  <a:pos x="T10" y="T11"/>
                </a:cxn>
                <a:cxn ang="0">
                  <a:pos x="T12" y="T13"/>
                </a:cxn>
              </a:cxnLst>
              <a:rect l="0" t="0" r="r" b="b"/>
              <a:pathLst>
                <a:path w="286" h="248">
                  <a:moveTo>
                    <a:pt x="142" y="82"/>
                  </a:moveTo>
                  <a:lnTo>
                    <a:pt x="0" y="0"/>
                  </a:lnTo>
                  <a:lnTo>
                    <a:pt x="0" y="165"/>
                  </a:lnTo>
                  <a:lnTo>
                    <a:pt x="142" y="248"/>
                  </a:lnTo>
                  <a:lnTo>
                    <a:pt x="286" y="165"/>
                  </a:lnTo>
                  <a:lnTo>
                    <a:pt x="286" y="0"/>
                  </a:lnTo>
                  <a:lnTo>
                    <a:pt x="142" y="82"/>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2" name="Freeform 1275"/>
            <p:cNvSpPr/>
            <p:nvPr/>
          </p:nvSpPr>
          <p:spPr bwMode="auto">
            <a:xfrm>
              <a:off x="7756183" y="2813536"/>
              <a:ext cx="294631" cy="514565"/>
            </a:xfrm>
            <a:custGeom>
              <a:avLst/>
              <a:gdLst>
                <a:gd name="T0" fmla="*/ 142 w 142"/>
                <a:gd name="T1" fmla="*/ 248 h 248"/>
                <a:gd name="T2" fmla="*/ 0 w 142"/>
                <a:gd name="T3" fmla="*/ 165 h 248"/>
                <a:gd name="T4" fmla="*/ 0 w 142"/>
                <a:gd name="T5" fmla="*/ 0 h 248"/>
                <a:gd name="T6" fmla="*/ 142 w 142"/>
                <a:gd name="T7" fmla="*/ 82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2"/>
                  </a:lnTo>
                  <a:lnTo>
                    <a:pt x="142"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3" name="Freeform 1276"/>
            <p:cNvSpPr/>
            <p:nvPr/>
          </p:nvSpPr>
          <p:spPr bwMode="auto">
            <a:xfrm>
              <a:off x="8050814" y="2813536"/>
              <a:ext cx="298780" cy="514565"/>
            </a:xfrm>
            <a:custGeom>
              <a:avLst/>
              <a:gdLst>
                <a:gd name="T0" fmla="*/ 144 w 144"/>
                <a:gd name="T1" fmla="*/ 165 h 248"/>
                <a:gd name="T2" fmla="*/ 0 w 144"/>
                <a:gd name="T3" fmla="*/ 248 h 248"/>
                <a:gd name="T4" fmla="*/ 0 w 144"/>
                <a:gd name="T5" fmla="*/ 82 h 248"/>
                <a:gd name="T6" fmla="*/ 144 w 144"/>
                <a:gd name="T7" fmla="*/ 0 h 248"/>
                <a:gd name="T8" fmla="*/ 144 w 144"/>
                <a:gd name="T9" fmla="*/ 165 h 248"/>
              </a:gdLst>
              <a:ahLst/>
              <a:cxnLst>
                <a:cxn ang="0">
                  <a:pos x="T0" y="T1"/>
                </a:cxn>
                <a:cxn ang="0">
                  <a:pos x="T2" y="T3"/>
                </a:cxn>
                <a:cxn ang="0">
                  <a:pos x="T4" y="T5"/>
                </a:cxn>
                <a:cxn ang="0">
                  <a:pos x="T6" y="T7"/>
                </a:cxn>
                <a:cxn ang="0">
                  <a:pos x="T8" y="T9"/>
                </a:cxn>
              </a:cxnLst>
              <a:rect l="0" t="0" r="r" b="b"/>
              <a:pathLst>
                <a:path w="144" h="248">
                  <a:moveTo>
                    <a:pt x="144" y="165"/>
                  </a:moveTo>
                  <a:lnTo>
                    <a:pt x="0" y="248"/>
                  </a:lnTo>
                  <a:lnTo>
                    <a:pt x="0" y="82"/>
                  </a:lnTo>
                  <a:lnTo>
                    <a:pt x="144" y="0"/>
                  </a:lnTo>
                  <a:lnTo>
                    <a:pt x="144"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4" name="Freeform 1277"/>
            <p:cNvSpPr/>
            <p:nvPr/>
          </p:nvSpPr>
          <p:spPr bwMode="auto">
            <a:xfrm>
              <a:off x="7756183" y="2647547"/>
              <a:ext cx="593410" cy="336127"/>
            </a:xfrm>
            <a:custGeom>
              <a:avLst/>
              <a:gdLst>
                <a:gd name="T0" fmla="*/ 142 w 286"/>
                <a:gd name="T1" fmla="*/ 162 h 162"/>
                <a:gd name="T2" fmla="*/ 0 w 286"/>
                <a:gd name="T3" fmla="*/ 80 h 162"/>
                <a:gd name="T4" fmla="*/ 142 w 286"/>
                <a:gd name="T5" fmla="*/ 0 h 162"/>
                <a:gd name="T6" fmla="*/ 286 w 286"/>
                <a:gd name="T7" fmla="*/ 80 h 162"/>
                <a:gd name="T8" fmla="*/ 142 w 286"/>
                <a:gd name="T9" fmla="*/ 162 h 162"/>
              </a:gdLst>
              <a:ahLst/>
              <a:cxnLst>
                <a:cxn ang="0">
                  <a:pos x="T0" y="T1"/>
                </a:cxn>
                <a:cxn ang="0">
                  <a:pos x="T2" y="T3"/>
                </a:cxn>
                <a:cxn ang="0">
                  <a:pos x="T4" y="T5"/>
                </a:cxn>
                <a:cxn ang="0">
                  <a:pos x="T6" y="T7"/>
                </a:cxn>
                <a:cxn ang="0">
                  <a:pos x="T8" y="T9"/>
                </a:cxn>
              </a:cxnLst>
              <a:rect l="0" t="0" r="r" b="b"/>
              <a:pathLst>
                <a:path w="286" h="162">
                  <a:moveTo>
                    <a:pt x="142" y="162"/>
                  </a:moveTo>
                  <a:lnTo>
                    <a:pt x="0" y="80"/>
                  </a:lnTo>
                  <a:lnTo>
                    <a:pt x="142" y="0"/>
                  </a:lnTo>
                  <a:lnTo>
                    <a:pt x="286" y="80"/>
                  </a:lnTo>
                  <a:lnTo>
                    <a:pt x="142"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5" name="Freeform 1284"/>
            <p:cNvSpPr/>
            <p:nvPr/>
          </p:nvSpPr>
          <p:spPr bwMode="auto">
            <a:xfrm>
              <a:off x="8137958" y="3033472"/>
              <a:ext cx="593410" cy="508342"/>
            </a:xfrm>
            <a:custGeom>
              <a:avLst/>
              <a:gdLst>
                <a:gd name="T0" fmla="*/ 144 w 286"/>
                <a:gd name="T1" fmla="*/ 83 h 245"/>
                <a:gd name="T2" fmla="*/ 0 w 286"/>
                <a:gd name="T3" fmla="*/ 0 h 245"/>
                <a:gd name="T4" fmla="*/ 0 w 286"/>
                <a:gd name="T5" fmla="*/ 165 h 245"/>
                <a:gd name="T6" fmla="*/ 144 w 286"/>
                <a:gd name="T7" fmla="*/ 245 h 245"/>
                <a:gd name="T8" fmla="*/ 286 w 286"/>
                <a:gd name="T9" fmla="*/ 165 h 245"/>
                <a:gd name="T10" fmla="*/ 286 w 286"/>
                <a:gd name="T11" fmla="*/ 0 h 245"/>
                <a:gd name="T12" fmla="*/ 144 w 286"/>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6" h="245">
                  <a:moveTo>
                    <a:pt x="144" y="83"/>
                  </a:moveTo>
                  <a:lnTo>
                    <a:pt x="0" y="0"/>
                  </a:lnTo>
                  <a:lnTo>
                    <a:pt x="0" y="165"/>
                  </a:lnTo>
                  <a:lnTo>
                    <a:pt x="144" y="245"/>
                  </a:lnTo>
                  <a:lnTo>
                    <a:pt x="286" y="165"/>
                  </a:lnTo>
                  <a:lnTo>
                    <a:pt x="286" y="0"/>
                  </a:lnTo>
                  <a:lnTo>
                    <a:pt x="144" y="8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6" name="Freeform 1285"/>
            <p:cNvSpPr/>
            <p:nvPr/>
          </p:nvSpPr>
          <p:spPr bwMode="auto">
            <a:xfrm>
              <a:off x="8137958" y="3033472"/>
              <a:ext cx="593410" cy="508342"/>
            </a:xfrm>
            <a:custGeom>
              <a:avLst/>
              <a:gdLst>
                <a:gd name="T0" fmla="*/ 144 w 286"/>
                <a:gd name="T1" fmla="*/ 83 h 245"/>
                <a:gd name="T2" fmla="*/ 0 w 286"/>
                <a:gd name="T3" fmla="*/ 0 h 245"/>
                <a:gd name="T4" fmla="*/ 0 w 286"/>
                <a:gd name="T5" fmla="*/ 165 h 245"/>
                <a:gd name="T6" fmla="*/ 144 w 286"/>
                <a:gd name="T7" fmla="*/ 245 h 245"/>
                <a:gd name="T8" fmla="*/ 286 w 286"/>
                <a:gd name="T9" fmla="*/ 165 h 245"/>
                <a:gd name="T10" fmla="*/ 286 w 286"/>
                <a:gd name="T11" fmla="*/ 0 h 245"/>
                <a:gd name="T12" fmla="*/ 144 w 286"/>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6" h="245">
                  <a:moveTo>
                    <a:pt x="144" y="83"/>
                  </a:moveTo>
                  <a:lnTo>
                    <a:pt x="0" y="0"/>
                  </a:lnTo>
                  <a:lnTo>
                    <a:pt x="0" y="165"/>
                  </a:lnTo>
                  <a:lnTo>
                    <a:pt x="144" y="245"/>
                  </a:lnTo>
                  <a:lnTo>
                    <a:pt x="286" y="165"/>
                  </a:lnTo>
                  <a:lnTo>
                    <a:pt x="286" y="0"/>
                  </a:lnTo>
                  <a:lnTo>
                    <a:pt x="144" y="83"/>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7" name="Freeform 1286"/>
            <p:cNvSpPr/>
            <p:nvPr/>
          </p:nvSpPr>
          <p:spPr bwMode="auto">
            <a:xfrm>
              <a:off x="8137958" y="3033472"/>
              <a:ext cx="298780" cy="508342"/>
            </a:xfrm>
            <a:custGeom>
              <a:avLst/>
              <a:gdLst>
                <a:gd name="T0" fmla="*/ 144 w 144"/>
                <a:gd name="T1" fmla="*/ 245 h 245"/>
                <a:gd name="T2" fmla="*/ 0 w 144"/>
                <a:gd name="T3" fmla="*/ 165 h 245"/>
                <a:gd name="T4" fmla="*/ 0 w 144"/>
                <a:gd name="T5" fmla="*/ 0 h 245"/>
                <a:gd name="T6" fmla="*/ 144 w 144"/>
                <a:gd name="T7" fmla="*/ 83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5"/>
                  </a:lnTo>
                  <a:lnTo>
                    <a:pt x="0" y="0"/>
                  </a:lnTo>
                  <a:lnTo>
                    <a:pt x="144" y="83"/>
                  </a:lnTo>
                  <a:lnTo>
                    <a:pt x="144"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8" name="Freeform 1287"/>
            <p:cNvSpPr/>
            <p:nvPr/>
          </p:nvSpPr>
          <p:spPr bwMode="auto">
            <a:xfrm>
              <a:off x="8436738" y="3033472"/>
              <a:ext cx="294631"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69" name="Freeform 1288"/>
            <p:cNvSpPr/>
            <p:nvPr/>
          </p:nvSpPr>
          <p:spPr bwMode="auto">
            <a:xfrm>
              <a:off x="8436738" y="3033472"/>
              <a:ext cx="294631"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0" name="Freeform 1289"/>
            <p:cNvSpPr/>
            <p:nvPr/>
          </p:nvSpPr>
          <p:spPr bwMode="auto">
            <a:xfrm>
              <a:off x="8137958" y="2863638"/>
              <a:ext cx="593410" cy="344427"/>
            </a:xfrm>
            <a:custGeom>
              <a:avLst/>
              <a:gdLst>
                <a:gd name="T0" fmla="*/ 144 w 286"/>
                <a:gd name="T1" fmla="*/ 166 h 166"/>
                <a:gd name="T2" fmla="*/ 0 w 286"/>
                <a:gd name="T3" fmla="*/ 83 h 166"/>
                <a:gd name="T4" fmla="*/ 144 w 286"/>
                <a:gd name="T5" fmla="*/ 0 h 166"/>
                <a:gd name="T6" fmla="*/ 286 w 286"/>
                <a:gd name="T7" fmla="*/ 83 h 166"/>
                <a:gd name="T8" fmla="*/ 144 w 286"/>
                <a:gd name="T9" fmla="*/ 166 h 166"/>
              </a:gdLst>
              <a:ahLst/>
              <a:cxnLst>
                <a:cxn ang="0">
                  <a:pos x="T0" y="T1"/>
                </a:cxn>
                <a:cxn ang="0">
                  <a:pos x="T2" y="T3"/>
                </a:cxn>
                <a:cxn ang="0">
                  <a:pos x="T4" y="T5"/>
                </a:cxn>
                <a:cxn ang="0">
                  <a:pos x="T6" y="T7"/>
                </a:cxn>
                <a:cxn ang="0">
                  <a:pos x="T8" y="T9"/>
                </a:cxn>
              </a:cxnLst>
              <a:rect l="0" t="0" r="r" b="b"/>
              <a:pathLst>
                <a:path w="286" h="166">
                  <a:moveTo>
                    <a:pt x="144" y="166"/>
                  </a:moveTo>
                  <a:lnTo>
                    <a:pt x="0" y="83"/>
                  </a:lnTo>
                  <a:lnTo>
                    <a:pt x="144" y="0"/>
                  </a:lnTo>
                  <a:lnTo>
                    <a:pt x="286" y="83"/>
                  </a:lnTo>
                  <a:lnTo>
                    <a:pt x="144" y="16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1" name="Freeform 1292"/>
            <p:cNvSpPr/>
            <p:nvPr/>
          </p:nvSpPr>
          <p:spPr bwMode="auto">
            <a:xfrm>
              <a:off x="8525957" y="3253408"/>
              <a:ext cx="587186" cy="510415"/>
            </a:xfrm>
            <a:custGeom>
              <a:avLst/>
              <a:gdLst>
                <a:gd name="T0" fmla="*/ 141 w 283"/>
                <a:gd name="T1" fmla="*/ 80 h 246"/>
                <a:gd name="T2" fmla="*/ 0 w 283"/>
                <a:gd name="T3" fmla="*/ 0 h 246"/>
                <a:gd name="T4" fmla="*/ 0 w 283"/>
                <a:gd name="T5" fmla="*/ 163 h 246"/>
                <a:gd name="T6" fmla="*/ 141 w 283"/>
                <a:gd name="T7" fmla="*/ 246 h 246"/>
                <a:gd name="T8" fmla="*/ 283 w 283"/>
                <a:gd name="T9" fmla="*/ 163 h 246"/>
                <a:gd name="T10" fmla="*/ 283 w 283"/>
                <a:gd name="T11" fmla="*/ 0 h 246"/>
                <a:gd name="T12" fmla="*/ 141 w 283"/>
                <a:gd name="T13" fmla="*/ 80 h 246"/>
              </a:gdLst>
              <a:ahLst/>
              <a:cxnLst>
                <a:cxn ang="0">
                  <a:pos x="T0" y="T1"/>
                </a:cxn>
                <a:cxn ang="0">
                  <a:pos x="T2" y="T3"/>
                </a:cxn>
                <a:cxn ang="0">
                  <a:pos x="T4" y="T5"/>
                </a:cxn>
                <a:cxn ang="0">
                  <a:pos x="T6" y="T7"/>
                </a:cxn>
                <a:cxn ang="0">
                  <a:pos x="T8" y="T9"/>
                </a:cxn>
                <a:cxn ang="0">
                  <a:pos x="T10" y="T11"/>
                </a:cxn>
                <a:cxn ang="0">
                  <a:pos x="T12" y="T13"/>
                </a:cxn>
              </a:cxnLst>
              <a:rect l="0" t="0" r="r" b="b"/>
              <a:pathLst>
                <a:path w="283" h="246">
                  <a:moveTo>
                    <a:pt x="141" y="80"/>
                  </a:moveTo>
                  <a:lnTo>
                    <a:pt x="0" y="0"/>
                  </a:lnTo>
                  <a:lnTo>
                    <a:pt x="0" y="163"/>
                  </a:lnTo>
                  <a:lnTo>
                    <a:pt x="141" y="246"/>
                  </a:lnTo>
                  <a:lnTo>
                    <a:pt x="283" y="163"/>
                  </a:lnTo>
                  <a:lnTo>
                    <a:pt x="283" y="0"/>
                  </a:lnTo>
                  <a:lnTo>
                    <a:pt x="141" y="8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2" name="Freeform 1293"/>
            <p:cNvSpPr/>
            <p:nvPr/>
          </p:nvSpPr>
          <p:spPr bwMode="auto">
            <a:xfrm>
              <a:off x="8525957" y="3253408"/>
              <a:ext cx="292557" cy="510415"/>
            </a:xfrm>
            <a:custGeom>
              <a:avLst/>
              <a:gdLst>
                <a:gd name="T0" fmla="*/ 141 w 141"/>
                <a:gd name="T1" fmla="*/ 246 h 246"/>
                <a:gd name="T2" fmla="*/ 0 w 141"/>
                <a:gd name="T3" fmla="*/ 163 h 246"/>
                <a:gd name="T4" fmla="*/ 0 w 141"/>
                <a:gd name="T5" fmla="*/ 0 h 246"/>
                <a:gd name="T6" fmla="*/ 141 w 141"/>
                <a:gd name="T7" fmla="*/ 80 h 246"/>
                <a:gd name="T8" fmla="*/ 141 w 141"/>
                <a:gd name="T9" fmla="*/ 246 h 246"/>
              </a:gdLst>
              <a:ahLst/>
              <a:cxnLst>
                <a:cxn ang="0">
                  <a:pos x="T0" y="T1"/>
                </a:cxn>
                <a:cxn ang="0">
                  <a:pos x="T2" y="T3"/>
                </a:cxn>
                <a:cxn ang="0">
                  <a:pos x="T4" y="T5"/>
                </a:cxn>
                <a:cxn ang="0">
                  <a:pos x="T6" y="T7"/>
                </a:cxn>
                <a:cxn ang="0">
                  <a:pos x="T8" y="T9"/>
                </a:cxn>
              </a:cxnLst>
              <a:rect l="0" t="0" r="r" b="b"/>
              <a:pathLst>
                <a:path w="141" h="246">
                  <a:moveTo>
                    <a:pt x="141" y="246"/>
                  </a:moveTo>
                  <a:lnTo>
                    <a:pt x="0" y="163"/>
                  </a:lnTo>
                  <a:lnTo>
                    <a:pt x="0" y="0"/>
                  </a:lnTo>
                  <a:lnTo>
                    <a:pt x="141" y="80"/>
                  </a:lnTo>
                  <a:lnTo>
                    <a:pt x="141"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3" name="Freeform 1294"/>
            <p:cNvSpPr/>
            <p:nvPr/>
          </p:nvSpPr>
          <p:spPr bwMode="auto">
            <a:xfrm>
              <a:off x="8818512" y="3255030"/>
              <a:ext cx="294631" cy="510415"/>
            </a:xfrm>
            <a:custGeom>
              <a:avLst/>
              <a:gdLst>
                <a:gd name="T0" fmla="*/ 142 w 142"/>
                <a:gd name="T1" fmla="*/ 163 h 246"/>
                <a:gd name="T2" fmla="*/ 0 w 142"/>
                <a:gd name="T3" fmla="*/ 246 h 246"/>
                <a:gd name="T4" fmla="*/ 0 w 142"/>
                <a:gd name="T5" fmla="*/ 80 h 246"/>
                <a:gd name="T6" fmla="*/ 142 w 142"/>
                <a:gd name="T7" fmla="*/ 0 h 246"/>
                <a:gd name="T8" fmla="*/ 142 w 142"/>
                <a:gd name="T9" fmla="*/ 163 h 246"/>
              </a:gdLst>
              <a:ahLst/>
              <a:cxnLst>
                <a:cxn ang="0">
                  <a:pos x="T0" y="T1"/>
                </a:cxn>
                <a:cxn ang="0">
                  <a:pos x="T2" y="T3"/>
                </a:cxn>
                <a:cxn ang="0">
                  <a:pos x="T4" y="T5"/>
                </a:cxn>
                <a:cxn ang="0">
                  <a:pos x="T6" y="T7"/>
                </a:cxn>
                <a:cxn ang="0">
                  <a:pos x="T8" y="T9"/>
                </a:cxn>
              </a:cxnLst>
              <a:rect l="0" t="0" r="r" b="b"/>
              <a:pathLst>
                <a:path w="142" h="246">
                  <a:moveTo>
                    <a:pt x="142" y="163"/>
                  </a:moveTo>
                  <a:lnTo>
                    <a:pt x="0" y="246"/>
                  </a:lnTo>
                  <a:lnTo>
                    <a:pt x="0" y="80"/>
                  </a:lnTo>
                  <a:lnTo>
                    <a:pt x="142" y="0"/>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4" name="Freeform 1295"/>
            <p:cNvSpPr/>
            <p:nvPr/>
          </p:nvSpPr>
          <p:spPr bwMode="auto">
            <a:xfrm>
              <a:off x="8528334" y="3088033"/>
              <a:ext cx="587186" cy="336127"/>
            </a:xfrm>
            <a:custGeom>
              <a:avLst/>
              <a:gdLst>
                <a:gd name="T0" fmla="*/ 141 w 283"/>
                <a:gd name="T1" fmla="*/ 162 h 162"/>
                <a:gd name="T2" fmla="*/ 0 w 283"/>
                <a:gd name="T3" fmla="*/ 82 h 162"/>
                <a:gd name="T4" fmla="*/ 141 w 283"/>
                <a:gd name="T5" fmla="*/ 0 h 162"/>
                <a:gd name="T6" fmla="*/ 283 w 283"/>
                <a:gd name="T7" fmla="*/ 82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2"/>
                  </a:lnTo>
                  <a:lnTo>
                    <a:pt x="141" y="0"/>
                  </a:lnTo>
                  <a:lnTo>
                    <a:pt x="283" y="82"/>
                  </a:lnTo>
                  <a:lnTo>
                    <a:pt x="141"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5" name="Freeform 1296"/>
            <p:cNvSpPr/>
            <p:nvPr/>
          </p:nvSpPr>
          <p:spPr bwMode="auto">
            <a:xfrm>
              <a:off x="8525954" y="3083270"/>
              <a:ext cx="587186" cy="336127"/>
            </a:xfrm>
            <a:custGeom>
              <a:avLst/>
              <a:gdLst>
                <a:gd name="T0" fmla="*/ 141 w 283"/>
                <a:gd name="T1" fmla="*/ 162 h 162"/>
                <a:gd name="T2" fmla="*/ 0 w 283"/>
                <a:gd name="T3" fmla="*/ 82 h 162"/>
                <a:gd name="T4" fmla="*/ 141 w 283"/>
                <a:gd name="T5" fmla="*/ 0 h 162"/>
                <a:gd name="T6" fmla="*/ 283 w 283"/>
                <a:gd name="T7" fmla="*/ 82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2"/>
                  </a:lnTo>
                  <a:lnTo>
                    <a:pt x="141" y="0"/>
                  </a:lnTo>
                  <a:lnTo>
                    <a:pt x="283" y="82"/>
                  </a:lnTo>
                  <a:lnTo>
                    <a:pt x="141" y="162"/>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6" name="Freeform 1299"/>
            <p:cNvSpPr/>
            <p:nvPr/>
          </p:nvSpPr>
          <p:spPr bwMode="auto">
            <a:xfrm>
              <a:off x="7374406" y="3047995"/>
              <a:ext cx="589260" cy="508342"/>
            </a:xfrm>
            <a:custGeom>
              <a:avLst/>
              <a:gdLst>
                <a:gd name="T0" fmla="*/ 142 w 284"/>
                <a:gd name="T1" fmla="*/ 83 h 245"/>
                <a:gd name="T2" fmla="*/ 0 w 284"/>
                <a:gd name="T3" fmla="*/ 0 h 245"/>
                <a:gd name="T4" fmla="*/ 0 w 284"/>
                <a:gd name="T5" fmla="*/ 165 h 245"/>
                <a:gd name="T6" fmla="*/ 142 w 284"/>
                <a:gd name="T7" fmla="*/ 245 h 245"/>
                <a:gd name="T8" fmla="*/ 284 w 284"/>
                <a:gd name="T9" fmla="*/ 165 h 245"/>
                <a:gd name="T10" fmla="*/ 284 w 284"/>
                <a:gd name="T11" fmla="*/ 0 h 245"/>
                <a:gd name="T12" fmla="*/ 142 w 284"/>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4" h="245">
                  <a:moveTo>
                    <a:pt x="142" y="83"/>
                  </a:moveTo>
                  <a:lnTo>
                    <a:pt x="0" y="0"/>
                  </a:lnTo>
                  <a:lnTo>
                    <a:pt x="0" y="165"/>
                  </a:lnTo>
                  <a:lnTo>
                    <a:pt x="142" y="245"/>
                  </a:lnTo>
                  <a:lnTo>
                    <a:pt x="284" y="165"/>
                  </a:lnTo>
                  <a:lnTo>
                    <a:pt x="284" y="0"/>
                  </a:lnTo>
                  <a:lnTo>
                    <a:pt x="142" y="83"/>
                  </a:lnTo>
                  <a:close/>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7" name="Freeform 1300"/>
            <p:cNvSpPr/>
            <p:nvPr/>
          </p:nvSpPr>
          <p:spPr bwMode="auto">
            <a:xfrm>
              <a:off x="7374406" y="3047995"/>
              <a:ext cx="589260" cy="508342"/>
            </a:xfrm>
            <a:custGeom>
              <a:avLst/>
              <a:gdLst>
                <a:gd name="T0" fmla="*/ 142 w 284"/>
                <a:gd name="T1" fmla="*/ 83 h 245"/>
                <a:gd name="T2" fmla="*/ 0 w 284"/>
                <a:gd name="T3" fmla="*/ 0 h 245"/>
                <a:gd name="T4" fmla="*/ 0 w 284"/>
                <a:gd name="T5" fmla="*/ 165 h 245"/>
                <a:gd name="T6" fmla="*/ 142 w 284"/>
                <a:gd name="T7" fmla="*/ 245 h 245"/>
                <a:gd name="T8" fmla="*/ 284 w 284"/>
                <a:gd name="T9" fmla="*/ 165 h 245"/>
                <a:gd name="T10" fmla="*/ 284 w 284"/>
                <a:gd name="T11" fmla="*/ 0 h 245"/>
                <a:gd name="T12" fmla="*/ 142 w 284"/>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4" h="245">
                  <a:moveTo>
                    <a:pt x="142" y="83"/>
                  </a:moveTo>
                  <a:lnTo>
                    <a:pt x="0" y="0"/>
                  </a:lnTo>
                  <a:lnTo>
                    <a:pt x="0" y="165"/>
                  </a:lnTo>
                  <a:lnTo>
                    <a:pt x="142" y="245"/>
                  </a:lnTo>
                  <a:lnTo>
                    <a:pt x="284" y="165"/>
                  </a:lnTo>
                  <a:lnTo>
                    <a:pt x="284" y="0"/>
                  </a:lnTo>
                  <a:lnTo>
                    <a:pt x="142" y="83"/>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8" name="Freeform 1301"/>
            <p:cNvSpPr/>
            <p:nvPr/>
          </p:nvSpPr>
          <p:spPr bwMode="auto">
            <a:xfrm>
              <a:off x="7374406" y="3047995"/>
              <a:ext cx="294630" cy="508342"/>
            </a:xfrm>
            <a:custGeom>
              <a:avLst/>
              <a:gdLst>
                <a:gd name="T0" fmla="*/ 142 w 142"/>
                <a:gd name="T1" fmla="*/ 245 h 245"/>
                <a:gd name="T2" fmla="*/ 0 w 142"/>
                <a:gd name="T3" fmla="*/ 165 h 245"/>
                <a:gd name="T4" fmla="*/ 0 w 142"/>
                <a:gd name="T5" fmla="*/ 0 h 245"/>
                <a:gd name="T6" fmla="*/ 142 w 142"/>
                <a:gd name="T7" fmla="*/ 83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3"/>
                  </a:lnTo>
                  <a:lnTo>
                    <a:pt x="142"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79" name="Freeform 1302"/>
            <p:cNvSpPr/>
            <p:nvPr/>
          </p:nvSpPr>
          <p:spPr bwMode="auto">
            <a:xfrm>
              <a:off x="7374406" y="3047995"/>
              <a:ext cx="294630" cy="508342"/>
            </a:xfrm>
            <a:custGeom>
              <a:avLst/>
              <a:gdLst>
                <a:gd name="T0" fmla="*/ 142 w 142"/>
                <a:gd name="T1" fmla="*/ 245 h 245"/>
                <a:gd name="T2" fmla="*/ 0 w 142"/>
                <a:gd name="T3" fmla="*/ 165 h 245"/>
                <a:gd name="T4" fmla="*/ 0 w 142"/>
                <a:gd name="T5" fmla="*/ 0 h 245"/>
                <a:gd name="T6" fmla="*/ 142 w 142"/>
                <a:gd name="T7" fmla="*/ 83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3"/>
                  </a:lnTo>
                  <a:lnTo>
                    <a:pt x="142" y="245"/>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0" name="Freeform 1303"/>
            <p:cNvSpPr/>
            <p:nvPr/>
          </p:nvSpPr>
          <p:spPr bwMode="auto">
            <a:xfrm>
              <a:off x="7669037" y="3047995"/>
              <a:ext cx="294630"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1" name="Freeform 1304"/>
            <p:cNvSpPr/>
            <p:nvPr/>
          </p:nvSpPr>
          <p:spPr bwMode="auto">
            <a:xfrm>
              <a:off x="7374406" y="2878163"/>
              <a:ext cx="589260" cy="344427"/>
            </a:xfrm>
            <a:custGeom>
              <a:avLst/>
              <a:gdLst>
                <a:gd name="T0" fmla="*/ 142 w 284"/>
                <a:gd name="T1" fmla="*/ 166 h 166"/>
                <a:gd name="T2" fmla="*/ 0 w 284"/>
                <a:gd name="T3" fmla="*/ 83 h 166"/>
                <a:gd name="T4" fmla="*/ 142 w 284"/>
                <a:gd name="T5" fmla="*/ 0 h 166"/>
                <a:gd name="T6" fmla="*/ 284 w 284"/>
                <a:gd name="T7" fmla="*/ 83 h 166"/>
                <a:gd name="T8" fmla="*/ 142 w 284"/>
                <a:gd name="T9" fmla="*/ 166 h 166"/>
              </a:gdLst>
              <a:ahLst/>
              <a:cxnLst>
                <a:cxn ang="0">
                  <a:pos x="T0" y="T1"/>
                </a:cxn>
                <a:cxn ang="0">
                  <a:pos x="T2" y="T3"/>
                </a:cxn>
                <a:cxn ang="0">
                  <a:pos x="T4" y="T5"/>
                </a:cxn>
                <a:cxn ang="0">
                  <a:pos x="T6" y="T7"/>
                </a:cxn>
                <a:cxn ang="0">
                  <a:pos x="T8" y="T9"/>
                </a:cxn>
              </a:cxnLst>
              <a:rect l="0" t="0" r="r" b="b"/>
              <a:pathLst>
                <a:path w="284" h="166">
                  <a:moveTo>
                    <a:pt x="142" y="166"/>
                  </a:moveTo>
                  <a:lnTo>
                    <a:pt x="0" y="83"/>
                  </a:lnTo>
                  <a:lnTo>
                    <a:pt x="142" y="0"/>
                  </a:lnTo>
                  <a:lnTo>
                    <a:pt x="284" y="83"/>
                  </a:lnTo>
                  <a:lnTo>
                    <a:pt x="142" y="16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2" name="Freeform 1307"/>
            <p:cNvSpPr/>
            <p:nvPr/>
          </p:nvSpPr>
          <p:spPr bwMode="auto">
            <a:xfrm>
              <a:off x="7756180" y="3262225"/>
              <a:ext cx="294630" cy="510415"/>
            </a:xfrm>
            <a:custGeom>
              <a:avLst/>
              <a:gdLst>
                <a:gd name="T0" fmla="*/ 142 w 142"/>
                <a:gd name="T1" fmla="*/ 246 h 246"/>
                <a:gd name="T2" fmla="*/ 0 w 142"/>
                <a:gd name="T3" fmla="*/ 163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3"/>
                  </a:lnTo>
                  <a:lnTo>
                    <a:pt x="0" y="0"/>
                  </a:lnTo>
                  <a:lnTo>
                    <a:pt x="142" y="83"/>
                  </a:lnTo>
                  <a:lnTo>
                    <a:pt x="142"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3" name="Freeform 1308"/>
            <p:cNvSpPr/>
            <p:nvPr/>
          </p:nvSpPr>
          <p:spPr bwMode="auto">
            <a:xfrm>
              <a:off x="8050810" y="3268114"/>
              <a:ext cx="298780" cy="510415"/>
            </a:xfrm>
            <a:custGeom>
              <a:avLst/>
              <a:gdLst>
                <a:gd name="T0" fmla="*/ 144 w 144"/>
                <a:gd name="T1" fmla="*/ 163 h 246"/>
                <a:gd name="T2" fmla="*/ 0 w 144"/>
                <a:gd name="T3" fmla="*/ 246 h 246"/>
                <a:gd name="T4" fmla="*/ 0 w 144"/>
                <a:gd name="T5" fmla="*/ 83 h 246"/>
                <a:gd name="T6" fmla="*/ 144 w 144"/>
                <a:gd name="T7" fmla="*/ 0 h 246"/>
                <a:gd name="T8" fmla="*/ 144 w 144"/>
                <a:gd name="T9" fmla="*/ 163 h 246"/>
              </a:gdLst>
              <a:ahLst/>
              <a:cxnLst>
                <a:cxn ang="0">
                  <a:pos x="T0" y="T1"/>
                </a:cxn>
                <a:cxn ang="0">
                  <a:pos x="T2" y="T3"/>
                </a:cxn>
                <a:cxn ang="0">
                  <a:pos x="T4" y="T5"/>
                </a:cxn>
                <a:cxn ang="0">
                  <a:pos x="T6" y="T7"/>
                </a:cxn>
                <a:cxn ang="0">
                  <a:pos x="T8" y="T9"/>
                </a:cxn>
              </a:cxnLst>
              <a:rect l="0" t="0" r="r" b="b"/>
              <a:pathLst>
                <a:path w="144" h="246">
                  <a:moveTo>
                    <a:pt x="144" y="163"/>
                  </a:moveTo>
                  <a:lnTo>
                    <a:pt x="0" y="246"/>
                  </a:lnTo>
                  <a:lnTo>
                    <a:pt x="0" y="83"/>
                  </a:lnTo>
                  <a:lnTo>
                    <a:pt x="144" y="0"/>
                  </a:lnTo>
                  <a:lnTo>
                    <a:pt x="144"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4" name="Freeform 1309"/>
            <p:cNvSpPr/>
            <p:nvPr/>
          </p:nvSpPr>
          <p:spPr bwMode="auto">
            <a:xfrm>
              <a:off x="7756180" y="3103552"/>
              <a:ext cx="593410" cy="342352"/>
            </a:xfrm>
            <a:custGeom>
              <a:avLst/>
              <a:gdLst>
                <a:gd name="T0" fmla="*/ 142 w 286"/>
                <a:gd name="T1" fmla="*/ 165 h 165"/>
                <a:gd name="T2" fmla="*/ 0 w 286"/>
                <a:gd name="T3" fmla="*/ 82 h 165"/>
                <a:gd name="T4" fmla="*/ 142 w 286"/>
                <a:gd name="T5" fmla="*/ 0 h 165"/>
                <a:gd name="T6" fmla="*/ 286 w 286"/>
                <a:gd name="T7" fmla="*/ 82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2"/>
                  </a:lnTo>
                  <a:lnTo>
                    <a:pt x="142" y="0"/>
                  </a:lnTo>
                  <a:lnTo>
                    <a:pt x="286" y="82"/>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5" name="Freeform 1312"/>
            <p:cNvSpPr/>
            <p:nvPr/>
          </p:nvSpPr>
          <p:spPr bwMode="auto">
            <a:xfrm>
              <a:off x="8137955" y="3483716"/>
              <a:ext cx="298780" cy="514565"/>
            </a:xfrm>
            <a:custGeom>
              <a:avLst/>
              <a:gdLst>
                <a:gd name="T0" fmla="*/ 144 w 144"/>
                <a:gd name="T1" fmla="*/ 248 h 248"/>
                <a:gd name="T2" fmla="*/ 0 w 144"/>
                <a:gd name="T3" fmla="*/ 165 h 248"/>
                <a:gd name="T4" fmla="*/ 0 w 144"/>
                <a:gd name="T5" fmla="*/ 0 h 248"/>
                <a:gd name="T6" fmla="*/ 144 w 144"/>
                <a:gd name="T7" fmla="*/ 83 h 248"/>
                <a:gd name="T8" fmla="*/ 144 w 144"/>
                <a:gd name="T9" fmla="*/ 248 h 248"/>
              </a:gdLst>
              <a:ahLst/>
              <a:cxnLst>
                <a:cxn ang="0">
                  <a:pos x="T0" y="T1"/>
                </a:cxn>
                <a:cxn ang="0">
                  <a:pos x="T2" y="T3"/>
                </a:cxn>
                <a:cxn ang="0">
                  <a:pos x="T4" y="T5"/>
                </a:cxn>
                <a:cxn ang="0">
                  <a:pos x="T6" y="T7"/>
                </a:cxn>
                <a:cxn ang="0">
                  <a:pos x="T8" y="T9"/>
                </a:cxn>
              </a:cxnLst>
              <a:rect l="0" t="0" r="r" b="b"/>
              <a:pathLst>
                <a:path w="144" h="248">
                  <a:moveTo>
                    <a:pt x="144" y="248"/>
                  </a:moveTo>
                  <a:lnTo>
                    <a:pt x="0" y="165"/>
                  </a:lnTo>
                  <a:lnTo>
                    <a:pt x="0" y="0"/>
                  </a:lnTo>
                  <a:lnTo>
                    <a:pt x="144" y="83"/>
                  </a:lnTo>
                  <a:lnTo>
                    <a:pt x="144"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6" name="Freeform 1313"/>
            <p:cNvSpPr/>
            <p:nvPr/>
          </p:nvSpPr>
          <p:spPr bwMode="auto">
            <a:xfrm>
              <a:off x="8436734" y="3485339"/>
              <a:ext cx="294630"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7" name="Freeform 1314"/>
            <p:cNvSpPr/>
            <p:nvPr/>
          </p:nvSpPr>
          <p:spPr bwMode="auto">
            <a:xfrm>
              <a:off x="8137955" y="3320109"/>
              <a:ext cx="593410" cy="338204"/>
            </a:xfrm>
            <a:custGeom>
              <a:avLst/>
              <a:gdLst>
                <a:gd name="T0" fmla="*/ 144 w 286"/>
                <a:gd name="T1" fmla="*/ 163 h 163"/>
                <a:gd name="T2" fmla="*/ 0 w 286"/>
                <a:gd name="T3" fmla="*/ 80 h 163"/>
                <a:gd name="T4" fmla="*/ 144 w 286"/>
                <a:gd name="T5" fmla="*/ 0 h 163"/>
                <a:gd name="T6" fmla="*/ 286 w 286"/>
                <a:gd name="T7" fmla="*/ 80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0"/>
                  </a:lnTo>
                  <a:lnTo>
                    <a:pt x="144" y="0"/>
                  </a:lnTo>
                  <a:lnTo>
                    <a:pt x="286" y="80"/>
                  </a:lnTo>
                  <a:lnTo>
                    <a:pt x="144"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8" name="Freeform 1317"/>
            <p:cNvSpPr/>
            <p:nvPr/>
          </p:nvSpPr>
          <p:spPr bwMode="auto">
            <a:xfrm>
              <a:off x="6992633" y="3282456"/>
              <a:ext cx="587186" cy="510415"/>
            </a:xfrm>
            <a:custGeom>
              <a:avLst/>
              <a:gdLst>
                <a:gd name="T0" fmla="*/ 142 w 283"/>
                <a:gd name="T1" fmla="*/ 83 h 246"/>
                <a:gd name="T2" fmla="*/ 0 w 283"/>
                <a:gd name="T3" fmla="*/ 0 h 246"/>
                <a:gd name="T4" fmla="*/ 0 w 283"/>
                <a:gd name="T5" fmla="*/ 163 h 246"/>
                <a:gd name="T6" fmla="*/ 142 w 283"/>
                <a:gd name="T7" fmla="*/ 246 h 246"/>
                <a:gd name="T8" fmla="*/ 283 w 283"/>
                <a:gd name="T9" fmla="*/ 163 h 246"/>
                <a:gd name="T10" fmla="*/ 283 w 283"/>
                <a:gd name="T11" fmla="*/ 0 h 246"/>
                <a:gd name="T12" fmla="*/ 142 w 283"/>
                <a:gd name="T13" fmla="*/ 83 h 246"/>
              </a:gdLst>
              <a:ahLst/>
              <a:cxnLst>
                <a:cxn ang="0">
                  <a:pos x="T0" y="T1"/>
                </a:cxn>
                <a:cxn ang="0">
                  <a:pos x="T2" y="T3"/>
                </a:cxn>
                <a:cxn ang="0">
                  <a:pos x="T4" y="T5"/>
                </a:cxn>
                <a:cxn ang="0">
                  <a:pos x="T6" y="T7"/>
                </a:cxn>
                <a:cxn ang="0">
                  <a:pos x="T8" y="T9"/>
                </a:cxn>
                <a:cxn ang="0">
                  <a:pos x="T10" y="T11"/>
                </a:cxn>
                <a:cxn ang="0">
                  <a:pos x="T12" y="T13"/>
                </a:cxn>
              </a:cxnLst>
              <a:rect l="0" t="0" r="r" b="b"/>
              <a:pathLst>
                <a:path w="283" h="246">
                  <a:moveTo>
                    <a:pt x="142" y="83"/>
                  </a:moveTo>
                  <a:lnTo>
                    <a:pt x="0" y="0"/>
                  </a:lnTo>
                  <a:lnTo>
                    <a:pt x="0" y="163"/>
                  </a:lnTo>
                  <a:lnTo>
                    <a:pt x="142" y="246"/>
                  </a:lnTo>
                  <a:lnTo>
                    <a:pt x="283" y="163"/>
                  </a:lnTo>
                  <a:lnTo>
                    <a:pt x="283" y="0"/>
                  </a:lnTo>
                  <a:lnTo>
                    <a:pt x="142" y="83"/>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89" name="Freeform 1318"/>
            <p:cNvSpPr/>
            <p:nvPr/>
          </p:nvSpPr>
          <p:spPr bwMode="auto">
            <a:xfrm>
              <a:off x="6992633" y="3280903"/>
              <a:ext cx="294630" cy="510415"/>
            </a:xfrm>
            <a:custGeom>
              <a:avLst/>
              <a:gdLst>
                <a:gd name="T0" fmla="*/ 142 w 142"/>
                <a:gd name="T1" fmla="*/ 246 h 246"/>
                <a:gd name="T2" fmla="*/ 0 w 142"/>
                <a:gd name="T3" fmla="*/ 163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3"/>
                  </a:lnTo>
                  <a:lnTo>
                    <a:pt x="0" y="0"/>
                  </a:lnTo>
                  <a:lnTo>
                    <a:pt x="142" y="83"/>
                  </a:lnTo>
                  <a:lnTo>
                    <a:pt x="142"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0" name="Freeform 1319"/>
            <p:cNvSpPr/>
            <p:nvPr/>
          </p:nvSpPr>
          <p:spPr bwMode="auto">
            <a:xfrm>
              <a:off x="7287262" y="3282456"/>
              <a:ext cx="292557" cy="510415"/>
            </a:xfrm>
            <a:custGeom>
              <a:avLst/>
              <a:gdLst>
                <a:gd name="T0" fmla="*/ 141 w 141"/>
                <a:gd name="T1" fmla="*/ 163 h 246"/>
                <a:gd name="T2" fmla="*/ 0 w 141"/>
                <a:gd name="T3" fmla="*/ 246 h 246"/>
                <a:gd name="T4" fmla="*/ 0 w 141"/>
                <a:gd name="T5" fmla="*/ 83 h 246"/>
                <a:gd name="T6" fmla="*/ 141 w 141"/>
                <a:gd name="T7" fmla="*/ 0 h 246"/>
                <a:gd name="T8" fmla="*/ 141 w 141"/>
                <a:gd name="T9" fmla="*/ 163 h 246"/>
              </a:gdLst>
              <a:ahLst/>
              <a:cxnLst>
                <a:cxn ang="0">
                  <a:pos x="T0" y="T1"/>
                </a:cxn>
                <a:cxn ang="0">
                  <a:pos x="T2" y="T3"/>
                </a:cxn>
                <a:cxn ang="0">
                  <a:pos x="T4" y="T5"/>
                </a:cxn>
                <a:cxn ang="0">
                  <a:pos x="T6" y="T7"/>
                </a:cxn>
                <a:cxn ang="0">
                  <a:pos x="T8" y="T9"/>
                </a:cxn>
              </a:cxnLst>
              <a:rect l="0" t="0" r="r" b="b"/>
              <a:pathLst>
                <a:path w="141" h="246">
                  <a:moveTo>
                    <a:pt x="141" y="163"/>
                  </a:moveTo>
                  <a:lnTo>
                    <a:pt x="0" y="246"/>
                  </a:lnTo>
                  <a:lnTo>
                    <a:pt x="0" y="83"/>
                  </a:lnTo>
                  <a:lnTo>
                    <a:pt x="141" y="0"/>
                  </a:lnTo>
                  <a:lnTo>
                    <a:pt x="141"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1" name="Freeform 1320"/>
            <p:cNvSpPr/>
            <p:nvPr/>
          </p:nvSpPr>
          <p:spPr bwMode="auto">
            <a:xfrm>
              <a:off x="6990252" y="3117080"/>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2" name="Freeform 1321"/>
            <p:cNvSpPr/>
            <p:nvPr/>
          </p:nvSpPr>
          <p:spPr bwMode="auto">
            <a:xfrm>
              <a:off x="6992632" y="3112317"/>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3" name="Freeform 1325"/>
            <p:cNvSpPr/>
            <p:nvPr/>
          </p:nvSpPr>
          <p:spPr bwMode="auto">
            <a:xfrm>
              <a:off x="7374407" y="3499864"/>
              <a:ext cx="294630" cy="514565"/>
            </a:xfrm>
            <a:custGeom>
              <a:avLst/>
              <a:gdLst>
                <a:gd name="T0" fmla="*/ 142 w 142"/>
                <a:gd name="T1" fmla="*/ 248 h 248"/>
                <a:gd name="T2" fmla="*/ 0 w 142"/>
                <a:gd name="T3" fmla="*/ 165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3"/>
                  </a:lnTo>
                  <a:lnTo>
                    <a:pt x="142"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4" name="Freeform 1326"/>
            <p:cNvSpPr/>
            <p:nvPr/>
          </p:nvSpPr>
          <p:spPr bwMode="auto">
            <a:xfrm>
              <a:off x="7669037" y="3498241"/>
              <a:ext cx="294630"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5" name="Freeform 1327"/>
            <p:cNvSpPr/>
            <p:nvPr/>
          </p:nvSpPr>
          <p:spPr bwMode="auto">
            <a:xfrm>
              <a:off x="7374407" y="3334634"/>
              <a:ext cx="589260" cy="338204"/>
            </a:xfrm>
            <a:custGeom>
              <a:avLst/>
              <a:gdLst>
                <a:gd name="T0" fmla="*/ 142 w 284"/>
                <a:gd name="T1" fmla="*/ 163 h 163"/>
                <a:gd name="T2" fmla="*/ 0 w 284"/>
                <a:gd name="T3" fmla="*/ 80 h 163"/>
                <a:gd name="T4" fmla="*/ 142 w 284"/>
                <a:gd name="T5" fmla="*/ 0 h 163"/>
                <a:gd name="T6" fmla="*/ 284 w 284"/>
                <a:gd name="T7" fmla="*/ 80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0"/>
                  </a:lnTo>
                  <a:lnTo>
                    <a:pt x="142" y="0"/>
                  </a:lnTo>
                  <a:lnTo>
                    <a:pt x="284" y="80"/>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6" name="Freeform 1330"/>
            <p:cNvSpPr/>
            <p:nvPr/>
          </p:nvSpPr>
          <p:spPr bwMode="auto">
            <a:xfrm>
              <a:off x="8687793" y="3481222"/>
              <a:ext cx="294630"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7" name="Freeform 1331"/>
            <p:cNvSpPr/>
            <p:nvPr/>
          </p:nvSpPr>
          <p:spPr bwMode="auto">
            <a:xfrm>
              <a:off x="8050812" y="3714061"/>
              <a:ext cx="298780" cy="510416"/>
            </a:xfrm>
            <a:custGeom>
              <a:avLst/>
              <a:gdLst>
                <a:gd name="T0" fmla="*/ 144 w 144"/>
                <a:gd name="T1" fmla="*/ 166 h 246"/>
                <a:gd name="T2" fmla="*/ 0 w 144"/>
                <a:gd name="T3" fmla="*/ 246 h 246"/>
                <a:gd name="T4" fmla="*/ 0 w 144"/>
                <a:gd name="T5" fmla="*/ 83 h 246"/>
                <a:gd name="T6" fmla="*/ 144 w 144"/>
                <a:gd name="T7" fmla="*/ 0 h 246"/>
                <a:gd name="T8" fmla="*/ 144 w 144"/>
                <a:gd name="T9" fmla="*/ 166 h 246"/>
              </a:gdLst>
              <a:ahLst/>
              <a:cxnLst>
                <a:cxn ang="0">
                  <a:pos x="T0" y="T1"/>
                </a:cxn>
                <a:cxn ang="0">
                  <a:pos x="T2" y="T3"/>
                </a:cxn>
                <a:cxn ang="0">
                  <a:pos x="T4" y="T5"/>
                </a:cxn>
                <a:cxn ang="0">
                  <a:pos x="T6" y="T7"/>
                </a:cxn>
                <a:cxn ang="0">
                  <a:pos x="T8" y="T9"/>
                </a:cxn>
              </a:cxnLst>
              <a:rect l="0" t="0" r="r" b="b"/>
              <a:pathLst>
                <a:path w="144" h="246">
                  <a:moveTo>
                    <a:pt x="144" y="166"/>
                  </a:moveTo>
                  <a:lnTo>
                    <a:pt x="0" y="246"/>
                  </a:lnTo>
                  <a:lnTo>
                    <a:pt x="0" y="83"/>
                  </a:lnTo>
                  <a:lnTo>
                    <a:pt x="144" y="0"/>
                  </a:lnTo>
                  <a:lnTo>
                    <a:pt x="144" y="166"/>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8" name="Freeform 1332"/>
            <p:cNvSpPr/>
            <p:nvPr/>
          </p:nvSpPr>
          <p:spPr bwMode="auto">
            <a:xfrm>
              <a:off x="7756181" y="3548716"/>
              <a:ext cx="593410" cy="342352"/>
            </a:xfrm>
            <a:custGeom>
              <a:avLst/>
              <a:gdLst>
                <a:gd name="T0" fmla="*/ 142 w 286"/>
                <a:gd name="T1" fmla="*/ 165 h 165"/>
                <a:gd name="T2" fmla="*/ 0 w 286"/>
                <a:gd name="T3" fmla="*/ 82 h 165"/>
                <a:gd name="T4" fmla="*/ 142 w 286"/>
                <a:gd name="T5" fmla="*/ 0 h 165"/>
                <a:gd name="T6" fmla="*/ 286 w 286"/>
                <a:gd name="T7" fmla="*/ 82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2"/>
                  </a:lnTo>
                  <a:lnTo>
                    <a:pt x="142" y="0"/>
                  </a:lnTo>
                  <a:lnTo>
                    <a:pt x="286" y="82"/>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199" name="Freeform 1335"/>
            <p:cNvSpPr/>
            <p:nvPr/>
          </p:nvSpPr>
          <p:spPr bwMode="auto">
            <a:xfrm>
              <a:off x="8619322" y="3141364"/>
              <a:ext cx="400448" cy="230310"/>
            </a:xfrm>
            <a:custGeom>
              <a:avLst/>
              <a:gdLst>
                <a:gd name="T0" fmla="*/ 96 w 193"/>
                <a:gd name="T1" fmla="*/ 0 h 111"/>
                <a:gd name="T2" fmla="*/ 0 w 193"/>
                <a:gd name="T3" fmla="*/ 54 h 111"/>
                <a:gd name="T4" fmla="*/ 96 w 193"/>
                <a:gd name="T5" fmla="*/ 111 h 111"/>
                <a:gd name="T6" fmla="*/ 193 w 193"/>
                <a:gd name="T7" fmla="*/ 54 h 111"/>
                <a:gd name="T8" fmla="*/ 96 w 193"/>
                <a:gd name="T9" fmla="*/ 0 h 111"/>
              </a:gdLst>
              <a:ahLst/>
              <a:cxnLst>
                <a:cxn ang="0">
                  <a:pos x="T0" y="T1"/>
                </a:cxn>
                <a:cxn ang="0">
                  <a:pos x="T2" y="T3"/>
                </a:cxn>
                <a:cxn ang="0">
                  <a:pos x="T4" y="T5"/>
                </a:cxn>
                <a:cxn ang="0">
                  <a:pos x="T6" y="T7"/>
                </a:cxn>
                <a:cxn ang="0">
                  <a:pos x="T8" y="T9"/>
                </a:cxn>
              </a:cxnLst>
              <a:rect l="0" t="0" r="r" b="b"/>
              <a:pathLst>
                <a:path w="193" h="111">
                  <a:moveTo>
                    <a:pt x="96" y="0"/>
                  </a:moveTo>
                  <a:lnTo>
                    <a:pt x="0" y="54"/>
                  </a:lnTo>
                  <a:lnTo>
                    <a:pt x="96" y="111"/>
                  </a:lnTo>
                  <a:lnTo>
                    <a:pt x="193" y="54"/>
                  </a:lnTo>
                  <a:lnTo>
                    <a:pt x="96" y="0"/>
                  </a:lnTo>
                </a:path>
              </a:pathLst>
            </a:custGeom>
            <a:grpFill/>
            <a:ln w="9525">
              <a:gradFill>
                <a:gsLst>
                  <a:gs pos="0">
                    <a:schemeClr val="accent1">
                      <a:lumMod val="5000"/>
                      <a:lumOff val="95000"/>
                      <a:alpha val="5000"/>
                    </a:schemeClr>
                  </a:gs>
                  <a:gs pos="100000">
                    <a:schemeClr val="accent1">
                      <a:lumMod val="45000"/>
                      <a:lumOff val="55000"/>
                      <a:alpha val="5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0" name="Freeform 1339"/>
            <p:cNvSpPr/>
            <p:nvPr/>
          </p:nvSpPr>
          <p:spPr bwMode="auto">
            <a:xfrm>
              <a:off x="7756181" y="2360729"/>
              <a:ext cx="294630" cy="508342"/>
            </a:xfrm>
            <a:custGeom>
              <a:avLst/>
              <a:gdLst>
                <a:gd name="T0" fmla="*/ 142 w 142"/>
                <a:gd name="T1" fmla="*/ 245 h 245"/>
                <a:gd name="T2" fmla="*/ 0 w 142"/>
                <a:gd name="T3" fmla="*/ 165 h 245"/>
                <a:gd name="T4" fmla="*/ 0 w 142"/>
                <a:gd name="T5" fmla="*/ 0 h 245"/>
                <a:gd name="T6" fmla="*/ 142 w 142"/>
                <a:gd name="T7" fmla="*/ 82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2"/>
                  </a:lnTo>
                  <a:lnTo>
                    <a:pt x="142"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1" name="Freeform 1340"/>
            <p:cNvSpPr/>
            <p:nvPr/>
          </p:nvSpPr>
          <p:spPr bwMode="auto">
            <a:xfrm>
              <a:off x="8050812" y="2363290"/>
              <a:ext cx="298780" cy="508342"/>
            </a:xfrm>
            <a:custGeom>
              <a:avLst/>
              <a:gdLst>
                <a:gd name="T0" fmla="*/ 144 w 144"/>
                <a:gd name="T1" fmla="*/ 165 h 245"/>
                <a:gd name="T2" fmla="*/ 0 w 144"/>
                <a:gd name="T3" fmla="*/ 245 h 245"/>
                <a:gd name="T4" fmla="*/ 0 w 144"/>
                <a:gd name="T5" fmla="*/ 82 h 245"/>
                <a:gd name="T6" fmla="*/ 144 w 144"/>
                <a:gd name="T7" fmla="*/ 0 h 245"/>
                <a:gd name="T8" fmla="*/ 144 w 144"/>
                <a:gd name="T9" fmla="*/ 165 h 245"/>
              </a:gdLst>
              <a:ahLst/>
              <a:cxnLst>
                <a:cxn ang="0">
                  <a:pos x="T0" y="T1"/>
                </a:cxn>
                <a:cxn ang="0">
                  <a:pos x="T2" y="T3"/>
                </a:cxn>
                <a:cxn ang="0">
                  <a:pos x="T4" y="T5"/>
                </a:cxn>
                <a:cxn ang="0">
                  <a:pos x="T6" y="T7"/>
                </a:cxn>
                <a:cxn ang="0">
                  <a:pos x="T8" y="T9"/>
                </a:cxn>
              </a:cxnLst>
              <a:rect l="0" t="0" r="r" b="b"/>
              <a:pathLst>
                <a:path w="144" h="245">
                  <a:moveTo>
                    <a:pt x="144" y="165"/>
                  </a:moveTo>
                  <a:lnTo>
                    <a:pt x="0" y="245"/>
                  </a:lnTo>
                  <a:lnTo>
                    <a:pt x="0" y="82"/>
                  </a:lnTo>
                  <a:lnTo>
                    <a:pt x="144" y="0"/>
                  </a:lnTo>
                  <a:lnTo>
                    <a:pt x="144"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2" name="Freeform 1341"/>
            <p:cNvSpPr/>
            <p:nvPr/>
          </p:nvSpPr>
          <p:spPr bwMode="auto">
            <a:xfrm>
              <a:off x="7756181" y="2191075"/>
              <a:ext cx="593410" cy="342352"/>
            </a:xfrm>
            <a:custGeom>
              <a:avLst/>
              <a:gdLst>
                <a:gd name="T0" fmla="*/ 142 w 286"/>
                <a:gd name="T1" fmla="*/ 165 h 165"/>
                <a:gd name="T2" fmla="*/ 0 w 286"/>
                <a:gd name="T3" fmla="*/ 83 h 165"/>
                <a:gd name="T4" fmla="*/ 142 w 286"/>
                <a:gd name="T5" fmla="*/ 0 h 165"/>
                <a:gd name="T6" fmla="*/ 286 w 286"/>
                <a:gd name="T7" fmla="*/ 83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3"/>
                  </a:lnTo>
                  <a:lnTo>
                    <a:pt x="142" y="0"/>
                  </a:lnTo>
                  <a:lnTo>
                    <a:pt x="286" y="83"/>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3" name="Freeform 1344"/>
            <p:cNvSpPr/>
            <p:nvPr/>
          </p:nvSpPr>
          <p:spPr bwMode="auto">
            <a:xfrm>
              <a:off x="8137955" y="2580663"/>
              <a:ext cx="298780" cy="508341"/>
            </a:xfrm>
            <a:custGeom>
              <a:avLst/>
              <a:gdLst>
                <a:gd name="T0" fmla="*/ 144 w 144"/>
                <a:gd name="T1" fmla="*/ 245 h 245"/>
                <a:gd name="T2" fmla="*/ 0 w 144"/>
                <a:gd name="T3" fmla="*/ 163 h 245"/>
                <a:gd name="T4" fmla="*/ 0 w 144"/>
                <a:gd name="T5" fmla="*/ 0 h 245"/>
                <a:gd name="T6" fmla="*/ 144 w 144"/>
                <a:gd name="T7" fmla="*/ 80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3"/>
                  </a:lnTo>
                  <a:lnTo>
                    <a:pt x="0" y="0"/>
                  </a:lnTo>
                  <a:lnTo>
                    <a:pt x="144" y="80"/>
                  </a:lnTo>
                  <a:lnTo>
                    <a:pt x="144"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4" name="Freeform 1345"/>
            <p:cNvSpPr/>
            <p:nvPr/>
          </p:nvSpPr>
          <p:spPr bwMode="auto">
            <a:xfrm>
              <a:off x="8436735" y="2583223"/>
              <a:ext cx="294630" cy="508341"/>
            </a:xfrm>
            <a:custGeom>
              <a:avLst/>
              <a:gdLst>
                <a:gd name="T0" fmla="*/ 142 w 142"/>
                <a:gd name="T1" fmla="*/ 163 h 245"/>
                <a:gd name="T2" fmla="*/ 0 w 142"/>
                <a:gd name="T3" fmla="*/ 245 h 245"/>
                <a:gd name="T4" fmla="*/ 0 w 142"/>
                <a:gd name="T5" fmla="*/ 80 h 245"/>
                <a:gd name="T6" fmla="*/ 142 w 142"/>
                <a:gd name="T7" fmla="*/ 0 h 245"/>
                <a:gd name="T8" fmla="*/ 142 w 142"/>
                <a:gd name="T9" fmla="*/ 163 h 245"/>
              </a:gdLst>
              <a:ahLst/>
              <a:cxnLst>
                <a:cxn ang="0">
                  <a:pos x="T0" y="T1"/>
                </a:cxn>
                <a:cxn ang="0">
                  <a:pos x="T2" y="T3"/>
                </a:cxn>
                <a:cxn ang="0">
                  <a:pos x="T4" y="T5"/>
                </a:cxn>
                <a:cxn ang="0">
                  <a:pos x="T6" y="T7"/>
                </a:cxn>
                <a:cxn ang="0">
                  <a:pos x="T8" y="T9"/>
                </a:cxn>
              </a:cxnLst>
              <a:rect l="0" t="0" r="r" b="b"/>
              <a:pathLst>
                <a:path w="142" h="245">
                  <a:moveTo>
                    <a:pt x="142" y="163"/>
                  </a:moveTo>
                  <a:lnTo>
                    <a:pt x="0" y="245"/>
                  </a:lnTo>
                  <a:lnTo>
                    <a:pt x="0" y="80"/>
                  </a:lnTo>
                  <a:lnTo>
                    <a:pt x="142" y="0"/>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5" name="Freeform 1346"/>
            <p:cNvSpPr/>
            <p:nvPr/>
          </p:nvSpPr>
          <p:spPr bwMode="auto">
            <a:xfrm>
              <a:off x="8140337" y="2413393"/>
              <a:ext cx="593410" cy="338204"/>
            </a:xfrm>
            <a:custGeom>
              <a:avLst/>
              <a:gdLst>
                <a:gd name="T0" fmla="*/ 144 w 286"/>
                <a:gd name="T1" fmla="*/ 163 h 163"/>
                <a:gd name="T2" fmla="*/ 0 w 286"/>
                <a:gd name="T3" fmla="*/ 83 h 163"/>
                <a:gd name="T4" fmla="*/ 144 w 286"/>
                <a:gd name="T5" fmla="*/ 0 h 163"/>
                <a:gd name="T6" fmla="*/ 286 w 286"/>
                <a:gd name="T7" fmla="*/ 83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3"/>
                  </a:lnTo>
                  <a:lnTo>
                    <a:pt x="144" y="0"/>
                  </a:lnTo>
                  <a:lnTo>
                    <a:pt x="286" y="83"/>
                  </a:lnTo>
                  <a:lnTo>
                    <a:pt x="144"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6" name="Freeform 1349"/>
            <p:cNvSpPr/>
            <p:nvPr/>
          </p:nvSpPr>
          <p:spPr bwMode="auto">
            <a:xfrm>
              <a:off x="8525954" y="2799011"/>
              <a:ext cx="292556" cy="514565"/>
            </a:xfrm>
            <a:custGeom>
              <a:avLst/>
              <a:gdLst>
                <a:gd name="T0" fmla="*/ 141 w 141"/>
                <a:gd name="T1" fmla="*/ 248 h 248"/>
                <a:gd name="T2" fmla="*/ 0 w 141"/>
                <a:gd name="T3" fmla="*/ 165 h 248"/>
                <a:gd name="T4" fmla="*/ 0 w 141"/>
                <a:gd name="T5" fmla="*/ 0 h 248"/>
                <a:gd name="T6" fmla="*/ 141 w 141"/>
                <a:gd name="T7" fmla="*/ 82 h 248"/>
                <a:gd name="T8" fmla="*/ 141 w 141"/>
                <a:gd name="T9" fmla="*/ 248 h 248"/>
              </a:gdLst>
              <a:ahLst/>
              <a:cxnLst>
                <a:cxn ang="0">
                  <a:pos x="T0" y="T1"/>
                </a:cxn>
                <a:cxn ang="0">
                  <a:pos x="T2" y="T3"/>
                </a:cxn>
                <a:cxn ang="0">
                  <a:pos x="T4" y="T5"/>
                </a:cxn>
                <a:cxn ang="0">
                  <a:pos x="T6" y="T7"/>
                </a:cxn>
                <a:cxn ang="0">
                  <a:pos x="T8" y="T9"/>
                </a:cxn>
              </a:cxnLst>
              <a:rect l="0" t="0" r="r" b="b"/>
              <a:pathLst>
                <a:path w="141" h="248">
                  <a:moveTo>
                    <a:pt x="141" y="248"/>
                  </a:moveTo>
                  <a:lnTo>
                    <a:pt x="0" y="165"/>
                  </a:lnTo>
                  <a:lnTo>
                    <a:pt x="0" y="0"/>
                  </a:lnTo>
                  <a:lnTo>
                    <a:pt x="141" y="82"/>
                  </a:lnTo>
                  <a:lnTo>
                    <a:pt x="141"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7" name="Freeform 1350"/>
            <p:cNvSpPr/>
            <p:nvPr/>
          </p:nvSpPr>
          <p:spPr bwMode="auto">
            <a:xfrm>
              <a:off x="8818509" y="2796450"/>
              <a:ext cx="294630" cy="514565"/>
            </a:xfrm>
            <a:custGeom>
              <a:avLst/>
              <a:gdLst>
                <a:gd name="T0" fmla="*/ 142 w 142"/>
                <a:gd name="T1" fmla="*/ 165 h 248"/>
                <a:gd name="T2" fmla="*/ 0 w 142"/>
                <a:gd name="T3" fmla="*/ 248 h 248"/>
                <a:gd name="T4" fmla="*/ 0 w 142"/>
                <a:gd name="T5" fmla="*/ 82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2"/>
                  </a:lnTo>
                  <a:lnTo>
                    <a:pt x="142" y="0"/>
                  </a:lnTo>
                  <a:lnTo>
                    <a:pt x="142"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08" name="Freeform 1351"/>
            <p:cNvSpPr/>
            <p:nvPr/>
          </p:nvSpPr>
          <p:spPr bwMode="auto">
            <a:xfrm>
              <a:off x="8525952" y="2633021"/>
              <a:ext cx="587186" cy="336127"/>
            </a:xfrm>
            <a:custGeom>
              <a:avLst/>
              <a:gdLst>
                <a:gd name="T0" fmla="*/ 141 w 283"/>
                <a:gd name="T1" fmla="*/ 162 h 162"/>
                <a:gd name="T2" fmla="*/ 0 w 283"/>
                <a:gd name="T3" fmla="*/ 80 h 162"/>
                <a:gd name="T4" fmla="*/ 141 w 283"/>
                <a:gd name="T5" fmla="*/ 0 h 162"/>
                <a:gd name="T6" fmla="*/ 283 w 283"/>
                <a:gd name="T7" fmla="*/ 80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0"/>
                  </a:lnTo>
                  <a:lnTo>
                    <a:pt x="141" y="0"/>
                  </a:lnTo>
                  <a:lnTo>
                    <a:pt x="283" y="80"/>
                  </a:lnTo>
                  <a:lnTo>
                    <a:pt x="141"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209" name="Freeform 1354"/>
            <p:cNvSpPr/>
            <p:nvPr/>
          </p:nvSpPr>
          <p:spPr bwMode="auto">
            <a:xfrm>
              <a:off x="7374405" y="2597751"/>
              <a:ext cx="294630" cy="508342"/>
            </a:xfrm>
            <a:custGeom>
              <a:avLst/>
              <a:gdLst>
                <a:gd name="T0" fmla="*/ 142 w 142"/>
                <a:gd name="T1" fmla="*/ 245 h 245"/>
                <a:gd name="T2" fmla="*/ 0 w 142"/>
                <a:gd name="T3" fmla="*/ 163 h 245"/>
                <a:gd name="T4" fmla="*/ 0 w 142"/>
                <a:gd name="T5" fmla="*/ 0 h 245"/>
                <a:gd name="T6" fmla="*/ 142 w 142"/>
                <a:gd name="T7" fmla="*/ 80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3"/>
                  </a:lnTo>
                  <a:lnTo>
                    <a:pt x="0" y="0"/>
                  </a:lnTo>
                  <a:lnTo>
                    <a:pt x="142" y="80"/>
                  </a:lnTo>
                  <a:lnTo>
                    <a:pt x="142" y="24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0" name="Freeform 1355"/>
            <p:cNvSpPr/>
            <p:nvPr/>
          </p:nvSpPr>
          <p:spPr bwMode="auto">
            <a:xfrm>
              <a:off x="7669035" y="2595189"/>
              <a:ext cx="294630" cy="508342"/>
            </a:xfrm>
            <a:custGeom>
              <a:avLst/>
              <a:gdLst>
                <a:gd name="T0" fmla="*/ 142 w 142"/>
                <a:gd name="T1" fmla="*/ 163 h 245"/>
                <a:gd name="T2" fmla="*/ 0 w 142"/>
                <a:gd name="T3" fmla="*/ 245 h 245"/>
                <a:gd name="T4" fmla="*/ 0 w 142"/>
                <a:gd name="T5" fmla="*/ 80 h 245"/>
                <a:gd name="T6" fmla="*/ 142 w 142"/>
                <a:gd name="T7" fmla="*/ 0 h 245"/>
                <a:gd name="T8" fmla="*/ 142 w 142"/>
                <a:gd name="T9" fmla="*/ 163 h 245"/>
              </a:gdLst>
              <a:ahLst/>
              <a:cxnLst>
                <a:cxn ang="0">
                  <a:pos x="T0" y="T1"/>
                </a:cxn>
                <a:cxn ang="0">
                  <a:pos x="T2" y="T3"/>
                </a:cxn>
                <a:cxn ang="0">
                  <a:pos x="T4" y="T5"/>
                </a:cxn>
                <a:cxn ang="0">
                  <a:pos x="T6" y="T7"/>
                </a:cxn>
                <a:cxn ang="0">
                  <a:pos x="T8" y="T9"/>
                </a:cxn>
              </a:cxnLst>
              <a:rect l="0" t="0" r="r" b="b"/>
              <a:pathLst>
                <a:path w="142" h="245">
                  <a:moveTo>
                    <a:pt x="142" y="163"/>
                  </a:moveTo>
                  <a:lnTo>
                    <a:pt x="0" y="245"/>
                  </a:lnTo>
                  <a:lnTo>
                    <a:pt x="0" y="80"/>
                  </a:lnTo>
                  <a:lnTo>
                    <a:pt x="142" y="0"/>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1" name="Freeform 1356"/>
            <p:cNvSpPr/>
            <p:nvPr/>
          </p:nvSpPr>
          <p:spPr bwMode="auto">
            <a:xfrm>
              <a:off x="7374406" y="2427914"/>
              <a:ext cx="589260" cy="338204"/>
            </a:xfrm>
            <a:custGeom>
              <a:avLst/>
              <a:gdLst>
                <a:gd name="T0" fmla="*/ 142 w 284"/>
                <a:gd name="T1" fmla="*/ 163 h 163"/>
                <a:gd name="T2" fmla="*/ 0 w 284"/>
                <a:gd name="T3" fmla="*/ 83 h 163"/>
                <a:gd name="T4" fmla="*/ 142 w 284"/>
                <a:gd name="T5" fmla="*/ 0 h 163"/>
                <a:gd name="T6" fmla="*/ 284 w 284"/>
                <a:gd name="T7" fmla="*/ 83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3"/>
                  </a:lnTo>
                  <a:lnTo>
                    <a:pt x="142" y="0"/>
                  </a:lnTo>
                  <a:lnTo>
                    <a:pt x="284" y="83"/>
                  </a:lnTo>
                  <a:lnTo>
                    <a:pt x="142" y="163"/>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2" name="Freeform 1359"/>
            <p:cNvSpPr/>
            <p:nvPr/>
          </p:nvSpPr>
          <p:spPr bwMode="auto">
            <a:xfrm>
              <a:off x="6992626" y="2824881"/>
              <a:ext cx="294630" cy="514565"/>
            </a:xfrm>
            <a:custGeom>
              <a:avLst/>
              <a:gdLst>
                <a:gd name="T0" fmla="*/ 142 w 142"/>
                <a:gd name="T1" fmla="*/ 248 h 248"/>
                <a:gd name="T2" fmla="*/ 0 w 142"/>
                <a:gd name="T3" fmla="*/ 165 h 248"/>
                <a:gd name="T4" fmla="*/ 0 w 142"/>
                <a:gd name="T5" fmla="*/ 0 h 248"/>
                <a:gd name="T6" fmla="*/ 142 w 142"/>
                <a:gd name="T7" fmla="*/ 82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2"/>
                  </a:lnTo>
                  <a:lnTo>
                    <a:pt x="142" y="248"/>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3" name="Freeform 1360"/>
            <p:cNvSpPr/>
            <p:nvPr/>
          </p:nvSpPr>
          <p:spPr bwMode="auto">
            <a:xfrm>
              <a:off x="7287257" y="2825495"/>
              <a:ext cx="292556" cy="514564"/>
            </a:xfrm>
            <a:custGeom>
              <a:avLst/>
              <a:gdLst>
                <a:gd name="T0" fmla="*/ 141 w 141"/>
                <a:gd name="T1" fmla="*/ 165 h 248"/>
                <a:gd name="T2" fmla="*/ 0 w 141"/>
                <a:gd name="T3" fmla="*/ 248 h 248"/>
                <a:gd name="T4" fmla="*/ 0 w 141"/>
                <a:gd name="T5" fmla="*/ 82 h 248"/>
                <a:gd name="T6" fmla="*/ 141 w 141"/>
                <a:gd name="T7" fmla="*/ 0 h 248"/>
                <a:gd name="T8" fmla="*/ 141 w 141"/>
                <a:gd name="T9" fmla="*/ 165 h 248"/>
              </a:gdLst>
              <a:ahLst/>
              <a:cxnLst>
                <a:cxn ang="0">
                  <a:pos x="T0" y="T1"/>
                </a:cxn>
                <a:cxn ang="0">
                  <a:pos x="T2" y="T3"/>
                </a:cxn>
                <a:cxn ang="0">
                  <a:pos x="T4" y="T5"/>
                </a:cxn>
                <a:cxn ang="0">
                  <a:pos x="T6" y="T7"/>
                </a:cxn>
                <a:cxn ang="0">
                  <a:pos x="T8" y="T9"/>
                </a:cxn>
              </a:cxnLst>
              <a:rect l="0" t="0" r="r" b="b"/>
              <a:pathLst>
                <a:path w="141" h="248">
                  <a:moveTo>
                    <a:pt x="141" y="165"/>
                  </a:moveTo>
                  <a:lnTo>
                    <a:pt x="0" y="248"/>
                  </a:lnTo>
                  <a:lnTo>
                    <a:pt x="0" y="82"/>
                  </a:lnTo>
                  <a:lnTo>
                    <a:pt x="141" y="0"/>
                  </a:lnTo>
                  <a:lnTo>
                    <a:pt x="141" y="165"/>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214" name="Freeform 1361"/>
            <p:cNvSpPr/>
            <p:nvPr/>
          </p:nvSpPr>
          <p:spPr bwMode="auto">
            <a:xfrm>
              <a:off x="6992630" y="2662067"/>
              <a:ext cx="587186" cy="336127"/>
            </a:xfrm>
            <a:custGeom>
              <a:avLst/>
              <a:gdLst>
                <a:gd name="T0" fmla="*/ 142 w 283"/>
                <a:gd name="T1" fmla="*/ 162 h 162"/>
                <a:gd name="T2" fmla="*/ 0 w 283"/>
                <a:gd name="T3" fmla="*/ 80 h 162"/>
                <a:gd name="T4" fmla="*/ 142 w 283"/>
                <a:gd name="T5" fmla="*/ 0 h 162"/>
                <a:gd name="T6" fmla="*/ 283 w 283"/>
                <a:gd name="T7" fmla="*/ 80 h 162"/>
                <a:gd name="T8" fmla="*/ 142 w 283"/>
                <a:gd name="T9" fmla="*/ 162 h 162"/>
              </a:gdLst>
              <a:ahLst/>
              <a:cxnLst>
                <a:cxn ang="0">
                  <a:pos x="T0" y="T1"/>
                </a:cxn>
                <a:cxn ang="0">
                  <a:pos x="T2" y="T3"/>
                </a:cxn>
                <a:cxn ang="0">
                  <a:pos x="T4" y="T5"/>
                </a:cxn>
                <a:cxn ang="0">
                  <a:pos x="T6" y="T7"/>
                </a:cxn>
                <a:cxn ang="0">
                  <a:pos x="T8" y="T9"/>
                </a:cxn>
              </a:cxnLst>
              <a:rect l="0" t="0" r="r" b="b"/>
              <a:pathLst>
                <a:path w="283" h="162">
                  <a:moveTo>
                    <a:pt x="142" y="162"/>
                  </a:moveTo>
                  <a:lnTo>
                    <a:pt x="0" y="80"/>
                  </a:lnTo>
                  <a:lnTo>
                    <a:pt x="142" y="0"/>
                  </a:lnTo>
                  <a:lnTo>
                    <a:pt x="283" y="80"/>
                  </a:lnTo>
                  <a:lnTo>
                    <a:pt x="142" y="162"/>
                  </a:lnTo>
                  <a:close/>
                </a:path>
              </a:pathLst>
            </a:custGeom>
            <a:grpFill/>
            <a:ln>
              <a:gradFill>
                <a:gsLst>
                  <a:gs pos="0">
                    <a:schemeClr val="accent1">
                      <a:lumMod val="5000"/>
                      <a:lumOff val="95000"/>
                      <a:alpha val="5000"/>
                    </a:schemeClr>
                  </a:gs>
                  <a:gs pos="100000">
                    <a:schemeClr val="accent1">
                      <a:lumMod val="45000"/>
                      <a:lumOff val="55000"/>
                      <a:alpha val="5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2" name="组合 1"/>
          <p:cNvGrpSpPr/>
          <p:nvPr userDrawn="1"/>
        </p:nvGrpSpPr>
        <p:grpSpPr>
          <a:xfrm>
            <a:off x="5860800" y="259200"/>
            <a:ext cx="7802226" cy="6257995"/>
            <a:chOff x="10552667" y="3866905"/>
            <a:chExt cx="7802226" cy="6257995"/>
          </a:xfrm>
          <a:noFill/>
          <a:effectLst/>
        </p:grpSpPr>
        <p:grpSp>
          <p:nvGrpSpPr>
            <p:cNvPr id="662" name="Group 2"/>
            <p:cNvGrpSpPr/>
            <p:nvPr userDrawn="1"/>
          </p:nvGrpSpPr>
          <p:grpSpPr>
            <a:xfrm>
              <a:off x="12819681" y="6601828"/>
              <a:ext cx="5535212" cy="3523072"/>
              <a:chOff x="6469765" y="3307349"/>
              <a:chExt cx="3162085" cy="2012615"/>
            </a:xfrm>
            <a:grpFill/>
          </p:grpSpPr>
          <p:sp>
            <p:nvSpPr>
              <p:cNvPr id="663" name="Freeform 1169"/>
              <p:cNvSpPr/>
              <p:nvPr/>
            </p:nvSpPr>
            <p:spPr bwMode="auto">
              <a:xfrm>
                <a:off x="6469765" y="4222363"/>
                <a:ext cx="3162085" cy="1097601"/>
              </a:xfrm>
              <a:custGeom>
                <a:avLst/>
                <a:gdLst>
                  <a:gd name="T0" fmla="*/ 1524 w 1524"/>
                  <a:gd name="T1" fmla="*/ 0 h 529"/>
                  <a:gd name="T2" fmla="*/ 1524 w 1524"/>
                  <a:gd name="T3" fmla="*/ 88 h 529"/>
                  <a:gd name="T4" fmla="*/ 762 w 1524"/>
                  <a:gd name="T5" fmla="*/ 529 h 529"/>
                  <a:gd name="T6" fmla="*/ 0 w 1524"/>
                  <a:gd name="T7" fmla="*/ 88 h 529"/>
                  <a:gd name="T8" fmla="*/ 0 w 1524"/>
                  <a:gd name="T9" fmla="*/ 0 h 529"/>
                  <a:gd name="T10" fmla="*/ 1524 w 1524"/>
                  <a:gd name="T11" fmla="*/ 0 h 529"/>
                </a:gdLst>
                <a:ahLst/>
                <a:cxnLst>
                  <a:cxn ang="0">
                    <a:pos x="T0" y="T1"/>
                  </a:cxn>
                  <a:cxn ang="0">
                    <a:pos x="T2" y="T3"/>
                  </a:cxn>
                  <a:cxn ang="0">
                    <a:pos x="T4" y="T5"/>
                  </a:cxn>
                  <a:cxn ang="0">
                    <a:pos x="T6" y="T7"/>
                  </a:cxn>
                  <a:cxn ang="0">
                    <a:pos x="T8" y="T9"/>
                  </a:cxn>
                  <a:cxn ang="0">
                    <a:pos x="T10" y="T11"/>
                  </a:cxn>
                </a:cxnLst>
                <a:rect l="0" t="0" r="r" b="b"/>
                <a:pathLst>
                  <a:path w="1524" h="529">
                    <a:moveTo>
                      <a:pt x="1524" y="0"/>
                    </a:moveTo>
                    <a:lnTo>
                      <a:pt x="1524" y="88"/>
                    </a:lnTo>
                    <a:lnTo>
                      <a:pt x="762" y="529"/>
                    </a:lnTo>
                    <a:lnTo>
                      <a:pt x="0" y="88"/>
                    </a:lnTo>
                    <a:lnTo>
                      <a:pt x="0" y="0"/>
                    </a:lnTo>
                    <a:lnTo>
                      <a:pt x="1524" y="0"/>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64" name="Freeform 1171"/>
              <p:cNvSpPr/>
              <p:nvPr/>
            </p:nvSpPr>
            <p:spPr bwMode="auto">
              <a:xfrm>
                <a:off x="6469765" y="3307349"/>
                <a:ext cx="3162085" cy="1825876"/>
              </a:xfrm>
              <a:custGeom>
                <a:avLst/>
                <a:gdLst>
                  <a:gd name="T0" fmla="*/ 762 w 1524"/>
                  <a:gd name="T1" fmla="*/ 880 h 880"/>
                  <a:gd name="T2" fmla="*/ 0 w 1524"/>
                  <a:gd name="T3" fmla="*/ 441 h 880"/>
                  <a:gd name="T4" fmla="*/ 762 w 1524"/>
                  <a:gd name="T5" fmla="*/ 0 h 880"/>
                  <a:gd name="T6" fmla="*/ 1524 w 1524"/>
                  <a:gd name="T7" fmla="*/ 441 h 880"/>
                  <a:gd name="T8" fmla="*/ 762 w 1524"/>
                  <a:gd name="T9" fmla="*/ 880 h 880"/>
                </a:gdLst>
                <a:ahLst/>
                <a:cxnLst>
                  <a:cxn ang="0">
                    <a:pos x="T0" y="T1"/>
                  </a:cxn>
                  <a:cxn ang="0">
                    <a:pos x="T2" y="T3"/>
                  </a:cxn>
                  <a:cxn ang="0">
                    <a:pos x="T4" y="T5"/>
                  </a:cxn>
                  <a:cxn ang="0">
                    <a:pos x="T6" y="T7"/>
                  </a:cxn>
                  <a:cxn ang="0">
                    <a:pos x="T8" y="T9"/>
                  </a:cxn>
                </a:cxnLst>
                <a:rect l="0" t="0" r="r" b="b"/>
                <a:pathLst>
                  <a:path w="1524" h="880">
                    <a:moveTo>
                      <a:pt x="762" y="880"/>
                    </a:moveTo>
                    <a:lnTo>
                      <a:pt x="0" y="441"/>
                    </a:lnTo>
                    <a:lnTo>
                      <a:pt x="762" y="0"/>
                    </a:lnTo>
                    <a:lnTo>
                      <a:pt x="1524" y="441"/>
                    </a:lnTo>
                    <a:lnTo>
                      <a:pt x="762" y="880"/>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sp>
          <p:nvSpPr>
            <p:cNvPr id="665" name="Freeform 1172"/>
            <p:cNvSpPr/>
            <p:nvPr userDrawn="1"/>
          </p:nvSpPr>
          <p:spPr bwMode="auto">
            <a:xfrm>
              <a:off x="12806341" y="6601830"/>
              <a:ext cx="5535212" cy="3196187"/>
            </a:xfrm>
            <a:custGeom>
              <a:avLst/>
              <a:gdLst>
                <a:gd name="T0" fmla="*/ 762 w 1524"/>
                <a:gd name="T1" fmla="*/ 880 h 880"/>
                <a:gd name="T2" fmla="*/ 0 w 1524"/>
                <a:gd name="T3" fmla="*/ 441 h 880"/>
                <a:gd name="T4" fmla="*/ 762 w 1524"/>
                <a:gd name="T5" fmla="*/ 0 h 880"/>
                <a:gd name="T6" fmla="*/ 1524 w 1524"/>
                <a:gd name="T7" fmla="*/ 441 h 880"/>
                <a:gd name="T8" fmla="*/ 762 w 1524"/>
                <a:gd name="T9" fmla="*/ 880 h 880"/>
              </a:gdLst>
              <a:ahLst/>
              <a:cxnLst>
                <a:cxn ang="0">
                  <a:pos x="T0" y="T1"/>
                </a:cxn>
                <a:cxn ang="0">
                  <a:pos x="T2" y="T3"/>
                </a:cxn>
                <a:cxn ang="0">
                  <a:pos x="T4" y="T5"/>
                </a:cxn>
                <a:cxn ang="0">
                  <a:pos x="T6" y="T7"/>
                </a:cxn>
                <a:cxn ang="0">
                  <a:pos x="T8" y="T9"/>
                </a:cxn>
              </a:cxnLst>
              <a:rect l="0" t="0" r="r" b="b"/>
              <a:pathLst>
                <a:path w="1524" h="880">
                  <a:moveTo>
                    <a:pt x="762" y="880"/>
                  </a:moveTo>
                  <a:lnTo>
                    <a:pt x="0" y="441"/>
                  </a:lnTo>
                  <a:lnTo>
                    <a:pt x="762" y="0"/>
                  </a:lnTo>
                  <a:lnTo>
                    <a:pt x="1524" y="441"/>
                  </a:lnTo>
                  <a:lnTo>
                    <a:pt x="762" y="88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endParaRPr lang="en-US" sz="1800">
                <a:solidFill>
                  <a:srgbClr val="222222"/>
                </a:solidFill>
                <a:latin typeface="Inter"/>
              </a:endParaRPr>
            </a:p>
          </p:txBody>
        </p:sp>
        <p:grpSp>
          <p:nvGrpSpPr>
            <p:cNvPr id="666" name="Group 9"/>
            <p:cNvGrpSpPr/>
            <p:nvPr userDrawn="1"/>
          </p:nvGrpSpPr>
          <p:grpSpPr>
            <a:xfrm>
              <a:off x="13449208" y="6678101"/>
              <a:ext cx="4260371" cy="2771239"/>
              <a:chOff x="6837017" y="3350938"/>
              <a:chExt cx="2433813" cy="1583129"/>
            </a:xfrm>
            <a:grpFill/>
          </p:grpSpPr>
          <p:sp>
            <p:nvSpPr>
              <p:cNvPr id="667" name="Freeform 1176"/>
              <p:cNvSpPr/>
              <p:nvPr/>
            </p:nvSpPr>
            <p:spPr bwMode="auto">
              <a:xfrm>
                <a:off x="6837017" y="3527304"/>
                <a:ext cx="2433811" cy="1406763"/>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68" name="Freeform 1178"/>
              <p:cNvSpPr/>
              <p:nvPr/>
            </p:nvSpPr>
            <p:spPr bwMode="auto">
              <a:xfrm>
                <a:off x="6837017" y="3350940"/>
                <a:ext cx="2433811" cy="1406763"/>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69" name="Freeform 1179"/>
              <p:cNvSpPr/>
              <p:nvPr/>
            </p:nvSpPr>
            <p:spPr bwMode="auto">
              <a:xfrm>
                <a:off x="6837017" y="3350938"/>
                <a:ext cx="2433811" cy="1406761"/>
              </a:xfrm>
              <a:custGeom>
                <a:avLst/>
                <a:gdLst>
                  <a:gd name="T0" fmla="*/ 585 w 1173"/>
                  <a:gd name="T1" fmla="*/ 678 h 678"/>
                  <a:gd name="T2" fmla="*/ 0 w 1173"/>
                  <a:gd name="T3" fmla="*/ 340 h 678"/>
                  <a:gd name="T4" fmla="*/ 585 w 1173"/>
                  <a:gd name="T5" fmla="*/ 0 h 678"/>
                  <a:gd name="T6" fmla="*/ 1173 w 1173"/>
                  <a:gd name="T7" fmla="*/ 340 h 678"/>
                  <a:gd name="T8" fmla="*/ 585 w 1173"/>
                  <a:gd name="T9" fmla="*/ 678 h 678"/>
                </a:gdLst>
                <a:ahLst/>
                <a:cxnLst>
                  <a:cxn ang="0">
                    <a:pos x="T0" y="T1"/>
                  </a:cxn>
                  <a:cxn ang="0">
                    <a:pos x="T2" y="T3"/>
                  </a:cxn>
                  <a:cxn ang="0">
                    <a:pos x="T4" y="T5"/>
                  </a:cxn>
                  <a:cxn ang="0">
                    <a:pos x="T6" y="T7"/>
                  </a:cxn>
                  <a:cxn ang="0">
                    <a:pos x="T8" y="T9"/>
                  </a:cxn>
                </a:cxnLst>
                <a:rect l="0" t="0" r="r" b="b"/>
                <a:pathLst>
                  <a:path w="1173" h="678">
                    <a:moveTo>
                      <a:pt x="585" y="678"/>
                    </a:moveTo>
                    <a:lnTo>
                      <a:pt x="0" y="340"/>
                    </a:lnTo>
                    <a:lnTo>
                      <a:pt x="585" y="0"/>
                    </a:lnTo>
                    <a:lnTo>
                      <a:pt x="1173" y="340"/>
                    </a:lnTo>
                    <a:lnTo>
                      <a:pt x="585" y="678"/>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670" name="Freeform 1186"/>
              <p:cNvSpPr/>
              <p:nvPr/>
            </p:nvSpPr>
            <p:spPr bwMode="auto">
              <a:xfrm>
                <a:off x="8050811" y="4056395"/>
                <a:ext cx="1220018" cy="877671"/>
              </a:xfrm>
              <a:custGeom>
                <a:avLst/>
                <a:gdLst>
                  <a:gd name="T0" fmla="*/ 0 w 588"/>
                  <a:gd name="T1" fmla="*/ 338 h 423"/>
                  <a:gd name="T2" fmla="*/ 0 w 588"/>
                  <a:gd name="T3" fmla="*/ 423 h 423"/>
                  <a:gd name="T4" fmla="*/ 588 w 588"/>
                  <a:gd name="T5" fmla="*/ 85 h 423"/>
                  <a:gd name="T6" fmla="*/ 588 w 588"/>
                  <a:gd name="T7" fmla="*/ 0 h 423"/>
                  <a:gd name="T8" fmla="*/ 0 w 588"/>
                  <a:gd name="T9" fmla="*/ 338 h 423"/>
                </a:gdLst>
                <a:ahLst/>
                <a:cxnLst>
                  <a:cxn ang="0">
                    <a:pos x="T0" y="T1"/>
                  </a:cxn>
                  <a:cxn ang="0">
                    <a:pos x="T2" y="T3"/>
                  </a:cxn>
                  <a:cxn ang="0">
                    <a:pos x="T4" y="T5"/>
                  </a:cxn>
                  <a:cxn ang="0">
                    <a:pos x="T6" y="T7"/>
                  </a:cxn>
                  <a:cxn ang="0">
                    <a:pos x="T8" y="T9"/>
                  </a:cxn>
                </a:cxnLst>
                <a:rect l="0" t="0" r="r" b="b"/>
                <a:pathLst>
                  <a:path w="588" h="423">
                    <a:moveTo>
                      <a:pt x="0" y="338"/>
                    </a:moveTo>
                    <a:lnTo>
                      <a:pt x="0" y="423"/>
                    </a:lnTo>
                    <a:lnTo>
                      <a:pt x="588" y="85"/>
                    </a:lnTo>
                    <a:lnTo>
                      <a:pt x="588" y="0"/>
                    </a:lnTo>
                    <a:lnTo>
                      <a:pt x="0" y="33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1" name="Freeform 1187"/>
              <p:cNvSpPr/>
              <p:nvPr/>
            </p:nvSpPr>
            <p:spPr bwMode="auto">
              <a:xfrm>
                <a:off x="8050812" y="4056395"/>
                <a:ext cx="1220018" cy="877671"/>
              </a:xfrm>
              <a:custGeom>
                <a:avLst/>
                <a:gdLst>
                  <a:gd name="T0" fmla="*/ 0 w 588"/>
                  <a:gd name="T1" fmla="*/ 338 h 423"/>
                  <a:gd name="T2" fmla="*/ 0 w 588"/>
                  <a:gd name="T3" fmla="*/ 423 h 423"/>
                  <a:gd name="T4" fmla="*/ 588 w 588"/>
                  <a:gd name="T5" fmla="*/ 85 h 423"/>
                  <a:gd name="T6" fmla="*/ 588 w 588"/>
                  <a:gd name="T7" fmla="*/ 0 h 423"/>
                  <a:gd name="T8" fmla="*/ 0 w 588"/>
                  <a:gd name="T9" fmla="*/ 338 h 423"/>
                </a:gdLst>
                <a:ahLst/>
                <a:cxnLst>
                  <a:cxn ang="0">
                    <a:pos x="T0" y="T1"/>
                  </a:cxn>
                  <a:cxn ang="0">
                    <a:pos x="T2" y="T3"/>
                  </a:cxn>
                  <a:cxn ang="0">
                    <a:pos x="T4" y="T5"/>
                  </a:cxn>
                  <a:cxn ang="0">
                    <a:pos x="T6" y="T7"/>
                  </a:cxn>
                  <a:cxn ang="0">
                    <a:pos x="T8" y="T9"/>
                  </a:cxn>
                </a:cxnLst>
                <a:rect l="0" t="0" r="r" b="b"/>
                <a:pathLst>
                  <a:path w="588" h="423">
                    <a:moveTo>
                      <a:pt x="0" y="338"/>
                    </a:moveTo>
                    <a:lnTo>
                      <a:pt x="0" y="423"/>
                    </a:lnTo>
                    <a:lnTo>
                      <a:pt x="588" y="85"/>
                    </a:lnTo>
                    <a:lnTo>
                      <a:pt x="588" y="0"/>
                    </a:lnTo>
                    <a:lnTo>
                      <a:pt x="0" y="338"/>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2" name="Freeform 1188"/>
              <p:cNvSpPr/>
              <p:nvPr/>
            </p:nvSpPr>
            <p:spPr bwMode="auto">
              <a:xfrm>
                <a:off x="6837017" y="4053285"/>
                <a:ext cx="1213794" cy="877671"/>
              </a:xfrm>
              <a:custGeom>
                <a:avLst/>
                <a:gdLst>
                  <a:gd name="T0" fmla="*/ 0 w 585"/>
                  <a:gd name="T1" fmla="*/ 0 h 423"/>
                  <a:gd name="T2" fmla="*/ 0 w 585"/>
                  <a:gd name="T3" fmla="*/ 85 h 423"/>
                  <a:gd name="T4" fmla="*/ 585 w 585"/>
                  <a:gd name="T5" fmla="*/ 423 h 423"/>
                  <a:gd name="T6" fmla="*/ 585 w 585"/>
                  <a:gd name="T7" fmla="*/ 338 h 423"/>
                  <a:gd name="T8" fmla="*/ 0 w 585"/>
                  <a:gd name="T9" fmla="*/ 0 h 423"/>
                </a:gdLst>
                <a:ahLst/>
                <a:cxnLst>
                  <a:cxn ang="0">
                    <a:pos x="T0" y="T1"/>
                  </a:cxn>
                  <a:cxn ang="0">
                    <a:pos x="T2" y="T3"/>
                  </a:cxn>
                  <a:cxn ang="0">
                    <a:pos x="T4" y="T5"/>
                  </a:cxn>
                  <a:cxn ang="0">
                    <a:pos x="T6" y="T7"/>
                  </a:cxn>
                  <a:cxn ang="0">
                    <a:pos x="T8" y="T9"/>
                  </a:cxn>
                </a:cxnLst>
                <a:rect l="0" t="0" r="r" b="b"/>
                <a:pathLst>
                  <a:path w="585" h="423">
                    <a:moveTo>
                      <a:pt x="0" y="0"/>
                    </a:moveTo>
                    <a:lnTo>
                      <a:pt x="0" y="85"/>
                    </a:lnTo>
                    <a:lnTo>
                      <a:pt x="585" y="423"/>
                    </a:lnTo>
                    <a:lnTo>
                      <a:pt x="585" y="338"/>
                    </a:lnTo>
                    <a:lnTo>
                      <a:pt x="0" y="0"/>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3" name="Freeform 1189"/>
              <p:cNvSpPr/>
              <p:nvPr/>
            </p:nvSpPr>
            <p:spPr bwMode="auto">
              <a:xfrm>
                <a:off x="6837019" y="4056396"/>
                <a:ext cx="1213794" cy="877671"/>
              </a:xfrm>
              <a:custGeom>
                <a:avLst/>
                <a:gdLst>
                  <a:gd name="T0" fmla="*/ 0 w 585"/>
                  <a:gd name="T1" fmla="*/ 0 h 423"/>
                  <a:gd name="T2" fmla="*/ 0 w 585"/>
                  <a:gd name="T3" fmla="*/ 85 h 423"/>
                  <a:gd name="T4" fmla="*/ 585 w 585"/>
                  <a:gd name="T5" fmla="*/ 423 h 423"/>
                  <a:gd name="T6" fmla="*/ 585 w 585"/>
                  <a:gd name="T7" fmla="*/ 338 h 423"/>
                  <a:gd name="T8" fmla="*/ 0 w 585"/>
                  <a:gd name="T9" fmla="*/ 0 h 423"/>
                </a:gdLst>
                <a:ahLst/>
                <a:cxnLst>
                  <a:cxn ang="0">
                    <a:pos x="T0" y="T1"/>
                  </a:cxn>
                  <a:cxn ang="0">
                    <a:pos x="T2" y="T3"/>
                  </a:cxn>
                  <a:cxn ang="0">
                    <a:pos x="T4" y="T5"/>
                  </a:cxn>
                  <a:cxn ang="0">
                    <a:pos x="T6" y="T7"/>
                  </a:cxn>
                  <a:cxn ang="0">
                    <a:pos x="T8" y="T9"/>
                  </a:cxn>
                </a:cxnLst>
                <a:rect l="0" t="0" r="r" b="b"/>
                <a:pathLst>
                  <a:path w="585" h="423">
                    <a:moveTo>
                      <a:pt x="0" y="0"/>
                    </a:moveTo>
                    <a:lnTo>
                      <a:pt x="0" y="85"/>
                    </a:lnTo>
                    <a:lnTo>
                      <a:pt x="585" y="423"/>
                    </a:lnTo>
                    <a:lnTo>
                      <a:pt x="585" y="338"/>
                    </a:lnTo>
                    <a:lnTo>
                      <a:pt x="0" y="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4" name="Freeform 1190"/>
              <p:cNvSpPr/>
              <p:nvPr/>
            </p:nvSpPr>
            <p:spPr bwMode="auto">
              <a:xfrm>
                <a:off x="9249829" y="4045779"/>
                <a:ext cx="20749" cy="10375"/>
              </a:xfrm>
              <a:custGeom>
                <a:avLst/>
                <a:gdLst>
                  <a:gd name="T0" fmla="*/ 0 w 10"/>
                  <a:gd name="T1" fmla="*/ 0 h 5"/>
                  <a:gd name="T2" fmla="*/ 0 w 10"/>
                  <a:gd name="T3" fmla="*/ 0 h 5"/>
                  <a:gd name="T4" fmla="*/ 10 w 10"/>
                  <a:gd name="T5" fmla="*/ 5 h 5"/>
                  <a:gd name="T6" fmla="*/ 10 w 10"/>
                  <a:gd name="T7" fmla="*/ 5 h 5"/>
                  <a:gd name="T8" fmla="*/ 0 w 10"/>
                  <a:gd name="T9" fmla="*/ 0 h 5"/>
                </a:gdLst>
                <a:ahLst/>
                <a:cxnLst>
                  <a:cxn ang="0">
                    <a:pos x="T0" y="T1"/>
                  </a:cxn>
                  <a:cxn ang="0">
                    <a:pos x="T2" y="T3"/>
                  </a:cxn>
                  <a:cxn ang="0">
                    <a:pos x="T4" y="T5"/>
                  </a:cxn>
                  <a:cxn ang="0">
                    <a:pos x="T6" y="T7"/>
                  </a:cxn>
                  <a:cxn ang="0">
                    <a:pos x="T8" y="T9"/>
                  </a:cxn>
                </a:cxnLst>
                <a:rect l="0" t="0" r="r" b="b"/>
                <a:pathLst>
                  <a:path w="10" h="5">
                    <a:moveTo>
                      <a:pt x="0" y="0"/>
                    </a:moveTo>
                    <a:lnTo>
                      <a:pt x="0" y="0"/>
                    </a:lnTo>
                    <a:lnTo>
                      <a:pt x="10" y="5"/>
                    </a:lnTo>
                    <a:lnTo>
                      <a:pt x="10" y="5"/>
                    </a:lnTo>
                    <a:lnTo>
                      <a:pt x="0" y="0"/>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5" name="Freeform 1191"/>
              <p:cNvSpPr/>
              <p:nvPr/>
            </p:nvSpPr>
            <p:spPr bwMode="auto">
              <a:xfrm>
                <a:off x="9250076" y="4045998"/>
                <a:ext cx="20749" cy="10375"/>
              </a:xfrm>
              <a:custGeom>
                <a:avLst/>
                <a:gdLst>
                  <a:gd name="T0" fmla="*/ 0 w 10"/>
                  <a:gd name="T1" fmla="*/ 0 h 5"/>
                  <a:gd name="T2" fmla="*/ 0 w 10"/>
                  <a:gd name="T3" fmla="*/ 0 h 5"/>
                  <a:gd name="T4" fmla="*/ 10 w 10"/>
                  <a:gd name="T5" fmla="*/ 5 h 5"/>
                  <a:gd name="T6" fmla="*/ 10 w 10"/>
                  <a:gd name="T7" fmla="*/ 5 h 5"/>
                  <a:gd name="T8" fmla="*/ 0 w 10"/>
                  <a:gd name="T9" fmla="*/ 0 h 5"/>
                </a:gdLst>
                <a:ahLst/>
                <a:cxnLst>
                  <a:cxn ang="0">
                    <a:pos x="T0" y="T1"/>
                  </a:cxn>
                  <a:cxn ang="0">
                    <a:pos x="T2" y="T3"/>
                  </a:cxn>
                  <a:cxn ang="0">
                    <a:pos x="T4" y="T5"/>
                  </a:cxn>
                  <a:cxn ang="0">
                    <a:pos x="T6" y="T7"/>
                  </a:cxn>
                  <a:cxn ang="0">
                    <a:pos x="T8" y="T9"/>
                  </a:cxn>
                </a:cxnLst>
                <a:rect l="0" t="0" r="r" b="b"/>
                <a:pathLst>
                  <a:path w="10" h="5">
                    <a:moveTo>
                      <a:pt x="0" y="0"/>
                    </a:moveTo>
                    <a:lnTo>
                      <a:pt x="0" y="0"/>
                    </a:lnTo>
                    <a:lnTo>
                      <a:pt x="10" y="5"/>
                    </a:lnTo>
                    <a:lnTo>
                      <a:pt x="10" y="5"/>
                    </a:lnTo>
                    <a:lnTo>
                      <a:pt x="0" y="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676" name="Group 58"/>
            <p:cNvGrpSpPr/>
            <p:nvPr userDrawn="1"/>
          </p:nvGrpSpPr>
          <p:grpSpPr>
            <a:xfrm>
              <a:off x="13730789" y="4509772"/>
              <a:ext cx="3720271" cy="4362064"/>
              <a:chOff x="6990252" y="2191075"/>
              <a:chExt cx="2125268" cy="2491912"/>
            </a:xfrm>
            <a:grpFill/>
          </p:grpSpPr>
          <p:sp>
            <p:nvSpPr>
              <p:cNvPr id="677" name="Freeform 1181"/>
              <p:cNvSpPr/>
              <p:nvPr/>
            </p:nvSpPr>
            <p:spPr bwMode="auto">
              <a:xfrm>
                <a:off x="7565296" y="3772123"/>
                <a:ext cx="975184" cy="564362"/>
              </a:xfrm>
              <a:custGeom>
                <a:avLst/>
                <a:gdLst>
                  <a:gd name="T0" fmla="*/ 234 w 470"/>
                  <a:gd name="T1" fmla="*/ 272 h 272"/>
                  <a:gd name="T2" fmla="*/ 0 w 470"/>
                  <a:gd name="T3" fmla="*/ 137 h 272"/>
                  <a:gd name="T4" fmla="*/ 234 w 470"/>
                  <a:gd name="T5" fmla="*/ 0 h 272"/>
                  <a:gd name="T6" fmla="*/ 470 w 470"/>
                  <a:gd name="T7" fmla="*/ 137 h 272"/>
                  <a:gd name="T8" fmla="*/ 234 w 470"/>
                  <a:gd name="T9" fmla="*/ 272 h 272"/>
                </a:gdLst>
                <a:ahLst/>
                <a:cxnLst>
                  <a:cxn ang="0">
                    <a:pos x="T0" y="T1"/>
                  </a:cxn>
                  <a:cxn ang="0">
                    <a:pos x="T2" y="T3"/>
                  </a:cxn>
                  <a:cxn ang="0">
                    <a:pos x="T4" y="T5"/>
                  </a:cxn>
                  <a:cxn ang="0">
                    <a:pos x="T6" y="T7"/>
                  </a:cxn>
                  <a:cxn ang="0">
                    <a:pos x="T8" y="T9"/>
                  </a:cxn>
                </a:cxnLst>
                <a:rect l="0" t="0" r="r" b="b"/>
                <a:pathLst>
                  <a:path w="470" h="272">
                    <a:moveTo>
                      <a:pt x="234" y="272"/>
                    </a:moveTo>
                    <a:lnTo>
                      <a:pt x="0" y="137"/>
                    </a:lnTo>
                    <a:lnTo>
                      <a:pt x="234" y="0"/>
                    </a:lnTo>
                    <a:lnTo>
                      <a:pt x="470" y="137"/>
                    </a:lnTo>
                    <a:lnTo>
                      <a:pt x="234" y="272"/>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8" name="Freeform 1182"/>
              <p:cNvSpPr/>
              <p:nvPr/>
            </p:nvSpPr>
            <p:spPr bwMode="auto">
              <a:xfrm>
                <a:off x="8515582" y="4056380"/>
                <a:ext cx="24898" cy="10375"/>
              </a:xfrm>
              <a:custGeom>
                <a:avLst/>
                <a:gdLst>
                  <a:gd name="T0" fmla="*/ 12 w 12"/>
                  <a:gd name="T1" fmla="*/ 0 h 5"/>
                  <a:gd name="T2" fmla="*/ 0 w 12"/>
                  <a:gd name="T3" fmla="*/ 5 h 5"/>
                  <a:gd name="T4" fmla="*/ 0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5"/>
                    </a:lnTo>
                    <a:lnTo>
                      <a:pt x="0" y="5"/>
                    </a:lnTo>
                    <a:lnTo>
                      <a:pt x="12" y="0"/>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79" name="Freeform 1183"/>
              <p:cNvSpPr/>
              <p:nvPr/>
            </p:nvSpPr>
            <p:spPr bwMode="auto">
              <a:xfrm>
                <a:off x="8515582" y="4056380"/>
                <a:ext cx="24898" cy="10375"/>
              </a:xfrm>
              <a:custGeom>
                <a:avLst/>
                <a:gdLst>
                  <a:gd name="T0" fmla="*/ 12 w 12"/>
                  <a:gd name="T1" fmla="*/ 0 h 5"/>
                  <a:gd name="T2" fmla="*/ 0 w 12"/>
                  <a:gd name="T3" fmla="*/ 5 h 5"/>
                  <a:gd name="T4" fmla="*/ 0 w 12"/>
                  <a:gd name="T5" fmla="*/ 5 h 5"/>
                  <a:gd name="T6" fmla="*/ 12 w 12"/>
                  <a:gd name="T7" fmla="*/ 0 h 5"/>
                </a:gdLst>
                <a:ahLst/>
                <a:cxnLst>
                  <a:cxn ang="0">
                    <a:pos x="T0" y="T1"/>
                  </a:cxn>
                  <a:cxn ang="0">
                    <a:pos x="T2" y="T3"/>
                  </a:cxn>
                  <a:cxn ang="0">
                    <a:pos x="T4" y="T5"/>
                  </a:cxn>
                  <a:cxn ang="0">
                    <a:pos x="T6" y="T7"/>
                  </a:cxn>
                </a:cxnLst>
                <a:rect l="0" t="0" r="r" b="b"/>
                <a:pathLst>
                  <a:path w="12" h="5">
                    <a:moveTo>
                      <a:pt x="12" y="0"/>
                    </a:moveTo>
                    <a:lnTo>
                      <a:pt x="0" y="5"/>
                    </a:lnTo>
                    <a:lnTo>
                      <a:pt x="0" y="5"/>
                    </a:lnTo>
                    <a:lnTo>
                      <a:pt x="12" y="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0" name="Freeform 1185"/>
              <p:cNvSpPr/>
              <p:nvPr/>
            </p:nvSpPr>
            <p:spPr bwMode="auto">
              <a:xfrm>
                <a:off x="7565296" y="3772123"/>
                <a:ext cx="975184" cy="294630"/>
              </a:xfrm>
              <a:custGeom>
                <a:avLst/>
                <a:gdLst>
                  <a:gd name="T0" fmla="*/ 234 w 470"/>
                  <a:gd name="T1" fmla="*/ 0 h 142"/>
                  <a:gd name="T2" fmla="*/ 0 w 470"/>
                  <a:gd name="T3" fmla="*/ 137 h 142"/>
                  <a:gd name="T4" fmla="*/ 12 w 470"/>
                  <a:gd name="T5" fmla="*/ 142 h 142"/>
                  <a:gd name="T6" fmla="*/ 234 w 470"/>
                  <a:gd name="T7" fmla="*/ 14 h 142"/>
                  <a:gd name="T8" fmla="*/ 458 w 470"/>
                  <a:gd name="T9" fmla="*/ 142 h 142"/>
                  <a:gd name="T10" fmla="*/ 470 w 470"/>
                  <a:gd name="T11" fmla="*/ 137 h 142"/>
                  <a:gd name="T12" fmla="*/ 234 w 470"/>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470" h="142">
                    <a:moveTo>
                      <a:pt x="234" y="0"/>
                    </a:moveTo>
                    <a:lnTo>
                      <a:pt x="0" y="137"/>
                    </a:lnTo>
                    <a:lnTo>
                      <a:pt x="12" y="142"/>
                    </a:lnTo>
                    <a:lnTo>
                      <a:pt x="234" y="14"/>
                    </a:lnTo>
                    <a:lnTo>
                      <a:pt x="458" y="142"/>
                    </a:lnTo>
                    <a:lnTo>
                      <a:pt x="470" y="137"/>
                    </a:lnTo>
                    <a:lnTo>
                      <a:pt x="234" y="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1" name="Freeform 1233"/>
              <p:cNvSpPr/>
              <p:nvPr/>
            </p:nvSpPr>
            <p:spPr bwMode="auto">
              <a:xfrm>
                <a:off x="7756183" y="3274157"/>
                <a:ext cx="593410" cy="180513"/>
              </a:xfrm>
              <a:custGeom>
                <a:avLst/>
                <a:gdLst>
                  <a:gd name="T0" fmla="*/ 142 w 286"/>
                  <a:gd name="T1" fmla="*/ 80 h 87"/>
                  <a:gd name="T2" fmla="*/ 8 w 286"/>
                  <a:gd name="T3" fmla="*/ 0 h 87"/>
                  <a:gd name="T4" fmla="*/ 0 w 286"/>
                  <a:gd name="T5" fmla="*/ 4 h 87"/>
                  <a:gd name="T6" fmla="*/ 142 w 286"/>
                  <a:gd name="T7" fmla="*/ 87 h 87"/>
                  <a:gd name="T8" fmla="*/ 286 w 286"/>
                  <a:gd name="T9" fmla="*/ 4 h 87"/>
                  <a:gd name="T10" fmla="*/ 279 w 286"/>
                  <a:gd name="T11" fmla="*/ 0 h 87"/>
                  <a:gd name="T12" fmla="*/ 142 w 286"/>
                  <a:gd name="T13" fmla="*/ 80 h 87"/>
                </a:gdLst>
                <a:ahLst/>
                <a:cxnLst>
                  <a:cxn ang="0">
                    <a:pos x="T0" y="T1"/>
                  </a:cxn>
                  <a:cxn ang="0">
                    <a:pos x="T2" y="T3"/>
                  </a:cxn>
                  <a:cxn ang="0">
                    <a:pos x="T4" y="T5"/>
                  </a:cxn>
                  <a:cxn ang="0">
                    <a:pos x="T6" y="T7"/>
                  </a:cxn>
                  <a:cxn ang="0">
                    <a:pos x="T8" y="T9"/>
                  </a:cxn>
                  <a:cxn ang="0">
                    <a:pos x="T10" y="T11"/>
                  </a:cxn>
                  <a:cxn ang="0">
                    <a:pos x="T12" y="T13"/>
                  </a:cxn>
                </a:cxnLst>
                <a:rect l="0" t="0" r="r" b="b"/>
                <a:pathLst>
                  <a:path w="286" h="87">
                    <a:moveTo>
                      <a:pt x="142" y="80"/>
                    </a:moveTo>
                    <a:lnTo>
                      <a:pt x="8" y="0"/>
                    </a:lnTo>
                    <a:lnTo>
                      <a:pt x="0" y="4"/>
                    </a:lnTo>
                    <a:lnTo>
                      <a:pt x="142" y="87"/>
                    </a:lnTo>
                    <a:lnTo>
                      <a:pt x="286" y="4"/>
                    </a:lnTo>
                    <a:lnTo>
                      <a:pt x="279" y="0"/>
                    </a:lnTo>
                    <a:lnTo>
                      <a:pt x="142" y="80"/>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2" name="Freeform 1234"/>
              <p:cNvSpPr/>
              <p:nvPr/>
            </p:nvSpPr>
            <p:spPr bwMode="auto">
              <a:xfrm>
                <a:off x="8137958" y="3483717"/>
                <a:ext cx="593410" cy="514565"/>
              </a:xfrm>
              <a:custGeom>
                <a:avLst/>
                <a:gdLst>
                  <a:gd name="T0" fmla="*/ 144 w 286"/>
                  <a:gd name="T1" fmla="*/ 83 h 248"/>
                  <a:gd name="T2" fmla="*/ 0 w 286"/>
                  <a:gd name="T3" fmla="*/ 0 h 248"/>
                  <a:gd name="T4" fmla="*/ 0 w 286"/>
                  <a:gd name="T5" fmla="*/ 165 h 248"/>
                  <a:gd name="T6" fmla="*/ 144 w 286"/>
                  <a:gd name="T7" fmla="*/ 248 h 248"/>
                  <a:gd name="T8" fmla="*/ 286 w 286"/>
                  <a:gd name="T9" fmla="*/ 165 h 248"/>
                  <a:gd name="T10" fmla="*/ 286 w 286"/>
                  <a:gd name="T11" fmla="*/ 0 h 248"/>
                  <a:gd name="T12" fmla="*/ 144 w 286"/>
                  <a:gd name="T13" fmla="*/ 83 h 248"/>
                </a:gdLst>
                <a:ahLst/>
                <a:cxnLst>
                  <a:cxn ang="0">
                    <a:pos x="T0" y="T1"/>
                  </a:cxn>
                  <a:cxn ang="0">
                    <a:pos x="T2" y="T3"/>
                  </a:cxn>
                  <a:cxn ang="0">
                    <a:pos x="T4" y="T5"/>
                  </a:cxn>
                  <a:cxn ang="0">
                    <a:pos x="T6" y="T7"/>
                  </a:cxn>
                  <a:cxn ang="0">
                    <a:pos x="T8" y="T9"/>
                  </a:cxn>
                  <a:cxn ang="0">
                    <a:pos x="T10" y="T11"/>
                  </a:cxn>
                  <a:cxn ang="0">
                    <a:pos x="T12" y="T13"/>
                  </a:cxn>
                </a:cxnLst>
                <a:rect l="0" t="0" r="r" b="b"/>
                <a:pathLst>
                  <a:path w="286" h="248">
                    <a:moveTo>
                      <a:pt x="144" y="83"/>
                    </a:moveTo>
                    <a:lnTo>
                      <a:pt x="0" y="0"/>
                    </a:lnTo>
                    <a:lnTo>
                      <a:pt x="0" y="165"/>
                    </a:lnTo>
                    <a:lnTo>
                      <a:pt x="144" y="248"/>
                    </a:lnTo>
                    <a:lnTo>
                      <a:pt x="286" y="165"/>
                    </a:lnTo>
                    <a:lnTo>
                      <a:pt x="286" y="0"/>
                    </a:lnTo>
                    <a:lnTo>
                      <a:pt x="144" y="8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3" name="Freeform 1235"/>
              <p:cNvSpPr/>
              <p:nvPr/>
            </p:nvSpPr>
            <p:spPr bwMode="auto">
              <a:xfrm>
                <a:off x="8137958" y="3483717"/>
                <a:ext cx="298780" cy="514565"/>
              </a:xfrm>
              <a:custGeom>
                <a:avLst/>
                <a:gdLst>
                  <a:gd name="T0" fmla="*/ 144 w 144"/>
                  <a:gd name="T1" fmla="*/ 248 h 248"/>
                  <a:gd name="T2" fmla="*/ 0 w 144"/>
                  <a:gd name="T3" fmla="*/ 165 h 248"/>
                  <a:gd name="T4" fmla="*/ 0 w 144"/>
                  <a:gd name="T5" fmla="*/ 0 h 248"/>
                  <a:gd name="T6" fmla="*/ 144 w 144"/>
                  <a:gd name="T7" fmla="*/ 83 h 248"/>
                  <a:gd name="T8" fmla="*/ 144 w 144"/>
                  <a:gd name="T9" fmla="*/ 248 h 248"/>
                </a:gdLst>
                <a:ahLst/>
                <a:cxnLst>
                  <a:cxn ang="0">
                    <a:pos x="T0" y="T1"/>
                  </a:cxn>
                  <a:cxn ang="0">
                    <a:pos x="T2" y="T3"/>
                  </a:cxn>
                  <a:cxn ang="0">
                    <a:pos x="T4" y="T5"/>
                  </a:cxn>
                  <a:cxn ang="0">
                    <a:pos x="T6" y="T7"/>
                  </a:cxn>
                  <a:cxn ang="0">
                    <a:pos x="T8" y="T9"/>
                  </a:cxn>
                </a:cxnLst>
                <a:rect l="0" t="0" r="r" b="b"/>
                <a:pathLst>
                  <a:path w="144" h="248">
                    <a:moveTo>
                      <a:pt x="144" y="248"/>
                    </a:moveTo>
                    <a:lnTo>
                      <a:pt x="0" y="165"/>
                    </a:lnTo>
                    <a:lnTo>
                      <a:pt x="0" y="0"/>
                    </a:lnTo>
                    <a:lnTo>
                      <a:pt x="144" y="83"/>
                    </a:lnTo>
                    <a:lnTo>
                      <a:pt x="144" y="248"/>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4" name="Freeform 1236"/>
              <p:cNvSpPr/>
              <p:nvPr/>
            </p:nvSpPr>
            <p:spPr bwMode="auto">
              <a:xfrm>
                <a:off x="8436738" y="3483717"/>
                <a:ext cx="294631"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5" name="Freeform 1237"/>
              <p:cNvSpPr/>
              <p:nvPr/>
            </p:nvSpPr>
            <p:spPr bwMode="auto">
              <a:xfrm>
                <a:off x="8137958" y="3317728"/>
                <a:ext cx="593410" cy="338204"/>
              </a:xfrm>
              <a:custGeom>
                <a:avLst/>
                <a:gdLst>
                  <a:gd name="T0" fmla="*/ 144 w 286"/>
                  <a:gd name="T1" fmla="*/ 163 h 163"/>
                  <a:gd name="T2" fmla="*/ 0 w 286"/>
                  <a:gd name="T3" fmla="*/ 80 h 163"/>
                  <a:gd name="T4" fmla="*/ 144 w 286"/>
                  <a:gd name="T5" fmla="*/ 0 h 163"/>
                  <a:gd name="T6" fmla="*/ 286 w 286"/>
                  <a:gd name="T7" fmla="*/ 80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0"/>
                    </a:lnTo>
                    <a:lnTo>
                      <a:pt x="144" y="0"/>
                    </a:lnTo>
                    <a:lnTo>
                      <a:pt x="286" y="80"/>
                    </a:lnTo>
                    <a:lnTo>
                      <a:pt x="144" y="16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6" name="Freeform 1238"/>
              <p:cNvSpPr/>
              <p:nvPr/>
            </p:nvSpPr>
            <p:spPr bwMode="auto">
              <a:xfrm>
                <a:off x="8137958" y="3494093"/>
                <a:ext cx="593410" cy="176364"/>
              </a:xfrm>
              <a:custGeom>
                <a:avLst/>
                <a:gdLst>
                  <a:gd name="T0" fmla="*/ 144 w 286"/>
                  <a:gd name="T1" fmla="*/ 78 h 85"/>
                  <a:gd name="T2" fmla="*/ 8 w 286"/>
                  <a:gd name="T3" fmla="*/ 0 h 85"/>
                  <a:gd name="T4" fmla="*/ 0 w 286"/>
                  <a:gd name="T5" fmla="*/ 2 h 85"/>
                  <a:gd name="T6" fmla="*/ 144 w 286"/>
                  <a:gd name="T7" fmla="*/ 85 h 85"/>
                  <a:gd name="T8" fmla="*/ 286 w 286"/>
                  <a:gd name="T9" fmla="*/ 2 h 85"/>
                  <a:gd name="T10" fmla="*/ 279 w 286"/>
                  <a:gd name="T11" fmla="*/ 0 h 85"/>
                  <a:gd name="T12" fmla="*/ 144 w 286"/>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6" h="85">
                    <a:moveTo>
                      <a:pt x="144" y="78"/>
                    </a:moveTo>
                    <a:lnTo>
                      <a:pt x="8" y="0"/>
                    </a:lnTo>
                    <a:lnTo>
                      <a:pt x="0" y="2"/>
                    </a:lnTo>
                    <a:lnTo>
                      <a:pt x="144" y="85"/>
                    </a:lnTo>
                    <a:lnTo>
                      <a:pt x="286" y="2"/>
                    </a:lnTo>
                    <a:lnTo>
                      <a:pt x="279" y="0"/>
                    </a:lnTo>
                    <a:lnTo>
                      <a:pt x="144" y="78"/>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7" name="Freeform 1240"/>
              <p:cNvSpPr/>
              <p:nvPr/>
            </p:nvSpPr>
            <p:spPr bwMode="auto">
              <a:xfrm>
                <a:off x="8525957" y="3703652"/>
                <a:ext cx="292557" cy="510415"/>
              </a:xfrm>
              <a:custGeom>
                <a:avLst/>
                <a:gdLst>
                  <a:gd name="T0" fmla="*/ 141 w 141"/>
                  <a:gd name="T1" fmla="*/ 246 h 246"/>
                  <a:gd name="T2" fmla="*/ 0 w 141"/>
                  <a:gd name="T3" fmla="*/ 165 h 246"/>
                  <a:gd name="T4" fmla="*/ 0 w 141"/>
                  <a:gd name="T5" fmla="*/ 0 h 246"/>
                  <a:gd name="T6" fmla="*/ 141 w 141"/>
                  <a:gd name="T7" fmla="*/ 83 h 246"/>
                  <a:gd name="T8" fmla="*/ 141 w 141"/>
                  <a:gd name="T9" fmla="*/ 246 h 246"/>
                </a:gdLst>
                <a:ahLst/>
                <a:cxnLst>
                  <a:cxn ang="0">
                    <a:pos x="T0" y="T1"/>
                  </a:cxn>
                  <a:cxn ang="0">
                    <a:pos x="T2" y="T3"/>
                  </a:cxn>
                  <a:cxn ang="0">
                    <a:pos x="T4" y="T5"/>
                  </a:cxn>
                  <a:cxn ang="0">
                    <a:pos x="T6" y="T7"/>
                  </a:cxn>
                  <a:cxn ang="0">
                    <a:pos x="T8" y="T9"/>
                  </a:cxn>
                </a:cxnLst>
                <a:rect l="0" t="0" r="r" b="b"/>
                <a:pathLst>
                  <a:path w="141" h="246">
                    <a:moveTo>
                      <a:pt x="141" y="246"/>
                    </a:moveTo>
                    <a:lnTo>
                      <a:pt x="0" y="165"/>
                    </a:lnTo>
                    <a:lnTo>
                      <a:pt x="0" y="0"/>
                    </a:lnTo>
                    <a:lnTo>
                      <a:pt x="141" y="83"/>
                    </a:lnTo>
                    <a:lnTo>
                      <a:pt x="141"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88" name="Freeform 1241"/>
              <p:cNvSpPr/>
              <p:nvPr/>
            </p:nvSpPr>
            <p:spPr bwMode="auto">
              <a:xfrm>
                <a:off x="8818512" y="3701748"/>
                <a:ext cx="294631" cy="510415"/>
              </a:xfrm>
              <a:custGeom>
                <a:avLst/>
                <a:gdLst>
                  <a:gd name="T0" fmla="*/ 142 w 142"/>
                  <a:gd name="T1" fmla="*/ 165 h 246"/>
                  <a:gd name="T2" fmla="*/ 0 w 142"/>
                  <a:gd name="T3" fmla="*/ 246 h 246"/>
                  <a:gd name="T4" fmla="*/ 0 w 142"/>
                  <a:gd name="T5" fmla="*/ 83 h 246"/>
                  <a:gd name="T6" fmla="*/ 142 w 142"/>
                  <a:gd name="T7" fmla="*/ 0 h 246"/>
                  <a:gd name="T8" fmla="*/ 142 w 142"/>
                  <a:gd name="T9" fmla="*/ 165 h 246"/>
                </a:gdLst>
                <a:ahLst/>
                <a:cxnLst>
                  <a:cxn ang="0">
                    <a:pos x="T0" y="T1"/>
                  </a:cxn>
                  <a:cxn ang="0">
                    <a:pos x="T2" y="T3"/>
                  </a:cxn>
                  <a:cxn ang="0">
                    <a:pos x="T4" y="T5"/>
                  </a:cxn>
                  <a:cxn ang="0">
                    <a:pos x="T6" y="T7"/>
                  </a:cxn>
                  <a:cxn ang="0">
                    <a:pos x="T8" y="T9"/>
                  </a:cxn>
                </a:cxnLst>
                <a:rect l="0" t="0" r="r" b="b"/>
                <a:pathLst>
                  <a:path w="142" h="246">
                    <a:moveTo>
                      <a:pt x="142" y="165"/>
                    </a:moveTo>
                    <a:lnTo>
                      <a:pt x="0" y="246"/>
                    </a:lnTo>
                    <a:lnTo>
                      <a:pt x="0" y="83"/>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689" name="Freeform 1242"/>
              <p:cNvSpPr/>
              <p:nvPr/>
            </p:nvSpPr>
            <p:spPr bwMode="auto">
              <a:xfrm>
                <a:off x="8525957" y="3533514"/>
                <a:ext cx="587186" cy="342352"/>
              </a:xfrm>
              <a:custGeom>
                <a:avLst/>
                <a:gdLst>
                  <a:gd name="T0" fmla="*/ 141 w 283"/>
                  <a:gd name="T1" fmla="*/ 165 h 165"/>
                  <a:gd name="T2" fmla="*/ 0 w 283"/>
                  <a:gd name="T3" fmla="*/ 82 h 165"/>
                  <a:gd name="T4" fmla="*/ 141 w 283"/>
                  <a:gd name="T5" fmla="*/ 0 h 165"/>
                  <a:gd name="T6" fmla="*/ 283 w 283"/>
                  <a:gd name="T7" fmla="*/ 82 h 165"/>
                  <a:gd name="T8" fmla="*/ 141 w 283"/>
                  <a:gd name="T9" fmla="*/ 165 h 165"/>
                </a:gdLst>
                <a:ahLst/>
                <a:cxnLst>
                  <a:cxn ang="0">
                    <a:pos x="T0" y="T1"/>
                  </a:cxn>
                  <a:cxn ang="0">
                    <a:pos x="T2" y="T3"/>
                  </a:cxn>
                  <a:cxn ang="0">
                    <a:pos x="T4" y="T5"/>
                  </a:cxn>
                  <a:cxn ang="0">
                    <a:pos x="T6" y="T7"/>
                  </a:cxn>
                  <a:cxn ang="0">
                    <a:pos x="T8" y="T9"/>
                  </a:cxn>
                </a:cxnLst>
                <a:rect l="0" t="0" r="r" b="b"/>
                <a:pathLst>
                  <a:path w="283" h="165">
                    <a:moveTo>
                      <a:pt x="141" y="165"/>
                    </a:moveTo>
                    <a:lnTo>
                      <a:pt x="0" y="82"/>
                    </a:lnTo>
                    <a:lnTo>
                      <a:pt x="141" y="0"/>
                    </a:lnTo>
                    <a:lnTo>
                      <a:pt x="283" y="82"/>
                    </a:lnTo>
                    <a:lnTo>
                      <a:pt x="141"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0" name="Freeform 1244"/>
              <p:cNvSpPr/>
              <p:nvPr/>
            </p:nvSpPr>
            <p:spPr bwMode="auto">
              <a:xfrm>
                <a:off x="7374409" y="3498242"/>
                <a:ext cx="589260" cy="514565"/>
              </a:xfrm>
              <a:custGeom>
                <a:avLst/>
                <a:gdLst>
                  <a:gd name="T0" fmla="*/ 142 w 284"/>
                  <a:gd name="T1" fmla="*/ 83 h 248"/>
                  <a:gd name="T2" fmla="*/ 0 w 284"/>
                  <a:gd name="T3" fmla="*/ 0 h 248"/>
                  <a:gd name="T4" fmla="*/ 0 w 284"/>
                  <a:gd name="T5" fmla="*/ 165 h 248"/>
                  <a:gd name="T6" fmla="*/ 142 w 284"/>
                  <a:gd name="T7" fmla="*/ 248 h 248"/>
                  <a:gd name="T8" fmla="*/ 284 w 284"/>
                  <a:gd name="T9" fmla="*/ 165 h 248"/>
                  <a:gd name="T10" fmla="*/ 284 w 284"/>
                  <a:gd name="T11" fmla="*/ 0 h 248"/>
                  <a:gd name="T12" fmla="*/ 142 w 284"/>
                  <a:gd name="T13" fmla="*/ 83 h 248"/>
                </a:gdLst>
                <a:ahLst/>
                <a:cxnLst>
                  <a:cxn ang="0">
                    <a:pos x="T0" y="T1"/>
                  </a:cxn>
                  <a:cxn ang="0">
                    <a:pos x="T2" y="T3"/>
                  </a:cxn>
                  <a:cxn ang="0">
                    <a:pos x="T4" y="T5"/>
                  </a:cxn>
                  <a:cxn ang="0">
                    <a:pos x="T6" y="T7"/>
                  </a:cxn>
                  <a:cxn ang="0">
                    <a:pos x="T8" y="T9"/>
                  </a:cxn>
                  <a:cxn ang="0">
                    <a:pos x="T10" y="T11"/>
                  </a:cxn>
                  <a:cxn ang="0">
                    <a:pos x="T12" y="T13"/>
                  </a:cxn>
                </a:cxnLst>
                <a:rect l="0" t="0" r="r" b="b"/>
                <a:pathLst>
                  <a:path w="284" h="248">
                    <a:moveTo>
                      <a:pt x="142" y="83"/>
                    </a:moveTo>
                    <a:lnTo>
                      <a:pt x="0" y="0"/>
                    </a:lnTo>
                    <a:lnTo>
                      <a:pt x="0" y="165"/>
                    </a:lnTo>
                    <a:lnTo>
                      <a:pt x="142" y="248"/>
                    </a:lnTo>
                    <a:lnTo>
                      <a:pt x="284" y="165"/>
                    </a:lnTo>
                    <a:lnTo>
                      <a:pt x="284" y="0"/>
                    </a:lnTo>
                    <a:lnTo>
                      <a:pt x="142" y="8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1" name="Freeform 1245"/>
              <p:cNvSpPr/>
              <p:nvPr/>
            </p:nvSpPr>
            <p:spPr bwMode="auto">
              <a:xfrm>
                <a:off x="7374409" y="3498242"/>
                <a:ext cx="294631" cy="514565"/>
              </a:xfrm>
              <a:custGeom>
                <a:avLst/>
                <a:gdLst>
                  <a:gd name="T0" fmla="*/ 142 w 142"/>
                  <a:gd name="T1" fmla="*/ 248 h 248"/>
                  <a:gd name="T2" fmla="*/ 0 w 142"/>
                  <a:gd name="T3" fmla="*/ 165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3"/>
                    </a:lnTo>
                    <a:lnTo>
                      <a:pt x="142" y="248"/>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2" name="Freeform 1246"/>
              <p:cNvSpPr/>
              <p:nvPr/>
            </p:nvSpPr>
            <p:spPr bwMode="auto">
              <a:xfrm>
                <a:off x="7669039" y="3498242"/>
                <a:ext cx="294631"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3" name="Freeform 1247"/>
              <p:cNvSpPr/>
              <p:nvPr/>
            </p:nvSpPr>
            <p:spPr bwMode="auto">
              <a:xfrm>
                <a:off x="7374409" y="3332253"/>
                <a:ext cx="589260" cy="338204"/>
              </a:xfrm>
              <a:custGeom>
                <a:avLst/>
                <a:gdLst>
                  <a:gd name="T0" fmla="*/ 142 w 284"/>
                  <a:gd name="T1" fmla="*/ 163 h 163"/>
                  <a:gd name="T2" fmla="*/ 0 w 284"/>
                  <a:gd name="T3" fmla="*/ 80 h 163"/>
                  <a:gd name="T4" fmla="*/ 142 w 284"/>
                  <a:gd name="T5" fmla="*/ 0 h 163"/>
                  <a:gd name="T6" fmla="*/ 284 w 284"/>
                  <a:gd name="T7" fmla="*/ 80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0"/>
                    </a:lnTo>
                    <a:lnTo>
                      <a:pt x="142" y="0"/>
                    </a:lnTo>
                    <a:lnTo>
                      <a:pt x="284" y="80"/>
                    </a:lnTo>
                    <a:lnTo>
                      <a:pt x="142" y="16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4" name="Freeform 1248"/>
              <p:cNvSpPr/>
              <p:nvPr/>
            </p:nvSpPr>
            <p:spPr bwMode="auto">
              <a:xfrm>
                <a:off x="7374409" y="3508616"/>
                <a:ext cx="589260" cy="176364"/>
              </a:xfrm>
              <a:custGeom>
                <a:avLst/>
                <a:gdLst>
                  <a:gd name="T0" fmla="*/ 142 w 284"/>
                  <a:gd name="T1" fmla="*/ 78 h 85"/>
                  <a:gd name="T2" fmla="*/ 5 w 284"/>
                  <a:gd name="T3" fmla="*/ 0 h 85"/>
                  <a:gd name="T4" fmla="*/ 0 w 284"/>
                  <a:gd name="T5" fmla="*/ 2 h 85"/>
                  <a:gd name="T6" fmla="*/ 142 w 284"/>
                  <a:gd name="T7" fmla="*/ 85 h 85"/>
                  <a:gd name="T8" fmla="*/ 284 w 284"/>
                  <a:gd name="T9" fmla="*/ 2 h 85"/>
                  <a:gd name="T10" fmla="*/ 279 w 284"/>
                  <a:gd name="T11" fmla="*/ 0 h 85"/>
                  <a:gd name="T12" fmla="*/ 142 w 284"/>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4" h="85">
                    <a:moveTo>
                      <a:pt x="142" y="78"/>
                    </a:moveTo>
                    <a:lnTo>
                      <a:pt x="5" y="0"/>
                    </a:lnTo>
                    <a:lnTo>
                      <a:pt x="0" y="2"/>
                    </a:lnTo>
                    <a:lnTo>
                      <a:pt x="142" y="85"/>
                    </a:lnTo>
                    <a:lnTo>
                      <a:pt x="284" y="2"/>
                    </a:lnTo>
                    <a:lnTo>
                      <a:pt x="279" y="0"/>
                    </a:lnTo>
                    <a:lnTo>
                      <a:pt x="142" y="78"/>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5" name="Freeform 1250"/>
              <p:cNvSpPr/>
              <p:nvPr/>
            </p:nvSpPr>
            <p:spPr bwMode="auto">
              <a:xfrm>
                <a:off x="7756183" y="3718178"/>
                <a:ext cx="294631"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6" name="Freeform 1253"/>
              <p:cNvSpPr/>
              <p:nvPr/>
            </p:nvSpPr>
            <p:spPr bwMode="auto">
              <a:xfrm>
                <a:off x="7756183" y="3728550"/>
                <a:ext cx="593410" cy="176364"/>
              </a:xfrm>
              <a:custGeom>
                <a:avLst/>
                <a:gdLst>
                  <a:gd name="T0" fmla="*/ 142 w 286"/>
                  <a:gd name="T1" fmla="*/ 78 h 85"/>
                  <a:gd name="T2" fmla="*/ 8 w 286"/>
                  <a:gd name="T3" fmla="*/ 0 h 85"/>
                  <a:gd name="T4" fmla="*/ 0 w 286"/>
                  <a:gd name="T5" fmla="*/ 2 h 85"/>
                  <a:gd name="T6" fmla="*/ 142 w 286"/>
                  <a:gd name="T7" fmla="*/ 85 h 85"/>
                  <a:gd name="T8" fmla="*/ 286 w 286"/>
                  <a:gd name="T9" fmla="*/ 2 h 85"/>
                  <a:gd name="T10" fmla="*/ 279 w 286"/>
                  <a:gd name="T11" fmla="*/ 0 h 85"/>
                  <a:gd name="T12" fmla="*/ 142 w 286"/>
                  <a:gd name="T13" fmla="*/ 78 h 85"/>
                </a:gdLst>
                <a:ahLst/>
                <a:cxnLst>
                  <a:cxn ang="0">
                    <a:pos x="T0" y="T1"/>
                  </a:cxn>
                  <a:cxn ang="0">
                    <a:pos x="T2" y="T3"/>
                  </a:cxn>
                  <a:cxn ang="0">
                    <a:pos x="T4" y="T5"/>
                  </a:cxn>
                  <a:cxn ang="0">
                    <a:pos x="T6" y="T7"/>
                  </a:cxn>
                  <a:cxn ang="0">
                    <a:pos x="T8" y="T9"/>
                  </a:cxn>
                  <a:cxn ang="0">
                    <a:pos x="T10" y="T11"/>
                  </a:cxn>
                  <a:cxn ang="0">
                    <a:pos x="T12" y="T13"/>
                  </a:cxn>
                </a:cxnLst>
                <a:rect l="0" t="0" r="r" b="b"/>
                <a:pathLst>
                  <a:path w="286" h="85">
                    <a:moveTo>
                      <a:pt x="142" y="78"/>
                    </a:moveTo>
                    <a:lnTo>
                      <a:pt x="8" y="0"/>
                    </a:lnTo>
                    <a:lnTo>
                      <a:pt x="0" y="2"/>
                    </a:lnTo>
                    <a:lnTo>
                      <a:pt x="142" y="85"/>
                    </a:lnTo>
                    <a:lnTo>
                      <a:pt x="286" y="2"/>
                    </a:lnTo>
                    <a:lnTo>
                      <a:pt x="279" y="0"/>
                    </a:lnTo>
                    <a:lnTo>
                      <a:pt x="142" y="78"/>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7" name="Freeform 1255"/>
              <p:cNvSpPr/>
              <p:nvPr/>
            </p:nvSpPr>
            <p:spPr bwMode="auto">
              <a:xfrm>
                <a:off x="8137958" y="3940186"/>
                <a:ext cx="298780" cy="508341"/>
              </a:xfrm>
              <a:custGeom>
                <a:avLst/>
                <a:gdLst>
                  <a:gd name="T0" fmla="*/ 144 w 144"/>
                  <a:gd name="T1" fmla="*/ 245 h 245"/>
                  <a:gd name="T2" fmla="*/ 0 w 144"/>
                  <a:gd name="T3" fmla="*/ 162 h 245"/>
                  <a:gd name="T4" fmla="*/ 0 w 144"/>
                  <a:gd name="T5" fmla="*/ 0 h 245"/>
                  <a:gd name="T6" fmla="*/ 144 w 144"/>
                  <a:gd name="T7" fmla="*/ 82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2"/>
                    </a:lnTo>
                    <a:lnTo>
                      <a:pt x="0" y="0"/>
                    </a:lnTo>
                    <a:lnTo>
                      <a:pt x="144" y="82"/>
                    </a:lnTo>
                    <a:lnTo>
                      <a:pt x="144"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8" name="Freeform 1256"/>
              <p:cNvSpPr/>
              <p:nvPr/>
            </p:nvSpPr>
            <p:spPr bwMode="auto">
              <a:xfrm>
                <a:off x="8436738" y="3938283"/>
                <a:ext cx="294631" cy="508341"/>
              </a:xfrm>
              <a:custGeom>
                <a:avLst/>
                <a:gdLst>
                  <a:gd name="T0" fmla="*/ 142 w 142"/>
                  <a:gd name="T1" fmla="*/ 162 h 245"/>
                  <a:gd name="T2" fmla="*/ 0 w 142"/>
                  <a:gd name="T3" fmla="*/ 245 h 245"/>
                  <a:gd name="T4" fmla="*/ 0 w 142"/>
                  <a:gd name="T5" fmla="*/ 82 h 245"/>
                  <a:gd name="T6" fmla="*/ 142 w 142"/>
                  <a:gd name="T7" fmla="*/ 0 h 245"/>
                  <a:gd name="T8" fmla="*/ 142 w 142"/>
                  <a:gd name="T9" fmla="*/ 162 h 245"/>
                </a:gdLst>
                <a:ahLst/>
                <a:cxnLst>
                  <a:cxn ang="0">
                    <a:pos x="T0" y="T1"/>
                  </a:cxn>
                  <a:cxn ang="0">
                    <a:pos x="T2" y="T3"/>
                  </a:cxn>
                  <a:cxn ang="0">
                    <a:pos x="T4" y="T5"/>
                  </a:cxn>
                  <a:cxn ang="0">
                    <a:pos x="T6" y="T7"/>
                  </a:cxn>
                  <a:cxn ang="0">
                    <a:pos x="T8" y="T9"/>
                  </a:cxn>
                </a:cxnLst>
                <a:rect l="0" t="0" r="r" b="b"/>
                <a:pathLst>
                  <a:path w="142" h="245">
                    <a:moveTo>
                      <a:pt x="142" y="162"/>
                    </a:moveTo>
                    <a:lnTo>
                      <a:pt x="0" y="245"/>
                    </a:lnTo>
                    <a:lnTo>
                      <a:pt x="0" y="82"/>
                    </a:lnTo>
                    <a:lnTo>
                      <a:pt x="142" y="0"/>
                    </a:lnTo>
                    <a:lnTo>
                      <a:pt x="142"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699" name="Freeform 1257"/>
              <p:cNvSpPr/>
              <p:nvPr/>
            </p:nvSpPr>
            <p:spPr bwMode="auto">
              <a:xfrm>
                <a:off x="8137958" y="3767974"/>
                <a:ext cx="593410" cy="342352"/>
              </a:xfrm>
              <a:custGeom>
                <a:avLst/>
                <a:gdLst>
                  <a:gd name="T0" fmla="*/ 144 w 286"/>
                  <a:gd name="T1" fmla="*/ 165 h 165"/>
                  <a:gd name="T2" fmla="*/ 0 w 286"/>
                  <a:gd name="T3" fmla="*/ 83 h 165"/>
                  <a:gd name="T4" fmla="*/ 144 w 286"/>
                  <a:gd name="T5" fmla="*/ 0 h 165"/>
                  <a:gd name="T6" fmla="*/ 286 w 286"/>
                  <a:gd name="T7" fmla="*/ 83 h 165"/>
                  <a:gd name="T8" fmla="*/ 144 w 286"/>
                  <a:gd name="T9" fmla="*/ 165 h 165"/>
                </a:gdLst>
                <a:ahLst/>
                <a:cxnLst>
                  <a:cxn ang="0">
                    <a:pos x="T0" y="T1"/>
                  </a:cxn>
                  <a:cxn ang="0">
                    <a:pos x="T2" y="T3"/>
                  </a:cxn>
                  <a:cxn ang="0">
                    <a:pos x="T4" y="T5"/>
                  </a:cxn>
                  <a:cxn ang="0">
                    <a:pos x="T6" y="T7"/>
                  </a:cxn>
                  <a:cxn ang="0">
                    <a:pos x="T8" y="T9"/>
                  </a:cxn>
                </a:cxnLst>
                <a:rect l="0" t="0" r="r" b="b"/>
                <a:pathLst>
                  <a:path w="286" h="165">
                    <a:moveTo>
                      <a:pt x="144" y="165"/>
                    </a:moveTo>
                    <a:lnTo>
                      <a:pt x="0" y="83"/>
                    </a:lnTo>
                    <a:lnTo>
                      <a:pt x="144" y="0"/>
                    </a:lnTo>
                    <a:lnTo>
                      <a:pt x="286" y="83"/>
                    </a:lnTo>
                    <a:lnTo>
                      <a:pt x="144"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0" name="Freeform 1260"/>
              <p:cNvSpPr/>
              <p:nvPr/>
            </p:nvSpPr>
            <p:spPr bwMode="auto">
              <a:xfrm>
                <a:off x="6992634" y="3733737"/>
                <a:ext cx="294631"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1" name="Freeform 1261"/>
              <p:cNvSpPr/>
              <p:nvPr/>
            </p:nvSpPr>
            <p:spPr bwMode="auto">
              <a:xfrm>
                <a:off x="7287265" y="3732701"/>
                <a:ext cx="292557" cy="510415"/>
              </a:xfrm>
              <a:custGeom>
                <a:avLst/>
                <a:gdLst>
                  <a:gd name="T0" fmla="*/ 141 w 141"/>
                  <a:gd name="T1" fmla="*/ 166 h 246"/>
                  <a:gd name="T2" fmla="*/ 0 w 141"/>
                  <a:gd name="T3" fmla="*/ 246 h 246"/>
                  <a:gd name="T4" fmla="*/ 0 w 141"/>
                  <a:gd name="T5" fmla="*/ 83 h 246"/>
                  <a:gd name="T6" fmla="*/ 141 w 141"/>
                  <a:gd name="T7" fmla="*/ 0 h 246"/>
                  <a:gd name="T8" fmla="*/ 141 w 141"/>
                  <a:gd name="T9" fmla="*/ 166 h 246"/>
                </a:gdLst>
                <a:ahLst/>
                <a:cxnLst>
                  <a:cxn ang="0">
                    <a:pos x="T0" y="T1"/>
                  </a:cxn>
                  <a:cxn ang="0">
                    <a:pos x="T2" y="T3"/>
                  </a:cxn>
                  <a:cxn ang="0">
                    <a:pos x="T4" y="T5"/>
                  </a:cxn>
                  <a:cxn ang="0">
                    <a:pos x="T6" y="T7"/>
                  </a:cxn>
                  <a:cxn ang="0">
                    <a:pos x="T8" y="T9"/>
                  </a:cxn>
                </a:cxnLst>
                <a:rect l="0" t="0" r="r" b="b"/>
                <a:pathLst>
                  <a:path w="141" h="246">
                    <a:moveTo>
                      <a:pt x="141" y="166"/>
                    </a:moveTo>
                    <a:lnTo>
                      <a:pt x="0" y="246"/>
                    </a:lnTo>
                    <a:lnTo>
                      <a:pt x="0" y="83"/>
                    </a:lnTo>
                    <a:lnTo>
                      <a:pt x="141" y="0"/>
                    </a:lnTo>
                    <a:lnTo>
                      <a:pt x="141" y="16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2" name="Freeform 1262"/>
              <p:cNvSpPr/>
              <p:nvPr/>
            </p:nvSpPr>
            <p:spPr bwMode="auto">
              <a:xfrm>
                <a:off x="6990254" y="3562563"/>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3" name="Freeform 1265"/>
              <p:cNvSpPr/>
              <p:nvPr/>
            </p:nvSpPr>
            <p:spPr bwMode="auto">
              <a:xfrm>
                <a:off x="7374409" y="3955749"/>
                <a:ext cx="294631" cy="508341"/>
              </a:xfrm>
              <a:custGeom>
                <a:avLst/>
                <a:gdLst>
                  <a:gd name="T0" fmla="*/ 142 w 142"/>
                  <a:gd name="T1" fmla="*/ 245 h 245"/>
                  <a:gd name="T2" fmla="*/ 0 w 142"/>
                  <a:gd name="T3" fmla="*/ 162 h 245"/>
                  <a:gd name="T4" fmla="*/ 0 w 142"/>
                  <a:gd name="T5" fmla="*/ 0 h 245"/>
                  <a:gd name="T6" fmla="*/ 142 w 142"/>
                  <a:gd name="T7" fmla="*/ 82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2"/>
                    </a:lnTo>
                    <a:lnTo>
                      <a:pt x="0" y="0"/>
                    </a:lnTo>
                    <a:lnTo>
                      <a:pt x="142" y="82"/>
                    </a:lnTo>
                    <a:lnTo>
                      <a:pt x="142"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4" name="Freeform 1266"/>
              <p:cNvSpPr/>
              <p:nvPr/>
            </p:nvSpPr>
            <p:spPr bwMode="auto">
              <a:xfrm>
                <a:off x="7669039" y="3954711"/>
                <a:ext cx="294631" cy="508341"/>
              </a:xfrm>
              <a:custGeom>
                <a:avLst/>
                <a:gdLst>
                  <a:gd name="T0" fmla="*/ 142 w 142"/>
                  <a:gd name="T1" fmla="*/ 162 h 245"/>
                  <a:gd name="T2" fmla="*/ 0 w 142"/>
                  <a:gd name="T3" fmla="*/ 245 h 245"/>
                  <a:gd name="T4" fmla="*/ 0 w 142"/>
                  <a:gd name="T5" fmla="*/ 82 h 245"/>
                  <a:gd name="T6" fmla="*/ 142 w 142"/>
                  <a:gd name="T7" fmla="*/ 0 h 245"/>
                  <a:gd name="T8" fmla="*/ 142 w 142"/>
                  <a:gd name="T9" fmla="*/ 162 h 245"/>
                </a:gdLst>
                <a:ahLst/>
                <a:cxnLst>
                  <a:cxn ang="0">
                    <a:pos x="T0" y="T1"/>
                  </a:cxn>
                  <a:cxn ang="0">
                    <a:pos x="T2" y="T3"/>
                  </a:cxn>
                  <a:cxn ang="0">
                    <a:pos x="T4" y="T5"/>
                  </a:cxn>
                  <a:cxn ang="0">
                    <a:pos x="T6" y="T7"/>
                  </a:cxn>
                  <a:cxn ang="0">
                    <a:pos x="T8" y="T9"/>
                  </a:cxn>
                </a:cxnLst>
                <a:rect l="0" t="0" r="r" b="b"/>
                <a:pathLst>
                  <a:path w="142" h="245">
                    <a:moveTo>
                      <a:pt x="142" y="162"/>
                    </a:moveTo>
                    <a:lnTo>
                      <a:pt x="0" y="245"/>
                    </a:lnTo>
                    <a:lnTo>
                      <a:pt x="0" y="82"/>
                    </a:lnTo>
                    <a:lnTo>
                      <a:pt x="142" y="0"/>
                    </a:lnTo>
                    <a:lnTo>
                      <a:pt x="142"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5" name="Freeform 1267"/>
              <p:cNvSpPr/>
              <p:nvPr/>
            </p:nvSpPr>
            <p:spPr bwMode="auto">
              <a:xfrm>
                <a:off x="7374409" y="3782498"/>
                <a:ext cx="589260" cy="342352"/>
              </a:xfrm>
              <a:custGeom>
                <a:avLst/>
                <a:gdLst>
                  <a:gd name="T0" fmla="*/ 142 w 284"/>
                  <a:gd name="T1" fmla="*/ 165 h 165"/>
                  <a:gd name="T2" fmla="*/ 0 w 284"/>
                  <a:gd name="T3" fmla="*/ 83 h 165"/>
                  <a:gd name="T4" fmla="*/ 142 w 284"/>
                  <a:gd name="T5" fmla="*/ 0 h 165"/>
                  <a:gd name="T6" fmla="*/ 284 w 284"/>
                  <a:gd name="T7" fmla="*/ 83 h 165"/>
                  <a:gd name="T8" fmla="*/ 142 w 284"/>
                  <a:gd name="T9" fmla="*/ 165 h 165"/>
                </a:gdLst>
                <a:ahLst/>
                <a:cxnLst>
                  <a:cxn ang="0">
                    <a:pos x="T0" y="T1"/>
                  </a:cxn>
                  <a:cxn ang="0">
                    <a:pos x="T2" y="T3"/>
                  </a:cxn>
                  <a:cxn ang="0">
                    <a:pos x="T4" y="T5"/>
                  </a:cxn>
                  <a:cxn ang="0">
                    <a:pos x="T6" y="T7"/>
                  </a:cxn>
                  <a:cxn ang="0">
                    <a:pos x="T8" y="T9"/>
                  </a:cxn>
                </a:cxnLst>
                <a:rect l="0" t="0" r="r" b="b"/>
                <a:pathLst>
                  <a:path w="284" h="165">
                    <a:moveTo>
                      <a:pt x="142" y="165"/>
                    </a:moveTo>
                    <a:lnTo>
                      <a:pt x="0" y="83"/>
                    </a:lnTo>
                    <a:lnTo>
                      <a:pt x="142" y="0"/>
                    </a:lnTo>
                    <a:lnTo>
                      <a:pt x="284" y="83"/>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6" name="Freeform 1270"/>
              <p:cNvSpPr/>
              <p:nvPr/>
            </p:nvSpPr>
            <p:spPr bwMode="auto">
              <a:xfrm>
                <a:off x="7756183" y="4168422"/>
                <a:ext cx="294631" cy="514565"/>
              </a:xfrm>
              <a:custGeom>
                <a:avLst/>
                <a:gdLst>
                  <a:gd name="T0" fmla="*/ 142 w 142"/>
                  <a:gd name="T1" fmla="*/ 248 h 248"/>
                  <a:gd name="T2" fmla="*/ 0 w 142"/>
                  <a:gd name="T3" fmla="*/ 166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6"/>
                    </a:lnTo>
                    <a:lnTo>
                      <a:pt x="0" y="0"/>
                    </a:lnTo>
                    <a:lnTo>
                      <a:pt x="142" y="83"/>
                    </a:lnTo>
                    <a:lnTo>
                      <a:pt x="142"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7" name="Freeform 1271"/>
              <p:cNvSpPr/>
              <p:nvPr/>
            </p:nvSpPr>
            <p:spPr bwMode="auto">
              <a:xfrm>
                <a:off x="8050814" y="4166517"/>
                <a:ext cx="298780" cy="514565"/>
              </a:xfrm>
              <a:custGeom>
                <a:avLst/>
                <a:gdLst>
                  <a:gd name="T0" fmla="*/ 144 w 144"/>
                  <a:gd name="T1" fmla="*/ 166 h 248"/>
                  <a:gd name="T2" fmla="*/ 0 w 144"/>
                  <a:gd name="T3" fmla="*/ 248 h 248"/>
                  <a:gd name="T4" fmla="*/ 0 w 144"/>
                  <a:gd name="T5" fmla="*/ 83 h 248"/>
                  <a:gd name="T6" fmla="*/ 144 w 144"/>
                  <a:gd name="T7" fmla="*/ 0 h 248"/>
                  <a:gd name="T8" fmla="*/ 144 w 144"/>
                  <a:gd name="T9" fmla="*/ 166 h 248"/>
                </a:gdLst>
                <a:ahLst/>
                <a:cxnLst>
                  <a:cxn ang="0">
                    <a:pos x="T0" y="T1"/>
                  </a:cxn>
                  <a:cxn ang="0">
                    <a:pos x="T2" y="T3"/>
                  </a:cxn>
                  <a:cxn ang="0">
                    <a:pos x="T4" y="T5"/>
                  </a:cxn>
                  <a:cxn ang="0">
                    <a:pos x="T6" y="T7"/>
                  </a:cxn>
                  <a:cxn ang="0">
                    <a:pos x="T8" y="T9"/>
                  </a:cxn>
                </a:cxnLst>
                <a:rect l="0" t="0" r="r" b="b"/>
                <a:pathLst>
                  <a:path w="144" h="248">
                    <a:moveTo>
                      <a:pt x="144" y="166"/>
                    </a:moveTo>
                    <a:lnTo>
                      <a:pt x="0" y="248"/>
                    </a:lnTo>
                    <a:lnTo>
                      <a:pt x="0" y="83"/>
                    </a:lnTo>
                    <a:lnTo>
                      <a:pt x="144" y="0"/>
                    </a:lnTo>
                    <a:lnTo>
                      <a:pt x="144" y="16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8" name="Freeform 1272"/>
              <p:cNvSpPr/>
              <p:nvPr/>
            </p:nvSpPr>
            <p:spPr bwMode="auto">
              <a:xfrm>
                <a:off x="7756183" y="4002433"/>
                <a:ext cx="593410" cy="338204"/>
              </a:xfrm>
              <a:custGeom>
                <a:avLst/>
                <a:gdLst>
                  <a:gd name="T0" fmla="*/ 142 w 286"/>
                  <a:gd name="T1" fmla="*/ 163 h 163"/>
                  <a:gd name="T2" fmla="*/ 0 w 286"/>
                  <a:gd name="T3" fmla="*/ 80 h 163"/>
                  <a:gd name="T4" fmla="*/ 142 w 286"/>
                  <a:gd name="T5" fmla="*/ 0 h 163"/>
                  <a:gd name="T6" fmla="*/ 286 w 286"/>
                  <a:gd name="T7" fmla="*/ 80 h 163"/>
                  <a:gd name="T8" fmla="*/ 142 w 286"/>
                  <a:gd name="T9" fmla="*/ 163 h 163"/>
                </a:gdLst>
                <a:ahLst/>
                <a:cxnLst>
                  <a:cxn ang="0">
                    <a:pos x="T0" y="T1"/>
                  </a:cxn>
                  <a:cxn ang="0">
                    <a:pos x="T2" y="T3"/>
                  </a:cxn>
                  <a:cxn ang="0">
                    <a:pos x="T4" y="T5"/>
                  </a:cxn>
                  <a:cxn ang="0">
                    <a:pos x="T6" y="T7"/>
                  </a:cxn>
                  <a:cxn ang="0">
                    <a:pos x="T8" y="T9"/>
                  </a:cxn>
                </a:cxnLst>
                <a:rect l="0" t="0" r="r" b="b"/>
                <a:pathLst>
                  <a:path w="286" h="163">
                    <a:moveTo>
                      <a:pt x="142" y="163"/>
                    </a:moveTo>
                    <a:lnTo>
                      <a:pt x="0" y="80"/>
                    </a:lnTo>
                    <a:lnTo>
                      <a:pt x="142" y="0"/>
                    </a:lnTo>
                    <a:lnTo>
                      <a:pt x="286" y="80"/>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09" name="Freeform 1274"/>
              <p:cNvSpPr/>
              <p:nvPr/>
            </p:nvSpPr>
            <p:spPr bwMode="auto">
              <a:xfrm>
                <a:off x="7756183" y="2813536"/>
                <a:ext cx="593410" cy="514565"/>
              </a:xfrm>
              <a:custGeom>
                <a:avLst/>
                <a:gdLst>
                  <a:gd name="T0" fmla="*/ 142 w 286"/>
                  <a:gd name="T1" fmla="*/ 82 h 248"/>
                  <a:gd name="T2" fmla="*/ 0 w 286"/>
                  <a:gd name="T3" fmla="*/ 0 h 248"/>
                  <a:gd name="T4" fmla="*/ 0 w 286"/>
                  <a:gd name="T5" fmla="*/ 165 h 248"/>
                  <a:gd name="T6" fmla="*/ 142 w 286"/>
                  <a:gd name="T7" fmla="*/ 248 h 248"/>
                  <a:gd name="T8" fmla="*/ 286 w 286"/>
                  <a:gd name="T9" fmla="*/ 165 h 248"/>
                  <a:gd name="T10" fmla="*/ 286 w 286"/>
                  <a:gd name="T11" fmla="*/ 0 h 248"/>
                  <a:gd name="T12" fmla="*/ 142 w 286"/>
                  <a:gd name="T13" fmla="*/ 82 h 248"/>
                </a:gdLst>
                <a:ahLst/>
                <a:cxnLst>
                  <a:cxn ang="0">
                    <a:pos x="T0" y="T1"/>
                  </a:cxn>
                  <a:cxn ang="0">
                    <a:pos x="T2" y="T3"/>
                  </a:cxn>
                  <a:cxn ang="0">
                    <a:pos x="T4" y="T5"/>
                  </a:cxn>
                  <a:cxn ang="0">
                    <a:pos x="T6" y="T7"/>
                  </a:cxn>
                  <a:cxn ang="0">
                    <a:pos x="T8" y="T9"/>
                  </a:cxn>
                  <a:cxn ang="0">
                    <a:pos x="T10" y="T11"/>
                  </a:cxn>
                  <a:cxn ang="0">
                    <a:pos x="T12" y="T13"/>
                  </a:cxn>
                </a:cxnLst>
                <a:rect l="0" t="0" r="r" b="b"/>
                <a:pathLst>
                  <a:path w="286" h="248">
                    <a:moveTo>
                      <a:pt x="142" y="82"/>
                    </a:moveTo>
                    <a:lnTo>
                      <a:pt x="0" y="0"/>
                    </a:lnTo>
                    <a:lnTo>
                      <a:pt x="0" y="165"/>
                    </a:lnTo>
                    <a:lnTo>
                      <a:pt x="142" y="248"/>
                    </a:lnTo>
                    <a:lnTo>
                      <a:pt x="286" y="165"/>
                    </a:lnTo>
                    <a:lnTo>
                      <a:pt x="286" y="0"/>
                    </a:lnTo>
                    <a:lnTo>
                      <a:pt x="142" y="82"/>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0" name="Freeform 1275"/>
              <p:cNvSpPr/>
              <p:nvPr/>
            </p:nvSpPr>
            <p:spPr bwMode="auto">
              <a:xfrm>
                <a:off x="7756183" y="2813536"/>
                <a:ext cx="294631" cy="514565"/>
              </a:xfrm>
              <a:custGeom>
                <a:avLst/>
                <a:gdLst>
                  <a:gd name="T0" fmla="*/ 142 w 142"/>
                  <a:gd name="T1" fmla="*/ 248 h 248"/>
                  <a:gd name="T2" fmla="*/ 0 w 142"/>
                  <a:gd name="T3" fmla="*/ 165 h 248"/>
                  <a:gd name="T4" fmla="*/ 0 w 142"/>
                  <a:gd name="T5" fmla="*/ 0 h 248"/>
                  <a:gd name="T6" fmla="*/ 142 w 142"/>
                  <a:gd name="T7" fmla="*/ 82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2"/>
                    </a:lnTo>
                    <a:lnTo>
                      <a:pt x="142"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1" name="Freeform 1276"/>
              <p:cNvSpPr/>
              <p:nvPr/>
            </p:nvSpPr>
            <p:spPr bwMode="auto">
              <a:xfrm>
                <a:off x="8050814" y="2813536"/>
                <a:ext cx="298780" cy="514565"/>
              </a:xfrm>
              <a:custGeom>
                <a:avLst/>
                <a:gdLst>
                  <a:gd name="T0" fmla="*/ 144 w 144"/>
                  <a:gd name="T1" fmla="*/ 165 h 248"/>
                  <a:gd name="T2" fmla="*/ 0 w 144"/>
                  <a:gd name="T3" fmla="*/ 248 h 248"/>
                  <a:gd name="T4" fmla="*/ 0 w 144"/>
                  <a:gd name="T5" fmla="*/ 82 h 248"/>
                  <a:gd name="T6" fmla="*/ 144 w 144"/>
                  <a:gd name="T7" fmla="*/ 0 h 248"/>
                  <a:gd name="T8" fmla="*/ 144 w 144"/>
                  <a:gd name="T9" fmla="*/ 165 h 248"/>
                </a:gdLst>
                <a:ahLst/>
                <a:cxnLst>
                  <a:cxn ang="0">
                    <a:pos x="T0" y="T1"/>
                  </a:cxn>
                  <a:cxn ang="0">
                    <a:pos x="T2" y="T3"/>
                  </a:cxn>
                  <a:cxn ang="0">
                    <a:pos x="T4" y="T5"/>
                  </a:cxn>
                  <a:cxn ang="0">
                    <a:pos x="T6" y="T7"/>
                  </a:cxn>
                  <a:cxn ang="0">
                    <a:pos x="T8" y="T9"/>
                  </a:cxn>
                </a:cxnLst>
                <a:rect l="0" t="0" r="r" b="b"/>
                <a:pathLst>
                  <a:path w="144" h="248">
                    <a:moveTo>
                      <a:pt x="144" y="165"/>
                    </a:moveTo>
                    <a:lnTo>
                      <a:pt x="0" y="248"/>
                    </a:lnTo>
                    <a:lnTo>
                      <a:pt x="0" y="82"/>
                    </a:lnTo>
                    <a:lnTo>
                      <a:pt x="144" y="0"/>
                    </a:lnTo>
                    <a:lnTo>
                      <a:pt x="144"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2" name="Freeform 1277"/>
              <p:cNvSpPr/>
              <p:nvPr/>
            </p:nvSpPr>
            <p:spPr bwMode="auto">
              <a:xfrm>
                <a:off x="7756183" y="2647547"/>
                <a:ext cx="593410" cy="336127"/>
              </a:xfrm>
              <a:custGeom>
                <a:avLst/>
                <a:gdLst>
                  <a:gd name="T0" fmla="*/ 142 w 286"/>
                  <a:gd name="T1" fmla="*/ 162 h 162"/>
                  <a:gd name="T2" fmla="*/ 0 w 286"/>
                  <a:gd name="T3" fmla="*/ 80 h 162"/>
                  <a:gd name="T4" fmla="*/ 142 w 286"/>
                  <a:gd name="T5" fmla="*/ 0 h 162"/>
                  <a:gd name="T6" fmla="*/ 286 w 286"/>
                  <a:gd name="T7" fmla="*/ 80 h 162"/>
                  <a:gd name="T8" fmla="*/ 142 w 286"/>
                  <a:gd name="T9" fmla="*/ 162 h 162"/>
                </a:gdLst>
                <a:ahLst/>
                <a:cxnLst>
                  <a:cxn ang="0">
                    <a:pos x="T0" y="T1"/>
                  </a:cxn>
                  <a:cxn ang="0">
                    <a:pos x="T2" y="T3"/>
                  </a:cxn>
                  <a:cxn ang="0">
                    <a:pos x="T4" y="T5"/>
                  </a:cxn>
                  <a:cxn ang="0">
                    <a:pos x="T6" y="T7"/>
                  </a:cxn>
                  <a:cxn ang="0">
                    <a:pos x="T8" y="T9"/>
                  </a:cxn>
                </a:cxnLst>
                <a:rect l="0" t="0" r="r" b="b"/>
                <a:pathLst>
                  <a:path w="286" h="162">
                    <a:moveTo>
                      <a:pt x="142" y="162"/>
                    </a:moveTo>
                    <a:lnTo>
                      <a:pt x="0" y="80"/>
                    </a:lnTo>
                    <a:lnTo>
                      <a:pt x="142" y="0"/>
                    </a:lnTo>
                    <a:lnTo>
                      <a:pt x="286" y="80"/>
                    </a:lnTo>
                    <a:lnTo>
                      <a:pt x="142"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3" name="Freeform 1284"/>
              <p:cNvSpPr/>
              <p:nvPr/>
            </p:nvSpPr>
            <p:spPr bwMode="auto">
              <a:xfrm>
                <a:off x="8137958" y="3033472"/>
                <a:ext cx="593410" cy="508342"/>
              </a:xfrm>
              <a:custGeom>
                <a:avLst/>
                <a:gdLst>
                  <a:gd name="T0" fmla="*/ 144 w 286"/>
                  <a:gd name="T1" fmla="*/ 83 h 245"/>
                  <a:gd name="T2" fmla="*/ 0 w 286"/>
                  <a:gd name="T3" fmla="*/ 0 h 245"/>
                  <a:gd name="T4" fmla="*/ 0 w 286"/>
                  <a:gd name="T5" fmla="*/ 165 h 245"/>
                  <a:gd name="T6" fmla="*/ 144 w 286"/>
                  <a:gd name="T7" fmla="*/ 245 h 245"/>
                  <a:gd name="T8" fmla="*/ 286 w 286"/>
                  <a:gd name="T9" fmla="*/ 165 h 245"/>
                  <a:gd name="T10" fmla="*/ 286 w 286"/>
                  <a:gd name="T11" fmla="*/ 0 h 245"/>
                  <a:gd name="T12" fmla="*/ 144 w 286"/>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6" h="245">
                    <a:moveTo>
                      <a:pt x="144" y="83"/>
                    </a:moveTo>
                    <a:lnTo>
                      <a:pt x="0" y="0"/>
                    </a:lnTo>
                    <a:lnTo>
                      <a:pt x="0" y="165"/>
                    </a:lnTo>
                    <a:lnTo>
                      <a:pt x="144" y="245"/>
                    </a:lnTo>
                    <a:lnTo>
                      <a:pt x="286" y="165"/>
                    </a:lnTo>
                    <a:lnTo>
                      <a:pt x="286" y="0"/>
                    </a:lnTo>
                    <a:lnTo>
                      <a:pt x="144" y="8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4" name="Freeform 1285"/>
              <p:cNvSpPr/>
              <p:nvPr/>
            </p:nvSpPr>
            <p:spPr bwMode="auto">
              <a:xfrm>
                <a:off x="8137958" y="3033472"/>
                <a:ext cx="593410" cy="508342"/>
              </a:xfrm>
              <a:custGeom>
                <a:avLst/>
                <a:gdLst>
                  <a:gd name="T0" fmla="*/ 144 w 286"/>
                  <a:gd name="T1" fmla="*/ 83 h 245"/>
                  <a:gd name="T2" fmla="*/ 0 w 286"/>
                  <a:gd name="T3" fmla="*/ 0 h 245"/>
                  <a:gd name="T4" fmla="*/ 0 w 286"/>
                  <a:gd name="T5" fmla="*/ 165 h 245"/>
                  <a:gd name="T6" fmla="*/ 144 w 286"/>
                  <a:gd name="T7" fmla="*/ 245 h 245"/>
                  <a:gd name="T8" fmla="*/ 286 w 286"/>
                  <a:gd name="T9" fmla="*/ 165 h 245"/>
                  <a:gd name="T10" fmla="*/ 286 w 286"/>
                  <a:gd name="T11" fmla="*/ 0 h 245"/>
                  <a:gd name="T12" fmla="*/ 144 w 286"/>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6" h="245">
                    <a:moveTo>
                      <a:pt x="144" y="83"/>
                    </a:moveTo>
                    <a:lnTo>
                      <a:pt x="0" y="0"/>
                    </a:lnTo>
                    <a:lnTo>
                      <a:pt x="0" y="165"/>
                    </a:lnTo>
                    <a:lnTo>
                      <a:pt x="144" y="245"/>
                    </a:lnTo>
                    <a:lnTo>
                      <a:pt x="286" y="165"/>
                    </a:lnTo>
                    <a:lnTo>
                      <a:pt x="286" y="0"/>
                    </a:lnTo>
                    <a:lnTo>
                      <a:pt x="144" y="83"/>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5" name="Freeform 1286"/>
              <p:cNvSpPr/>
              <p:nvPr/>
            </p:nvSpPr>
            <p:spPr bwMode="auto">
              <a:xfrm>
                <a:off x="8137958" y="3033472"/>
                <a:ext cx="298780" cy="508342"/>
              </a:xfrm>
              <a:custGeom>
                <a:avLst/>
                <a:gdLst>
                  <a:gd name="T0" fmla="*/ 144 w 144"/>
                  <a:gd name="T1" fmla="*/ 245 h 245"/>
                  <a:gd name="T2" fmla="*/ 0 w 144"/>
                  <a:gd name="T3" fmla="*/ 165 h 245"/>
                  <a:gd name="T4" fmla="*/ 0 w 144"/>
                  <a:gd name="T5" fmla="*/ 0 h 245"/>
                  <a:gd name="T6" fmla="*/ 144 w 144"/>
                  <a:gd name="T7" fmla="*/ 83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5"/>
                    </a:lnTo>
                    <a:lnTo>
                      <a:pt x="0" y="0"/>
                    </a:lnTo>
                    <a:lnTo>
                      <a:pt x="144" y="83"/>
                    </a:lnTo>
                    <a:lnTo>
                      <a:pt x="144"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6" name="Freeform 1287"/>
              <p:cNvSpPr/>
              <p:nvPr/>
            </p:nvSpPr>
            <p:spPr bwMode="auto">
              <a:xfrm>
                <a:off x="8436738" y="3033472"/>
                <a:ext cx="294631"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7" name="Freeform 1288"/>
              <p:cNvSpPr/>
              <p:nvPr/>
            </p:nvSpPr>
            <p:spPr bwMode="auto">
              <a:xfrm>
                <a:off x="8436738" y="3033472"/>
                <a:ext cx="294631"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8" name="Freeform 1289"/>
              <p:cNvSpPr/>
              <p:nvPr/>
            </p:nvSpPr>
            <p:spPr bwMode="auto">
              <a:xfrm>
                <a:off x="8137958" y="2863638"/>
                <a:ext cx="593410" cy="344427"/>
              </a:xfrm>
              <a:custGeom>
                <a:avLst/>
                <a:gdLst>
                  <a:gd name="T0" fmla="*/ 144 w 286"/>
                  <a:gd name="T1" fmla="*/ 166 h 166"/>
                  <a:gd name="T2" fmla="*/ 0 w 286"/>
                  <a:gd name="T3" fmla="*/ 83 h 166"/>
                  <a:gd name="T4" fmla="*/ 144 w 286"/>
                  <a:gd name="T5" fmla="*/ 0 h 166"/>
                  <a:gd name="T6" fmla="*/ 286 w 286"/>
                  <a:gd name="T7" fmla="*/ 83 h 166"/>
                  <a:gd name="T8" fmla="*/ 144 w 286"/>
                  <a:gd name="T9" fmla="*/ 166 h 166"/>
                </a:gdLst>
                <a:ahLst/>
                <a:cxnLst>
                  <a:cxn ang="0">
                    <a:pos x="T0" y="T1"/>
                  </a:cxn>
                  <a:cxn ang="0">
                    <a:pos x="T2" y="T3"/>
                  </a:cxn>
                  <a:cxn ang="0">
                    <a:pos x="T4" y="T5"/>
                  </a:cxn>
                  <a:cxn ang="0">
                    <a:pos x="T6" y="T7"/>
                  </a:cxn>
                  <a:cxn ang="0">
                    <a:pos x="T8" y="T9"/>
                  </a:cxn>
                </a:cxnLst>
                <a:rect l="0" t="0" r="r" b="b"/>
                <a:pathLst>
                  <a:path w="286" h="166">
                    <a:moveTo>
                      <a:pt x="144" y="166"/>
                    </a:moveTo>
                    <a:lnTo>
                      <a:pt x="0" y="83"/>
                    </a:lnTo>
                    <a:lnTo>
                      <a:pt x="144" y="0"/>
                    </a:lnTo>
                    <a:lnTo>
                      <a:pt x="286" y="83"/>
                    </a:lnTo>
                    <a:lnTo>
                      <a:pt x="144" y="16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19" name="Freeform 1292"/>
              <p:cNvSpPr/>
              <p:nvPr/>
            </p:nvSpPr>
            <p:spPr bwMode="auto">
              <a:xfrm>
                <a:off x="8525957" y="3253408"/>
                <a:ext cx="587186" cy="510415"/>
              </a:xfrm>
              <a:custGeom>
                <a:avLst/>
                <a:gdLst>
                  <a:gd name="T0" fmla="*/ 141 w 283"/>
                  <a:gd name="T1" fmla="*/ 80 h 246"/>
                  <a:gd name="T2" fmla="*/ 0 w 283"/>
                  <a:gd name="T3" fmla="*/ 0 h 246"/>
                  <a:gd name="T4" fmla="*/ 0 w 283"/>
                  <a:gd name="T5" fmla="*/ 163 h 246"/>
                  <a:gd name="T6" fmla="*/ 141 w 283"/>
                  <a:gd name="T7" fmla="*/ 246 h 246"/>
                  <a:gd name="T8" fmla="*/ 283 w 283"/>
                  <a:gd name="T9" fmla="*/ 163 h 246"/>
                  <a:gd name="T10" fmla="*/ 283 w 283"/>
                  <a:gd name="T11" fmla="*/ 0 h 246"/>
                  <a:gd name="T12" fmla="*/ 141 w 283"/>
                  <a:gd name="T13" fmla="*/ 80 h 246"/>
                </a:gdLst>
                <a:ahLst/>
                <a:cxnLst>
                  <a:cxn ang="0">
                    <a:pos x="T0" y="T1"/>
                  </a:cxn>
                  <a:cxn ang="0">
                    <a:pos x="T2" y="T3"/>
                  </a:cxn>
                  <a:cxn ang="0">
                    <a:pos x="T4" y="T5"/>
                  </a:cxn>
                  <a:cxn ang="0">
                    <a:pos x="T6" y="T7"/>
                  </a:cxn>
                  <a:cxn ang="0">
                    <a:pos x="T8" y="T9"/>
                  </a:cxn>
                  <a:cxn ang="0">
                    <a:pos x="T10" y="T11"/>
                  </a:cxn>
                  <a:cxn ang="0">
                    <a:pos x="T12" y="T13"/>
                  </a:cxn>
                </a:cxnLst>
                <a:rect l="0" t="0" r="r" b="b"/>
                <a:pathLst>
                  <a:path w="283" h="246">
                    <a:moveTo>
                      <a:pt x="141" y="80"/>
                    </a:moveTo>
                    <a:lnTo>
                      <a:pt x="0" y="0"/>
                    </a:lnTo>
                    <a:lnTo>
                      <a:pt x="0" y="163"/>
                    </a:lnTo>
                    <a:lnTo>
                      <a:pt x="141" y="246"/>
                    </a:lnTo>
                    <a:lnTo>
                      <a:pt x="283" y="163"/>
                    </a:lnTo>
                    <a:lnTo>
                      <a:pt x="283" y="0"/>
                    </a:lnTo>
                    <a:lnTo>
                      <a:pt x="141" y="8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0" name="Freeform 1293"/>
              <p:cNvSpPr/>
              <p:nvPr/>
            </p:nvSpPr>
            <p:spPr bwMode="auto">
              <a:xfrm>
                <a:off x="8525957" y="3253408"/>
                <a:ext cx="292557" cy="510415"/>
              </a:xfrm>
              <a:custGeom>
                <a:avLst/>
                <a:gdLst>
                  <a:gd name="T0" fmla="*/ 141 w 141"/>
                  <a:gd name="T1" fmla="*/ 246 h 246"/>
                  <a:gd name="T2" fmla="*/ 0 w 141"/>
                  <a:gd name="T3" fmla="*/ 163 h 246"/>
                  <a:gd name="T4" fmla="*/ 0 w 141"/>
                  <a:gd name="T5" fmla="*/ 0 h 246"/>
                  <a:gd name="T6" fmla="*/ 141 w 141"/>
                  <a:gd name="T7" fmla="*/ 80 h 246"/>
                  <a:gd name="T8" fmla="*/ 141 w 141"/>
                  <a:gd name="T9" fmla="*/ 246 h 246"/>
                </a:gdLst>
                <a:ahLst/>
                <a:cxnLst>
                  <a:cxn ang="0">
                    <a:pos x="T0" y="T1"/>
                  </a:cxn>
                  <a:cxn ang="0">
                    <a:pos x="T2" y="T3"/>
                  </a:cxn>
                  <a:cxn ang="0">
                    <a:pos x="T4" y="T5"/>
                  </a:cxn>
                  <a:cxn ang="0">
                    <a:pos x="T6" y="T7"/>
                  </a:cxn>
                  <a:cxn ang="0">
                    <a:pos x="T8" y="T9"/>
                  </a:cxn>
                </a:cxnLst>
                <a:rect l="0" t="0" r="r" b="b"/>
                <a:pathLst>
                  <a:path w="141" h="246">
                    <a:moveTo>
                      <a:pt x="141" y="246"/>
                    </a:moveTo>
                    <a:lnTo>
                      <a:pt x="0" y="163"/>
                    </a:lnTo>
                    <a:lnTo>
                      <a:pt x="0" y="0"/>
                    </a:lnTo>
                    <a:lnTo>
                      <a:pt x="141" y="80"/>
                    </a:lnTo>
                    <a:lnTo>
                      <a:pt x="141"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1" name="Freeform 1294"/>
              <p:cNvSpPr/>
              <p:nvPr/>
            </p:nvSpPr>
            <p:spPr bwMode="auto">
              <a:xfrm>
                <a:off x="8818512" y="3255030"/>
                <a:ext cx="294631" cy="510415"/>
              </a:xfrm>
              <a:custGeom>
                <a:avLst/>
                <a:gdLst>
                  <a:gd name="T0" fmla="*/ 142 w 142"/>
                  <a:gd name="T1" fmla="*/ 163 h 246"/>
                  <a:gd name="T2" fmla="*/ 0 w 142"/>
                  <a:gd name="T3" fmla="*/ 246 h 246"/>
                  <a:gd name="T4" fmla="*/ 0 w 142"/>
                  <a:gd name="T5" fmla="*/ 80 h 246"/>
                  <a:gd name="T6" fmla="*/ 142 w 142"/>
                  <a:gd name="T7" fmla="*/ 0 h 246"/>
                  <a:gd name="T8" fmla="*/ 142 w 142"/>
                  <a:gd name="T9" fmla="*/ 163 h 246"/>
                </a:gdLst>
                <a:ahLst/>
                <a:cxnLst>
                  <a:cxn ang="0">
                    <a:pos x="T0" y="T1"/>
                  </a:cxn>
                  <a:cxn ang="0">
                    <a:pos x="T2" y="T3"/>
                  </a:cxn>
                  <a:cxn ang="0">
                    <a:pos x="T4" y="T5"/>
                  </a:cxn>
                  <a:cxn ang="0">
                    <a:pos x="T6" y="T7"/>
                  </a:cxn>
                  <a:cxn ang="0">
                    <a:pos x="T8" y="T9"/>
                  </a:cxn>
                </a:cxnLst>
                <a:rect l="0" t="0" r="r" b="b"/>
                <a:pathLst>
                  <a:path w="142" h="246">
                    <a:moveTo>
                      <a:pt x="142" y="163"/>
                    </a:moveTo>
                    <a:lnTo>
                      <a:pt x="0" y="246"/>
                    </a:lnTo>
                    <a:lnTo>
                      <a:pt x="0" y="80"/>
                    </a:lnTo>
                    <a:lnTo>
                      <a:pt x="142" y="0"/>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2" name="Freeform 1295"/>
              <p:cNvSpPr/>
              <p:nvPr/>
            </p:nvSpPr>
            <p:spPr bwMode="auto">
              <a:xfrm>
                <a:off x="8528334" y="3088033"/>
                <a:ext cx="587186" cy="336127"/>
              </a:xfrm>
              <a:custGeom>
                <a:avLst/>
                <a:gdLst>
                  <a:gd name="T0" fmla="*/ 141 w 283"/>
                  <a:gd name="T1" fmla="*/ 162 h 162"/>
                  <a:gd name="T2" fmla="*/ 0 w 283"/>
                  <a:gd name="T3" fmla="*/ 82 h 162"/>
                  <a:gd name="T4" fmla="*/ 141 w 283"/>
                  <a:gd name="T5" fmla="*/ 0 h 162"/>
                  <a:gd name="T6" fmla="*/ 283 w 283"/>
                  <a:gd name="T7" fmla="*/ 82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2"/>
                    </a:lnTo>
                    <a:lnTo>
                      <a:pt x="141" y="0"/>
                    </a:lnTo>
                    <a:lnTo>
                      <a:pt x="283" y="82"/>
                    </a:lnTo>
                    <a:lnTo>
                      <a:pt x="141"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3" name="Freeform 1296"/>
              <p:cNvSpPr/>
              <p:nvPr/>
            </p:nvSpPr>
            <p:spPr bwMode="auto">
              <a:xfrm>
                <a:off x="8525954" y="3083270"/>
                <a:ext cx="587186" cy="336127"/>
              </a:xfrm>
              <a:custGeom>
                <a:avLst/>
                <a:gdLst>
                  <a:gd name="T0" fmla="*/ 141 w 283"/>
                  <a:gd name="T1" fmla="*/ 162 h 162"/>
                  <a:gd name="T2" fmla="*/ 0 w 283"/>
                  <a:gd name="T3" fmla="*/ 82 h 162"/>
                  <a:gd name="T4" fmla="*/ 141 w 283"/>
                  <a:gd name="T5" fmla="*/ 0 h 162"/>
                  <a:gd name="T6" fmla="*/ 283 w 283"/>
                  <a:gd name="T7" fmla="*/ 82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2"/>
                    </a:lnTo>
                    <a:lnTo>
                      <a:pt x="141" y="0"/>
                    </a:lnTo>
                    <a:lnTo>
                      <a:pt x="283" y="82"/>
                    </a:lnTo>
                    <a:lnTo>
                      <a:pt x="141" y="162"/>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4" name="Freeform 1299"/>
              <p:cNvSpPr/>
              <p:nvPr/>
            </p:nvSpPr>
            <p:spPr bwMode="auto">
              <a:xfrm>
                <a:off x="7374406" y="3047995"/>
                <a:ext cx="589260" cy="508342"/>
              </a:xfrm>
              <a:custGeom>
                <a:avLst/>
                <a:gdLst>
                  <a:gd name="T0" fmla="*/ 142 w 284"/>
                  <a:gd name="T1" fmla="*/ 83 h 245"/>
                  <a:gd name="T2" fmla="*/ 0 w 284"/>
                  <a:gd name="T3" fmla="*/ 0 h 245"/>
                  <a:gd name="T4" fmla="*/ 0 w 284"/>
                  <a:gd name="T5" fmla="*/ 165 h 245"/>
                  <a:gd name="T6" fmla="*/ 142 w 284"/>
                  <a:gd name="T7" fmla="*/ 245 h 245"/>
                  <a:gd name="T8" fmla="*/ 284 w 284"/>
                  <a:gd name="T9" fmla="*/ 165 h 245"/>
                  <a:gd name="T10" fmla="*/ 284 w 284"/>
                  <a:gd name="T11" fmla="*/ 0 h 245"/>
                  <a:gd name="T12" fmla="*/ 142 w 284"/>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4" h="245">
                    <a:moveTo>
                      <a:pt x="142" y="83"/>
                    </a:moveTo>
                    <a:lnTo>
                      <a:pt x="0" y="0"/>
                    </a:lnTo>
                    <a:lnTo>
                      <a:pt x="0" y="165"/>
                    </a:lnTo>
                    <a:lnTo>
                      <a:pt x="142" y="245"/>
                    </a:lnTo>
                    <a:lnTo>
                      <a:pt x="284" y="165"/>
                    </a:lnTo>
                    <a:lnTo>
                      <a:pt x="284" y="0"/>
                    </a:lnTo>
                    <a:lnTo>
                      <a:pt x="142" y="83"/>
                    </a:lnTo>
                    <a:close/>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5" name="Freeform 1300"/>
              <p:cNvSpPr/>
              <p:nvPr/>
            </p:nvSpPr>
            <p:spPr bwMode="auto">
              <a:xfrm>
                <a:off x="7374406" y="3047995"/>
                <a:ext cx="589260" cy="508342"/>
              </a:xfrm>
              <a:custGeom>
                <a:avLst/>
                <a:gdLst>
                  <a:gd name="T0" fmla="*/ 142 w 284"/>
                  <a:gd name="T1" fmla="*/ 83 h 245"/>
                  <a:gd name="T2" fmla="*/ 0 w 284"/>
                  <a:gd name="T3" fmla="*/ 0 h 245"/>
                  <a:gd name="T4" fmla="*/ 0 w 284"/>
                  <a:gd name="T5" fmla="*/ 165 h 245"/>
                  <a:gd name="T6" fmla="*/ 142 w 284"/>
                  <a:gd name="T7" fmla="*/ 245 h 245"/>
                  <a:gd name="T8" fmla="*/ 284 w 284"/>
                  <a:gd name="T9" fmla="*/ 165 h 245"/>
                  <a:gd name="T10" fmla="*/ 284 w 284"/>
                  <a:gd name="T11" fmla="*/ 0 h 245"/>
                  <a:gd name="T12" fmla="*/ 142 w 284"/>
                  <a:gd name="T13" fmla="*/ 83 h 245"/>
                </a:gdLst>
                <a:ahLst/>
                <a:cxnLst>
                  <a:cxn ang="0">
                    <a:pos x="T0" y="T1"/>
                  </a:cxn>
                  <a:cxn ang="0">
                    <a:pos x="T2" y="T3"/>
                  </a:cxn>
                  <a:cxn ang="0">
                    <a:pos x="T4" y="T5"/>
                  </a:cxn>
                  <a:cxn ang="0">
                    <a:pos x="T6" y="T7"/>
                  </a:cxn>
                  <a:cxn ang="0">
                    <a:pos x="T8" y="T9"/>
                  </a:cxn>
                  <a:cxn ang="0">
                    <a:pos x="T10" y="T11"/>
                  </a:cxn>
                  <a:cxn ang="0">
                    <a:pos x="T12" y="T13"/>
                  </a:cxn>
                </a:cxnLst>
                <a:rect l="0" t="0" r="r" b="b"/>
                <a:pathLst>
                  <a:path w="284" h="245">
                    <a:moveTo>
                      <a:pt x="142" y="83"/>
                    </a:moveTo>
                    <a:lnTo>
                      <a:pt x="0" y="0"/>
                    </a:lnTo>
                    <a:lnTo>
                      <a:pt x="0" y="165"/>
                    </a:lnTo>
                    <a:lnTo>
                      <a:pt x="142" y="245"/>
                    </a:lnTo>
                    <a:lnTo>
                      <a:pt x="284" y="165"/>
                    </a:lnTo>
                    <a:lnTo>
                      <a:pt x="284" y="0"/>
                    </a:lnTo>
                    <a:lnTo>
                      <a:pt x="142" y="83"/>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6" name="Freeform 1301"/>
              <p:cNvSpPr/>
              <p:nvPr/>
            </p:nvSpPr>
            <p:spPr bwMode="auto">
              <a:xfrm>
                <a:off x="7374406" y="3047995"/>
                <a:ext cx="294630" cy="508342"/>
              </a:xfrm>
              <a:custGeom>
                <a:avLst/>
                <a:gdLst>
                  <a:gd name="T0" fmla="*/ 142 w 142"/>
                  <a:gd name="T1" fmla="*/ 245 h 245"/>
                  <a:gd name="T2" fmla="*/ 0 w 142"/>
                  <a:gd name="T3" fmla="*/ 165 h 245"/>
                  <a:gd name="T4" fmla="*/ 0 w 142"/>
                  <a:gd name="T5" fmla="*/ 0 h 245"/>
                  <a:gd name="T6" fmla="*/ 142 w 142"/>
                  <a:gd name="T7" fmla="*/ 83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3"/>
                    </a:lnTo>
                    <a:lnTo>
                      <a:pt x="142"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7" name="Freeform 1302"/>
              <p:cNvSpPr/>
              <p:nvPr/>
            </p:nvSpPr>
            <p:spPr bwMode="auto">
              <a:xfrm>
                <a:off x="7374406" y="3047995"/>
                <a:ext cx="294630" cy="508342"/>
              </a:xfrm>
              <a:custGeom>
                <a:avLst/>
                <a:gdLst>
                  <a:gd name="T0" fmla="*/ 142 w 142"/>
                  <a:gd name="T1" fmla="*/ 245 h 245"/>
                  <a:gd name="T2" fmla="*/ 0 w 142"/>
                  <a:gd name="T3" fmla="*/ 165 h 245"/>
                  <a:gd name="T4" fmla="*/ 0 w 142"/>
                  <a:gd name="T5" fmla="*/ 0 h 245"/>
                  <a:gd name="T6" fmla="*/ 142 w 142"/>
                  <a:gd name="T7" fmla="*/ 83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3"/>
                    </a:lnTo>
                    <a:lnTo>
                      <a:pt x="142" y="245"/>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8" name="Freeform 1303"/>
              <p:cNvSpPr/>
              <p:nvPr/>
            </p:nvSpPr>
            <p:spPr bwMode="auto">
              <a:xfrm>
                <a:off x="7669037" y="3047995"/>
                <a:ext cx="294630" cy="508342"/>
              </a:xfrm>
              <a:custGeom>
                <a:avLst/>
                <a:gdLst>
                  <a:gd name="T0" fmla="*/ 142 w 142"/>
                  <a:gd name="T1" fmla="*/ 165 h 245"/>
                  <a:gd name="T2" fmla="*/ 0 w 142"/>
                  <a:gd name="T3" fmla="*/ 245 h 245"/>
                  <a:gd name="T4" fmla="*/ 0 w 142"/>
                  <a:gd name="T5" fmla="*/ 83 h 245"/>
                  <a:gd name="T6" fmla="*/ 142 w 142"/>
                  <a:gd name="T7" fmla="*/ 0 h 245"/>
                  <a:gd name="T8" fmla="*/ 142 w 142"/>
                  <a:gd name="T9" fmla="*/ 165 h 245"/>
                </a:gdLst>
                <a:ahLst/>
                <a:cxnLst>
                  <a:cxn ang="0">
                    <a:pos x="T0" y="T1"/>
                  </a:cxn>
                  <a:cxn ang="0">
                    <a:pos x="T2" y="T3"/>
                  </a:cxn>
                  <a:cxn ang="0">
                    <a:pos x="T4" y="T5"/>
                  </a:cxn>
                  <a:cxn ang="0">
                    <a:pos x="T6" y="T7"/>
                  </a:cxn>
                  <a:cxn ang="0">
                    <a:pos x="T8" y="T9"/>
                  </a:cxn>
                </a:cxnLst>
                <a:rect l="0" t="0" r="r" b="b"/>
                <a:pathLst>
                  <a:path w="142" h="245">
                    <a:moveTo>
                      <a:pt x="142" y="165"/>
                    </a:moveTo>
                    <a:lnTo>
                      <a:pt x="0" y="245"/>
                    </a:lnTo>
                    <a:lnTo>
                      <a:pt x="0" y="83"/>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29" name="Freeform 1304"/>
              <p:cNvSpPr/>
              <p:nvPr/>
            </p:nvSpPr>
            <p:spPr bwMode="auto">
              <a:xfrm>
                <a:off x="7374406" y="2878163"/>
                <a:ext cx="589260" cy="344427"/>
              </a:xfrm>
              <a:custGeom>
                <a:avLst/>
                <a:gdLst>
                  <a:gd name="T0" fmla="*/ 142 w 284"/>
                  <a:gd name="T1" fmla="*/ 166 h 166"/>
                  <a:gd name="T2" fmla="*/ 0 w 284"/>
                  <a:gd name="T3" fmla="*/ 83 h 166"/>
                  <a:gd name="T4" fmla="*/ 142 w 284"/>
                  <a:gd name="T5" fmla="*/ 0 h 166"/>
                  <a:gd name="T6" fmla="*/ 284 w 284"/>
                  <a:gd name="T7" fmla="*/ 83 h 166"/>
                  <a:gd name="T8" fmla="*/ 142 w 284"/>
                  <a:gd name="T9" fmla="*/ 166 h 166"/>
                </a:gdLst>
                <a:ahLst/>
                <a:cxnLst>
                  <a:cxn ang="0">
                    <a:pos x="T0" y="T1"/>
                  </a:cxn>
                  <a:cxn ang="0">
                    <a:pos x="T2" y="T3"/>
                  </a:cxn>
                  <a:cxn ang="0">
                    <a:pos x="T4" y="T5"/>
                  </a:cxn>
                  <a:cxn ang="0">
                    <a:pos x="T6" y="T7"/>
                  </a:cxn>
                  <a:cxn ang="0">
                    <a:pos x="T8" y="T9"/>
                  </a:cxn>
                </a:cxnLst>
                <a:rect l="0" t="0" r="r" b="b"/>
                <a:pathLst>
                  <a:path w="284" h="166">
                    <a:moveTo>
                      <a:pt x="142" y="166"/>
                    </a:moveTo>
                    <a:lnTo>
                      <a:pt x="0" y="83"/>
                    </a:lnTo>
                    <a:lnTo>
                      <a:pt x="142" y="0"/>
                    </a:lnTo>
                    <a:lnTo>
                      <a:pt x="284" y="83"/>
                    </a:lnTo>
                    <a:lnTo>
                      <a:pt x="142" y="16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0" name="Freeform 1307"/>
              <p:cNvSpPr/>
              <p:nvPr/>
            </p:nvSpPr>
            <p:spPr bwMode="auto">
              <a:xfrm>
                <a:off x="7756180" y="3262225"/>
                <a:ext cx="294630" cy="510415"/>
              </a:xfrm>
              <a:custGeom>
                <a:avLst/>
                <a:gdLst>
                  <a:gd name="T0" fmla="*/ 142 w 142"/>
                  <a:gd name="T1" fmla="*/ 246 h 246"/>
                  <a:gd name="T2" fmla="*/ 0 w 142"/>
                  <a:gd name="T3" fmla="*/ 163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3"/>
                    </a:lnTo>
                    <a:lnTo>
                      <a:pt x="0" y="0"/>
                    </a:lnTo>
                    <a:lnTo>
                      <a:pt x="142" y="83"/>
                    </a:lnTo>
                    <a:lnTo>
                      <a:pt x="142"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1" name="Freeform 1308"/>
              <p:cNvSpPr/>
              <p:nvPr/>
            </p:nvSpPr>
            <p:spPr bwMode="auto">
              <a:xfrm>
                <a:off x="8050810" y="3268114"/>
                <a:ext cx="298780" cy="510415"/>
              </a:xfrm>
              <a:custGeom>
                <a:avLst/>
                <a:gdLst>
                  <a:gd name="T0" fmla="*/ 144 w 144"/>
                  <a:gd name="T1" fmla="*/ 163 h 246"/>
                  <a:gd name="T2" fmla="*/ 0 w 144"/>
                  <a:gd name="T3" fmla="*/ 246 h 246"/>
                  <a:gd name="T4" fmla="*/ 0 w 144"/>
                  <a:gd name="T5" fmla="*/ 83 h 246"/>
                  <a:gd name="T6" fmla="*/ 144 w 144"/>
                  <a:gd name="T7" fmla="*/ 0 h 246"/>
                  <a:gd name="T8" fmla="*/ 144 w 144"/>
                  <a:gd name="T9" fmla="*/ 163 h 246"/>
                </a:gdLst>
                <a:ahLst/>
                <a:cxnLst>
                  <a:cxn ang="0">
                    <a:pos x="T0" y="T1"/>
                  </a:cxn>
                  <a:cxn ang="0">
                    <a:pos x="T2" y="T3"/>
                  </a:cxn>
                  <a:cxn ang="0">
                    <a:pos x="T4" y="T5"/>
                  </a:cxn>
                  <a:cxn ang="0">
                    <a:pos x="T6" y="T7"/>
                  </a:cxn>
                  <a:cxn ang="0">
                    <a:pos x="T8" y="T9"/>
                  </a:cxn>
                </a:cxnLst>
                <a:rect l="0" t="0" r="r" b="b"/>
                <a:pathLst>
                  <a:path w="144" h="246">
                    <a:moveTo>
                      <a:pt x="144" y="163"/>
                    </a:moveTo>
                    <a:lnTo>
                      <a:pt x="0" y="246"/>
                    </a:lnTo>
                    <a:lnTo>
                      <a:pt x="0" y="83"/>
                    </a:lnTo>
                    <a:lnTo>
                      <a:pt x="144" y="0"/>
                    </a:lnTo>
                    <a:lnTo>
                      <a:pt x="144"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2" name="Freeform 1309"/>
              <p:cNvSpPr/>
              <p:nvPr/>
            </p:nvSpPr>
            <p:spPr bwMode="auto">
              <a:xfrm>
                <a:off x="7756180" y="3103552"/>
                <a:ext cx="593410" cy="342352"/>
              </a:xfrm>
              <a:custGeom>
                <a:avLst/>
                <a:gdLst>
                  <a:gd name="T0" fmla="*/ 142 w 286"/>
                  <a:gd name="T1" fmla="*/ 165 h 165"/>
                  <a:gd name="T2" fmla="*/ 0 w 286"/>
                  <a:gd name="T3" fmla="*/ 82 h 165"/>
                  <a:gd name="T4" fmla="*/ 142 w 286"/>
                  <a:gd name="T5" fmla="*/ 0 h 165"/>
                  <a:gd name="T6" fmla="*/ 286 w 286"/>
                  <a:gd name="T7" fmla="*/ 82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2"/>
                    </a:lnTo>
                    <a:lnTo>
                      <a:pt x="142" y="0"/>
                    </a:lnTo>
                    <a:lnTo>
                      <a:pt x="286" y="82"/>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3" name="Freeform 1312"/>
              <p:cNvSpPr/>
              <p:nvPr/>
            </p:nvSpPr>
            <p:spPr bwMode="auto">
              <a:xfrm>
                <a:off x="8137955" y="3483716"/>
                <a:ext cx="298780" cy="514565"/>
              </a:xfrm>
              <a:custGeom>
                <a:avLst/>
                <a:gdLst>
                  <a:gd name="T0" fmla="*/ 144 w 144"/>
                  <a:gd name="T1" fmla="*/ 248 h 248"/>
                  <a:gd name="T2" fmla="*/ 0 w 144"/>
                  <a:gd name="T3" fmla="*/ 165 h 248"/>
                  <a:gd name="T4" fmla="*/ 0 w 144"/>
                  <a:gd name="T5" fmla="*/ 0 h 248"/>
                  <a:gd name="T6" fmla="*/ 144 w 144"/>
                  <a:gd name="T7" fmla="*/ 83 h 248"/>
                  <a:gd name="T8" fmla="*/ 144 w 144"/>
                  <a:gd name="T9" fmla="*/ 248 h 248"/>
                </a:gdLst>
                <a:ahLst/>
                <a:cxnLst>
                  <a:cxn ang="0">
                    <a:pos x="T0" y="T1"/>
                  </a:cxn>
                  <a:cxn ang="0">
                    <a:pos x="T2" y="T3"/>
                  </a:cxn>
                  <a:cxn ang="0">
                    <a:pos x="T4" y="T5"/>
                  </a:cxn>
                  <a:cxn ang="0">
                    <a:pos x="T6" y="T7"/>
                  </a:cxn>
                  <a:cxn ang="0">
                    <a:pos x="T8" y="T9"/>
                  </a:cxn>
                </a:cxnLst>
                <a:rect l="0" t="0" r="r" b="b"/>
                <a:pathLst>
                  <a:path w="144" h="248">
                    <a:moveTo>
                      <a:pt x="144" y="248"/>
                    </a:moveTo>
                    <a:lnTo>
                      <a:pt x="0" y="165"/>
                    </a:lnTo>
                    <a:lnTo>
                      <a:pt x="0" y="0"/>
                    </a:lnTo>
                    <a:lnTo>
                      <a:pt x="144" y="83"/>
                    </a:lnTo>
                    <a:lnTo>
                      <a:pt x="144"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4" name="Freeform 1313"/>
              <p:cNvSpPr/>
              <p:nvPr/>
            </p:nvSpPr>
            <p:spPr bwMode="auto">
              <a:xfrm>
                <a:off x="8436734" y="3485339"/>
                <a:ext cx="294630"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5" name="Freeform 1314"/>
              <p:cNvSpPr/>
              <p:nvPr/>
            </p:nvSpPr>
            <p:spPr bwMode="auto">
              <a:xfrm>
                <a:off x="8137955" y="3320109"/>
                <a:ext cx="593410" cy="338204"/>
              </a:xfrm>
              <a:custGeom>
                <a:avLst/>
                <a:gdLst>
                  <a:gd name="T0" fmla="*/ 144 w 286"/>
                  <a:gd name="T1" fmla="*/ 163 h 163"/>
                  <a:gd name="T2" fmla="*/ 0 w 286"/>
                  <a:gd name="T3" fmla="*/ 80 h 163"/>
                  <a:gd name="T4" fmla="*/ 144 w 286"/>
                  <a:gd name="T5" fmla="*/ 0 h 163"/>
                  <a:gd name="T6" fmla="*/ 286 w 286"/>
                  <a:gd name="T7" fmla="*/ 80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0"/>
                    </a:lnTo>
                    <a:lnTo>
                      <a:pt x="144" y="0"/>
                    </a:lnTo>
                    <a:lnTo>
                      <a:pt x="286" y="80"/>
                    </a:lnTo>
                    <a:lnTo>
                      <a:pt x="144"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6" name="Freeform 1317"/>
              <p:cNvSpPr/>
              <p:nvPr/>
            </p:nvSpPr>
            <p:spPr bwMode="auto">
              <a:xfrm>
                <a:off x="6992633" y="3282456"/>
                <a:ext cx="587186" cy="510415"/>
              </a:xfrm>
              <a:custGeom>
                <a:avLst/>
                <a:gdLst>
                  <a:gd name="T0" fmla="*/ 142 w 283"/>
                  <a:gd name="T1" fmla="*/ 83 h 246"/>
                  <a:gd name="T2" fmla="*/ 0 w 283"/>
                  <a:gd name="T3" fmla="*/ 0 h 246"/>
                  <a:gd name="T4" fmla="*/ 0 w 283"/>
                  <a:gd name="T5" fmla="*/ 163 h 246"/>
                  <a:gd name="T6" fmla="*/ 142 w 283"/>
                  <a:gd name="T7" fmla="*/ 246 h 246"/>
                  <a:gd name="T8" fmla="*/ 283 w 283"/>
                  <a:gd name="T9" fmla="*/ 163 h 246"/>
                  <a:gd name="T10" fmla="*/ 283 w 283"/>
                  <a:gd name="T11" fmla="*/ 0 h 246"/>
                  <a:gd name="T12" fmla="*/ 142 w 283"/>
                  <a:gd name="T13" fmla="*/ 83 h 246"/>
                </a:gdLst>
                <a:ahLst/>
                <a:cxnLst>
                  <a:cxn ang="0">
                    <a:pos x="T0" y="T1"/>
                  </a:cxn>
                  <a:cxn ang="0">
                    <a:pos x="T2" y="T3"/>
                  </a:cxn>
                  <a:cxn ang="0">
                    <a:pos x="T4" y="T5"/>
                  </a:cxn>
                  <a:cxn ang="0">
                    <a:pos x="T6" y="T7"/>
                  </a:cxn>
                  <a:cxn ang="0">
                    <a:pos x="T8" y="T9"/>
                  </a:cxn>
                  <a:cxn ang="0">
                    <a:pos x="T10" y="T11"/>
                  </a:cxn>
                  <a:cxn ang="0">
                    <a:pos x="T12" y="T13"/>
                  </a:cxn>
                </a:cxnLst>
                <a:rect l="0" t="0" r="r" b="b"/>
                <a:pathLst>
                  <a:path w="283" h="246">
                    <a:moveTo>
                      <a:pt x="142" y="83"/>
                    </a:moveTo>
                    <a:lnTo>
                      <a:pt x="0" y="0"/>
                    </a:lnTo>
                    <a:lnTo>
                      <a:pt x="0" y="163"/>
                    </a:lnTo>
                    <a:lnTo>
                      <a:pt x="142" y="246"/>
                    </a:lnTo>
                    <a:lnTo>
                      <a:pt x="283" y="163"/>
                    </a:lnTo>
                    <a:lnTo>
                      <a:pt x="283" y="0"/>
                    </a:lnTo>
                    <a:lnTo>
                      <a:pt x="142" y="83"/>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7" name="Freeform 1318"/>
              <p:cNvSpPr/>
              <p:nvPr/>
            </p:nvSpPr>
            <p:spPr bwMode="auto">
              <a:xfrm>
                <a:off x="6992633" y="3280903"/>
                <a:ext cx="294630" cy="510415"/>
              </a:xfrm>
              <a:custGeom>
                <a:avLst/>
                <a:gdLst>
                  <a:gd name="T0" fmla="*/ 142 w 142"/>
                  <a:gd name="T1" fmla="*/ 246 h 246"/>
                  <a:gd name="T2" fmla="*/ 0 w 142"/>
                  <a:gd name="T3" fmla="*/ 163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3"/>
                    </a:lnTo>
                    <a:lnTo>
                      <a:pt x="0" y="0"/>
                    </a:lnTo>
                    <a:lnTo>
                      <a:pt x="142" y="83"/>
                    </a:lnTo>
                    <a:lnTo>
                      <a:pt x="142"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8" name="Freeform 1319"/>
              <p:cNvSpPr/>
              <p:nvPr/>
            </p:nvSpPr>
            <p:spPr bwMode="auto">
              <a:xfrm>
                <a:off x="7287262" y="3282456"/>
                <a:ext cx="292557" cy="510415"/>
              </a:xfrm>
              <a:custGeom>
                <a:avLst/>
                <a:gdLst>
                  <a:gd name="T0" fmla="*/ 141 w 141"/>
                  <a:gd name="T1" fmla="*/ 163 h 246"/>
                  <a:gd name="T2" fmla="*/ 0 w 141"/>
                  <a:gd name="T3" fmla="*/ 246 h 246"/>
                  <a:gd name="T4" fmla="*/ 0 w 141"/>
                  <a:gd name="T5" fmla="*/ 83 h 246"/>
                  <a:gd name="T6" fmla="*/ 141 w 141"/>
                  <a:gd name="T7" fmla="*/ 0 h 246"/>
                  <a:gd name="T8" fmla="*/ 141 w 141"/>
                  <a:gd name="T9" fmla="*/ 163 h 246"/>
                </a:gdLst>
                <a:ahLst/>
                <a:cxnLst>
                  <a:cxn ang="0">
                    <a:pos x="T0" y="T1"/>
                  </a:cxn>
                  <a:cxn ang="0">
                    <a:pos x="T2" y="T3"/>
                  </a:cxn>
                  <a:cxn ang="0">
                    <a:pos x="T4" y="T5"/>
                  </a:cxn>
                  <a:cxn ang="0">
                    <a:pos x="T6" y="T7"/>
                  </a:cxn>
                  <a:cxn ang="0">
                    <a:pos x="T8" y="T9"/>
                  </a:cxn>
                </a:cxnLst>
                <a:rect l="0" t="0" r="r" b="b"/>
                <a:pathLst>
                  <a:path w="141" h="246">
                    <a:moveTo>
                      <a:pt x="141" y="163"/>
                    </a:moveTo>
                    <a:lnTo>
                      <a:pt x="0" y="246"/>
                    </a:lnTo>
                    <a:lnTo>
                      <a:pt x="0" y="83"/>
                    </a:lnTo>
                    <a:lnTo>
                      <a:pt x="141" y="0"/>
                    </a:lnTo>
                    <a:lnTo>
                      <a:pt x="141"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39" name="Freeform 1320"/>
              <p:cNvSpPr/>
              <p:nvPr/>
            </p:nvSpPr>
            <p:spPr bwMode="auto">
              <a:xfrm>
                <a:off x="6990252" y="3117080"/>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0" name="Freeform 1321"/>
              <p:cNvSpPr/>
              <p:nvPr/>
            </p:nvSpPr>
            <p:spPr bwMode="auto">
              <a:xfrm>
                <a:off x="6992632" y="3112317"/>
                <a:ext cx="587186" cy="342352"/>
              </a:xfrm>
              <a:custGeom>
                <a:avLst/>
                <a:gdLst>
                  <a:gd name="T0" fmla="*/ 142 w 283"/>
                  <a:gd name="T1" fmla="*/ 165 h 165"/>
                  <a:gd name="T2" fmla="*/ 0 w 283"/>
                  <a:gd name="T3" fmla="*/ 82 h 165"/>
                  <a:gd name="T4" fmla="*/ 142 w 283"/>
                  <a:gd name="T5" fmla="*/ 0 h 165"/>
                  <a:gd name="T6" fmla="*/ 283 w 283"/>
                  <a:gd name="T7" fmla="*/ 82 h 165"/>
                  <a:gd name="T8" fmla="*/ 142 w 283"/>
                  <a:gd name="T9" fmla="*/ 165 h 165"/>
                </a:gdLst>
                <a:ahLst/>
                <a:cxnLst>
                  <a:cxn ang="0">
                    <a:pos x="T0" y="T1"/>
                  </a:cxn>
                  <a:cxn ang="0">
                    <a:pos x="T2" y="T3"/>
                  </a:cxn>
                  <a:cxn ang="0">
                    <a:pos x="T4" y="T5"/>
                  </a:cxn>
                  <a:cxn ang="0">
                    <a:pos x="T6" y="T7"/>
                  </a:cxn>
                  <a:cxn ang="0">
                    <a:pos x="T8" y="T9"/>
                  </a:cxn>
                </a:cxnLst>
                <a:rect l="0" t="0" r="r" b="b"/>
                <a:pathLst>
                  <a:path w="283" h="165">
                    <a:moveTo>
                      <a:pt x="142" y="165"/>
                    </a:moveTo>
                    <a:lnTo>
                      <a:pt x="0" y="82"/>
                    </a:lnTo>
                    <a:lnTo>
                      <a:pt x="142" y="0"/>
                    </a:lnTo>
                    <a:lnTo>
                      <a:pt x="283" y="82"/>
                    </a:lnTo>
                    <a:lnTo>
                      <a:pt x="142" y="165"/>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1" name="Freeform 1325"/>
              <p:cNvSpPr/>
              <p:nvPr/>
            </p:nvSpPr>
            <p:spPr bwMode="auto">
              <a:xfrm>
                <a:off x="7374407" y="3499864"/>
                <a:ext cx="294630" cy="514565"/>
              </a:xfrm>
              <a:custGeom>
                <a:avLst/>
                <a:gdLst>
                  <a:gd name="T0" fmla="*/ 142 w 142"/>
                  <a:gd name="T1" fmla="*/ 248 h 248"/>
                  <a:gd name="T2" fmla="*/ 0 w 142"/>
                  <a:gd name="T3" fmla="*/ 165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3"/>
                    </a:lnTo>
                    <a:lnTo>
                      <a:pt x="142"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2" name="Freeform 1326"/>
              <p:cNvSpPr/>
              <p:nvPr/>
            </p:nvSpPr>
            <p:spPr bwMode="auto">
              <a:xfrm>
                <a:off x="7669037" y="3498241"/>
                <a:ext cx="294630" cy="514565"/>
              </a:xfrm>
              <a:custGeom>
                <a:avLst/>
                <a:gdLst>
                  <a:gd name="T0" fmla="*/ 142 w 142"/>
                  <a:gd name="T1" fmla="*/ 165 h 248"/>
                  <a:gd name="T2" fmla="*/ 0 w 142"/>
                  <a:gd name="T3" fmla="*/ 248 h 248"/>
                  <a:gd name="T4" fmla="*/ 0 w 142"/>
                  <a:gd name="T5" fmla="*/ 83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3"/>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3" name="Freeform 1327"/>
              <p:cNvSpPr/>
              <p:nvPr/>
            </p:nvSpPr>
            <p:spPr bwMode="auto">
              <a:xfrm>
                <a:off x="7374407" y="3334634"/>
                <a:ext cx="589260" cy="338204"/>
              </a:xfrm>
              <a:custGeom>
                <a:avLst/>
                <a:gdLst>
                  <a:gd name="T0" fmla="*/ 142 w 284"/>
                  <a:gd name="T1" fmla="*/ 163 h 163"/>
                  <a:gd name="T2" fmla="*/ 0 w 284"/>
                  <a:gd name="T3" fmla="*/ 80 h 163"/>
                  <a:gd name="T4" fmla="*/ 142 w 284"/>
                  <a:gd name="T5" fmla="*/ 0 h 163"/>
                  <a:gd name="T6" fmla="*/ 284 w 284"/>
                  <a:gd name="T7" fmla="*/ 80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0"/>
                    </a:lnTo>
                    <a:lnTo>
                      <a:pt x="142" y="0"/>
                    </a:lnTo>
                    <a:lnTo>
                      <a:pt x="284" y="80"/>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4" name="Freeform 1330"/>
              <p:cNvSpPr/>
              <p:nvPr/>
            </p:nvSpPr>
            <p:spPr bwMode="auto">
              <a:xfrm>
                <a:off x="8687793" y="3481222"/>
                <a:ext cx="294630" cy="510415"/>
              </a:xfrm>
              <a:custGeom>
                <a:avLst/>
                <a:gdLst>
                  <a:gd name="T0" fmla="*/ 142 w 142"/>
                  <a:gd name="T1" fmla="*/ 246 h 246"/>
                  <a:gd name="T2" fmla="*/ 0 w 142"/>
                  <a:gd name="T3" fmla="*/ 166 h 246"/>
                  <a:gd name="T4" fmla="*/ 0 w 142"/>
                  <a:gd name="T5" fmla="*/ 0 h 246"/>
                  <a:gd name="T6" fmla="*/ 142 w 142"/>
                  <a:gd name="T7" fmla="*/ 83 h 246"/>
                  <a:gd name="T8" fmla="*/ 142 w 142"/>
                  <a:gd name="T9" fmla="*/ 246 h 246"/>
                </a:gdLst>
                <a:ahLst/>
                <a:cxnLst>
                  <a:cxn ang="0">
                    <a:pos x="T0" y="T1"/>
                  </a:cxn>
                  <a:cxn ang="0">
                    <a:pos x="T2" y="T3"/>
                  </a:cxn>
                  <a:cxn ang="0">
                    <a:pos x="T4" y="T5"/>
                  </a:cxn>
                  <a:cxn ang="0">
                    <a:pos x="T6" y="T7"/>
                  </a:cxn>
                  <a:cxn ang="0">
                    <a:pos x="T8" y="T9"/>
                  </a:cxn>
                </a:cxnLst>
                <a:rect l="0" t="0" r="r" b="b"/>
                <a:pathLst>
                  <a:path w="142" h="246">
                    <a:moveTo>
                      <a:pt x="142" y="246"/>
                    </a:moveTo>
                    <a:lnTo>
                      <a:pt x="0" y="166"/>
                    </a:lnTo>
                    <a:lnTo>
                      <a:pt x="0" y="0"/>
                    </a:lnTo>
                    <a:lnTo>
                      <a:pt x="142" y="83"/>
                    </a:lnTo>
                    <a:lnTo>
                      <a:pt x="142" y="24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5" name="Freeform 1331"/>
              <p:cNvSpPr/>
              <p:nvPr/>
            </p:nvSpPr>
            <p:spPr bwMode="auto">
              <a:xfrm>
                <a:off x="8050812" y="3714061"/>
                <a:ext cx="298780" cy="510416"/>
              </a:xfrm>
              <a:custGeom>
                <a:avLst/>
                <a:gdLst>
                  <a:gd name="T0" fmla="*/ 144 w 144"/>
                  <a:gd name="T1" fmla="*/ 166 h 246"/>
                  <a:gd name="T2" fmla="*/ 0 w 144"/>
                  <a:gd name="T3" fmla="*/ 246 h 246"/>
                  <a:gd name="T4" fmla="*/ 0 w 144"/>
                  <a:gd name="T5" fmla="*/ 83 h 246"/>
                  <a:gd name="T6" fmla="*/ 144 w 144"/>
                  <a:gd name="T7" fmla="*/ 0 h 246"/>
                  <a:gd name="T8" fmla="*/ 144 w 144"/>
                  <a:gd name="T9" fmla="*/ 166 h 246"/>
                </a:gdLst>
                <a:ahLst/>
                <a:cxnLst>
                  <a:cxn ang="0">
                    <a:pos x="T0" y="T1"/>
                  </a:cxn>
                  <a:cxn ang="0">
                    <a:pos x="T2" y="T3"/>
                  </a:cxn>
                  <a:cxn ang="0">
                    <a:pos x="T4" y="T5"/>
                  </a:cxn>
                  <a:cxn ang="0">
                    <a:pos x="T6" y="T7"/>
                  </a:cxn>
                  <a:cxn ang="0">
                    <a:pos x="T8" y="T9"/>
                  </a:cxn>
                </a:cxnLst>
                <a:rect l="0" t="0" r="r" b="b"/>
                <a:pathLst>
                  <a:path w="144" h="246">
                    <a:moveTo>
                      <a:pt x="144" y="166"/>
                    </a:moveTo>
                    <a:lnTo>
                      <a:pt x="0" y="246"/>
                    </a:lnTo>
                    <a:lnTo>
                      <a:pt x="0" y="83"/>
                    </a:lnTo>
                    <a:lnTo>
                      <a:pt x="144" y="0"/>
                    </a:lnTo>
                    <a:lnTo>
                      <a:pt x="144" y="166"/>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6" name="Freeform 1332"/>
              <p:cNvSpPr/>
              <p:nvPr/>
            </p:nvSpPr>
            <p:spPr bwMode="auto">
              <a:xfrm>
                <a:off x="7756181" y="3548716"/>
                <a:ext cx="593410" cy="342352"/>
              </a:xfrm>
              <a:custGeom>
                <a:avLst/>
                <a:gdLst>
                  <a:gd name="T0" fmla="*/ 142 w 286"/>
                  <a:gd name="T1" fmla="*/ 165 h 165"/>
                  <a:gd name="T2" fmla="*/ 0 w 286"/>
                  <a:gd name="T3" fmla="*/ 82 h 165"/>
                  <a:gd name="T4" fmla="*/ 142 w 286"/>
                  <a:gd name="T5" fmla="*/ 0 h 165"/>
                  <a:gd name="T6" fmla="*/ 286 w 286"/>
                  <a:gd name="T7" fmla="*/ 82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2"/>
                    </a:lnTo>
                    <a:lnTo>
                      <a:pt x="142" y="0"/>
                    </a:lnTo>
                    <a:lnTo>
                      <a:pt x="286" y="82"/>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7" name="Freeform 1335"/>
              <p:cNvSpPr/>
              <p:nvPr/>
            </p:nvSpPr>
            <p:spPr bwMode="auto">
              <a:xfrm>
                <a:off x="8619322" y="3141364"/>
                <a:ext cx="400448" cy="230310"/>
              </a:xfrm>
              <a:custGeom>
                <a:avLst/>
                <a:gdLst>
                  <a:gd name="T0" fmla="*/ 96 w 193"/>
                  <a:gd name="T1" fmla="*/ 0 h 111"/>
                  <a:gd name="T2" fmla="*/ 0 w 193"/>
                  <a:gd name="T3" fmla="*/ 54 h 111"/>
                  <a:gd name="T4" fmla="*/ 96 w 193"/>
                  <a:gd name="T5" fmla="*/ 111 h 111"/>
                  <a:gd name="T6" fmla="*/ 193 w 193"/>
                  <a:gd name="T7" fmla="*/ 54 h 111"/>
                  <a:gd name="T8" fmla="*/ 96 w 193"/>
                  <a:gd name="T9" fmla="*/ 0 h 111"/>
                </a:gdLst>
                <a:ahLst/>
                <a:cxnLst>
                  <a:cxn ang="0">
                    <a:pos x="T0" y="T1"/>
                  </a:cxn>
                  <a:cxn ang="0">
                    <a:pos x="T2" y="T3"/>
                  </a:cxn>
                  <a:cxn ang="0">
                    <a:pos x="T4" y="T5"/>
                  </a:cxn>
                  <a:cxn ang="0">
                    <a:pos x="T6" y="T7"/>
                  </a:cxn>
                  <a:cxn ang="0">
                    <a:pos x="T8" y="T9"/>
                  </a:cxn>
                </a:cxnLst>
                <a:rect l="0" t="0" r="r" b="b"/>
                <a:pathLst>
                  <a:path w="193" h="111">
                    <a:moveTo>
                      <a:pt x="96" y="0"/>
                    </a:moveTo>
                    <a:lnTo>
                      <a:pt x="0" y="54"/>
                    </a:lnTo>
                    <a:lnTo>
                      <a:pt x="96" y="111"/>
                    </a:lnTo>
                    <a:lnTo>
                      <a:pt x="193" y="54"/>
                    </a:lnTo>
                    <a:lnTo>
                      <a:pt x="96" y="0"/>
                    </a:lnTo>
                  </a:path>
                </a:pathLst>
              </a:custGeom>
              <a:grpFill/>
              <a:ln w="9525">
                <a:gradFill>
                  <a:gsLst>
                    <a:gs pos="0">
                      <a:schemeClr val="bg1">
                        <a:lumMod val="95000"/>
                        <a:alpha val="50000"/>
                      </a:schemeClr>
                    </a:gs>
                    <a:gs pos="100000">
                      <a:schemeClr val="bg1">
                        <a:lumMod val="95000"/>
                        <a:alpha val="50000"/>
                      </a:schemeClr>
                    </a:gs>
                  </a:gsLst>
                  <a:lin ang="5400000" scaled="1"/>
                </a:grad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8" name="Freeform 1339"/>
              <p:cNvSpPr/>
              <p:nvPr/>
            </p:nvSpPr>
            <p:spPr bwMode="auto">
              <a:xfrm>
                <a:off x="7756181" y="2360729"/>
                <a:ext cx="294630" cy="508342"/>
              </a:xfrm>
              <a:custGeom>
                <a:avLst/>
                <a:gdLst>
                  <a:gd name="T0" fmla="*/ 142 w 142"/>
                  <a:gd name="T1" fmla="*/ 245 h 245"/>
                  <a:gd name="T2" fmla="*/ 0 w 142"/>
                  <a:gd name="T3" fmla="*/ 165 h 245"/>
                  <a:gd name="T4" fmla="*/ 0 w 142"/>
                  <a:gd name="T5" fmla="*/ 0 h 245"/>
                  <a:gd name="T6" fmla="*/ 142 w 142"/>
                  <a:gd name="T7" fmla="*/ 82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2"/>
                    </a:lnTo>
                    <a:lnTo>
                      <a:pt x="142"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49" name="Freeform 1340"/>
              <p:cNvSpPr/>
              <p:nvPr/>
            </p:nvSpPr>
            <p:spPr bwMode="auto">
              <a:xfrm>
                <a:off x="8050812" y="2363290"/>
                <a:ext cx="298780" cy="508342"/>
              </a:xfrm>
              <a:custGeom>
                <a:avLst/>
                <a:gdLst>
                  <a:gd name="T0" fmla="*/ 144 w 144"/>
                  <a:gd name="T1" fmla="*/ 165 h 245"/>
                  <a:gd name="T2" fmla="*/ 0 w 144"/>
                  <a:gd name="T3" fmla="*/ 245 h 245"/>
                  <a:gd name="T4" fmla="*/ 0 w 144"/>
                  <a:gd name="T5" fmla="*/ 82 h 245"/>
                  <a:gd name="T6" fmla="*/ 144 w 144"/>
                  <a:gd name="T7" fmla="*/ 0 h 245"/>
                  <a:gd name="T8" fmla="*/ 144 w 144"/>
                  <a:gd name="T9" fmla="*/ 165 h 245"/>
                </a:gdLst>
                <a:ahLst/>
                <a:cxnLst>
                  <a:cxn ang="0">
                    <a:pos x="T0" y="T1"/>
                  </a:cxn>
                  <a:cxn ang="0">
                    <a:pos x="T2" y="T3"/>
                  </a:cxn>
                  <a:cxn ang="0">
                    <a:pos x="T4" y="T5"/>
                  </a:cxn>
                  <a:cxn ang="0">
                    <a:pos x="T6" y="T7"/>
                  </a:cxn>
                  <a:cxn ang="0">
                    <a:pos x="T8" y="T9"/>
                  </a:cxn>
                </a:cxnLst>
                <a:rect l="0" t="0" r="r" b="b"/>
                <a:pathLst>
                  <a:path w="144" h="245">
                    <a:moveTo>
                      <a:pt x="144" y="165"/>
                    </a:moveTo>
                    <a:lnTo>
                      <a:pt x="0" y="245"/>
                    </a:lnTo>
                    <a:lnTo>
                      <a:pt x="0" y="82"/>
                    </a:lnTo>
                    <a:lnTo>
                      <a:pt x="144" y="0"/>
                    </a:lnTo>
                    <a:lnTo>
                      <a:pt x="144"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0" name="Freeform 1341"/>
              <p:cNvSpPr/>
              <p:nvPr/>
            </p:nvSpPr>
            <p:spPr bwMode="auto">
              <a:xfrm>
                <a:off x="7756181" y="2191075"/>
                <a:ext cx="593410" cy="342352"/>
              </a:xfrm>
              <a:custGeom>
                <a:avLst/>
                <a:gdLst>
                  <a:gd name="T0" fmla="*/ 142 w 286"/>
                  <a:gd name="T1" fmla="*/ 165 h 165"/>
                  <a:gd name="T2" fmla="*/ 0 w 286"/>
                  <a:gd name="T3" fmla="*/ 83 h 165"/>
                  <a:gd name="T4" fmla="*/ 142 w 286"/>
                  <a:gd name="T5" fmla="*/ 0 h 165"/>
                  <a:gd name="T6" fmla="*/ 286 w 286"/>
                  <a:gd name="T7" fmla="*/ 83 h 165"/>
                  <a:gd name="T8" fmla="*/ 142 w 286"/>
                  <a:gd name="T9" fmla="*/ 165 h 165"/>
                </a:gdLst>
                <a:ahLst/>
                <a:cxnLst>
                  <a:cxn ang="0">
                    <a:pos x="T0" y="T1"/>
                  </a:cxn>
                  <a:cxn ang="0">
                    <a:pos x="T2" y="T3"/>
                  </a:cxn>
                  <a:cxn ang="0">
                    <a:pos x="T4" y="T5"/>
                  </a:cxn>
                  <a:cxn ang="0">
                    <a:pos x="T6" y="T7"/>
                  </a:cxn>
                  <a:cxn ang="0">
                    <a:pos x="T8" y="T9"/>
                  </a:cxn>
                </a:cxnLst>
                <a:rect l="0" t="0" r="r" b="b"/>
                <a:pathLst>
                  <a:path w="286" h="165">
                    <a:moveTo>
                      <a:pt x="142" y="165"/>
                    </a:moveTo>
                    <a:lnTo>
                      <a:pt x="0" y="83"/>
                    </a:lnTo>
                    <a:lnTo>
                      <a:pt x="142" y="0"/>
                    </a:lnTo>
                    <a:lnTo>
                      <a:pt x="286" y="83"/>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1" name="Freeform 1344"/>
              <p:cNvSpPr/>
              <p:nvPr/>
            </p:nvSpPr>
            <p:spPr bwMode="auto">
              <a:xfrm>
                <a:off x="8137955" y="2580663"/>
                <a:ext cx="298780" cy="508341"/>
              </a:xfrm>
              <a:custGeom>
                <a:avLst/>
                <a:gdLst>
                  <a:gd name="T0" fmla="*/ 144 w 144"/>
                  <a:gd name="T1" fmla="*/ 245 h 245"/>
                  <a:gd name="T2" fmla="*/ 0 w 144"/>
                  <a:gd name="T3" fmla="*/ 163 h 245"/>
                  <a:gd name="T4" fmla="*/ 0 w 144"/>
                  <a:gd name="T5" fmla="*/ 0 h 245"/>
                  <a:gd name="T6" fmla="*/ 144 w 144"/>
                  <a:gd name="T7" fmla="*/ 80 h 245"/>
                  <a:gd name="T8" fmla="*/ 144 w 144"/>
                  <a:gd name="T9" fmla="*/ 245 h 245"/>
                </a:gdLst>
                <a:ahLst/>
                <a:cxnLst>
                  <a:cxn ang="0">
                    <a:pos x="T0" y="T1"/>
                  </a:cxn>
                  <a:cxn ang="0">
                    <a:pos x="T2" y="T3"/>
                  </a:cxn>
                  <a:cxn ang="0">
                    <a:pos x="T4" y="T5"/>
                  </a:cxn>
                  <a:cxn ang="0">
                    <a:pos x="T6" y="T7"/>
                  </a:cxn>
                  <a:cxn ang="0">
                    <a:pos x="T8" y="T9"/>
                  </a:cxn>
                </a:cxnLst>
                <a:rect l="0" t="0" r="r" b="b"/>
                <a:pathLst>
                  <a:path w="144" h="245">
                    <a:moveTo>
                      <a:pt x="144" y="245"/>
                    </a:moveTo>
                    <a:lnTo>
                      <a:pt x="0" y="163"/>
                    </a:lnTo>
                    <a:lnTo>
                      <a:pt x="0" y="0"/>
                    </a:lnTo>
                    <a:lnTo>
                      <a:pt x="144" y="80"/>
                    </a:lnTo>
                    <a:lnTo>
                      <a:pt x="144"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2" name="Freeform 1345"/>
              <p:cNvSpPr/>
              <p:nvPr/>
            </p:nvSpPr>
            <p:spPr bwMode="auto">
              <a:xfrm>
                <a:off x="8436735" y="2583223"/>
                <a:ext cx="294630" cy="508341"/>
              </a:xfrm>
              <a:custGeom>
                <a:avLst/>
                <a:gdLst>
                  <a:gd name="T0" fmla="*/ 142 w 142"/>
                  <a:gd name="T1" fmla="*/ 163 h 245"/>
                  <a:gd name="T2" fmla="*/ 0 w 142"/>
                  <a:gd name="T3" fmla="*/ 245 h 245"/>
                  <a:gd name="T4" fmla="*/ 0 w 142"/>
                  <a:gd name="T5" fmla="*/ 80 h 245"/>
                  <a:gd name="T6" fmla="*/ 142 w 142"/>
                  <a:gd name="T7" fmla="*/ 0 h 245"/>
                  <a:gd name="T8" fmla="*/ 142 w 142"/>
                  <a:gd name="T9" fmla="*/ 163 h 245"/>
                </a:gdLst>
                <a:ahLst/>
                <a:cxnLst>
                  <a:cxn ang="0">
                    <a:pos x="T0" y="T1"/>
                  </a:cxn>
                  <a:cxn ang="0">
                    <a:pos x="T2" y="T3"/>
                  </a:cxn>
                  <a:cxn ang="0">
                    <a:pos x="T4" y="T5"/>
                  </a:cxn>
                  <a:cxn ang="0">
                    <a:pos x="T6" y="T7"/>
                  </a:cxn>
                  <a:cxn ang="0">
                    <a:pos x="T8" y="T9"/>
                  </a:cxn>
                </a:cxnLst>
                <a:rect l="0" t="0" r="r" b="b"/>
                <a:pathLst>
                  <a:path w="142" h="245">
                    <a:moveTo>
                      <a:pt x="142" y="163"/>
                    </a:moveTo>
                    <a:lnTo>
                      <a:pt x="0" y="245"/>
                    </a:lnTo>
                    <a:lnTo>
                      <a:pt x="0" y="80"/>
                    </a:lnTo>
                    <a:lnTo>
                      <a:pt x="142" y="0"/>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3" name="Freeform 1346"/>
              <p:cNvSpPr/>
              <p:nvPr/>
            </p:nvSpPr>
            <p:spPr bwMode="auto">
              <a:xfrm>
                <a:off x="8140337" y="2413393"/>
                <a:ext cx="593410" cy="338204"/>
              </a:xfrm>
              <a:custGeom>
                <a:avLst/>
                <a:gdLst>
                  <a:gd name="T0" fmla="*/ 144 w 286"/>
                  <a:gd name="T1" fmla="*/ 163 h 163"/>
                  <a:gd name="T2" fmla="*/ 0 w 286"/>
                  <a:gd name="T3" fmla="*/ 83 h 163"/>
                  <a:gd name="T4" fmla="*/ 144 w 286"/>
                  <a:gd name="T5" fmla="*/ 0 h 163"/>
                  <a:gd name="T6" fmla="*/ 286 w 286"/>
                  <a:gd name="T7" fmla="*/ 83 h 163"/>
                  <a:gd name="T8" fmla="*/ 144 w 286"/>
                  <a:gd name="T9" fmla="*/ 163 h 163"/>
                </a:gdLst>
                <a:ahLst/>
                <a:cxnLst>
                  <a:cxn ang="0">
                    <a:pos x="T0" y="T1"/>
                  </a:cxn>
                  <a:cxn ang="0">
                    <a:pos x="T2" y="T3"/>
                  </a:cxn>
                  <a:cxn ang="0">
                    <a:pos x="T4" y="T5"/>
                  </a:cxn>
                  <a:cxn ang="0">
                    <a:pos x="T6" y="T7"/>
                  </a:cxn>
                  <a:cxn ang="0">
                    <a:pos x="T8" y="T9"/>
                  </a:cxn>
                </a:cxnLst>
                <a:rect l="0" t="0" r="r" b="b"/>
                <a:pathLst>
                  <a:path w="286" h="163">
                    <a:moveTo>
                      <a:pt x="144" y="163"/>
                    </a:moveTo>
                    <a:lnTo>
                      <a:pt x="0" y="83"/>
                    </a:lnTo>
                    <a:lnTo>
                      <a:pt x="144" y="0"/>
                    </a:lnTo>
                    <a:lnTo>
                      <a:pt x="286" y="83"/>
                    </a:lnTo>
                    <a:lnTo>
                      <a:pt x="144"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4" name="Freeform 1349"/>
              <p:cNvSpPr/>
              <p:nvPr/>
            </p:nvSpPr>
            <p:spPr bwMode="auto">
              <a:xfrm>
                <a:off x="8525954" y="2799011"/>
                <a:ext cx="292556" cy="514565"/>
              </a:xfrm>
              <a:custGeom>
                <a:avLst/>
                <a:gdLst>
                  <a:gd name="T0" fmla="*/ 141 w 141"/>
                  <a:gd name="T1" fmla="*/ 248 h 248"/>
                  <a:gd name="T2" fmla="*/ 0 w 141"/>
                  <a:gd name="T3" fmla="*/ 165 h 248"/>
                  <a:gd name="T4" fmla="*/ 0 w 141"/>
                  <a:gd name="T5" fmla="*/ 0 h 248"/>
                  <a:gd name="T6" fmla="*/ 141 w 141"/>
                  <a:gd name="T7" fmla="*/ 82 h 248"/>
                  <a:gd name="T8" fmla="*/ 141 w 141"/>
                  <a:gd name="T9" fmla="*/ 248 h 248"/>
                </a:gdLst>
                <a:ahLst/>
                <a:cxnLst>
                  <a:cxn ang="0">
                    <a:pos x="T0" y="T1"/>
                  </a:cxn>
                  <a:cxn ang="0">
                    <a:pos x="T2" y="T3"/>
                  </a:cxn>
                  <a:cxn ang="0">
                    <a:pos x="T4" y="T5"/>
                  </a:cxn>
                  <a:cxn ang="0">
                    <a:pos x="T6" y="T7"/>
                  </a:cxn>
                  <a:cxn ang="0">
                    <a:pos x="T8" y="T9"/>
                  </a:cxn>
                </a:cxnLst>
                <a:rect l="0" t="0" r="r" b="b"/>
                <a:pathLst>
                  <a:path w="141" h="248">
                    <a:moveTo>
                      <a:pt x="141" y="248"/>
                    </a:moveTo>
                    <a:lnTo>
                      <a:pt x="0" y="165"/>
                    </a:lnTo>
                    <a:lnTo>
                      <a:pt x="0" y="0"/>
                    </a:lnTo>
                    <a:lnTo>
                      <a:pt x="141" y="82"/>
                    </a:lnTo>
                    <a:lnTo>
                      <a:pt x="141"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5" name="Freeform 1350"/>
              <p:cNvSpPr/>
              <p:nvPr/>
            </p:nvSpPr>
            <p:spPr bwMode="auto">
              <a:xfrm>
                <a:off x="8818509" y="2796450"/>
                <a:ext cx="294630" cy="514565"/>
              </a:xfrm>
              <a:custGeom>
                <a:avLst/>
                <a:gdLst>
                  <a:gd name="T0" fmla="*/ 142 w 142"/>
                  <a:gd name="T1" fmla="*/ 165 h 248"/>
                  <a:gd name="T2" fmla="*/ 0 w 142"/>
                  <a:gd name="T3" fmla="*/ 248 h 248"/>
                  <a:gd name="T4" fmla="*/ 0 w 142"/>
                  <a:gd name="T5" fmla="*/ 82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2"/>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6" name="Freeform 1351"/>
              <p:cNvSpPr/>
              <p:nvPr/>
            </p:nvSpPr>
            <p:spPr bwMode="auto">
              <a:xfrm>
                <a:off x="8525952" y="2633021"/>
                <a:ext cx="587186" cy="336127"/>
              </a:xfrm>
              <a:custGeom>
                <a:avLst/>
                <a:gdLst>
                  <a:gd name="T0" fmla="*/ 141 w 283"/>
                  <a:gd name="T1" fmla="*/ 162 h 162"/>
                  <a:gd name="T2" fmla="*/ 0 w 283"/>
                  <a:gd name="T3" fmla="*/ 80 h 162"/>
                  <a:gd name="T4" fmla="*/ 141 w 283"/>
                  <a:gd name="T5" fmla="*/ 0 h 162"/>
                  <a:gd name="T6" fmla="*/ 283 w 283"/>
                  <a:gd name="T7" fmla="*/ 80 h 162"/>
                  <a:gd name="T8" fmla="*/ 141 w 283"/>
                  <a:gd name="T9" fmla="*/ 162 h 162"/>
                </a:gdLst>
                <a:ahLst/>
                <a:cxnLst>
                  <a:cxn ang="0">
                    <a:pos x="T0" y="T1"/>
                  </a:cxn>
                  <a:cxn ang="0">
                    <a:pos x="T2" y="T3"/>
                  </a:cxn>
                  <a:cxn ang="0">
                    <a:pos x="T4" y="T5"/>
                  </a:cxn>
                  <a:cxn ang="0">
                    <a:pos x="T6" y="T7"/>
                  </a:cxn>
                  <a:cxn ang="0">
                    <a:pos x="T8" y="T9"/>
                  </a:cxn>
                </a:cxnLst>
                <a:rect l="0" t="0" r="r" b="b"/>
                <a:pathLst>
                  <a:path w="283" h="162">
                    <a:moveTo>
                      <a:pt x="141" y="162"/>
                    </a:moveTo>
                    <a:lnTo>
                      <a:pt x="0" y="80"/>
                    </a:lnTo>
                    <a:lnTo>
                      <a:pt x="141" y="0"/>
                    </a:lnTo>
                    <a:lnTo>
                      <a:pt x="283" y="80"/>
                    </a:lnTo>
                    <a:lnTo>
                      <a:pt x="141"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757" name="Freeform 1354"/>
              <p:cNvSpPr/>
              <p:nvPr/>
            </p:nvSpPr>
            <p:spPr bwMode="auto">
              <a:xfrm>
                <a:off x="7374405" y="2597751"/>
                <a:ext cx="294630" cy="508342"/>
              </a:xfrm>
              <a:custGeom>
                <a:avLst/>
                <a:gdLst>
                  <a:gd name="T0" fmla="*/ 142 w 142"/>
                  <a:gd name="T1" fmla="*/ 245 h 245"/>
                  <a:gd name="T2" fmla="*/ 0 w 142"/>
                  <a:gd name="T3" fmla="*/ 163 h 245"/>
                  <a:gd name="T4" fmla="*/ 0 w 142"/>
                  <a:gd name="T5" fmla="*/ 0 h 245"/>
                  <a:gd name="T6" fmla="*/ 142 w 142"/>
                  <a:gd name="T7" fmla="*/ 80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3"/>
                    </a:lnTo>
                    <a:lnTo>
                      <a:pt x="0" y="0"/>
                    </a:lnTo>
                    <a:lnTo>
                      <a:pt x="142" y="80"/>
                    </a:lnTo>
                    <a:lnTo>
                      <a:pt x="142" y="24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8" name="Freeform 1355"/>
              <p:cNvSpPr/>
              <p:nvPr/>
            </p:nvSpPr>
            <p:spPr bwMode="auto">
              <a:xfrm>
                <a:off x="7669035" y="2595189"/>
                <a:ext cx="294630" cy="508342"/>
              </a:xfrm>
              <a:custGeom>
                <a:avLst/>
                <a:gdLst>
                  <a:gd name="T0" fmla="*/ 142 w 142"/>
                  <a:gd name="T1" fmla="*/ 163 h 245"/>
                  <a:gd name="T2" fmla="*/ 0 w 142"/>
                  <a:gd name="T3" fmla="*/ 245 h 245"/>
                  <a:gd name="T4" fmla="*/ 0 w 142"/>
                  <a:gd name="T5" fmla="*/ 80 h 245"/>
                  <a:gd name="T6" fmla="*/ 142 w 142"/>
                  <a:gd name="T7" fmla="*/ 0 h 245"/>
                  <a:gd name="T8" fmla="*/ 142 w 142"/>
                  <a:gd name="T9" fmla="*/ 163 h 245"/>
                </a:gdLst>
                <a:ahLst/>
                <a:cxnLst>
                  <a:cxn ang="0">
                    <a:pos x="T0" y="T1"/>
                  </a:cxn>
                  <a:cxn ang="0">
                    <a:pos x="T2" y="T3"/>
                  </a:cxn>
                  <a:cxn ang="0">
                    <a:pos x="T4" y="T5"/>
                  </a:cxn>
                  <a:cxn ang="0">
                    <a:pos x="T6" y="T7"/>
                  </a:cxn>
                  <a:cxn ang="0">
                    <a:pos x="T8" y="T9"/>
                  </a:cxn>
                </a:cxnLst>
                <a:rect l="0" t="0" r="r" b="b"/>
                <a:pathLst>
                  <a:path w="142" h="245">
                    <a:moveTo>
                      <a:pt x="142" y="163"/>
                    </a:moveTo>
                    <a:lnTo>
                      <a:pt x="0" y="245"/>
                    </a:lnTo>
                    <a:lnTo>
                      <a:pt x="0" y="80"/>
                    </a:lnTo>
                    <a:lnTo>
                      <a:pt x="142" y="0"/>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59" name="Freeform 1356"/>
              <p:cNvSpPr/>
              <p:nvPr/>
            </p:nvSpPr>
            <p:spPr bwMode="auto">
              <a:xfrm>
                <a:off x="7374406" y="2427914"/>
                <a:ext cx="589260" cy="338204"/>
              </a:xfrm>
              <a:custGeom>
                <a:avLst/>
                <a:gdLst>
                  <a:gd name="T0" fmla="*/ 142 w 284"/>
                  <a:gd name="T1" fmla="*/ 163 h 163"/>
                  <a:gd name="T2" fmla="*/ 0 w 284"/>
                  <a:gd name="T3" fmla="*/ 83 h 163"/>
                  <a:gd name="T4" fmla="*/ 142 w 284"/>
                  <a:gd name="T5" fmla="*/ 0 h 163"/>
                  <a:gd name="T6" fmla="*/ 284 w 284"/>
                  <a:gd name="T7" fmla="*/ 83 h 163"/>
                  <a:gd name="T8" fmla="*/ 142 w 284"/>
                  <a:gd name="T9" fmla="*/ 163 h 163"/>
                </a:gdLst>
                <a:ahLst/>
                <a:cxnLst>
                  <a:cxn ang="0">
                    <a:pos x="T0" y="T1"/>
                  </a:cxn>
                  <a:cxn ang="0">
                    <a:pos x="T2" y="T3"/>
                  </a:cxn>
                  <a:cxn ang="0">
                    <a:pos x="T4" y="T5"/>
                  </a:cxn>
                  <a:cxn ang="0">
                    <a:pos x="T6" y="T7"/>
                  </a:cxn>
                  <a:cxn ang="0">
                    <a:pos x="T8" y="T9"/>
                  </a:cxn>
                </a:cxnLst>
                <a:rect l="0" t="0" r="r" b="b"/>
                <a:pathLst>
                  <a:path w="284" h="163">
                    <a:moveTo>
                      <a:pt x="142" y="163"/>
                    </a:moveTo>
                    <a:lnTo>
                      <a:pt x="0" y="83"/>
                    </a:lnTo>
                    <a:lnTo>
                      <a:pt x="142" y="0"/>
                    </a:lnTo>
                    <a:lnTo>
                      <a:pt x="284" y="83"/>
                    </a:lnTo>
                    <a:lnTo>
                      <a:pt x="142" y="163"/>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60" name="Freeform 1359"/>
              <p:cNvSpPr/>
              <p:nvPr/>
            </p:nvSpPr>
            <p:spPr bwMode="auto">
              <a:xfrm>
                <a:off x="6992626" y="2824881"/>
                <a:ext cx="294630" cy="514565"/>
              </a:xfrm>
              <a:custGeom>
                <a:avLst/>
                <a:gdLst>
                  <a:gd name="T0" fmla="*/ 142 w 142"/>
                  <a:gd name="T1" fmla="*/ 248 h 248"/>
                  <a:gd name="T2" fmla="*/ 0 w 142"/>
                  <a:gd name="T3" fmla="*/ 165 h 248"/>
                  <a:gd name="T4" fmla="*/ 0 w 142"/>
                  <a:gd name="T5" fmla="*/ 0 h 248"/>
                  <a:gd name="T6" fmla="*/ 142 w 142"/>
                  <a:gd name="T7" fmla="*/ 82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5"/>
                    </a:lnTo>
                    <a:lnTo>
                      <a:pt x="0" y="0"/>
                    </a:lnTo>
                    <a:lnTo>
                      <a:pt x="142" y="82"/>
                    </a:lnTo>
                    <a:lnTo>
                      <a:pt x="142"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61" name="Freeform 1360"/>
              <p:cNvSpPr/>
              <p:nvPr/>
            </p:nvSpPr>
            <p:spPr bwMode="auto">
              <a:xfrm>
                <a:off x="7287257" y="2825495"/>
                <a:ext cx="292556" cy="514564"/>
              </a:xfrm>
              <a:custGeom>
                <a:avLst/>
                <a:gdLst>
                  <a:gd name="T0" fmla="*/ 141 w 141"/>
                  <a:gd name="T1" fmla="*/ 165 h 248"/>
                  <a:gd name="T2" fmla="*/ 0 w 141"/>
                  <a:gd name="T3" fmla="*/ 248 h 248"/>
                  <a:gd name="T4" fmla="*/ 0 w 141"/>
                  <a:gd name="T5" fmla="*/ 82 h 248"/>
                  <a:gd name="T6" fmla="*/ 141 w 141"/>
                  <a:gd name="T7" fmla="*/ 0 h 248"/>
                  <a:gd name="T8" fmla="*/ 141 w 141"/>
                  <a:gd name="T9" fmla="*/ 165 h 248"/>
                </a:gdLst>
                <a:ahLst/>
                <a:cxnLst>
                  <a:cxn ang="0">
                    <a:pos x="T0" y="T1"/>
                  </a:cxn>
                  <a:cxn ang="0">
                    <a:pos x="T2" y="T3"/>
                  </a:cxn>
                  <a:cxn ang="0">
                    <a:pos x="T4" y="T5"/>
                  </a:cxn>
                  <a:cxn ang="0">
                    <a:pos x="T6" y="T7"/>
                  </a:cxn>
                  <a:cxn ang="0">
                    <a:pos x="T8" y="T9"/>
                  </a:cxn>
                </a:cxnLst>
                <a:rect l="0" t="0" r="r" b="b"/>
                <a:pathLst>
                  <a:path w="141" h="248">
                    <a:moveTo>
                      <a:pt x="141" y="165"/>
                    </a:moveTo>
                    <a:lnTo>
                      <a:pt x="0" y="248"/>
                    </a:lnTo>
                    <a:lnTo>
                      <a:pt x="0" y="82"/>
                    </a:lnTo>
                    <a:lnTo>
                      <a:pt x="141" y="0"/>
                    </a:lnTo>
                    <a:lnTo>
                      <a:pt x="141"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62" name="Freeform 1361"/>
              <p:cNvSpPr/>
              <p:nvPr/>
            </p:nvSpPr>
            <p:spPr bwMode="auto">
              <a:xfrm>
                <a:off x="6992630" y="2662067"/>
                <a:ext cx="587186" cy="336127"/>
              </a:xfrm>
              <a:custGeom>
                <a:avLst/>
                <a:gdLst>
                  <a:gd name="T0" fmla="*/ 142 w 283"/>
                  <a:gd name="T1" fmla="*/ 162 h 162"/>
                  <a:gd name="T2" fmla="*/ 0 w 283"/>
                  <a:gd name="T3" fmla="*/ 80 h 162"/>
                  <a:gd name="T4" fmla="*/ 142 w 283"/>
                  <a:gd name="T5" fmla="*/ 0 h 162"/>
                  <a:gd name="T6" fmla="*/ 283 w 283"/>
                  <a:gd name="T7" fmla="*/ 80 h 162"/>
                  <a:gd name="T8" fmla="*/ 142 w 283"/>
                  <a:gd name="T9" fmla="*/ 162 h 162"/>
                </a:gdLst>
                <a:ahLst/>
                <a:cxnLst>
                  <a:cxn ang="0">
                    <a:pos x="T0" y="T1"/>
                  </a:cxn>
                  <a:cxn ang="0">
                    <a:pos x="T2" y="T3"/>
                  </a:cxn>
                  <a:cxn ang="0">
                    <a:pos x="T4" y="T5"/>
                  </a:cxn>
                  <a:cxn ang="0">
                    <a:pos x="T6" y="T7"/>
                  </a:cxn>
                  <a:cxn ang="0">
                    <a:pos x="T8" y="T9"/>
                  </a:cxn>
                </a:cxnLst>
                <a:rect l="0" t="0" r="r" b="b"/>
                <a:pathLst>
                  <a:path w="283" h="162">
                    <a:moveTo>
                      <a:pt x="142" y="162"/>
                    </a:moveTo>
                    <a:lnTo>
                      <a:pt x="0" y="80"/>
                    </a:lnTo>
                    <a:lnTo>
                      <a:pt x="142" y="0"/>
                    </a:lnTo>
                    <a:lnTo>
                      <a:pt x="283" y="80"/>
                    </a:lnTo>
                    <a:lnTo>
                      <a:pt x="142"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763" name="Group 1"/>
            <p:cNvGrpSpPr/>
            <p:nvPr userDrawn="1"/>
          </p:nvGrpSpPr>
          <p:grpSpPr>
            <a:xfrm>
              <a:off x="10552667" y="7944257"/>
              <a:ext cx="3874631" cy="1584449"/>
              <a:chOff x="4756593" y="4440521"/>
              <a:chExt cx="2213451" cy="905145"/>
            </a:xfrm>
            <a:grpFill/>
          </p:grpSpPr>
          <p:grpSp>
            <p:nvGrpSpPr>
              <p:cNvPr id="764" name="Group 214"/>
              <p:cNvGrpSpPr/>
              <p:nvPr/>
            </p:nvGrpSpPr>
            <p:grpSpPr>
              <a:xfrm>
                <a:off x="4756593" y="4440521"/>
                <a:ext cx="869367" cy="495891"/>
                <a:chOff x="4728581" y="3825959"/>
                <a:chExt cx="869367" cy="495891"/>
              </a:xfrm>
              <a:grpFill/>
            </p:grpSpPr>
            <p:cxnSp>
              <p:nvCxnSpPr>
                <p:cNvPr id="766" name="Straight Connector 207"/>
                <p:cNvCxnSpPr/>
                <p:nvPr/>
              </p:nvCxnSpPr>
              <p:spPr>
                <a:xfrm flipV="1">
                  <a:off x="4730657" y="3825959"/>
                  <a:ext cx="433645" cy="246908"/>
                </a:xfrm>
                <a:prstGeom prst="line">
                  <a:avLst/>
                </a:prstGeom>
                <a:grpFill/>
                <a:ln w="6350" cap="flat" cmpd="sng" algn="ctr">
                  <a:gradFill>
                    <a:gsLst>
                      <a:gs pos="0">
                        <a:schemeClr val="bg1">
                          <a:lumMod val="95000"/>
                          <a:alpha val="50000"/>
                        </a:schemeClr>
                      </a:gs>
                      <a:gs pos="100000">
                        <a:schemeClr val="bg1">
                          <a:lumMod val="95000"/>
                          <a:alpha val="50000"/>
                        </a:schemeClr>
                      </a:gs>
                    </a:gsLst>
                    <a:lin ang="5400000" scaled="1"/>
                  </a:gradFill>
                  <a:prstDash val="solid"/>
                  <a:miter lim="800000"/>
                </a:ln>
                <a:effectLst/>
              </p:spPr>
            </p:cxnSp>
            <p:cxnSp>
              <p:nvCxnSpPr>
                <p:cNvPr id="767" name="Straight Connector 208"/>
                <p:cNvCxnSpPr/>
                <p:nvPr/>
              </p:nvCxnSpPr>
              <p:spPr>
                <a:xfrm>
                  <a:off x="4728581" y="4070792"/>
                  <a:ext cx="433647" cy="248983"/>
                </a:xfrm>
                <a:prstGeom prst="line">
                  <a:avLst/>
                </a:prstGeom>
                <a:grpFill/>
                <a:ln w="6350" cap="flat" cmpd="sng" algn="ctr">
                  <a:gradFill>
                    <a:gsLst>
                      <a:gs pos="0">
                        <a:schemeClr val="bg1">
                          <a:lumMod val="95000"/>
                          <a:alpha val="50000"/>
                        </a:schemeClr>
                      </a:gs>
                      <a:gs pos="100000">
                        <a:schemeClr val="bg1">
                          <a:lumMod val="95000"/>
                          <a:alpha val="50000"/>
                        </a:schemeClr>
                      </a:gs>
                    </a:gsLst>
                    <a:lin ang="5400000" scaled="1"/>
                  </a:gradFill>
                  <a:prstDash val="solid"/>
                  <a:miter lim="800000"/>
                </a:ln>
                <a:effectLst/>
              </p:spPr>
            </p:cxnSp>
            <p:cxnSp>
              <p:nvCxnSpPr>
                <p:cNvPr id="768" name="Straight Connector 209"/>
                <p:cNvCxnSpPr/>
                <p:nvPr/>
              </p:nvCxnSpPr>
              <p:spPr>
                <a:xfrm flipV="1">
                  <a:off x="5162228" y="4072867"/>
                  <a:ext cx="435720" cy="248983"/>
                </a:xfrm>
                <a:prstGeom prst="line">
                  <a:avLst/>
                </a:prstGeom>
                <a:grpFill/>
                <a:ln w="6350" cap="flat" cmpd="sng" algn="ctr">
                  <a:gradFill>
                    <a:gsLst>
                      <a:gs pos="0">
                        <a:schemeClr val="bg1">
                          <a:lumMod val="95000"/>
                          <a:alpha val="50000"/>
                        </a:schemeClr>
                      </a:gs>
                      <a:gs pos="100000">
                        <a:schemeClr val="bg1">
                          <a:lumMod val="95000"/>
                          <a:alpha val="50000"/>
                        </a:schemeClr>
                      </a:gs>
                    </a:gsLst>
                    <a:lin ang="5400000" scaled="1"/>
                  </a:gradFill>
                  <a:prstDash val="solid"/>
                  <a:miter lim="800000"/>
                </a:ln>
                <a:effectLst/>
              </p:spPr>
            </p:cxnSp>
            <p:cxnSp>
              <p:nvCxnSpPr>
                <p:cNvPr id="769" name="Straight Connector 210"/>
                <p:cNvCxnSpPr/>
                <p:nvPr/>
              </p:nvCxnSpPr>
              <p:spPr>
                <a:xfrm flipH="1" flipV="1">
                  <a:off x="5162228" y="3825959"/>
                  <a:ext cx="435720" cy="246908"/>
                </a:xfrm>
                <a:prstGeom prst="line">
                  <a:avLst/>
                </a:prstGeom>
                <a:grpFill/>
                <a:ln w="6350" cap="flat" cmpd="sng" algn="ctr">
                  <a:gradFill>
                    <a:gsLst>
                      <a:gs pos="0">
                        <a:schemeClr val="bg1">
                          <a:lumMod val="95000"/>
                          <a:alpha val="50000"/>
                        </a:schemeClr>
                      </a:gs>
                      <a:gs pos="100000">
                        <a:schemeClr val="bg1">
                          <a:lumMod val="95000"/>
                          <a:alpha val="50000"/>
                        </a:schemeClr>
                      </a:gs>
                    </a:gsLst>
                    <a:lin ang="5400000" scaled="1"/>
                  </a:gradFill>
                  <a:prstDash val="solid"/>
                  <a:miter lim="800000"/>
                </a:ln>
                <a:effectLst/>
              </p:spPr>
            </p:cxnSp>
          </p:grpSp>
          <p:sp>
            <p:nvSpPr>
              <p:cNvPr id="765" name="Freeform 1391"/>
              <p:cNvSpPr/>
              <p:nvPr/>
            </p:nvSpPr>
            <p:spPr bwMode="auto">
              <a:xfrm>
                <a:off x="5378627" y="4729433"/>
                <a:ext cx="1591417" cy="616233"/>
              </a:xfrm>
              <a:custGeom>
                <a:avLst/>
                <a:gdLst>
                  <a:gd name="T0" fmla="*/ 322 w 323"/>
                  <a:gd name="T1" fmla="*/ 0 h 123"/>
                  <a:gd name="T2" fmla="*/ 314 w 323"/>
                  <a:gd name="T3" fmla="*/ 5 h 123"/>
                  <a:gd name="T4" fmla="*/ 300 w 323"/>
                  <a:gd name="T5" fmla="*/ 28 h 123"/>
                  <a:gd name="T6" fmla="*/ 300 w 323"/>
                  <a:gd name="T7" fmla="*/ 38 h 123"/>
                  <a:gd name="T8" fmla="*/ 288 w 323"/>
                  <a:gd name="T9" fmla="*/ 60 h 123"/>
                  <a:gd name="T10" fmla="*/ 246 w 323"/>
                  <a:gd name="T11" fmla="*/ 84 h 123"/>
                  <a:gd name="T12" fmla="*/ 179 w 323"/>
                  <a:gd name="T13" fmla="*/ 122 h 123"/>
                  <a:gd name="T14" fmla="*/ 0 w 323"/>
                  <a:gd name="T15" fmla="*/ 19 h 123"/>
                  <a:gd name="T16" fmla="*/ 0 w 323"/>
                  <a:gd name="T17" fmla="*/ 21 h 123"/>
                  <a:gd name="T18" fmla="*/ 178 w 323"/>
                  <a:gd name="T19" fmla="*/ 123 h 123"/>
                  <a:gd name="T20" fmla="*/ 179 w 323"/>
                  <a:gd name="T21" fmla="*/ 123 h 123"/>
                  <a:gd name="T22" fmla="*/ 247 w 323"/>
                  <a:gd name="T23" fmla="*/ 85 h 123"/>
                  <a:gd name="T24" fmla="*/ 289 w 323"/>
                  <a:gd name="T25" fmla="*/ 61 h 123"/>
                  <a:gd name="T26" fmla="*/ 302 w 323"/>
                  <a:gd name="T27" fmla="*/ 38 h 123"/>
                  <a:gd name="T28" fmla="*/ 302 w 323"/>
                  <a:gd name="T29" fmla="*/ 28 h 123"/>
                  <a:gd name="T30" fmla="*/ 314 w 323"/>
                  <a:gd name="T31" fmla="*/ 7 h 123"/>
                  <a:gd name="T32" fmla="*/ 323 w 323"/>
                  <a:gd name="T33" fmla="*/ 1 h 123"/>
                  <a:gd name="T34" fmla="*/ 322 w 323"/>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3" h="123">
                    <a:moveTo>
                      <a:pt x="322" y="0"/>
                    </a:moveTo>
                    <a:cubicBezTo>
                      <a:pt x="314" y="5"/>
                      <a:pt x="314" y="5"/>
                      <a:pt x="314" y="5"/>
                    </a:cubicBezTo>
                    <a:cubicBezTo>
                      <a:pt x="306" y="10"/>
                      <a:pt x="300" y="20"/>
                      <a:pt x="300" y="28"/>
                    </a:cubicBezTo>
                    <a:cubicBezTo>
                      <a:pt x="300" y="38"/>
                      <a:pt x="300" y="38"/>
                      <a:pt x="300" y="38"/>
                    </a:cubicBezTo>
                    <a:cubicBezTo>
                      <a:pt x="300" y="46"/>
                      <a:pt x="295" y="56"/>
                      <a:pt x="288" y="60"/>
                    </a:cubicBezTo>
                    <a:cubicBezTo>
                      <a:pt x="246" y="84"/>
                      <a:pt x="246" y="84"/>
                      <a:pt x="246" y="84"/>
                    </a:cubicBezTo>
                    <a:cubicBezTo>
                      <a:pt x="179" y="122"/>
                      <a:pt x="179" y="122"/>
                      <a:pt x="179" y="122"/>
                    </a:cubicBezTo>
                    <a:cubicBezTo>
                      <a:pt x="0" y="19"/>
                      <a:pt x="0" y="19"/>
                      <a:pt x="0" y="19"/>
                    </a:cubicBezTo>
                    <a:cubicBezTo>
                      <a:pt x="0" y="21"/>
                      <a:pt x="0" y="21"/>
                      <a:pt x="0" y="21"/>
                    </a:cubicBezTo>
                    <a:cubicBezTo>
                      <a:pt x="178" y="123"/>
                      <a:pt x="178" y="123"/>
                      <a:pt x="178" y="123"/>
                    </a:cubicBezTo>
                    <a:cubicBezTo>
                      <a:pt x="179" y="123"/>
                      <a:pt x="179" y="123"/>
                      <a:pt x="179" y="123"/>
                    </a:cubicBezTo>
                    <a:cubicBezTo>
                      <a:pt x="247" y="85"/>
                      <a:pt x="247" y="85"/>
                      <a:pt x="247" y="85"/>
                    </a:cubicBezTo>
                    <a:cubicBezTo>
                      <a:pt x="289" y="61"/>
                      <a:pt x="289" y="61"/>
                      <a:pt x="289" y="61"/>
                    </a:cubicBezTo>
                    <a:cubicBezTo>
                      <a:pt x="296" y="57"/>
                      <a:pt x="302" y="47"/>
                      <a:pt x="302" y="38"/>
                    </a:cubicBezTo>
                    <a:cubicBezTo>
                      <a:pt x="302" y="28"/>
                      <a:pt x="302" y="28"/>
                      <a:pt x="302" y="28"/>
                    </a:cubicBezTo>
                    <a:cubicBezTo>
                      <a:pt x="302" y="20"/>
                      <a:pt x="307" y="10"/>
                      <a:pt x="314" y="7"/>
                    </a:cubicBezTo>
                    <a:cubicBezTo>
                      <a:pt x="323" y="1"/>
                      <a:pt x="323" y="1"/>
                      <a:pt x="323" y="1"/>
                    </a:cubicBezTo>
                    <a:cubicBezTo>
                      <a:pt x="322" y="0"/>
                      <a:pt x="322" y="0"/>
                      <a:pt x="322" y="0"/>
                    </a:cubicBezTo>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grpSp>
        <p:grpSp>
          <p:nvGrpSpPr>
            <p:cNvPr id="770" name="Group 21"/>
            <p:cNvGrpSpPr/>
            <p:nvPr userDrawn="1"/>
          </p:nvGrpSpPr>
          <p:grpSpPr>
            <a:xfrm>
              <a:off x="12383478" y="4767656"/>
              <a:ext cx="1038762" cy="1191305"/>
              <a:chOff x="6175135" y="2259544"/>
              <a:chExt cx="593410" cy="680561"/>
            </a:xfrm>
            <a:grpFill/>
          </p:grpSpPr>
          <p:sp>
            <p:nvSpPr>
              <p:cNvPr id="771" name="Freeform 1195"/>
              <p:cNvSpPr/>
              <p:nvPr userDrawn="1"/>
            </p:nvSpPr>
            <p:spPr bwMode="auto">
              <a:xfrm>
                <a:off x="6175135" y="2425536"/>
                <a:ext cx="294630" cy="514566"/>
              </a:xfrm>
              <a:custGeom>
                <a:avLst/>
                <a:gdLst>
                  <a:gd name="T0" fmla="*/ 142 w 142"/>
                  <a:gd name="T1" fmla="*/ 248 h 248"/>
                  <a:gd name="T2" fmla="*/ 0 w 142"/>
                  <a:gd name="T3" fmla="*/ 166 h 248"/>
                  <a:gd name="T4" fmla="*/ 0 w 142"/>
                  <a:gd name="T5" fmla="*/ 0 h 248"/>
                  <a:gd name="T6" fmla="*/ 142 w 142"/>
                  <a:gd name="T7" fmla="*/ 83 h 248"/>
                  <a:gd name="T8" fmla="*/ 142 w 142"/>
                  <a:gd name="T9" fmla="*/ 248 h 248"/>
                </a:gdLst>
                <a:ahLst/>
                <a:cxnLst>
                  <a:cxn ang="0">
                    <a:pos x="T0" y="T1"/>
                  </a:cxn>
                  <a:cxn ang="0">
                    <a:pos x="T2" y="T3"/>
                  </a:cxn>
                  <a:cxn ang="0">
                    <a:pos x="T4" y="T5"/>
                  </a:cxn>
                  <a:cxn ang="0">
                    <a:pos x="T6" y="T7"/>
                  </a:cxn>
                  <a:cxn ang="0">
                    <a:pos x="T8" y="T9"/>
                  </a:cxn>
                </a:cxnLst>
                <a:rect l="0" t="0" r="r" b="b"/>
                <a:pathLst>
                  <a:path w="142" h="248">
                    <a:moveTo>
                      <a:pt x="142" y="248"/>
                    </a:moveTo>
                    <a:lnTo>
                      <a:pt x="0" y="166"/>
                    </a:lnTo>
                    <a:lnTo>
                      <a:pt x="0" y="0"/>
                    </a:lnTo>
                    <a:lnTo>
                      <a:pt x="142" y="83"/>
                    </a:lnTo>
                    <a:lnTo>
                      <a:pt x="142" y="248"/>
                    </a:lnTo>
                    <a:close/>
                  </a:path>
                </a:pathLst>
              </a:custGeom>
              <a:grpFill/>
              <a:ln>
                <a:gradFill>
                  <a:gsLst>
                    <a:gs pos="0">
                      <a:schemeClr val="bg1">
                        <a:lumMod val="95000"/>
                        <a:alpha val="2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772" name="Freeform 1196"/>
              <p:cNvSpPr/>
              <p:nvPr/>
            </p:nvSpPr>
            <p:spPr bwMode="auto">
              <a:xfrm>
                <a:off x="6469765" y="2425538"/>
                <a:ext cx="298780" cy="514567"/>
              </a:xfrm>
              <a:custGeom>
                <a:avLst/>
                <a:gdLst>
                  <a:gd name="T0" fmla="*/ 144 w 144"/>
                  <a:gd name="T1" fmla="*/ 166 h 248"/>
                  <a:gd name="T2" fmla="*/ 0 w 144"/>
                  <a:gd name="T3" fmla="*/ 248 h 248"/>
                  <a:gd name="T4" fmla="*/ 0 w 144"/>
                  <a:gd name="T5" fmla="*/ 83 h 248"/>
                  <a:gd name="T6" fmla="*/ 144 w 144"/>
                  <a:gd name="T7" fmla="*/ 0 h 248"/>
                  <a:gd name="T8" fmla="*/ 144 w 144"/>
                  <a:gd name="T9" fmla="*/ 166 h 248"/>
                </a:gdLst>
                <a:ahLst/>
                <a:cxnLst>
                  <a:cxn ang="0">
                    <a:pos x="T0" y="T1"/>
                  </a:cxn>
                  <a:cxn ang="0">
                    <a:pos x="T2" y="T3"/>
                  </a:cxn>
                  <a:cxn ang="0">
                    <a:pos x="T4" y="T5"/>
                  </a:cxn>
                  <a:cxn ang="0">
                    <a:pos x="T6" y="T7"/>
                  </a:cxn>
                  <a:cxn ang="0">
                    <a:pos x="T8" y="T9"/>
                  </a:cxn>
                </a:cxnLst>
                <a:rect l="0" t="0" r="r" b="b"/>
                <a:pathLst>
                  <a:path w="144" h="248">
                    <a:moveTo>
                      <a:pt x="144" y="166"/>
                    </a:moveTo>
                    <a:lnTo>
                      <a:pt x="0" y="248"/>
                    </a:lnTo>
                    <a:lnTo>
                      <a:pt x="0" y="83"/>
                    </a:lnTo>
                    <a:lnTo>
                      <a:pt x="144" y="0"/>
                    </a:lnTo>
                    <a:lnTo>
                      <a:pt x="144" y="166"/>
                    </a:lnTo>
                    <a:close/>
                  </a:path>
                </a:pathLst>
              </a:custGeom>
              <a:grpFill/>
              <a:ln>
                <a:gradFill>
                  <a:gsLst>
                    <a:gs pos="0">
                      <a:schemeClr val="bg1">
                        <a:lumMod val="95000"/>
                        <a:alpha val="3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73" name="Freeform 1197"/>
              <p:cNvSpPr/>
              <p:nvPr userDrawn="1"/>
            </p:nvSpPr>
            <p:spPr bwMode="auto">
              <a:xfrm>
                <a:off x="6175135" y="2259544"/>
                <a:ext cx="593410" cy="338203"/>
              </a:xfrm>
              <a:custGeom>
                <a:avLst/>
                <a:gdLst>
                  <a:gd name="T0" fmla="*/ 142 w 286"/>
                  <a:gd name="T1" fmla="*/ 163 h 163"/>
                  <a:gd name="T2" fmla="*/ 0 w 286"/>
                  <a:gd name="T3" fmla="*/ 80 h 163"/>
                  <a:gd name="T4" fmla="*/ 142 w 286"/>
                  <a:gd name="T5" fmla="*/ 0 h 163"/>
                  <a:gd name="T6" fmla="*/ 286 w 286"/>
                  <a:gd name="T7" fmla="*/ 80 h 163"/>
                  <a:gd name="T8" fmla="*/ 142 w 286"/>
                  <a:gd name="T9" fmla="*/ 163 h 163"/>
                </a:gdLst>
                <a:ahLst/>
                <a:cxnLst>
                  <a:cxn ang="0">
                    <a:pos x="T0" y="T1"/>
                  </a:cxn>
                  <a:cxn ang="0">
                    <a:pos x="T2" y="T3"/>
                  </a:cxn>
                  <a:cxn ang="0">
                    <a:pos x="T4" y="T5"/>
                  </a:cxn>
                  <a:cxn ang="0">
                    <a:pos x="T6" y="T7"/>
                  </a:cxn>
                  <a:cxn ang="0">
                    <a:pos x="T8" y="T9"/>
                  </a:cxn>
                </a:cxnLst>
                <a:rect l="0" t="0" r="r" b="b"/>
                <a:pathLst>
                  <a:path w="286" h="163">
                    <a:moveTo>
                      <a:pt x="142" y="163"/>
                    </a:moveTo>
                    <a:lnTo>
                      <a:pt x="0" y="80"/>
                    </a:lnTo>
                    <a:lnTo>
                      <a:pt x="142" y="0"/>
                    </a:lnTo>
                    <a:lnTo>
                      <a:pt x="286" y="80"/>
                    </a:lnTo>
                    <a:lnTo>
                      <a:pt x="142" y="163"/>
                    </a:lnTo>
                    <a:close/>
                  </a:path>
                </a:pathLst>
              </a:custGeom>
              <a:grpFill/>
              <a:ln>
                <a:gradFill>
                  <a:gsLst>
                    <a:gs pos="0">
                      <a:schemeClr val="bg1">
                        <a:lumMod val="95000"/>
                        <a:alpha val="2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774" name="Group 28"/>
            <p:cNvGrpSpPr/>
            <p:nvPr userDrawn="1"/>
          </p:nvGrpSpPr>
          <p:grpSpPr>
            <a:xfrm>
              <a:off x="12377909" y="3866905"/>
              <a:ext cx="1038761" cy="1191308"/>
              <a:chOff x="6175135" y="1744979"/>
              <a:chExt cx="593410" cy="680557"/>
            </a:xfrm>
            <a:grpFill/>
          </p:grpSpPr>
          <p:sp>
            <p:nvSpPr>
              <p:cNvPr id="775" name="Freeform 1201"/>
              <p:cNvSpPr/>
              <p:nvPr userDrawn="1"/>
            </p:nvSpPr>
            <p:spPr bwMode="auto">
              <a:xfrm>
                <a:off x="6175135" y="1917195"/>
                <a:ext cx="294630" cy="508341"/>
              </a:xfrm>
              <a:custGeom>
                <a:avLst/>
                <a:gdLst>
                  <a:gd name="T0" fmla="*/ 142 w 142"/>
                  <a:gd name="T1" fmla="*/ 245 h 245"/>
                  <a:gd name="T2" fmla="*/ 0 w 142"/>
                  <a:gd name="T3" fmla="*/ 165 h 245"/>
                  <a:gd name="T4" fmla="*/ 0 w 142"/>
                  <a:gd name="T5" fmla="*/ 0 h 245"/>
                  <a:gd name="T6" fmla="*/ 142 w 142"/>
                  <a:gd name="T7" fmla="*/ 83 h 245"/>
                  <a:gd name="T8" fmla="*/ 142 w 142"/>
                  <a:gd name="T9" fmla="*/ 245 h 245"/>
                </a:gdLst>
                <a:ahLst/>
                <a:cxnLst>
                  <a:cxn ang="0">
                    <a:pos x="T0" y="T1"/>
                  </a:cxn>
                  <a:cxn ang="0">
                    <a:pos x="T2" y="T3"/>
                  </a:cxn>
                  <a:cxn ang="0">
                    <a:pos x="T4" y="T5"/>
                  </a:cxn>
                  <a:cxn ang="0">
                    <a:pos x="T6" y="T7"/>
                  </a:cxn>
                  <a:cxn ang="0">
                    <a:pos x="T8" y="T9"/>
                  </a:cxn>
                </a:cxnLst>
                <a:rect l="0" t="0" r="r" b="b"/>
                <a:pathLst>
                  <a:path w="142" h="245">
                    <a:moveTo>
                      <a:pt x="142" y="245"/>
                    </a:moveTo>
                    <a:lnTo>
                      <a:pt x="0" y="165"/>
                    </a:lnTo>
                    <a:lnTo>
                      <a:pt x="0" y="0"/>
                    </a:lnTo>
                    <a:lnTo>
                      <a:pt x="142" y="83"/>
                    </a:lnTo>
                    <a:lnTo>
                      <a:pt x="142" y="245"/>
                    </a:lnTo>
                    <a:close/>
                  </a:path>
                </a:pathLst>
              </a:custGeom>
              <a:grpFill/>
              <a:ln>
                <a:gradFill>
                  <a:gsLst>
                    <a:gs pos="0">
                      <a:schemeClr val="bg1">
                        <a:lumMod val="95000"/>
                        <a:alpha val="2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76" name="Freeform 1202"/>
              <p:cNvSpPr/>
              <p:nvPr userDrawn="1"/>
            </p:nvSpPr>
            <p:spPr bwMode="auto">
              <a:xfrm>
                <a:off x="6469765" y="1912161"/>
                <a:ext cx="298780" cy="508342"/>
              </a:xfrm>
              <a:custGeom>
                <a:avLst/>
                <a:gdLst>
                  <a:gd name="T0" fmla="*/ 144 w 144"/>
                  <a:gd name="T1" fmla="*/ 165 h 245"/>
                  <a:gd name="T2" fmla="*/ 0 w 144"/>
                  <a:gd name="T3" fmla="*/ 245 h 245"/>
                  <a:gd name="T4" fmla="*/ 0 w 144"/>
                  <a:gd name="T5" fmla="*/ 83 h 245"/>
                  <a:gd name="T6" fmla="*/ 144 w 144"/>
                  <a:gd name="T7" fmla="*/ 0 h 245"/>
                  <a:gd name="T8" fmla="*/ 144 w 144"/>
                  <a:gd name="T9" fmla="*/ 165 h 245"/>
                </a:gdLst>
                <a:ahLst/>
                <a:cxnLst>
                  <a:cxn ang="0">
                    <a:pos x="T0" y="T1"/>
                  </a:cxn>
                  <a:cxn ang="0">
                    <a:pos x="T2" y="T3"/>
                  </a:cxn>
                  <a:cxn ang="0">
                    <a:pos x="T4" y="T5"/>
                  </a:cxn>
                  <a:cxn ang="0">
                    <a:pos x="T6" y="T7"/>
                  </a:cxn>
                  <a:cxn ang="0">
                    <a:pos x="T8" y="T9"/>
                  </a:cxn>
                </a:cxnLst>
                <a:rect l="0" t="0" r="r" b="b"/>
                <a:pathLst>
                  <a:path w="144" h="245">
                    <a:moveTo>
                      <a:pt x="144" y="165"/>
                    </a:moveTo>
                    <a:lnTo>
                      <a:pt x="0" y="245"/>
                    </a:lnTo>
                    <a:lnTo>
                      <a:pt x="0" y="83"/>
                    </a:lnTo>
                    <a:lnTo>
                      <a:pt x="144" y="0"/>
                    </a:lnTo>
                    <a:lnTo>
                      <a:pt x="144" y="165"/>
                    </a:lnTo>
                    <a:close/>
                  </a:path>
                </a:pathLst>
              </a:custGeom>
              <a:grpFill/>
              <a:ln>
                <a:gradFill>
                  <a:gsLst>
                    <a:gs pos="0">
                      <a:schemeClr val="bg1">
                        <a:lumMod val="95000"/>
                        <a:alpha val="2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77" name="Freeform 1203"/>
              <p:cNvSpPr/>
              <p:nvPr userDrawn="1"/>
            </p:nvSpPr>
            <p:spPr bwMode="auto">
              <a:xfrm>
                <a:off x="6175135" y="1744979"/>
                <a:ext cx="593410" cy="344427"/>
              </a:xfrm>
              <a:custGeom>
                <a:avLst/>
                <a:gdLst>
                  <a:gd name="T0" fmla="*/ 142 w 286"/>
                  <a:gd name="T1" fmla="*/ 166 h 166"/>
                  <a:gd name="T2" fmla="*/ 0 w 286"/>
                  <a:gd name="T3" fmla="*/ 83 h 166"/>
                  <a:gd name="T4" fmla="*/ 142 w 286"/>
                  <a:gd name="T5" fmla="*/ 0 h 166"/>
                  <a:gd name="T6" fmla="*/ 286 w 286"/>
                  <a:gd name="T7" fmla="*/ 83 h 166"/>
                  <a:gd name="T8" fmla="*/ 142 w 286"/>
                  <a:gd name="T9" fmla="*/ 166 h 166"/>
                </a:gdLst>
                <a:ahLst/>
                <a:cxnLst>
                  <a:cxn ang="0">
                    <a:pos x="T0" y="T1"/>
                  </a:cxn>
                  <a:cxn ang="0">
                    <a:pos x="T2" y="T3"/>
                  </a:cxn>
                  <a:cxn ang="0">
                    <a:pos x="T4" y="T5"/>
                  </a:cxn>
                  <a:cxn ang="0">
                    <a:pos x="T6" y="T7"/>
                  </a:cxn>
                  <a:cxn ang="0">
                    <a:pos x="T8" y="T9"/>
                  </a:cxn>
                </a:cxnLst>
                <a:rect l="0" t="0" r="r" b="b"/>
                <a:pathLst>
                  <a:path w="286" h="166">
                    <a:moveTo>
                      <a:pt x="142" y="166"/>
                    </a:moveTo>
                    <a:lnTo>
                      <a:pt x="0" y="83"/>
                    </a:lnTo>
                    <a:lnTo>
                      <a:pt x="142" y="0"/>
                    </a:lnTo>
                    <a:lnTo>
                      <a:pt x="286" y="83"/>
                    </a:lnTo>
                    <a:lnTo>
                      <a:pt x="142" y="166"/>
                    </a:lnTo>
                    <a:close/>
                  </a:path>
                </a:pathLst>
              </a:custGeom>
              <a:grpFill/>
              <a:ln>
                <a:gradFill>
                  <a:gsLst>
                    <a:gs pos="0">
                      <a:schemeClr val="bg1">
                        <a:lumMod val="95000"/>
                        <a:alpha val="20000"/>
                      </a:schemeClr>
                    </a:gs>
                    <a:gs pos="100000">
                      <a:schemeClr val="bg1">
                        <a:lumMod val="95000"/>
                        <a:alpha val="3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nvGrpSpPr>
            <p:cNvPr id="778" name="Group 43"/>
            <p:cNvGrpSpPr/>
            <p:nvPr userDrawn="1"/>
          </p:nvGrpSpPr>
          <p:grpSpPr>
            <a:xfrm>
              <a:off x="10750615" y="7066730"/>
              <a:ext cx="1035131" cy="1191305"/>
              <a:chOff x="5295395" y="3572931"/>
              <a:chExt cx="591335" cy="680554"/>
            </a:xfrm>
            <a:grpFill/>
          </p:grpSpPr>
          <p:sp>
            <p:nvSpPr>
              <p:cNvPr id="779" name="Freeform 1217"/>
              <p:cNvSpPr/>
              <p:nvPr/>
            </p:nvSpPr>
            <p:spPr bwMode="auto">
              <a:xfrm>
                <a:off x="5295395" y="3738918"/>
                <a:ext cx="296705" cy="514565"/>
              </a:xfrm>
              <a:custGeom>
                <a:avLst/>
                <a:gdLst>
                  <a:gd name="T0" fmla="*/ 143 w 143"/>
                  <a:gd name="T1" fmla="*/ 248 h 248"/>
                  <a:gd name="T2" fmla="*/ 0 w 143"/>
                  <a:gd name="T3" fmla="*/ 165 h 248"/>
                  <a:gd name="T4" fmla="*/ 0 w 143"/>
                  <a:gd name="T5" fmla="*/ 0 h 248"/>
                  <a:gd name="T6" fmla="*/ 143 w 143"/>
                  <a:gd name="T7" fmla="*/ 82 h 248"/>
                  <a:gd name="T8" fmla="*/ 143 w 143"/>
                  <a:gd name="T9" fmla="*/ 248 h 248"/>
                </a:gdLst>
                <a:ahLst/>
                <a:cxnLst>
                  <a:cxn ang="0">
                    <a:pos x="T0" y="T1"/>
                  </a:cxn>
                  <a:cxn ang="0">
                    <a:pos x="T2" y="T3"/>
                  </a:cxn>
                  <a:cxn ang="0">
                    <a:pos x="T4" y="T5"/>
                  </a:cxn>
                  <a:cxn ang="0">
                    <a:pos x="T6" y="T7"/>
                  </a:cxn>
                  <a:cxn ang="0">
                    <a:pos x="T8" y="T9"/>
                  </a:cxn>
                </a:cxnLst>
                <a:rect l="0" t="0" r="r" b="b"/>
                <a:pathLst>
                  <a:path w="143" h="248">
                    <a:moveTo>
                      <a:pt x="143" y="248"/>
                    </a:moveTo>
                    <a:lnTo>
                      <a:pt x="0" y="165"/>
                    </a:lnTo>
                    <a:lnTo>
                      <a:pt x="0" y="0"/>
                    </a:lnTo>
                    <a:lnTo>
                      <a:pt x="143" y="82"/>
                    </a:lnTo>
                    <a:lnTo>
                      <a:pt x="143" y="248"/>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222222"/>
                  </a:solidFill>
                  <a:effectLst/>
                  <a:uLnTx/>
                  <a:uFillTx/>
                  <a:latin typeface="Inter"/>
                </a:endParaRPr>
              </a:p>
            </p:txBody>
          </p:sp>
          <p:sp>
            <p:nvSpPr>
              <p:cNvPr id="780" name="Freeform 1218"/>
              <p:cNvSpPr/>
              <p:nvPr/>
            </p:nvSpPr>
            <p:spPr bwMode="auto">
              <a:xfrm>
                <a:off x="5592099" y="3738920"/>
                <a:ext cx="294630" cy="514565"/>
              </a:xfrm>
              <a:custGeom>
                <a:avLst/>
                <a:gdLst>
                  <a:gd name="T0" fmla="*/ 142 w 142"/>
                  <a:gd name="T1" fmla="*/ 165 h 248"/>
                  <a:gd name="T2" fmla="*/ 0 w 142"/>
                  <a:gd name="T3" fmla="*/ 248 h 248"/>
                  <a:gd name="T4" fmla="*/ 0 w 142"/>
                  <a:gd name="T5" fmla="*/ 82 h 248"/>
                  <a:gd name="T6" fmla="*/ 142 w 142"/>
                  <a:gd name="T7" fmla="*/ 0 h 248"/>
                  <a:gd name="T8" fmla="*/ 142 w 142"/>
                  <a:gd name="T9" fmla="*/ 165 h 248"/>
                </a:gdLst>
                <a:ahLst/>
                <a:cxnLst>
                  <a:cxn ang="0">
                    <a:pos x="T0" y="T1"/>
                  </a:cxn>
                  <a:cxn ang="0">
                    <a:pos x="T2" y="T3"/>
                  </a:cxn>
                  <a:cxn ang="0">
                    <a:pos x="T4" y="T5"/>
                  </a:cxn>
                  <a:cxn ang="0">
                    <a:pos x="T6" y="T7"/>
                  </a:cxn>
                  <a:cxn ang="0">
                    <a:pos x="T8" y="T9"/>
                  </a:cxn>
                </a:cxnLst>
                <a:rect l="0" t="0" r="r" b="b"/>
                <a:pathLst>
                  <a:path w="142" h="248">
                    <a:moveTo>
                      <a:pt x="142" y="165"/>
                    </a:moveTo>
                    <a:lnTo>
                      <a:pt x="0" y="248"/>
                    </a:lnTo>
                    <a:lnTo>
                      <a:pt x="0" y="82"/>
                    </a:lnTo>
                    <a:lnTo>
                      <a:pt x="142" y="0"/>
                    </a:lnTo>
                    <a:lnTo>
                      <a:pt x="142" y="165"/>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sp>
            <p:nvSpPr>
              <p:cNvPr id="781" name="Freeform 1219"/>
              <p:cNvSpPr/>
              <p:nvPr/>
            </p:nvSpPr>
            <p:spPr bwMode="auto">
              <a:xfrm>
                <a:off x="5295395" y="3572931"/>
                <a:ext cx="591335" cy="336127"/>
              </a:xfrm>
              <a:custGeom>
                <a:avLst/>
                <a:gdLst>
                  <a:gd name="T0" fmla="*/ 143 w 285"/>
                  <a:gd name="T1" fmla="*/ 162 h 162"/>
                  <a:gd name="T2" fmla="*/ 0 w 285"/>
                  <a:gd name="T3" fmla="*/ 80 h 162"/>
                  <a:gd name="T4" fmla="*/ 143 w 285"/>
                  <a:gd name="T5" fmla="*/ 0 h 162"/>
                  <a:gd name="T6" fmla="*/ 285 w 285"/>
                  <a:gd name="T7" fmla="*/ 80 h 162"/>
                  <a:gd name="T8" fmla="*/ 143 w 285"/>
                  <a:gd name="T9" fmla="*/ 162 h 162"/>
                </a:gdLst>
                <a:ahLst/>
                <a:cxnLst>
                  <a:cxn ang="0">
                    <a:pos x="T0" y="T1"/>
                  </a:cxn>
                  <a:cxn ang="0">
                    <a:pos x="T2" y="T3"/>
                  </a:cxn>
                  <a:cxn ang="0">
                    <a:pos x="T4" y="T5"/>
                  </a:cxn>
                  <a:cxn ang="0">
                    <a:pos x="T6" y="T7"/>
                  </a:cxn>
                  <a:cxn ang="0">
                    <a:pos x="T8" y="T9"/>
                  </a:cxn>
                </a:cxnLst>
                <a:rect l="0" t="0" r="r" b="b"/>
                <a:pathLst>
                  <a:path w="285" h="162">
                    <a:moveTo>
                      <a:pt x="143" y="162"/>
                    </a:moveTo>
                    <a:lnTo>
                      <a:pt x="0" y="80"/>
                    </a:lnTo>
                    <a:lnTo>
                      <a:pt x="143" y="0"/>
                    </a:lnTo>
                    <a:lnTo>
                      <a:pt x="285" y="80"/>
                    </a:lnTo>
                    <a:lnTo>
                      <a:pt x="143" y="162"/>
                    </a:lnTo>
                    <a:close/>
                  </a:path>
                </a:pathLst>
              </a:custGeom>
              <a:grpFill/>
              <a:ln>
                <a:gradFill>
                  <a:gsLst>
                    <a:gs pos="0">
                      <a:schemeClr val="bg1">
                        <a:lumMod val="95000"/>
                        <a:alpha val="50000"/>
                      </a:schemeClr>
                    </a:gs>
                    <a:gs pos="100000">
                      <a:schemeClr val="bg1">
                        <a:lumMod val="95000"/>
                        <a:alpha val="50000"/>
                      </a:schemeClr>
                    </a:gs>
                  </a:gsLst>
                  <a:lin ang="5400000" scaled="1"/>
                </a:grad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222222"/>
                  </a:solidFill>
                  <a:effectLst/>
                  <a:uLnTx/>
                  <a:uFillTx/>
                  <a:latin typeface="Inter"/>
                </a:endParaRP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封面标题">
    <p:bg>
      <p:bgRef idx="1001">
        <a:schemeClr val="bg1"/>
      </p:bgRef>
    </p:bg>
    <p:spTree>
      <p:nvGrpSpPr>
        <p:cNvPr id="1" name=""/>
        <p:cNvGrpSpPr/>
        <p:nvPr/>
      </p:nvGrpSpPr>
      <p:grpSpPr>
        <a:xfrm>
          <a:off x="0" y="0"/>
          <a:ext cx="0" cy="0"/>
          <a:chOff x="0" y="0"/>
          <a:chExt cx="0" cy="0"/>
        </a:xfrm>
      </p:grpSpPr>
      <p:pic>
        <p:nvPicPr>
          <p:cNvPr id="12" name="Picture 3" descr="C:\Users\lsl\Desktop\新建文件夹\元素\背景\bg3.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55350"/>
          <a:stretch>
            <a:fillRect/>
          </a:stretch>
        </p:blipFill>
        <p:spPr bwMode="auto">
          <a:xfrm>
            <a:off x="-70086" y="-6350"/>
            <a:ext cx="12262086"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对象 10"/>
          <p:cNvGraphicFramePr/>
          <p:nvPr userDrawn="1"/>
        </p:nvGraphicFramePr>
        <p:xfrm>
          <a:off x="-511810" y="-6350"/>
          <a:ext cx="3600450" cy="6870700"/>
        </p:xfrm>
        <a:graphic>
          <a:graphicData uri="http://schemas.openxmlformats.org/presentationml/2006/ole">
            <mc:AlternateContent xmlns:mc="http://schemas.openxmlformats.org/markup-compatibility/2006">
              <mc:Choice xmlns:v="urn:schemas-microsoft-com:vml" Requires="v">
                <p:oleObj spid="_x0000_s4528" name="" r:id="rId3" imgW="4495800" imgH="8586470" progId="Paint.Picture">
                  <p:embed/>
                </p:oleObj>
              </mc:Choice>
              <mc:Fallback>
                <p:oleObj name="" r:id="rId3" imgW="4495800" imgH="8586470" progId="Paint.Picture">
                  <p:embed/>
                  <p:pic>
                    <p:nvPicPr>
                      <p:cNvPr id="0" name="对象 10"/>
                      <p:cNvPicPr/>
                      <p:nvPr/>
                    </p:nvPicPr>
                    <p:blipFill>
                      <a:blip r:embed="rId4"/>
                      <a:stretch>
                        <a:fillRect/>
                      </a:stretch>
                    </p:blipFill>
                    <p:spPr>
                      <a:xfrm>
                        <a:off x="-511810" y="-6350"/>
                        <a:ext cx="3600450" cy="6870700"/>
                      </a:xfrm>
                      <a:prstGeom prst="rect">
                        <a:avLst/>
                      </a:prstGeom>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range Divider">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7" name="Text Placeholder 19"/>
          <p:cNvSpPr>
            <a:spLocks noGrp="1"/>
          </p:cNvSpPr>
          <p:nvPr>
            <p:ph type="body" sz="quarter" idx="11" hasCustomPrompt="1"/>
          </p:nvPr>
        </p:nvSpPr>
        <p:spPr>
          <a:xfrm>
            <a:off x="964381" y="2068642"/>
            <a:ext cx="10287632" cy="852703"/>
          </a:xfrm>
          <a:prstGeom prst="rect">
            <a:avLst/>
          </a:prstGeom>
        </p:spPr>
        <p:txBody>
          <a:bodyPr lIns="0" tIns="0" rIns="0" bIns="0"/>
          <a:lstStyle>
            <a:lvl1pPr marL="0" indent="0" algn="l">
              <a:buNone/>
              <a:defRPr sz="1865" b="0" i="0" cap="none" spc="120" baseline="0">
                <a:solidFill>
                  <a:srgbClr val="FFFFFF"/>
                </a:solidFill>
                <a:latin typeface="Verdana" panose="020B0604030504040204"/>
                <a:cs typeface="Verdana" panose="020B0604030504040204"/>
              </a:defRPr>
            </a:lvl1pPr>
          </a:lstStyle>
          <a:p>
            <a:pPr lvl="0"/>
            <a:r>
              <a:rPr lang="en-GB" noProof="0" smtClean="0"/>
              <a:t>Click to Add Subtitle</a:t>
            </a:r>
            <a:endParaRPr lang="en-GB" noProof="0" smtClean="0"/>
          </a:p>
        </p:txBody>
      </p:sp>
      <p:sp>
        <p:nvSpPr>
          <p:cNvPr id="8" name="Title 2"/>
          <p:cNvSpPr>
            <a:spLocks noGrp="1"/>
          </p:cNvSpPr>
          <p:nvPr>
            <p:ph type="title" hasCustomPrompt="1"/>
          </p:nvPr>
        </p:nvSpPr>
        <p:spPr>
          <a:xfrm>
            <a:off x="964394" y="939776"/>
            <a:ext cx="10287636" cy="891165"/>
          </a:xfrm>
          <a:prstGeom prst="rect">
            <a:avLst/>
          </a:prstGeom>
        </p:spPr>
        <p:txBody>
          <a:bodyPr lIns="0" tIns="0" rIns="0" bIns="0" anchor="ctr" anchorCtr="0"/>
          <a:lstStyle>
            <a:lvl1pPr algn="l">
              <a:lnSpc>
                <a:spcPts val="4000"/>
              </a:lnSpc>
              <a:defRPr sz="3330" b="0" i="0" cap="none" spc="67" baseline="0">
                <a:solidFill>
                  <a:srgbClr val="FFFFFF"/>
                </a:solidFill>
                <a:latin typeface="Verdana" panose="020B0604030504040204"/>
                <a:cs typeface="Verdana" panose="020B0604030504040204"/>
              </a:defRPr>
            </a:lvl1pPr>
          </a:lstStyle>
          <a:p>
            <a:r>
              <a:rPr lang="en-GB" noProof="0" smtClean="0"/>
              <a:t>Divider Slide</a:t>
            </a:r>
            <a:br>
              <a:rPr lang="en-GB" noProof="0" smtClean="0"/>
            </a:br>
            <a:r>
              <a:rPr lang="en-GB" noProof="0" smtClean="0"/>
              <a:t>Second Line Title</a:t>
            </a:r>
            <a:endParaRPr lang="en-GB" noProof="0"/>
          </a:p>
        </p:txBody>
      </p:sp>
      <p:sp>
        <p:nvSpPr>
          <p:cNvPr id="2" name="Slide Number Placeholder 1"/>
          <p:cNvSpPr>
            <a:spLocks noGrp="1"/>
          </p:cNvSpPr>
          <p:nvPr>
            <p:ph type="sldNum" sz="quarter" idx="12"/>
          </p:nvPr>
        </p:nvSpPr>
        <p:spPr/>
        <p:txBody>
          <a:bodyPr/>
          <a:lstStyle/>
          <a:p>
            <a:pPr fontAlgn="base">
              <a:spcAft>
                <a:spcPct val="0"/>
              </a:spcAft>
              <a:defRPr/>
            </a:pPr>
            <a:fld id="{4472AB7F-E8D0-4874-A9B8-335B68DC5F05}" type="slidenum">
              <a:rPr lang="en-GB" noProof="0" smtClean="0"/>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rporate Visual">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771482" y="2863617"/>
            <a:ext cx="8631948" cy="727163"/>
          </a:xfrm>
          <a:prstGeom prst="rect">
            <a:avLst/>
          </a:prstGeom>
        </p:spPr>
        <p:txBody>
          <a:bodyPr lIns="0" tIns="0" rIns="0" bIns="0" anchor="t" anchorCtr="0"/>
          <a:lstStyle>
            <a:lvl1pPr algn="l">
              <a:lnSpc>
                <a:spcPct val="100000"/>
              </a:lnSpc>
              <a:defRPr sz="2400" b="0" i="0" cap="none" spc="120" baseline="0">
                <a:solidFill>
                  <a:srgbClr val="FFFFFF"/>
                </a:solidFill>
                <a:latin typeface="Verdana" panose="020B0604030504040204"/>
                <a:cs typeface="Verdana" panose="020B0604030504040204"/>
              </a:defRPr>
            </a:lvl1pPr>
          </a:lstStyle>
          <a:p>
            <a:r>
              <a:rPr lang="en-GB" noProof="0"/>
              <a:t>Title of Presentation</a:t>
            </a:r>
            <a:br>
              <a:rPr lang="en-GB" noProof="0"/>
            </a:br>
            <a:r>
              <a:rPr lang="en-GB" noProof="0"/>
              <a:t>Second Line Title</a:t>
            </a:r>
            <a:endParaRPr lang="en-GB" noProof="0"/>
          </a:p>
        </p:txBody>
      </p:sp>
      <p:sp>
        <p:nvSpPr>
          <p:cNvPr id="10" name="Text Placeholder 19"/>
          <p:cNvSpPr>
            <a:spLocks noGrp="1"/>
          </p:cNvSpPr>
          <p:nvPr>
            <p:ph type="body" sz="quarter" idx="11" hasCustomPrompt="1"/>
          </p:nvPr>
        </p:nvSpPr>
        <p:spPr>
          <a:xfrm>
            <a:off x="771492" y="3719459"/>
            <a:ext cx="8631939" cy="562237"/>
          </a:xfrm>
          <a:prstGeom prst="rect">
            <a:avLst/>
          </a:prstGeom>
        </p:spPr>
        <p:txBody>
          <a:bodyPr lIns="0" tIns="0" rIns="0" bIns="0"/>
          <a:lstStyle>
            <a:lvl1pPr marL="0" indent="0" algn="l">
              <a:buNone/>
              <a:defRPr sz="1600" b="0" i="0" cap="none" spc="120" baseline="0">
                <a:solidFill>
                  <a:srgbClr val="FFFFFF"/>
                </a:solidFill>
                <a:latin typeface="Verdana" panose="020B0604030504040204"/>
                <a:cs typeface="Verdana" panose="020B0604030504040204"/>
              </a:defRPr>
            </a:lvl1pPr>
          </a:lstStyle>
          <a:p>
            <a:pPr lvl="0"/>
            <a:r>
              <a:rPr lang="en-GB" noProof="0"/>
              <a:t>Click to Add Subtitle</a:t>
            </a:r>
            <a:endParaRPr lang="en-GB" noProof="0"/>
          </a:p>
        </p:txBody>
      </p:sp>
      <p:cxnSp>
        <p:nvCxnSpPr>
          <p:cNvPr id="11" name="Straight Connector 10"/>
          <p:cNvCxnSpPr/>
          <p:nvPr userDrawn="1"/>
        </p:nvCxnSpPr>
        <p:spPr>
          <a:xfrm>
            <a:off x="766690" y="4401984"/>
            <a:ext cx="8625655" cy="3441"/>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9"/>
          <p:cNvSpPr>
            <a:spLocks noGrp="1"/>
          </p:cNvSpPr>
          <p:nvPr>
            <p:ph type="body" sz="quarter" idx="12" hasCustomPrompt="1"/>
          </p:nvPr>
        </p:nvSpPr>
        <p:spPr>
          <a:xfrm>
            <a:off x="786223" y="4544427"/>
            <a:ext cx="8617208" cy="521519"/>
          </a:xfrm>
          <a:prstGeom prst="rect">
            <a:avLst/>
          </a:prstGeom>
        </p:spPr>
        <p:txBody>
          <a:bodyPr lIns="0" tIns="0" rIns="0" bIns="0" anchor="b" anchorCtr="0"/>
          <a:lstStyle>
            <a:lvl1pPr marL="0" indent="0" algn="l">
              <a:lnSpc>
                <a:spcPct val="120000"/>
              </a:lnSpc>
              <a:buNone/>
              <a:defRPr sz="1200" b="0" cap="none" spc="0" baseline="0">
                <a:solidFill>
                  <a:srgbClr val="FFFFFF"/>
                </a:solidFill>
                <a:latin typeface="Verdana" panose="020B0604030504040204"/>
                <a:cs typeface="Verdana" panose="020B0604030504040204"/>
              </a:defRPr>
            </a:lvl1pPr>
          </a:lstStyle>
          <a:p>
            <a:pPr lvl="0"/>
            <a:r>
              <a:rPr lang="en-GB" noProof="0"/>
              <a:t>Click to Add Presenter Name, Title, Company</a:t>
            </a:r>
            <a:endParaRPr lang="en-GB" noProof="0"/>
          </a:p>
        </p:txBody>
      </p:sp>
      <p:sp>
        <p:nvSpPr>
          <p:cNvPr id="15" name="Text Placeholder 19"/>
          <p:cNvSpPr>
            <a:spLocks noGrp="1"/>
          </p:cNvSpPr>
          <p:nvPr>
            <p:ph type="body" sz="quarter" idx="14" hasCustomPrompt="1"/>
          </p:nvPr>
        </p:nvSpPr>
        <p:spPr>
          <a:xfrm>
            <a:off x="786198" y="5111679"/>
            <a:ext cx="8617233" cy="205052"/>
          </a:xfrm>
          <a:prstGeom prst="rect">
            <a:avLst/>
          </a:prstGeom>
        </p:spPr>
        <p:txBody>
          <a:bodyPr lIns="0" tIns="0" rIns="0" bIns="0"/>
          <a:lstStyle>
            <a:lvl1pPr marL="0" indent="0" algn="l">
              <a:buNone/>
              <a:defRPr sz="1200" b="0" cap="none" spc="0" baseline="0">
                <a:solidFill>
                  <a:srgbClr val="FFFFFF"/>
                </a:solidFill>
                <a:latin typeface="Verdana" panose="020B0604030504040204"/>
                <a:cs typeface="Verdana" panose="020B0604030504040204"/>
              </a:defRPr>
            </a:lvl1pPr>
          </a:lstStyle>
          <a:p>
            <a:pPr lvl="0"/>
            <a:r>
              <a:rPr lang="en-GB" noProof="0"/>
              <a:t>Click to Add Date</a:t>
            </a:r>
            <a:endParaRPr lang="en-GB" noProof="0"/>
          </a:p>
        </p:txBody>
      </p:sp>
      <p:pic>
        <p:nvPicPr>
          <p:cNvPr id="7" name="Picture 2" descr="C:\Users\wmj\Desktop\GS1\China_600.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3116" y="482601"/>
            <a:ext cx="1608667" cy="10604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03200" y="5969000"/>
            <a:ext cx="4470400" cy="812800"/>
          </a:xfrm>
          <a:prstGeom prst="rect">
            <a:avLst/>
          </a:prstGeom>
          <a:solidFill>
            <a:schemeClr val="bg1"/>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400"/>
          </a:p>
        </p:txBody>
      </p:sp>
      <p:pic>
        <p:nvPicPr>
          <p:cNvPr id="12" name="Picture 7" descr="14GSGL0011_D08_PPT_Cover_Global-Language-of-Business.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47910" y="1157221"/>
            <a:ext cx="2548213" cy="1381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准空白页">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zh-CN"/>
              <a:t>www.transwarp.io
©️2022 Transwarp. All Rights Reserved. 
</a:t>
            </a:r>
            <a:endParaRPr lang="zh-CN" altLang="en-US" dirty="0"/>
          </a:p>
        </p:txBody>
      </p:sp>
      <p:sp>
        <p:nvSpPr>
          <p:cNvPr id="2" name="Title 1"/>
          <p:cNvSpPr>
            <a:spLocks noGrp="1"/>
          </p:cNvSpPr>
          <p:nvPr>
            <p:ph type="title"/>
          </p:nvPr>
        </p:nvSpPr>
        <p:spPr>
          <a:xfrm>
            <a:off x="670718" y="501168"/>
            <a:ext cx="10850563" cy="524992"/>
          </a:xfrm>
          <a:prstGeom prst="rect">
            <a:avLst/>
          </a:prstGeom>
        </p:spPr>
        <p:txBody>
          <a:bodyPr anchor="ctr"/>
          <a:lstStyle>
            <a:lvl1pPr algn="ctr">
              <a:defRPr/>
            </a:lvl1pPr>
          </a:lstStyle>
          <a:p>
            <a:r>
              <a:rPr lang="en-US" altLang="zh-CN"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9" Type="http://schemas.openxmlformats.org/officeDocument/2006/relationships/tags" Target="../tags/tag57.xml"/><Relationship Id="rId86" Type="http://schemas.openxmlformats.org/officeDocument/2006/relationships/notesSlide" Target="../notesSlides/notesSlide3.xml"/><Relationship Id="rId85" Type="http://schemas.openxmlformats.org/officeDocument/2006/relationships/slideLayout" Target="../slideLayouts/slideLayout1.xml"/><Relationship Id="rId84" Type="http://schemas.openxmlformats.org/officeDocument/2006/relationships/tags" Target="../tags/tag130.xml"/><Relationship Id="rId83" Type="http://schemas.openxmlformats.org/officeDocument/2006/relationships/tags" Target="../tags/tag129.xml"/><Relationship Id="rId82" Type="http://schemas.openxmlformats.org/officeDocument/2006/relationships/tags" Target="../tags/tag128.xml"/><Relationship Id="rId81" Type="http://schemas.openxmlformats.org/officeDocument/2006/relationships/tags" Target="../tags/tag127.xml"/><Relationship Id="rId80" Type="http://schemas.openxmlformats.org/officeDocument/2006/relationships/tags" Target="../tags/tag126.xml"/><Relationship Id="rId8" Type="http://schemas.openxmlformats.org/officeDocument/2006/relationships/tags" Target="../tags/tag56.xml"/><Relationship Id="rId79" Type="http://schemas.openxmlformats.org/officeDocument/2006/relationships/tags" Target="../tags/tag125.xml"/><Relationship Id="rId78" Type="http://schemas.openxmlformats.org/officeDocument/2006/relationships/image" Target="../media/image9.png"/><Relationship Id="rId77" Type="http://schemas.openxmlformats.org/officeDocument/2006/relationships/image" Target="../media/image8.png"/><Relationship Id="rId76" Type="http://schemas.openxmlformats.org/officeDocument/2006/relationships/tags" Target="../tags/tag124.xml"/><Relationship Id="rId75" Type="http://schemas.openxmlformats.org/officeDocument/2006/relationships/tags" Target="../tags/tag123.xml"/><Relationship Id="rId74" Type="http://schemas.openxmlformats.org/officeDocument/2006/relationships/tags" Target="../tags/tag122.xml"/><Relationship Id="rId73" Type="http://schemas.openxmlformats.org/officeDocument/2006/relationships/tags" Target="../tags/tag121.xml"/><Relationship Id="rId72" Type="http://schemas.openxmlformats.org/officeDocument/2006/relationships/tags" Target="../tags/tag120.xml"/><Relationship Id="rId71" Type="http://schemas.openxmlformats.org/officeDocument/2006/relationships/tags" Target="../tags/tag119.xml"/><Relationship Id="rId70" Type="http://schemas.openxmlformats.org/officeDocument/2006/relationships/tags" Target="../tags/tag118.xml"/><Relationship Id="rId7" Type="http://schemas.openxmlformats.org/officeDocument/2006/relationships/tags" Target="../tags/tag55.xml"/><Relationship Id="rId69" Type="http://schemas.openxmlformats.org/officeDocument/2006/relationships/tags" Target="../tags/tag117.xml"/><Relationship Id="rId68" Type="http://schemas.openxmlformats.org/officeDocument/2006/relationships/tags" Target="../tags/tag116.xml"/><Relationship Id="rId67" Type="http://schemas.openxmlformats.org/officeDocument/2006/relationships/tags" Target="../tags/tag115.xml"/><Relationship Id="rId66" Type="http://schemas.openxmlformats.org/officeDocument/2006/relationships/tags" Target="../tags/tag114.xml"/><Relationship Id="rId65" Type="http://schemas.openxmlformats.org/officeDocument/2006/relationships/tags" Target="../tags/tag113.xml"/><Relationship Id="rId64" Type="http://schemas.openxmlformats.org/officeDocument/2006/relationships/tags" Target="../tags/tag112.xml"/><Relationship Id="rId63" Type="http://schemas.openxmlformats.org/officeDocument/2006/relationships/tags" Target="../tags/tag111.xml"/><Relationship Id="rId62" Type="http://schemas.openxmlformats.org/officeDocument/2006/relationships/tags" Target="../tags/tag110.xml"/><Relationship Id="rId61" Type="http://schemas.openxmlformats.org/officeDocument/2006/relationships/tags" Target="../tags/tag109.xml"/><Relationship Id="rId60" Type="http://schemas.openxmlformats.org/officeDocument/2006/relationships/tags" Target="../tags/tag108.xml"/><Relationship Id="rId6" Type="http://schemas.openxmlformats.org/officeDocument/2006/relationships/tags" Target="../tags/tag54.xml"/><Relationship Id="rId59" Type="http://schemas.openxmlformats.org/officeDocument/2006/relationships/tags" Target="../tags/tag107.xml"/><Relationship Id="rId58" Type="http://schemas.openxmlformats.org/officeDocument/2006/relationships/tags" Target="../tags/tag106.xml"/><Relationship Id="rId57" Type="http://schemas.openxmlformats.org/officeDocument/2006/relationships/tags" Target="../tags/tag105.xml"/><Relationship Id="rId56" Type="http://schemas.openxmlformats.org/officeDocument/2006/relationships/tags" Target="../tags/tag104.xml"/><Relationship Id="rId55" Type="http://schemas.openxmlformats.org/officeDocument/2006/relationships/tags" Target="../tags/tag103.xml"/><Relationship Id="rId54" Type="http://schemas.openxmlformats.org/officeDocument/2006/relationships/tags" Target="../tags/tag102.xml"/><Relationship Id="rId53" Type="http://schemas.openxmlformats.org/officeDocument/2006/relationships/tags" Target="../tags/tag101.xml"/><Relationship Id="rId52" Type="http://schemas.openxmlformats.org/officeDocument/2006/relationships/tags" Target="../tags/tag100.xml"/><Relationship Id="rId51" Type="http://schemas.openxmlformats.org/officeDocument/2006/relationships/tags" Target="../tags/tag99.xml"/><Relationship Id="rId50" Type="http://schemas.openxmlformats.org/officeDocument/2006/relationships/tags" Target="../tags/tag98.xml"/><Relationship Id="rId5" Type="http://schemas.openxmlformats.org/officeDocument/2006/relationships/tags" Target="../tags/tag53.xml"/><Relationship Id="rId49" Type="http://schemas.openxmlformats.org/officeDocument/2006/relationships/tags" Target="../tags/tag97.xml"/><Relationship Id="rId48" Type="http://schemas.openxmlformats.org/officeDocument/2006/relationships/tags" Target="../tags/tag96.xml"/><Relationship Id="rId47" Type="http://schemas.openxmlformats.org/officeDocument/2006/relationships/tags" Target="../tags/tag95.xml"/><Relationship Id="rId46" Type="http://schemas.openxmlformats.org/officeDocument/2006/relationships/tags" Target="../tags/tag94.xml"/><Relationship Id="rId45" Type="http://schemas.openxmlformats.org/officeDocument/2006/relationships/tags" Target="../tags/tag93.xml"/><Relationship Id="rId44" Type="http://schemas.openxmlformats.org/officeDocument/2006/relationships/tags" Target="../tags/tag92.xml"/><Relationship Id="rId43" Type="http://schemas.openxmlformats.org/officeDocument/2006/relationships/tags" Target="../tags/tag91.xml"/><Relationship Id="rId42" Type="http://schemas.openxmlformats.org/officeDocument/2006/relationships/tags" Target="../tags/tag90.xml"/><Relationship Id="rId41" Type="http://schemas.openxmlformats.org/officeDocument/2006/relationships/tags" Target="../tags/tag89.xml"/><Relationship Id="rId40" Type="http://schemas.openxmlformats.org/officeDocument/2006/relationships/tags" Target="../tags/tag88.xml"/><Relationship Id="rId4" Type="http://schemas.openxmlformats.org/officeDocument/2006/relationships/tags" Target="../tags/tag52.xml"/><Relationship Id="rId39" Type="http://schemas.openxmlformats.org/officeDocument/2006/relationships/tags" Target="../tags/tag87.xml"/><Relationship Id="rId38" Type="http://schemas.openxmlformats.org/officeDocument/2006/relationships/tags" Target="../tags/tag86.xml"/><Relationship Id="rId37" Type="http://schemas.openxmlformats.org/officeDocument/2006/relationships/tags" Target="../tags/tag85.xml"/><Relationship Id="rId36" Type="http://schemas.openxmlformats.org/officeDocument/2006/relationships/tags" Target="../tags/tag84.xml"/><Relationship Id="rId35" Type="http://schemas.openxmlformats.org/officeDocument/2006/relationships/tags" Target="../tags/tag83.xml"/><Relationship Id="rId34" Type="http://schemas.openxmlformats.org/officeDocument/2006/relationships/tags" Target="../tags/tag82.xml"/><Relationship Id="rId33" Type="http://schemas.openxmlformats.org/officeDocument/2006/relationships/tags" Target="../tags/tag81.xml"/><Relationship Id="rId32" Type="http://schemas.openxmlformats.org/officeDocument/2006/relationships/tags" Target="../tags/tag80.xml"/><Relationship Id="rId31" Type="http://schemas.openxmlformats.org/officeDocument/2006/relationships/tags" Target="../tags/tag79.xml"/><Relationship Id="rId30" Type="http://schemas.openxmlformats.org/officeDocument/2006/relationships/tags" Target="../tags/tag78.xml"/><Relationship Id="rId3" Type="http://schemas.openxmlformats.org/officeDocument/2006/relationships/tags" Target="../tags/tag51.xml"/><Relationship Id="rId29" Type="http://schemas.openxmlformats.org/officeDocument/2006/relationships/tags" Target="../tags/tag77.xml"/><Relationship Id="rId28" Type="http://schemas.openxmlformats.org/officeDocument/2006/relationships/tags" Target="../tags/tag76.xml"/><Relationship Id="rId27" Type="http://schemas.openxmlformats.org/officeDocument/2006/relationships/tags" Target="../tags/tag75.xml"/><Relationship Id="rId26" Type="http://schemas.openxmlformats.org/officeDocument/2006/relationships/tags" Target="../tags/tag74.xml"/><Relationship Id="rId25" Type="http://schemas.openxmlformats.org/officeDocument/2006/relationships/tags" Target="../tags/tag73.xml"/><Relationship Id="rId24" Type="http://schemas.openxmlformats.org/officeDocument/2006/relationships/tags" Target="../tags/tag72.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tags" Target="../tags/tag50.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1.xml.rels><?xml version="1.0" encoding="UTF-8" standalone="yes"?>
<Relationships xmlns="http://schemas.openxmlformats.org/package/2006/relationships"><Relationship Id="rId9" Type="http://schemas.openxmlformats.org/officeDocument/2006/relationships/image" Target="../media/image17.svg"/><Relationship Id="rId8" Type="http://schemas.openxmlformats.org/officeDocument/2006/relationships/image" Target="../media/image16.png"/><Relationship Id="rId7" Type="http://schemas.openxmlformats.org/officeDocument/2006/relationships/image" Target="../media/image15.svg"/><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30" Type="http://schemas.openxmlformats.org/officeDocument/2006/relationships/slideLayout" Target="../slideLayouts/slideLayout1.xml"/><Relationship Id="rId3" Type="http://schemas.openxmlformats.org/officeDocument/2006/relationships/image" Target="../media/image11.svg"/><Relationship Id="rId29" Type="http://schemas.openxmlformats.org/officeDocument/2006/relationships/tags" Target="../tags/tag149.xml"/><Relationship Id="rId28" Type="http://schemas.openxmlformats.org/officeDocument/2006/relationships/tags" Target="../tags/tag148.xml"/><Relationship Id="rId27" Type="http://schemas.openxmlformats.org/officeDocument/2006/relationships/tags" Target="../tags/tag147.xml"/><Relationship Id="rId26" Type="http://schemas.openxmlformats.org/officeDocument/2006/relationships/tags" Target="../tags/tag146.xml"/><Relationship Id="rId25" Type="http://schemas.openxmlformats.org/officeDocument/2006/relationships/tags" Target="../tags/tag145.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image" Target="../media/image10.png"/><Relationship Id="rId19" Type="http://schemas.openxmlformats.org/officeDocument/2006/relationships/tags" Target="../tags/tag139.xml"/><Relationship Id="rId18" Type="http://schemas.openxmlformats.org/officeDocument/2006/relationships/tags" Target="../tags/tag138.xml"/><Relationship Id="rId17" Type="http://schemas.openxmlformats.org/officeDocument/2006/relationships/tags" Target="../tags/tag137.xml"/><Relationship Id="rId16" Type="http://schemas.openxmlformats.org/officeDocument/2006/relationships/tags" Target="../tags/tag136.xml"/><Relationship Id="rId15" Type="http://schemas.openxmlformats.org/officeDocument/2006/relationships/tags" Target="../tags/tag135.xml"/><Relationship Id="rId14" Type="http://schemas.openxmlformats.org/officeDocument/2006/relationships/tags" Target="../tags/tag134.xml"/><Relationship Id="rId13" Type="http://schemas.openxmlformats.org/officeDocument/2006/relationships/tags" Target="../tags/tag133.xml"/><Relationship Id="rId12" Type="http://schemas.openxmlformats.org/officeDocument/2006/relationships/tags" Target="../tags/tag132.xml"/><Relationship Id="rId11" Type="http://schemas.openxmlformats.org/officeDocument/2006/relationships/image" Target="../media/image19.svg"/><Relationship Id="rId10" Type="http://schemas.openxmlformats.org/officeDocument/2006/relationships/image" Target="../media/image18.png"/><Relationship Id="rId1" Type="http://schemas.openxmlformats.org/officeDocument/2006/relationships/tags" Target="../tags/tag13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13.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3" Type="http://schemas.openxmlformats.org/officeDocument/2006/relationships/notesSlide" Target="../notesSlides/notesSlide4.xml"/><Relationship Id="rId12" Type="http://schemas.openxmlformats.org/officeDocument/2006/relationships/slideLayout" Target="../slideLayouts/slideLayout1.xml"/><Relationship Id="rId11" Type="http://schemas.openxmlformats.org/officeDocument/2006/relationships/tags" Target="../tags/tag157.xml"/><Relationship Id="rId10" Type="http://schemas.openxmlformats.org/officeDocument/2006/relationships/image" Target="../media/image29.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94" Type="http://schemas.openxmlformats.org/officeDocument/2006/relationships/slideLayout" Target="../slideLayouts/slideLayout1.xml"/><Relationship Id="rId93" Type="http://schemas.openxmlformats.org/officeDocument/2006/relationships/tags" Target="../tags/tag250.xml"/><Relationship Id="rId92" Type="http://schemas.openxmlformats.org/officeDocument/2006/relationships/tags" Target="../tags/tag249.xml"/><Relationship Id="rId91" Type="http://schemas.openxmlformats.org/officeDocument/2006/relationships/tags" Target="../tags/tag248.xml"/><Relationship Id="rId90" Type="http://schemas.openxmlformats.org/officeDocument/2006/relationships/tags" Target="../tags/tag247.xml"/><Relationship Id="rId9" Type="http://schemas.openxmlformats.org/officeDocument/2006/relationships/tags" Target="../tags/tag166.xml"/><Relationship Id="rId89" Type="http://schemas.openxmlformats.org/officeDocument/2006/relationships/tags" Target="../tags/tag246.xml"/><Relationship Id="rId88" Type="http://schemas.openxmlformats.org/officeDocument/2006/relationships/tags" Target="../tags/tag245.xml"/><Relationship Id="rId87" Type="http://schemas.openxmlformats.org/officeDocument/2006/relationships/tags" Target="../tags/tag244.xml"/><Relationship Id="rId86" Type="http://schemas.openxmlformats.org/officeDocument/2006/relationships/tags" Target="../tags/tag243.xml"/><Relationship Id="rId85" Type="http://schemas.openxmlformats.org/officeDocument/2006/relationships/tags" Target="../tags/tag242.xml"/><Relationship Id="rId84" Type="http://schemas.openxmlformats.org/officeDocument/2006/relationships/tags" Target="../tags/tag241.xml"/><Relationship Id="rId83" Type="http://schemas.openxmlformats.org/officeDocument/2006/relationships/tags" Target="../tags/tag240.xml"/><Relationship Id="rId82" Type="http://schemas.openxmlformats.org/officeDocument/2006/relationships/tags" Target="../tags/tag239.xml"/><Relationship Id="rId81" Type="http://schemas.openxmlformats.org/officeDocument/2006/relationships/tags" Target="../tags/tag238.xml"/><Relationship Id="rId80" Type="http://schemas.openxmlformats.org/officeDocument/2006/relationships/tags" Target="../tags/tag237.xml"/><Relationship Id="rId8" Type="http://schemas.openxmlformats.org/officeDocument/2006/relationships/tags" Target="../tags/tag165.xml"/><Relationship Id="rId79" Type="http://schemas.openxmlformats.org/officeDocument/2006/relationships/tags" Target="../tags/tag236.xml"/><Relationship Id="rId78" Type="http://schemas.openxmlformats.org/officeDocument/2006/relationships/tags" Target="../tags/tag235.xml"/><Relationship Id="rId77" Type="http://schemas.openxmlformats.org/officeDocument/2006/relationships/tags" Target="../tags/tag234.xml"/><Relationship Id="rId76" Type="http://schemas.openxmlformats.org/officeDocument/2006/relationships/tags" Target="../tags/tag233.xml"/><Relationship Id="rId75" Type="http://schemas.openxmlformats.org/officeDocument/2006/relationships/tags" Target="../tags/tag232.xml"/><Relationship Id="rId74" Type="http://schemas.openxmlformats.org/officeDocument/2006/relationships/tags" Target="../tags/tag231.xml"/><Relationship Id="rId73" Type="http://schemas.openxmlformats.org/officeDocument/2006/relationships/tags" Target="../tags/tag230.xml"/><Relationship Id="rId72" Type="http://schemas.openxmlformats.org/officeDocument/2006/relationships/tags" Target="../tags/tag229.xml"/><Relationship Id="rId71" Type="http://schemas.openxmlformats.org/officeDocument/2006/relationships/tags" Target="../tags/tag228.xml"/><Relationship Id="rId70" Type="http://schemas.openxmlformats.org/officeDocument/2006/relationships/tags" Target="../tags/tag227.xml"/><Relationship Id="rId7" Type="http://schemas.openxmlformats.org/officeDocument/2006/relationships/tags" Target="../tags/tag164.xml"/><Relationship Id="rId69" Type="http://schemas.openxmlformats.org/officeDocument/2006/relationships/tags" Target="../tags/tag226.xml"/><Relationship Id="rId68" Type="http://schemas.openxmlformats.org/officeDocument/2006/relationships/tags" Target="../tags/tag225.xml"/><Relationship Id="rId67" Type="http://schemas.openxmlformats.org/officeDocument/2006/relationships/tags" Target="../tags/tag224.xml"/><Relationship Id="rId66" Type="http://schemas.openxmlformats.org/officeDocument/2006/relationships/tags" Target="../tags/tag223.xml"/><Relationship Id="rId65" Type="http://schemas.openxmlformats.org/officeDocument/2006/relationships/tags" Target="../tags/tag222.xml"/><Relationship Id="rId64" Type="http://schemas.openxmlformats.org/officeDocument/2006/relationships/tags" Target="../tags/tag221.xml"/><Relationship Id="rId63" Type="http://schemas.openxmlformats.org/officeDocument/2006/relationships/tags" Target="../tags/tag220.xml"/><Relationship Id="rId62" Type="http://schemas.openxmlformats.org/officeDocument/2006/relationships/tags" Target="../tags/tag219.xml"/><Relationship Id="rId61" Type="http://schemas.openxmlformats.org/officeDocument/2006/relationships/tags" Target="../tags/tag218.xml"/><Relationship Id="rId60" Type="http://schemas.openxmlformats.org/officeDocument/2006/relationships/tags" Target="../tags/tag217.xml"/><Relationship Id="rId6" Type="http://schemas.openxmlformats.org/officeDocument/2006/relationships/tags" Target="../tags/tag163.xml"/><Relationship Id="rId59" Type="http://schemas.openxmlformats.org/officeDocument/2006/relationships/tags" Target="../tags/tag216.xml"/><Relationship Id="rId58" Type="http://schemas.openxmlformats.org/officeDocument/2006/relationships/tags" Target="../tags/tag215.xml"/><Relationship Id="rId57" Type="http://schemas.openxmlformats.org/officeDocument/2006/relationships/tags" Target="../tags/tag214.xml"/><Relationship Id="rId56" Type="http://schemas.openxmlformats.org/officeDocument/2006/relationships/tags" Target="../tags/tag213.xml"/><Relationship Id="rId55" Type="http://schemas.openxmlformats.org/officeDocument/2006/relationships/tags" Target="../tags/tag212.xml"/><Relationship Id="rId54" Type="http://schemas.openxmlformats.org/officeDocument/2006/relationships/tags" Target="../tags/tag211.xml"/><Relationship Id="rId53" Type="http://schemas.openxmlformats.org/officeDocument/2006/relationships/tags" Target="../tags/tag210.xml"/><Relationship Id="rId52" Type="http://schemas.openxmlformats.org/officeDocument/2006/relationships/tags" Target="../tags/tag209.xml"/><Relationship Id="rId51" Type="http://schemas.openxmlformats.org/officeDocument/2006/relationships/tags" Target="../tags/tag208.xml"/><Relationship Id="rId50" Type="http://schemas.openxmlformats.org/officeDocument/2006/relationships/tags" Target="../tags/tag207.xml"/><Relationship Id="rId5" Type="http://schemas.openxmlformats.org/officeDocument/2006/relationships/tags" Target="../tags/tag162.xml"/><Relationship Id="rId49" Type="http://schemas.openxmlformats.org/officeDocument/2006/relationships/tags" Target="../tags/tag206.xml"/><Relationship Id="rId48" Type="http://schemas.openxmlformats.org/officeDocument/2006/relationships/tags" Target="../tags/tag205.xml"/><Relationship Id="rId47" Type="http://schemas.openxmlformats.org/officeDocument/2006/relationships/tags" Target="../tags/tag204.xml"/><Relationship Id="rId46" Type="http://schemas.openxmlformats.org/officeDocument/2006/relationships/tags" Target="../tags/tag203.xml"/><Relationship Id="rId45" Type="http://schemas.openxmlformats.org/officeDocument/2006/relationships/tags" Target="../tags/tag202.xml"/><Relationship Id="rId44" Type="http://schemas.openxmlformats.org/officeDocument/2006/relationships/tags" Target="../tags/tag201.xml"/><Relationship Id="rId43" Type="http://schemas.openxmlformats.org/officeDocument/2006/relationships/tags" Target="../tags/tag200.xml"/><Relationship Id="rId42" Type="http://schemas.openxmlformats.org/officeDocument/2006/relationships/tags" Target="../tags/tag199.xml"/><Relationship Id="rId41" Type="http://schemas.openxmlformats.org/officeDocument/2006/relationships/tags" Target="../tags/tag198.xml"/><Relationship Id="rId40" Type="http://schemas.openxmlformats.org/officeDocument/2006/relationships/tags" Target="../tags/tag197.xml"/><Relationship Id="rId4" Type="http://schemas.openxmlformats.org/officeDocument/2006/relationships/tags" Target="../tags/tag161.xml"/><Relationship Id="rId39" Type="http://schemas.openxmlformats.org/officeDocument/2006/relationships/tags" Target="../tags/tag196.xml"/><Relationship Id="rId38" Type="http://schemas.openxmlformats.org/officeDocument/2006/relationships/tags" Target="../tags/tag195.xml"/><Relationship Id="rId37" Type="http://schemas.openxmlformats.org/officeDocument/2006/relationships/tags" Target="../tags/tag194.xml"/><Relationship Id="rId36" Type="http://schemas.openxmlformats.org/officeDocument/2006/relationships/tags" Target="../tags/tag193.xml"/><Relationship Id="rId35" Type="http://schemas.openxmlformats.org/officeDocument/2006/relationships/tags" Target="../tags/tag192.xml"/><Relationship Id="rId34" Type="http://schemas.openxmlformats.org/officeDocument/2006/relationships/tags" Target="../tags/tag191.xml"/><Relationship Id="rId33" Type="http://schemas.openxmlformats.org/officeDocument/2006/relationships/tags" Target="../tags/tag190.xml"/><Relationship Id="rId32" Type="http://schemas.openxmlformats.org/officeDocument/2006/relationships/tags" Target="../tags/tag189.xml"/><Relationship Id="rId31" Type="http://schemas.openxmlformats.org/officeDocument/2006/relationships/tags" Target="../tags/tag188.xml"/><Relationship Id="rId30" Type="http://schemas.openxmlformats.org/officeDocument/2006/relationships/tags" Target="../tags/tag187.xml"/><Relationship Id="rId3" Type="http://schemas.openxmlformats.org/officeDocument/2006/relationships/tags" Target="../tags/tag160.xml"/><Relationship Id="rId29" Type="http://schemas.openxmlformats.org/officeDocument/2006/relationships/tags" Target="../tags/tag186.xml"/><Relationship Id="rId28" Type="http://schemas.openxmlformats.org/officeDocument/2006/relationships/tags" Target="../tags/tag185.xml"/><Relationship Id="rId27" Type="http://schemas.openxmlformats.org/officeDocument/2006/relationships/tags" Target="../tags/tag184.xml"/><Relationship Id="rId26" Type="http://schemas.openxmlformats.org/officeDocument/2006/relationships/tags" Target="../tags/tag183.xml"/><Relationship Id="rId25" Type="http://schemas.openxmlformats.org/officeDocument/2006/relationships/tags" Target="../tags/tag182.xml"/><Relationship Id="rId24" Type="http://schemas.openxmlformats.org/officeDocument/2006/relationships/tags" Target="../tags/tag181.xml"/><Relationship Id="rId23" Type="http://schemas.openxmlformats.org/officeDocument/2006/relationships/tags" Target="../tags/tag180.xml"/><Relationship Id="rId22" Type="http://schemas.openxmlformats.org/officeDocument/2006/relationships/tags" Target="../tags/tag179.xml"/><Relationship Id="rId21" Type="http://schemas.openxmlformats.org/officeDocument/2006/relationships/tags" Target="../tags/tag178.xml"/><Relationship Id="rId20" Type="http://schemas.openxmlformats.org/officeDocument/2006/relationships/tags" Target="../tags/tag177.xml"/><Relationship Id="rId2" Type="http://schemas.openxmlformats.org/officeDocument/2006/relationships/tags" Target="../tags/tag159.xml"/><Relationship Id="rId19" Type="http://schemas.openxmlformats.org/officeDocument/2006/relationships/tags" Target="../tags/tag176.xml"/><Relationship Id="rId18" Type="http://schemas.openxmlformats.org/officeDocument/2006/relationships/tags" Target="../tags/tag175.xml"/><Relationship Id="rId17" Type="http://schemas.openxmlformats.org/officeDocument/2006/relationships/tags" Target="../tags/tag174.xml"/><Relationship Id="rId16" Type="http://schemas.openxmlformats.org/officeDocument/2006/relationships/tags" Target="../tags/tag173.xml"/><Relationship Id="rId15" Type="http://schemas.openxmlformats.org/officeDocument/2006/relationships/tags" Target="../tags/tag17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15.xml.rels><?xml version="1.0" encoding="UTF-8" standalone="yes"?>
<Relationships xmlns="http://schemas.openxmlformats.org/package/2006/relationships"><Relationship Id="rId9" Type="http://schemas.openxmlformats.org/officeDocument/2006/relationships/tags" Target="../tags/tag258.xml"/><Relationship Id="rId82" Type="http://schemas.openxmlformats.org/officeDocument/2006/relationships/slideLayout" Target="../slideLayouts/slideLayout1.xml"/><Relationship Id="rId81" Type="http://schemas.openxmlformats.org/officeDocument/2006/relationships/tags" Target="../tags/tag327.xml"/><Relationship Id="rId80" Type="http://schemas.openxmlformats.org/officeDocument/2006/relationships/tags" Target="../tags/tag326.xml"/><Relationship Id="rId8" Type="http://schemas.openxmlformats.org/officeDocument/2006/relationships/tags" Target="../tags/tag257.xml"/><Relationship Id="rId79" Type="http://schemas.openxmlformats.org/officeDocument/2006/relationships/tags" Target="../tags/tag325.xml"/><Relationship Id="rId78" Type="http://schemas.openxmlformats.org/officeDocument/2006/relationships/tags" Target="../tags/tag324.xml"/><Relationship Id="rId77" Type="http://schemas.openxmlformats.org/officeDocument/2006/relationships/tags" Target="../tags/tag323.xml"/><Relationship Id="rId76" Type="http://schemas.openxmlformats.org/officeDocument/2006/relationships/tags" Target="../tags/tag322.xml"/><Relationship Id="rId75" Type="http://schemas.openxmlformats.org/officeDocument/2006/relationships/tags" Target="../tags/tag321.xml"/><Relationship Id="rId74" Type="http://schemas.openxmlformats.org/officeDocument/2006/relationships/tags" Target="../tags/tag320.xml"/><Relationship Id="rId73" Type="http://schemas.openxmlformats.org/officeDocument/2006/relationships/image" Target="../media/image33.png"/><Relationship Id="rId72" Type="http://schemas.openxmlformats.org/officeDocument/2006/relationships/tags" Target="../tags/tag319.xml"/><Relationship Id="rId71" Type="http://schemas.openxmlformats.org/officeDocument/2006/relationships/image" Target="../media/image32.png"/><Relationship Id="rId70" Type="http://schemas.openxmlformats.org/officeDocument/2006/relationships/tags" Target="../tags/tag318.xml"/><Relationship Id="rId7" Type="http://schemas.openxmlformats.org/officeDocument/2006/relationships/tags" Target="../tags/tag256.xml"/><Relationship Id="rId69" Type="http://schemas.openxmlformats.org/officeDocument/2006/relationships/image" Target="../media/image31.png"/><Relationship Id="rId68" Type="http://schemas.openxmlformats.org/officeDocument/2006/relationships/tags" Target="../tags/tag317.xml"/><Relationship Id="rId67" Type="http://schemas.openxmlformats.org/officeDocument/2006/relationships/tags" Target="../tags/tag316.xml"/><Relationship Id="rId66" Type="http://schemas.openxmlformats.org/officeDocument/2006/relationships/tags" Target="../tags/tag315.xml"/><Relationship Id="rId65" Type="http://schemas.openxmlformats.org/officeDocument/2006/relationships/tags" Target="../tags/tag314.xml"/><Relationship Id="rId64" Type="http://schemas.openxmlformats.org/officeDocument/2006/relationships/tags" Target="../tags/tag313.xml"/><Relationship Id="rId63" Type="http://schemas.openxmlformats.org/officeDocument/2006/relationships/tags" Target="../tags/tag312.xml"/><Relationship Id="rId62" Type="http://schemas.openxmlformats.org/officeDocument/2006/relationships/tags" Target="../tags/tag311.xml"/><Relationship Id="rId61" Type="http://schemas.openxmlformats.org/officeDocument/2006/relationships/tags" Target="../tags/tag310.xml"/><Relationship Id="rId60" Type="http://schemas.openxmlformats.org/officeDocument/2006/relationships/tags" Target="../tags/tag309.xml"/><Relationship Id="rId6" Type="http://schemas.openxmlformats.org/officeDocument/2006/relationships/tags" Target="../tags/tag255.xml"/><Relationship Id="rId59" Type="http://schemas.openxmlformats.org/officeDocument/2006/relationships/tags" Target="../tags/tag308.xml"/><Relationship Id="rId58" Type="http://schemas.openxmlformats.org/officeDocument/2006/relationships/tags" Target="../tags/tag307.xml"/><Relationship Id="rId57" Type="http://schemas.openxmlformats.org/officeDocument/2006/relationships/tags" Target="../tags/tag306.xml"/><Relationship Id="rId56" Type="http://schemas.openxmlformats.org/officeDocument/2006/relationships/tags" Target="../tags/tag305.xml"/><Relationship Id="rId55" Type="http://schemas.openxmlformats.org/officeDocument/2006/relationships/tags" Target="../tags/tag304.xml"/><Relationship Id="rId54" Type="http://schemas.openxmlformats.org/officeDocument/2006/relationships/tags" Target="../tags/tag303.xml"/><Relationship Id="rId53" Type="http://schemas.openxmlformats.org/officeDocument/2006/relationships/tags" Target="../tags/tag302.xml"/><Relationship Id="rId52" Type="http://schemas.openxmlformats.org/officeDocument/2006/relationships/tags" Target="../tags/tag301.xml"/><Relationship Id="rId51" Type="http://schemas.openxmlformats.org/officeDocument/2006/relationships/tags" Target="../tags/tag300.xml"/><Relationship Id="rId50" Type="http://schemas.openxmlformats.org/officeDocument/2006/relationships/tags" Target="../tags/tag299.xml"/><Relationship Id="rId5" Type="http://schemas.openxmlformats.org/officeDocument/2006/relationships/tags" Target="../tags/tag254.xml"/><Relationship Id="rId49" Type="http://schemas.openxmlformats.org/officeDocument/2006/relationships/tags" Target="../tags/tag298.xml"/><Relationship Id="rId48" Type="http://schemas.openxmlformats.org/officeDocument/2006/relationships/tags" Target="../tags/tag297.xml"/><Relationship Id="rId47" Type="http://schemas.openxmlformats.org/officeDocument/2006/relationships/tags" Target="../tags/tag296.xml"/><Relationship Id="rId46" Type="http://schemas.openxmlformats.org/officeDocument/2006/relationships/tags" Target="../tags/tag295.xml"/><Relationship Id="rId45" Type="http://schemas.openxmlformats.org/officeDocument/2006/relationships/tags" Target="../tags/tag294.xml"/><Relationship Id="rId44" Type="http://schemas.openxmlformats.org/officeDocument/2006/relationships/tags" Target="../tags/tag293.xml"/><Relationship Id="rId43" Type="http://schemas.openxmlformats.org/officeDocument/2006/relationships/tags" Target="../tags/tag292.xml"/><Relationship Id="rId42" Type="http://schemas.openxmlformats.org/officeDocument/2006/relationships/tags" Target="../tags/tag291.xml"/><Relationship Id="rId41" Type="http://schemas.openxmlformats.org/officeDocument/2006/relationships/tags" Target="../tags/tag290.xml"/><Relationship Id="rId40" Type="http://schemas.openxmlformats.org/officeDocument/2006/relationships/tags" Target="../tags/tag289.xml"/><Relationship Id="rId4" Type="http://schemas.openxmlformats.org/officeDocument/2006/relationships/tags" Target="../tags/tag253.xml"/><Relationship Id="rId39" Type="http://schemas.openxmlformats.org/officeDocument/2006/relationships/tags" Target="../tags/tag288.xml"/><Relationship Id="rId38" Type="http://schemas.openxmlformats.org/officeDocument/2006/relationships/tags" Target="../tags/tag287.xml"/><Relationship Id="rId37" Type="http://schemas.openxmlformats.org/officeDocument/2006/relationships/tags" Target="../tags/tag286.xml"/><Relationship Id="rId36" Type="http://schemas.openxmlformats.org/officeDocument/2006/relationships/tags" Target="../tags/tag285.xml"/><Relationship Id="rId35" Type="http://schemas.openxmlformats.org/officeDocument/2006/relationships/tags" Target="../tags/tag284.xml"/><Relationship Id="rId34" Type="http://schemas.openxmlformats.org/officeDocument/2006/relationships/tags" Target="../tags/tag283.xml"/><Relationship Id="rId33" Type="http://schemas.openxmlformats.org/officeDocument/2006/relationships/tags" Target="../tags/tag282.xml"/><Relationship Id="rId32" Type="http://schemas.openxmlformats.org/officeDocument/2006/relationships/tags" Target="../tags/tag281.xml"/><Relationship Id="rId31" Type="http://schemas.openxmlformats.org/officeDocument/2006/relationships/tags" Target="../tags/tag280.xml"/><Relationship Id="rId30" Type="http://schemas.openxmlformats.org/officeDocument/2006/relationships/tags" Target="../tags/tag279.xml"/><Relationship Id="rId3" Type="http://schemas.openxmlformats.org/officeDocument/2006/relationships/tags" Target="../tags/tag252.xml"/><Relationship Id="rId29" Type="http://schemas.openxmlformats.org/officeDocument/2006/relationships/tags" Target="../tags/tag278.xml"/><Relationship Id="rId28" Type="http://schemas.openxmlformats.org/officeDocument/2006/relationships/tags" Target="../tags/tag277.xml"/><Relationship Id="rId27" Type="http://schemas.openxmlformats.org/officeDocument/2006/relationships/tags" Target="../tags/tag276.xml"/><Relationship Id="rId26" Type="http://schemas.openxmlformats.org/officeDocument/2006/relationships/tags" Target="../tags/tag275.xml"/><Relationship Id="rId25" Type="http://schemas.openxmlformats.org/officeDocument/2006/relationships/tags" Target="../tags/tag274.xml"/><Relationship Id="rId24" Type="http://schemas.openxmlformats.org/officeDocument/2006/relationships/tags" Target="../tags/tag273.xml"/><Relationship Id="rId23" Type="http://schemas.openxmlformats.org/officeDocument/2006/relationships/tags" Target="../tags/tag272.xml"/><Relationship Id="rId22" Type="http://schemas.openxmlformats.org/officeDocument/2006/relationships/tags" Target="../tags/tag271.xml"/><Relationship Id="rId21" Type="http://schemas.openxmlformats.org/officeDocument/2006/relationships/tags" Target="../tags/tag270.xml"/><Relationship Id="rId20" Type="http://schemas.openxmlformats.org/officeDocument/2006/relationships/tags" Target="../tags/tag269.xml"/><Relationship Id="rId2" Type="http://schemas.openxmlformats.org/officeDocument/2006/relationships/image" Target="../media/image30.png"/><Relationship Id="rId19" Type="http://schemas.openxmlformats.org/officeDocument/2006/relationships/tags" Target="../tags/tag268.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1.xml"/></Relationships>
</file>

<file path=ppt/slides/_rels/slide16.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6" Type="http://schemas.openxmlformats.org/officeDocument/2006/relationships/slideLayout" Target="../slideLayouts/slideLayout1.xml"/><Relationship Id="rId35" Type="http://schemas.openxmlformats.org/officeDocument/2006/relationships/tags" Target="../tags/tag362.xml"/><Relationship Id="rId34" Type="http://schemas.openxmlformats.org/officeDocument/2006/relationships/tags" Target="../tags/tag361.xml"/><Relationship Id="rId33" Type="http://schemas.openxmlformats.org/officeDocument/2006/relationships/tags" Target="../tags/tag360.xml"/><Relationship Id="rId32" Type="http://schemas.openxmlformats.org/officeDocument/2006/relationships/tags" Target="../tags/tag359.xml"/><Relationship Id="rId31" Type="http://schemas.openxmlformats.org/officeDocument/2006/relationships/tags" Target="../tags/tag358.xml"/><Relationship Id="rId30" Type="http://schemas.openxmlformats.org/officeDocument/2006/relationships/tags" Target="../tags/tag357.xml"/><Relationship Id="rId3" Type="http://schemas.openxmlformats.org/officeDocument/2006/relationships/tags" Target="../tags/tag330.xml"/><Relationship Id="rId29" Type="http://schemas.openxmlformats.org/officeDocument/2006/relationships/tags" Target="../tags/tag356.xml"/><Relationship Id="rId28" Type="http://schemas.openxmlformats.org/officeDocument/2006/relationships/tags" Target="../tags/tag355.xml"/><Relationship Id="rId27" Type="http://schemas.openxmlformats.org/officeDocument/2006/relationships/tags" Target="../tags/tag354.xml"/><Relationship Id="rId26" Type="http://schemas.openxmlformats.org/officeDocument/2006/relationships/tags" Target="../tags/tag353.xml"/><Relationship Id="rId25" Type="http://schemas.openxmlformats.org/officeDocument/2006/relationships/tags" Target="../tags/tag352.xml"/><Relationship Id="rId24" Type="http://schemas.openxmlformats.org/officeDocument/2006/relationships/tags" Target="../tags/tag351.xml"/><Relationship Id="rId23" Type="http://schemas.openxmlformats.org/officeDocument/2006/relationships/tags" Target="../tags/tag350.xml"/><Relationship Id="rId22" Type="http://schemas.openxmlformats.org/officeDocument/2006/relationships/tags" Target="../tags/tag349.xml"/><Relationship Id="rId21" Type="http://schemas.openxmlformats.org/officeDocument/2006/relationships/tags" Target="../tags/tag348.xml"/><Relationship Id="rId20" Type="http://schemas.openxmlformats.org/officeDocument/2006/relationships/tags" Target="../tags/tag347.xml"/><Relationship Id="rId2" Type="http://schemas.openxmlformats.org/officeDocument/2006/relationships/tags" Target="../tags/tag329.xml"/><Relationship Id="rId19" Type="http://schemas.openxmlformats.org/officeDocument/2006/relationships/tags" Target="../tags/tag346.xml"/><Relationship Id="rId18" Type="http://schemas.openxmlformats.org/officeDocument/2006/relationships/tags" Target="../tags/tag345.xml"/><Relationship Id="rId17" Type="http://schemas.openxmlformats.org/officeDocument/2006/relationships/tags" Target="../tags/tag344.xml"/><Relationship Id="rId16" Type="http://schemas.openxmlformats.org/officeDocument/2006/relationships/tags" Target="../tags/tag343.xml"/><Relationship Id="rId15" Type="http://schemas.openxmlformats.org/officeDocument/2006/relationships/tags" Target="../tags/tag342.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6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6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0" Type="http://schemas.openxmlformats.org/officeDocument/2006/relationships/slideLayout" Target="../slideLayouts/slideLayout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slideLayout" Target="../slideLayouts/slideLayout1.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slideLayout" Target="../slideLayouts/slideLayout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slideLayout" Target="../slideLayouts/slideLayout1.xml"/><Relationship Id="rId1" Type="http://schemas.openxmlformats.org/officeDocument/2006/relationships/tags" Target="../tags/tag3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zh-CN" altLang="en-US" dirty="0" smtClean="0">
                <a:latin typeface="微软雅黑" panose="020B0503020204020204" pitchFamily="34" charset="-122"/>
                <a:ea typeface="微软雅黑" panose="020B0503020204020204" pitchFamily="34" charset="-122"/>
              </a:rPr>
              <a:t>产品开发运营部</a:t>
            </a:r>
            <a:endParaRPr lang="en-GB" dirty="0">
              <a:latin typeface="微软雅黑" panose="020B0503020204020204" pitchFamily="34" charset="-122"/>
              <a:ea typeface="微软雅黑" panose="020B0503020204020204" pitchFamily="34" charset="-122"/>
            </a:endParaRPr>
          </a:p>
        </p:txBody>
      </p:sp>
      <p:sp>
        <p:nvSpPr>
          <p:cNvPr id="5" name="Text Placeholder 4"/>
          <p:cNvSpPr>
            <a:spLocks noGrp="1"/>
          </p:cNvSpPr>
          <p:nvPr>
            <p:ph type="body" sz="quarter" idx="12"/>
          </p:nvPr>
        </p:nvSpPr>
        <p:spPr/>
        <p:txBody>
          <a:bodyPr/>
          <a:lstStyle/>
          <a:p>
            <a:r>
              <a:rPr lang="en-GB" dirty="0" smtClean="0">
                <a:latin typeface="微软雅黑" panose="020B0503020204020204" pitchFamily="34" charset="-122"/>
                <a:ea typeface="微软雅黑" panose="020B0503020204020204" pitchFamily="34" charset="-122"/>
              </a:rPr>
              <a:t>2024</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23</a:t>
            </a:r>
            <a:r>
              <a:rPr lang="zh-CN" altLang="en-US" dirty="0" smtClean="0">
                <a:latin typeface="微软雅黑" panose="020B0503020204020204" pitchFamily="34" charset="-122"/>
                <a:ea typeface="微软雅黑" panose="020B0503020204020204" pitchFamily="34" charset="-122"/>
              </a:rPr>
              <a:t>日</a:t>
            </a:r>
            <a:endParaRPr lang="en-GB" dirty="0">
              <a:latin typeface="微软雅黑" panose="020B0503020204020204" pitchFamily="34" charset="-122"/>
              <a:ea typeface="微软雅黑" panose="020B0503020204020204" pitchFamily="34" charset="-122"/>
            </a:endParaRPr>
          </a:p>
        </p:txBody>
      </p:sp>
      <p:sp>
        <p:nvSpPr>
          <p:cNvPr id="6" name="Title 2"/>
          <p:cNvSpPr>
            <a:spLocks noGrp="1"/>
          </p:cNvSpPr>
          <p:nvPr>
            <p:ph type="title"/>
          </p:nvPr>
        </p:nvSpPr>
        <p:spPr>
          <a:prstGeom prst="rect">
            <a:avLst/>
          </a:prstGeom>
        </p:spPr>
        <p:txBody>
          <a:bodyPr>
            <a:normAutofit fontScale="90000"/>
          </a:bodyPr>
          <a:lstStyle/>
          <a:p>
            <a:pPr algn="ctr"/>
            <a:r>
              <a:rPr lang="zh-CN" altLang="en-US" sz="4265" dirty="0" smtClean="0">
                <a:latin typeface="方正小标宋简体" panose="03000509000000000000" pitchFamily="65" charset="-122"/>
                <a:ea typeface="方正小标宋简体" panose="03000509000000000000" pitchFamily="65" charset="-122"/>
              </a:rPr>
              <a:t>产品开发运营统一</a:t>
            </a:r>
            <a:br>
              <a:rPr lang="en-US" altLang="zh-CN" sz="4265" dirty="0" smtClean="0">
                <a:latin typeface="方正小标宋简体" panose="03000509000000000000" pitchFamily="65" charset="-122"/>
                <a:ea typeface="方正小标宋简体" panose="03000509000000000000" pitchFamily="65" charset="-122"/>
              </a:rPr>
            </a:br>
            <a:r>
              <a:rPr lang="zh-CN" altLang="en-US" sz="4265" dirty="0" smtClean="0">
                <a:latin typeface="方正小标宋简体" panose="03000509000000000000" pitchFamily="65" charset="-122"/>
                <a:ea typeface="方正小标宋简体" panose="03000509000000000000" pitchFamily="65" charset="-122"/>
              </a:rPr>
              <a:t>低代码开发平台建设思路</a:t>
            </a:r>
            <a:br>
              <a:rPr lang="en-US" altLang="zh-CN" sz="4265" dirty="0">
                <a:latin typeface="方正小标宋简体" panose="03000509000000000000" pitchFamily="65" charset="-122"/>
                <a:ea typeface="方正小标宋简体" panose="03000509000000000000" pitchFamily="65" charset="-122"/>
              </a:rPr>
            </a:br>
            <a:endParaRPr lang="en-GB" sz="4265" dirty="0">
              <a:latin typeface="方正小标宋简体" panose="03000509000000000000" pitchFamily="65" charset="-122"/>
              <a:ea typeface="方正小标宋简体" panose="03000509000000000000" pitchFamily="65" charset="-122"/>
            </a:endParaRPr>
          </a:p>
        </p:txBody>
      </p:sp>
      <p:sp>
        <p:nvSpPr>
          <p:cNvPr id="2" name="文本占位符 1"/>
          <p:cNvSpPr>
            <a:spLocks noGrp="1"/>
          </p:cNvSpPr>
          <p:nvPr>
            <p:ph type="body" sz="quarter" idx="14"/>
          </p:nvPr>
        </p:nvSpPr>
        <p:spPr/>
        <p:txBody>
          <a:bodyPr/>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2"/>
          <p:cNvSpPr txBox="1"/>
          <p:nvPr>
            <p:custDataLst>
              <p:tags r:id="rId1"/>
            </p:custDataLst>
          </p:nvPr>
        </p:nvSpPr>
        <p:spPr>
          <a:xfrm>
            <a:off x="9138809" y="6452870"/>
            <a:ext cx="2743200" cy="365125"/>
          </a:xfrm>
          <a:prstGeom prst="rect">
            <a:avLst/>
          </a:prstGeom>
        </p:spPr>
        <p:txBody>
          <a:bodyPr vert="horz" lIns="91440" tIns="45720" rIns="91440" bIns="45720" rtlCol="0" anchor="t"/>
          <a:lstStyle>
            <a:defPPr>
              <a:defRPr lang="zh-CN"/>
            </a:defPPr>
            <a:lvl1pPr marL="0" algn="l" defTabSz="914400" rtl="0" eaLnBrk="1" latinLnBrk="0" hangingPunct="1">
              <a:defRPr sz="1000" b="0" i="0" kern="1200">
                <a:solidFill>
                  <a:schemeClr val="accent2"/>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E0F366-3AB4-DC44-892D-2AC1A2158BB9}" type="slidenum">
              <a:rPr kumimoji="1" lang="zh-CN" altLang="en-US" sz="1400" b="1" smtClean="0"/>
            </a:fld>
            <a:endParaRPr kumimoji="1" lang="zh-CN" altLang="en-US" sz="1400" b="1" smtClean="0"/>
          </a:p>
        </p:txBody>
      </p:sp>
      <p:sp>
        <p:nvSpPr>
          <p:cNvPr id="7" name="矩形 6"/>
          <p:cNvSpPr/>
          <p:nvPr>
            <p:custDataLst>
              <p:tags r:id="rId2"/>
            </p:custDataLst>
          </p:nvPr>
        </p:nvSpPr>
        <p:spPr>
          <a:xfrm>
            <a:off x="1377950" y="2754630"/>
            <a:ext cx="10562590" cy="216471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4"/>
          <p:cNvSpPr/>
          <p:nvPr>
            <p:custDataLst>
              <p:tags r:id="rId3"/>
            </p:custDataLst>
          </p:nvPr>
        </p:nvSpPr>
        <p:spPr>
          <a:xfrm>
            <a:off x="10257155" y="2816860"/>
            <a:ext cx="1430020" cy="191389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矩形 15"/>
          <p:cNvSpPr/>
          <p:nvPr>
            <p:custDataLst>
              <p:tags r:id="rId4"/>
            </p:custDataLst>
          </p:nvPr>
        </p:nvSpPr>
        <p:spPr>
          <a:xfrm>
            <a:off x="233680" y="6297930"/>
            <a:ext cx="991235" cy="50546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基础</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设施</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矩形 17"/>
          <p:cNvSpPr/>
          <p:nvPr>
            <p:custDataLst>
              <p:tags r:id="rId5"/>
            </p:custDataLst>
          </p:nvPr>
        </p:nvSpPr>
        <p:spPr>
          <a:xfrm>
            <a:off x="233680" y="5688965"/>
            <a:ext cx="991235" cy="505460"/>
          </a:xfrm>
          <a:prstGeom prst="rect">
            <a:avLst/>
          </a:prstGeom>
          <a:solidFill>
            <a:srgbClr val="7F9D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适配</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矩形 26"/>
          <p:cNvSpPr/>
          <p:nvPr>
            <p:custDataLst>
              <p:tags r:id="rId6"/>
            </p:custDataLst>
          </p:nvPr>
        </p:nvSpPr>
        <p:spPr>
          <a:xfrm>
            <a:off x="1374775" y="6300470"/>
            <a:ext cx="10562590" cy="50546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矩形 46"/>
          <p:cNvSpPr/>
          <p:nvPr>
            <p:custDataLst>
              <p:tags r:id="rId7"/>
            </p:custDataLst>
          </p:nvPr>
        </p:nvSpPr>
        <p:spPr>
          <a:xfrm>
            <a:off x="1608455" y="6402705"/>
            <a:ext cx="1819275"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文本框 47"/>
          <p:cNvSpPr txBox="1"/>
          <p:nvPr>
            <p:custDataLst>
              <p:tags r:id="rId8"/>
            </p:custDataLst>
          </p:nvPr>
        </p:nvSpPr>
        <p:spPr>
          <a:xfrm>
            <a:off x="1891030" y="6424930"/>
            <a:ext cx="1252855"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‌Kubernetes</a:t>
            </a: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9" name="矩形 48"/>
          <p:cNvSpPr/>
          <p:nvPr>
            <p:custDataLst>
              <p:tags r:id="rId9"/>
            </p:custDataLst>
          </p:nvPr>
        </p:nvSpPr>
        <p:spPr>
          <a:xfrm>
            <a:off x="3629660" y="6403340"/>
            <a:ext cx="1819275"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49"/>
          <p:cNvSpPr txBox="1"/>
          <p:nvPr>
            <p:custDataLst>
              <p:tags r:id="rId10"/>
            </p:custDataLst>
          </p:nvPr>
        </p:nvSpPr>
        <p:spPr>
          <a:xfrm>
            <a:off x="3912870" y="6425565"/>
            <a:ext cx="1252855"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Docker</a:t>
            </a:r>
            <a:endParaRPr kumimoji="0" lang="en-US" altLang="zh-CN"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51" name="矩形 50"/>
          <p:cNvSpPr/>
          <p:nvPr>
            <p:custDataLst>
              <p:tags r:id="rId11"/>
            </p:custDataLst>
          </p:nvPr>
        </p:nvSpPr>
        <p:spPr>
          <a:xfrm>
            <a:off x="5652135" y="6403975"/>
            <a:ext cx="199136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4" name="文本框 53"/>
          <p:cNvSpPr txBox="1"/>
          <p:nvPr>
            <p:custDataLst>
              <p:tags r:id="rId12"/>
            </p:custDataLst>
          </p:nvPr>
        </p:nvSpPr>
        <p:spPr>
          <a:xfrm>
            <a:off x="5455920" y="6426200"/>
            <a:ext cx="2391410"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云存储</a:t>
            </a:r>
            <a:endParaRPr kumimoji="0" lang="zh-CN" altLang="en-US" sz="1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55" name="矩形 54"/>
          <p:cNvSpPr/>
          <p:nvPr>
            <p:custDataLst>
              <p:tags r:id="rId13"/>
            </p:custDataLst>
          </p:nvPr>
        </p:nvSpPr>
        <p:spPr>
          <a:xfrm>
            <a:off x="9893300" y="6404610"/>
            <a:ext cx="1819275"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custDataLst>
              <p:tags r:id="rId14"/>
            </p:custDataLst>
          </p:nvPr>
        </p:nvSpPr>
        <p:spPr>
          <a:xfrm>
            <a:off x="10100945" y="6383020"/>
            <a:ext cx="1252855"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 ...</a:t>
            </a:r>
            <a:endParaRPr kumimoji="0" lang="en-US" altLang="zh-CN"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nvGrpSpPr>
          <p:cNvPr id="57" name="组合 56"/>
          <p:cNvGrpSpPr/>
          <p:nvPr/>
        </p:nvGrpSpPr>
        <p:grpSpPr>
          <a:xfrm rot="0">
            <a:off x="7847330" y="6404610"/>
            <a:ext cx="1819275" cy="328930"/>
            <a:chOff x="14254" y="9136"/>
            <a:chExt cx="2214" cy="518"/>
          </a:xfrm>
        </p:grpSpPr>
        <p:sp>
          <p:nvSpPr>
            <p:cNvPr id="58" name="矩形 57"/>
            <p:cNvSpPr/>
            <p:nvPr>
              <p:custDataLst>
                <p:tags r:id="rId15"/>
              </p:custDataLst>
            </p:nvPr>
          </p:nvSpPr>
          <p:spPr>
            <a:xfrm>
              <a:off x="14254" y="9136"/>
              <a:ext cx="2214" cy="50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 name="文本框 58"/>
            <p:cNvSpPr txBox="1"/>
            <p:nvPr>
              <p:custDataLst>
                <p:tags r:id="rId16"/>
              </p:custDataLst>
            </p:nvPr>
          </p:nvSpPr>
          <p:spPr>
            <a:xfrm>
              <a:off x="14433" y="9171"/>
              <a:ext cx="1884" cy="4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云网络</a:t>
              </a:r>
              <a:endParaRPr kumimoji="0" lang="zh-CN" altLang="en-US" sz="14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31" name="矩形 30"/>
          <p:cNvSpPr/>
          <p:nvPr>
            <p:custDataLst>
              <p:tags r:id="rId17"/>
            </p:custDataLst>
          </p:nvPr>
        </p:nvSpPr>
        <p:spPr>
          <a:xfrm>
            <a:off x="1374775" y="5691505"/>
            <a:ext cx="10562590" cy="50546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矩形 33"/>
          <p:cNvSpPr/>
          <p:nvPr>
            <p:custDataLst>
              <p:tags r:id="rId18"/>
            </p:custDataLst>
          </p:nvPr>
        </p:nvSpPr>
        <p:spPr>
          <a:xfrm>
            <a:off x="1626870" y="5801360"/>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a:t>
            </a:r>
            <a:r>
              <a:rPr kumimoji="0"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CPU</a:t>
            </a:r>
            <a:endParaRPr kumimoji="0"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矩形 35"/>
          <p:cNvSpPr/>
          <p:nvPr>
            <p:custDataLst>
              <p:tags r:id="rId19"/>
            </p:custDataLst>
          </p:nvPr>
        </p:nvSpPr>
        <p:spPr>
          <a:xfrm>
            <a:off x="3376930" y="5805805"/>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信创操作系统</a:t>
            </a:r>
            <a:endPar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矩形 37"/>
          <p:cNvSpPr/>
          <p:nvPr>
            <p:custDataLst>
              <p:tags r:id="rId20"/>
            </p:custDataLst>
          </p:nvPr>
        </p:nvSpPr>
        <p:spPr>
          <a:xfrm>
            <a:off x="5126990" y="5812790"/>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信创中间件</a:t>
            </a:r>
            <a:endPar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矩形 39"/>
          <p:cNvSpPr/>
          <p:nvPr>
            <p:custDataLst>
              <p:tags r:id="rId21"/>
            </p:custDataLst>
          </p:nvPr>
        </p:nvSpPr>
        <p:spPr>
          <a:xfrm>
            <a:off x="6877050" y="5817870"/>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信创数据库</a:t>
            </a:r>
            <a:endPar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矩形 41"/>
          <p:cNvSpPr/>
          <p:nvPr>
            <p:custDataLst>
              <p:tags r:id="rId22"/>
            </p:custDataLst>
          </p:nvPr>
        </p:nvSpPr>
        <p:spPr>
          <a:xfrm>
            <a:off x="8627110" y="5812790"/>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信创浏览器</a:t>
            </a:r>
            <a:endPar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矩形 43"/>
          <p:cNvSpPr/>
          <p:nvPr>
            <p:custDataLst>
              <p:tags r:id="rId23"/>
            </p:custDataLst>
          </p:nvPr>
        </p:nvSpPr>
        <p:spPr>
          <a:xfrm>
            <a:off x="10377170" y="5817870"/>
            <a:ext cx="131064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4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矩形 60"/>
          <p:cNvSpPr/>
          <p:nvPr>
            <p:custDataLst>
              <p:tags r:id="rId24"/>
            </p:custDataLst>
          </p:nvPr>
        </p:nvSpPr>
        <p:spPr>
          <a:xfrm>
            <a:off x="233680" y="1829435"/>
            <a:ext cx="974090" cy="3756025"/>
          </a:xfrm>
          <a:prstGeom prst="rect">
            <a:avLst/>
          </a:prstGeom>
          <a:solidFill>
            <a:srgbClr val="4AA9F9"/>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70" name="文本框 69"/>
          <p:cNvSpPr txBox="1"/>
          <p:nvPr>
            <p:custDataLst>
              <p:tags r:id="rId25"/>
            </p:custDataLst>
          </p:nvPr>
        </p:nvSpPr>
        <p:spPr>
          <a:xfrm>
            <a:off x="307975" y="2972435"/>
            <a:ext cx="803275" cy="1938020"/>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产品</a:t>
            </a:r>
            <a:endPar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业务</a:t>
            </a:r>
            <a:endPar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开发</a:t>
            </a:r>
            <a:endPar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一体化平台</a:t>
            </a:r>
            <a:endParaRPr kumimoji="0" lang="zh-CN" altLang="en-US" sz="1600" b="1"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72" name="文本框 71"/>
          <p:cNvSpPr txBox="1"/>
          <p:nvPr>
            <p:custDataLst>
              <p:tags r:id="rId26"/>
            </p:custDataLst>
          </p:nvPr>
        </p:nvSpPr>
        <p:spPr>
          <a:xfrm>
            <a:off x="10281920" y="2852420"/>
            <a:ext cx="1374140" cy="321945"/>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500" b="1"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研发过程管控</a:t>
            </a:r>
            <a:endParaRPr kumimoji="0" lang="zh-CN" altLang="en-US" sz="1500" b="1"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grpSp>
        <p:nvGrpSpPr>
          <p:cNvPr id="73" name="组合 72"/>
          <p:cNvGrpSpPr/>
          <p:nvPr/>
        </p:nvGrpSpPr>
        <p:grpSpPr>
          <a:xfrm>
            <a:off x="10447655" y="3197716"/>
            <a:ext cx="1098550" cy="1533034"/>
            <a:chOff x="16650" y="4330"/>
            <a:chExt cx="1750" cy="2030"/>
          </a:xfrm>
        </p:grpSpPr>
        <p:sp>
          <p:nvSpPr>
            <p:cNvPr id="75" name="圆角矩形 74"/>
            <p:cNvSpPr/>
            <p:nvPr>
              <p:custDataLst>
                <p:tags r:id="rId27"/>
              </p:custDataLst>
            </p:nvPr>
          </p:nvSpPr>
          <p:spPr>
            <a:xfrm>
              <a:off x="16650" y="4330"/>
              <a:ext cx="1750" cy="396"/>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需求</a:t>
              </a: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管理</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76" name="圆角矩形 75"/>
            <p:cNvSpPr/>
            <p:nvPr>
              <p:custDataLst>
                <p:tags r:id="rId28"/>
              </p:custDataLst>
            </p:nvPr>
          </p:nvSpPr>
          <p:spPr>
            <a:xfrm>
              <a:off x="16650" y="4876"/>
              <a:ext cx="1750" cy="3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计划</a:t>
              </a: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管理</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77" name="圆角矩形 76"/>
            <p:cNvSpPr/>
            <p:nvPr>
              <p:custDataLst>
                <p:tags r:id="rId29"/>
              </p:custDataLst>
            </p:nvPr>
          </p:nvSpPr>
          <p:spPr>
            <a:xfrm>
              <a:off x="16650" y="5421"/>
              <a:ext cx="1750" cy="3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迭代</a:t>
              </a: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管理</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78" name="圆角矩形 77"/>
            <p:cNvSpPr/>
            <p:nvPr>
              <p:custDataLst>
                <p:tags r:id="rId30"/>
              </p:custDataLst>
            </p:nvPr>
          </p:nvSpPr>
          <p:spPr>
            <a:xfrm>
              <a:off x="16650" y="5965"/>
              <a:ext cx="1750" cy="3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研发</a:t>
              </a: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监控</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grpSp>
      <p:sp>
        <p:nvSpPr>
          <p:cNvPr id="81" name="矩形 80"/>
          <p:cNvSpPr/>
          <p:nvPr>
            <p:custDataLst>
              <p:tags r:id="rId31"/>
            </p:custDataLst>
          </p:nvPr>
        </p:nvSpPr>
        <p:spPr>
          <a:xfrm>
            <a:off x="2326640" y="3905250"/>
            <a:ext cx="7808595" cy="964565"/>
          </a:xfrm>
          <a:prstGeom prst="rect">
            <a:avLst/>
          </a:prstGeom>
          <a:solidFill>
            <a:schemeClr val="accent1">
              <a:lumMod val="60000"/>
              <a:lumOff val="4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82" name="文本框 92"/>
          <p:cNvSpPr txBox="1"/>
          <p:nvPr>
            <p:custDataLst>
              <p:tags r:id="rId32"/>
            </p:custDataLst>
          </p:nvPr>
        </p:nvSpPr>
        <p:spPr>
          <a:xfrm>
            <a:off x="5801995" y="4161155"/>
            <a:ext cx="899795" cy="521970"/>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可视化</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设计器</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sp>
        <p:nvSpPr>
          <p:cNvPr id="91" name="文本框 92"/>
          <p:cNvSpPr txBox="1"/>
          <p:nvPr>
            <p:custDataLst>
              <p:tags r:id="rId33"/>
            </p:custDataLst>
          </p:nvPr>
        </p:nvSpPr>
        <p:spPr>
          <a:xfrm>
            <a:off x="2135505" y="4173855"/>
            <a:ext cx="873125"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基础</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组件</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grpSp>
        <p:nvGrpSpPr>
          <p:cNvPr id="97" name="组合 96"/>
          <p:cNvGrpSpPr/>
          <p:nvPr/>
        </p:nvGrpSpPr>
        <p:grpSpPr>
          <a:xfrm rot="0">
            <a:off x="2268568" y="2816860"/>
            <a:ext cx="7867386" cy="991761"/>
            <a:chOff x="4058" y="4229"/>
            <a:chExt cx="14298" cy="633"/>
          </a:xfrm>
        </p:grpSpPr>
        <p:sp>
          <p:nvSpPr>
            <p:cNvPr id="106" name="矩形 105"/>
            <p:cNvSpPr/>
            <p:nvPr>
              <p:custDataLst>
                <p:tags r:id="rId34"/>
              </p:custDataLst>
            </p:nvPr>
          </p:nvSpPr>
          <p:spPr>
            <a:xfrm>
              <a:off x="4166" y="4229"/>
              <a:ext cx="14190" cy="633"/>
            </a:xfrm>
            <a:prstGeom prst="rect">
              <a:avLst/>
            </a:prstGeom>
            <a:solidFill>
              <a:schemeClr val="accent1">
                <a:lumMod val="40000"/>
                <a:lumOff val="6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bg1"/>
                </a:solidFill>
                <a:effectLst/>
                <a:uLnTx/>
                <a:uFillTx/>
                <a:latin typeface="Arial" panose="020B0604020202020204"/>
                <a:ea typeface="微软雅黑" panose="020B0503020204020204" pitchFamily="34" charset="-122"/>
                <a:cs typeface="+mn-cs"/>
              </a:endParaRPr>
            </a:p>
          </p:txBody>
        </p:sp>
        <p:sp>
          <p:nvSpPr>
            <p:cNvPr id="107" name="文本框 106"/>
            <p:cNvSpPr txBox="1"/>
            <p:nvPr>
              <p:custDataLst>
                <p:tags r:id="rId35"/>
              </p:custDataLst>
            </p:nvPr>
          </p:nvSpPr>
          <p:spPr>
            <a:xfrm>
              <a:off x="4058" y="4380"/>
              <a:ext cx="1137" cy="482"/>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代码托管</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grpSp>
      <p:sp>
        <p:nvSpPr>
          <p:cNvPr id="99" name="圆柱形 175"/>
          <p:cNvSpPr/>
          <p:nvPr>
            <p:custDataLst>
              <p:tags r:id="rId36"/>
            </p:custDataLst>
          </p:nvPr>
        </p:nvSpPr>
        <p:spPr>
          <a:xfrm>
            <a:off x="2937510" y="2978785"/>
            <a:ext cx="864000" cy="755015"/>
          </a:xfrm>
          <a:prstGeom prst="can">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rPr>
              <a:t>代码库</a:t>
            </a: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endParaRPr>
          </a:p>
        </p:txBody>
      </p:sp>
      <p:sp>
        <p:nvSpPr>
          <p:cNvPr id="100" name="圆柱形 176"/>
          <p:cNvSpPr/>
          <p:nvPr>
            <p:custDataLst>
              <p:tags r:id="rId37"/>
            </p:custDataLst>
          </p:nvPr>
        </p:nvSpPr>
        <p:spPr>
          <a:xfrm>
            <a:off x="4025030" y="2978785"/>
            <a:ext cx="863600" cy="755015"/>
          </a:xfrm>
          <a:prstGeom prst="can">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sym typeface="+mn-ea"/>
              </a:rPr>
              <a:t>依赖库</a:t>
            </a:r>
            <a:endParaRPr kumimoji="0" lang="zh-CN" altLang="en-US" sz="1400" b="1" i="0" u="none" strike="noStrike" kern="1200" cap="none" spc="0" normalizeH="0" baseline="0" noProof="0" dirty="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101" name="圆柱形 177"/>
          <p:cNvSpPr/>
          <p:nvPr>
            <p:custDataLst>
              <p:tags r:id="rId38"/>
            </p:custDataLst>
          </p:nvPr>
        </p:nvSpPr>
        <p:spPr>
          <a:xfrm>
            <a:off x="5112150" y="2978785"/>
            <a:ext cx="863600" cy="755015"/>
          </a:xfrm>
          <a:prstGeom prst="can">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dirty="0">
                <a:solidFill>
                  <a:srgbClr val="000000"/>
                </a:solidFill>
                <a:latin typeface="Arial" panose="020B0604020202020204"/>
                <a:ea typeface="微软雅黑" panose="020B0503020204020204" pitchFamily="34" charset="-122"/>
                <a:sym typeface="+mn-ea"/>
              </a:rPr>
              <a:t>镜像库</a:t>
            </a:r>
            <a:endParaRPr lang="zh-CN" altLang="en-US" sz="1400" b="1" dirty="0">
              <a:solidFill>
                <a:srgbClr val="000000"/>
              </a:solidFill>
              <a:latin typeface="Arial" panose="020B0604020202020204"/>
              <a:ea typeface="微软雅黑" panose="020B0503020204020204" pitchFamily="34" charset="-122"/>
              <a:sym typeface="+mn-ea"/>
            </a:endParaRPr>
          </a:p>
        </p:txBody>
      </p:sp>
      <p:sp>
        <p:nvSpPr>
          <p:cNvPr id="109" name="矩形 108"/>
          <p:cNvSpPr/>
          <p:nvPr>
            <p:custDataLst>
              <p:tags r:id="rId39"/>
            </p:custDataLst>
          </p:nvPr>
        </p:nvSpPr>
        <p:spPr>
          <a:xfrm>
            <a:off x="1374775" y="5008880"/>
            <a:ext cx="10562590" cy="57721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 name="矩形 109"/>
          <p:cNvSpPr/>
          <p:nvPr>
            <p:custDataLst>
              <p:tags r:id="rId40"/>
            </p:custDataLst>
          </p:nvPr>
        </p:nvSpPr>
        <p:spPr>
          <a:xfrm>
            <a:off x="2853055" y="5143500"/>
            <a:ext cx="1656000" cy="32400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商品</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主题库</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2" name="文本框 92"/>
          <p:cNvSpPr txBox="1"/>
          <p:nvPr>
            <p:custDataLst>
              <p:tags r:id="rId41"/>
            </p:custDataLst>
          </p:nvPr>
        </p:nvSpPr>
        <p:spPr>
          <a:xfrm>
            <a:off x="1643380" y="5135245"/>
            <a:ext cx="1314450"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数据仓库</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sp>
        <p:nvSpPr>
          <p:cNvPr id="116" name="椭圆 115"/>
          <p:cNvSpPr/>
          <p:nvPr>
            <p:custDataLst>
              <p:tags r:id="rId42"/>
            </p:custDataLst>
          </p:nvPr>
        </p:nvSpPr>
        <p:spPr>
          <a:xfrm>
            <a:off x="1465580" y="4092575"/>
            <a:ext cx="803910" cy="755015"/>
          </a:xfrm>
          <a:prstGeom prst="ellipse">
            <a:avLst/>
          </a:prstGeom>
          <a:solidFill>
            <a:schemeClr val="accent1">
              <a:lumMod val="60000"/>
              <a:lumOff val="4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rPr>
              <a:t>统一</a:t>
            </a:r>
            <a:endPar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rPr>
              <a:t>开发工具</a:t>
            </a:r>
            <a:endPar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endParaRPr>
          </a:p>
        </p:txBody>
      </p:sp>
      <p:sp>
        <p:nvSpPr>
          <p:cNvPr id="118" name="矩形 117"/>
          <p:cNvSpPr/>
          <p:nvPr>
            <p:custDataLst>
              <p:tags r:id="rId43"/>
            </p:custDataLst>
          </p:nvPr>
        </p:nvSpPr>
        <p:spPr>
          <a:xfrm>
            <a:off x="1379220" y="1829435"/>
            <a:ext cx="10562590" cy="40005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9" name="矩形 118"/>
          <p:cNvSpPr/>
          <p:nvPr>
            <p:custDataLst>
              <p:tags r:id="rId44"/>
            </p:custDataLst>
          </p:nvPr>
        </p:nvSpPr>
        <p:spPr>
          <a:xfrm>
            <a:off x="2388235"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服务</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监控</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0" name="文本框 119"/>
          <p:cNvSpPr txBox="1"/>
          <p:nvPr>
            <p:custDataLst>
              <p:tags r:id="rId45"/>
            </p:custDataLst>
          </p:nvPr>
        </p:nvSpPr>
        <p:spPr>
          <a:xfrm>
            <a:off x="1269476" y="1889760"/>
            <a:ext cx="1253135" cy="3067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lumMod val="85000"/>
                    <a:lumOff val="15000"/>
                  </a:schemeClr>
                </a:solidFill>
                <a:effectLst/>
                <a:uLnTx/>
                <a:uFillTx/>
                <a:latin typeface="Arial" panose="020B0604020202020204"/>
                <a:ea typeface="微软雅黑" panose="020B0503020204020204" pitchFamily="34" charset="-122"/>
                <a:cs typeface="+mn-cs"/>
              </a:rPr>
              <a:t>系统监控</a:t>
            </a:r>
            <a:endParaRPr kumimoji="0" lang="zh-CN" altLang="en-US" sz="1400" b="1" i="0" u="none" strike="noStrike" kern="1200" cap="none" spc="0" normalizeH="0" baseline="0" noProof="0">
              <a:ln>
                <a:noFill/>
              </a:ln>
              <a:solidFill>
                <a:schemeClr val="tx1">
                  <a:lumMod val="85000"/>
                  <a:lumOff val="15000"/>
                </a:schemeClr>
              </a:solidFill>
              <a:effectLst/>
              <a:uLnTx/>
              <a:uFillTx/>
              <a:latin typeface="Arial" panose="020B0604020202020204"/>
              <a:ea typeface="微软雅黑" panose="020B0503020204020204" pitchFamily="34" charset="-122"/>
              <a:cs typeface="+mn-cs"/>
            </a:endParaRPr>
          </a:p>
        </p:txBody>
      </p:sp>
      <p:sp>
        <p:nvSpPr>
          <p:cNvPr id="121" name="矩形 120"/>
          <p:cNvSpPr/>
          <p:nvPr>
            <p:custDataLst>
              <p:tags r:id="rId46"/>
            </p:custDataLst>
          </p:nvPr>
        </p:nvSpPr>
        <p:spPr>
          <a:xfrm>
            <a:off x="1386840" y="2294890"/>
            <a:ext cx="10562590" cy="40005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 name="矩形 121"/>
          <p:cNvSpPr/>
          <p:nvPr>
            <p:custDataLst>
              <p:tags r:id="rId47"/>
            </p:custDataLst>
          </p:nvPr>
        </p:nvSpPr>
        <p:spPr>
          <a:xfrm>
            <a:off x="1620520" y="2355215"/>
            <a:ext cx="10103485"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 name="文本框 122"/>
          <p:cNvSpPr txBox="1"/>
          <p:nvPr>
            <p:custDataLst>
              <p:tags r:id="rId48"/>
            </p:custDataLst>
          </p:nvPr>
        </p:nvSpPr>
        <p:spPr>
          <a:xfrm>
            <a:off x="7197725" y="1889760"/>
            <a:ext cx="899160" cy="29845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lumMod val="85000"/>
                    <a:lumOff val="15000"/>
                  </a:schemeClr>
                </a:solidFill>
                <a:effectLst/>
                <a:uLnTx/>
                <a:uFillTx/>
                <a:latin typeface="Arial" panose="020B0604020202020204"/>
                <a:ea typeface="微软雅黑" panose="020B0503020204020204" pitchFamily="34" charset="-122"/>
                <a:cs typeface="+mn-cs"/>
              </a:rPr>
              <a:t>系统集成</a:t>
            </a:r>
            <a:endParaRPr kumimoji="0" lang="zh-CN" altLang="en-US" sz="1400" b="1" i="0" u="none" strike="noStrike" kern="1200" cap="none" spc="0" normalizeH="0" baseline="0" noProof="0">
              <a:ln>
                <a:noFill/>
              </a:ln>
              <a:solidFill>
                <a:schemeClr val="tx1">
                  <a:lumMod val="85000"/>
                  <a:lumOff val="15000"/>
                </a:schemeClr>
              </a:solidFill>
              <a:effectLst/>
              <a:uLnTx/>
              <a:uFillTx/>
              <a:latin typeface="Arial" panose="020B0604020202020204"/>
              <a:ea typeface="微软雅黑" panose="020B0503020204020204" pitchFamily="34" charset="-122"/>
              <a:cs typeface="+mn-cs"/>
            </a:endParaRPr>
          </a:p>
        </p:txBody>
      </p:sp>
      <p:sp>
        <p:nvSpPr>
          <p:cNvPr id="124" name="矩形 123"/>
          <p:cNvSpPr/>
          <p:nvPr>
            <p:custDataLst>
              <p:tags r:id="rId49"/>
            </p:custDataLst>
          </p:nvPr>
        </p:nvSpPr>
        <p:spPr>
          <a:xfrm>
            <a:off x="245110" y="1226820"/>
            <a:ext cx="991235" cy="50546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应用场景</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5" name="矩形 124"/>
          <p:cNvSpPr/>
          <p:nvPr>
            <p:custDataLst>
              <p:tags r:id="rId50"/>
            </p:custDataLst>
          </p:nvPr>
        </p:nvSpPr>
        <p:spPr>
          <a:xfrm>
            <a:off x="1366520" y="1226820"/>
            <a:ext cx="10562590" cy="505460"/>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8" name="矩形 127"/>
          <p:cNvSpPr/>
          <p:nvPr>
            <p:custDataLst>
              <p:tags r:id="rId51"/>
            </p:custDataLst>
          </p:nvPr>
        </p:nvSpPr>
        <p:spPr>
          <a:xfrm>
            <a:off x="3405815" y="1325245"/>
            <a:ext cx="1655445"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商品统计分析</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系统</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0" name="矩形 129"/>
          <p:cNvSpPr/>
          <p:nvPr>
            <p:custDataLst>
              <p:tags r:id="rId52"/>
            </p:custDataLst>
          </p:nvPr>
        </p:nvSpPr>
        <p:spPr>
          <a:xfrm>
            <a:off x="5274620" y="1325245"/>
            <a:ext cx="158369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探索分析</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2" name="矩形 131"/>
          <p:cNvSpPr/>
          <p:nvPr>
            <p:custDataLst>
              <p:tags r:id="rId53"/>
            </p:custDataLst>
          </p:nvPr>
        </p:nvSpPr>
        <p:spPr>
          <a:xfrm>
            <a:off x="7071670" y="1325245"/>
            <a:ext cx="158369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智能</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模型</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6" name="矩形 135"/>
          <p:cNvSpPr/>
          <p:nvPr>
            <p:custDataLst>
              <p:tags r:id="rId54"/>
            </p:custDataLst>
          </p:nvPr>
        </p:nvSpPr>
        <p:spPr>
          <a:xfrm>
            <a:off x="10665770" y="1337310"/>
            <a:ext cx="1048385"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8" name="矩形 137"/>
          <p:cNvSpPr/>
          <p:nvPr>
            <p:custDataLst>
              <p:tags r:id="rId55"/>
            </p:custDataLst>
          </p:nvPr>
        </p:nvSpPr>
        <p:spPr>
          <a:xfrm>
            <a:off x="8868720" y="1325245"/>
            <a:ext cx="158369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报送</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0" name="矩形 139"/>
          <p:cNvSpPr/>
          <p:nvPr>
            <p:custDataLst>
              <p:tags r:id="rId56"/>
            </p:custDataLst>
          </p:nvPr>
        </p:nvSpPr>
        <p:spPr>
          <a:xfrm>
            <a:off x="1608455" y="1325245"/>
            <a:ext cx="1584000" cy="32067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商品监控大屏</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标题 1"/>
          <p:cNvSpPr>
            <a:spLocks noGrp="1"/>
          </p:cNvSpPr>
          <p:nvPr>
            <p:custDataLst>
              <p:tags r:id="rId57"/>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产品业务开发平台应用架构</a:t>
            </a:r>
            <a:r>
              <a:rPr lang="zh-CN" altLang="en-US" sz="3600" b="1">
                <a:solidFill>
                  <a:schemeClr val="accent1">
                    <a:lumMod val="50000"/>
                  </a:schemeClr>
                </a:solidFill>
              </a:rPr>
              <a:t>规划</a:t>
            </a:r>
            <a:endParaRPr lang="zh-CN" altLang="en-US" sz="3600" b="1">
              <a:solidFill>
                <a:schemeClr val="accent1">
                  <a:lumMod val="50000"/>
                </a:schemeClr>
              </a:solidFill>
            </a:endParaRPr>
          </a:p>
        </p:txBody>
      </p:sp>
      <p:sp>
        <p:nvSpPr>
          <p:cNvPr id="4" name="椭圆 3"/>
          <p:cNvSpPr/>
          <p:nvPr>
            <p:custDataLst>
              <p:tags r:id="rId58"/>
            </p:custDataLst>
          </p:nvPr>
        </p:nvSpPr>
        <p:spPr>
          <a:xfrm>
            <a:off x="1462405" y="2978785"/>
            <a:ext cx="803910" cy="755015"/>
          </a:xfrm>
          <a:prstGeom prst="ellipse">
            <a:avLst/>
          </a:prstGeom>
          <a:solidFill>
            <a:schemeClr val="accent1">
              <a:lumMod val="60000"/>
              <a:lumOff val="40000"/>
            </a:schemeClr>
          </a:solidFill>
          <a:ln w="28575">
            <a:noFill/>
            <a:prstDash val="sysDash"/>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rPr>
              <a:t>持续</a:t>
            </a:r>
            <a:r>
              <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rPr>
              <a:t>集成</a:t>
            </a:r>
            <a:endParaRPr kumimoji="0" lang="zh-CN" altLang="en-US" sz="1400" b="1" i="0" u="none" strike="noStrike" kern="1200" cap="none" spc="0" normalizeH="0" baseline="0" noProof="0">
              <a:ln>
                <a:noFill/>
              </a:ln>
              <a:solidFill>
                <a:schemeClr val="tx1"/>
              </a:solidFill>
              <a:effectLst/>
              <a:uLnTx/>
              <a:uFillTx/>
              <a:latin typeface="Arial" panose="020B0604020202020204"/>
              <a:ea typeface="微软雅黑" panose="020B0503020204020204" pitchFamily="34" charset="-122"/>
              <a:cs typeface="+mn-cs"/>
              <a:sym typeface="+mn-ea"/>
            </a:endParaRPr>
          </a:p>
        </p:txBody>
      </p:sp>
      <p:sp>
        <p:nvSpPr>
          <p:cNvPr id="5" name="文本框 4"/>
          <p:cNvSpPr txBox="1"/>
          <p:nvPr/>
        </p:nvSpPr>
        <p:spPr>
          <a:xfrm>
            <a:off x="1440180" y="3014980"/>
            <a:ext cx="948690" cy="171450"/>
          </a:xfrm>
          <a:prstGeom prst="rect">
            <a:avLst/>
          </a:prstGeom>
          <a:noFill/>
        </p:spPr>
        <p:txBody>
          <a:bodyPr wrap="square" rtlCol="0" anchor="t">
            <a:noAutofit/>
          </a:bodyPr>
          <a:p>
            <a:r>
              <a:rPr lang="en-US" altLang="zh-CN" sz="1400" b="1" noProof="0">
                <a:ln>
                  <a:noFill/>
                </a:ln>
                <a:effectLst/>
                <a:uLnTx/>
                <a:uFillTx/>
                <a:latin typeface="Arial" panose="020B0604020202020204"/>
                <a:ea typeface="微软雅黑" panose="020B0503020204020204" pitchFamily="34" charset="-122"/>
                <a:sym typeface="+mn-ea"/>
              </a:rPr>
              <a:t>DevOps</a:t>
            </a:r>
            <a:endParaRPr lang="en-US" altLang="zh-CN" sz="1400" b="1" noProof="0">
              <a:ln>
                <a:noFill/>
              </a:ln>
              <a:effectLst/>
              <a:uLnTx/>
              <a:uFillTx/>
              <a:latin typeface="Arial" panose="020B0604020202020204"/>
              <a:ea typeface="微软雅黑" panose="020B0503020204020204" pitchFamily="34" charset="-122"/>
              <a:sym typeface="+mn-ea"/>
            </a:endParaRPr>
          </a:p>
        </p:txBody>
      </p:sp>
      <p:sp>
        <p:nvSpPr>
          <p:cNvPr id="8" name="圆角矩形 7"/>
          <p:cNvSpPr/>
          <p:nvPr>
            <p:custDataLst>
              <p:tags r:id="rId59"/>
            </p:custDataLst>
          </p:nvPr>
        </p:nvSpPr>
        <p:spPr>
          <a:xfrm>
            <a:off x="2937510" y="4243070"/>
            <a:ext cx="648000"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单点</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登录</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14" name="文本框 13"/>
          <p:cNvSpPr txBox="1"/>
          <p:nvPr>
            <p:custDataLst>
              <p:tags r:id="rId60"/>
            </p:custDataLst>
          </p:nvPr>
        </p:nvSpPr>
        <p:spPr>
          <a:xfrm>
            <a:off x="5993765" y="2919095"/>
            <a:ext cx="782320" cy="755015"/>
          </a:xfrm>
          <a:prstGeom prst="rect">
            <a:avLst/>
          </a:prstGeom>
          <a:noFill/>
        </p:spPr>
        <p:txBody>
          <a:bodyPr wrap="square" rtlCol="0">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流水线持续</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rPr>
              <a:t>集成</a:t>
            </a:r>
            <a:endParaRPr kumimoji="0" lang="zh-CN" altLang="en-US" sz="1400" b="1" i="0" u="none" strike="noStrike" kern="1200" cap="none" spc="0" normalizeH="0" baseline="0" noProof="0" dirty="0">
              <a:ln>
                <a:noFill/>
              </a:ln>
              <a:solidFill>
                <a:schemeClr val="tx1">
                  <a:lumMod val="75000"/>
                  <a:lumOff val="25000"/>
                </a:schemeClr>
              </a:solidFill>
              <a:effectLst/>
              <a:uLnTx/>
              <a:uFillTx/>
              <a:latin typeface="Arial" panose="020B0604020202020204"/>
              <a:ea typeface="微软雅黑" panose="020B0503020204020204" pitchFamily="34" charset="-122"/>
              <a:cs typeface="+mn-cs"/>
            </a:endParaRPr>
          </a:p>
        </p:txBody>
      </p:sp>
      <p:sp>
        <p:nvSpPr>
          <p:cNvPr id="17" name="燕尾形 16"/>
          <p:cNvSpPr/>
          <p:nvPr/>
        </p:nvSpPr>
        <p:spPr>
          <a:xfrm>
            <a:off x="6766560" y="3036570"/>
            <a:ext cx="899795" cy="520700"/>
          </a:xfrm>
          <a:prstGeom prst="chevron">
            <a:avLst>
              <a:gd name="adj" fmla="val 38414"/>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b="1">
                <a:solidFill>
                  <a:schemeClr val="tx1"/>
                </a:solidFill>
                <a:latin typeface="微软雅黑" panose="020B0503020204020204" pitchFamily="34" charset="-122"/>
                <a:ea typeface="微软雅黑" panose="020B0503020204020204" pitchFamily="34" charset="-122"/>
              </a:rPr>
              <a:t>代码推送</a:t>
            </a:r>
            <a:endParaRPr lang="zh-CN" altLang="en-US" sz="1200" b="1">
              <a:solidFill>
                <a:schemeClr val="tx1"/>
              </a:solidFill>
              <a:latin typeface="微软雅黑" panose="020B0503020204020204" pitchFamily="34" charset="-122"/>
              <a:ea typeface="微软雅黑" panose="020B0503020204020204" pitchFamily="34" charset="-122"/>
            </a:endParaRPr>
          </a:p>
        </p:txBody>
      </p:sp>
      <p:sp>
        <p:nvSpPr>
          <p:cNvPr id="19" name="燕尾形 18"/>
          <p:cNvSpPr/>
          <p:nvPr>
            <p:custDataLst>
              <p:tags r:id="rId61"/>
            </p:custDataLst>
          </p:nvPr>
        </p:nvSpPr>
        <p:spPr>
          <a:xfrm>
            <a:off x="7572375" y="3036570"/>
            <a:ext cx="899795" cy="520700"/>
          </a:xfrm>
          <a:prstGeom prst="chevron">
            <a:avLst>
              <a:gd name="adj" fmla="val 38414"/>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b="1">
                <a:solidFill>
                  <a:schemeClr val="tx1"/>
                </a:solidFill>
                <a:latin typeface="微软雅黑" panose="020B0503020204020204" pitchFamily="34" charset="-122"/>
                <a:ea typeface="微软雅黑" panose="020B0503020204020204" pitchFamily="34" charset="-122"/>
                <a:sym typeface="+mn-ea"/>
              </a:rPr>
              <a:t>持续</a:t>
            </a:r>
            <a:r>
              <a:rPr lang="zh-CN" altLang="en-US" sz="1200" b="1">
                <a:solidFill>
                  <a:schemeClr val="tx1"/>
                </a:solidFill>
                <a:latin typeface="微软雅黑" panose="020B0503020204020204" pitchFamily="34" charset="-122"/>
                <a:ea typeface="微软雅黑" panose="020B0503020204020204" pitchFamily="34" charset="-122"/>
                <a:sym typeface="+mn-ea"/>
              </a:rPr>
              <a:t>集成</a:t>
            </a:r>
            <a:endParaRPr lang="zh-CN" altLang="en-US" sz="1200" b="1">
              <a:solidFill>
                <a:schemeClr val="tx1"/>
              </a:solidFill>
              <a:latin typeface="微软雅黑" panose="020B0503020204020204" pitchFamily="34" charset="-122"/>
              <a:ea typeface="微软雅黑" panose="020B0503020204020204" pitchFamily="34" charset="-122"/>
              <a:sym typeface="+mn-ea"/>
            </a:endParaRPr>
          </a:p>
        </p:txBody>
      </p:sp>
      <p:sp>
        <p:nvSpPr>
          <p:cNvPr id="20" name="燕尾形 19"/>
          <p:cNvSpPr/>
          <p:nvPr>
            <p:custDataLst>
              <p:tags r:id="rId62"/>
            </p:custDataLst>
          </p:nvPr>
        </p:nvSpPr>
        <p:spPr>
          <a:xfrm>
            <a:off x="8371205" y="3036570"/>
            <a:ext cx="899795" cy="520700"/>
          </a:xfrm>
          <a:prstGeom prst="chevron">
            <a:avLst>
              <a:gd name="adj" fmla="val 38414"/>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b="1">
                <a:solidFill>
                  <a:schemeClr val="tx1"/>
                </a:solidFill>
                <a:latin typeface="微软雅黑" panose="020B0503020204020204" pitchFamily="34" charset="-122"/>
                <a:ea typeface="微软雅黑" panose="020B0503020204020204" pitchFamily="34" charset="-122"/>
                <a:sym typeface="+mn-ea"/>
              </a:rPr>
              <a:t>自动化</a:t>
            </a:r>
            <a:r>
              <a:rPr lang="zh-CN" altLang="en-US" sz="1200" b="1">
                <a:solidFill>
                  <a:schemeClr val="tx1"/>
                </a:solidFill>
                <a:latin typeface="微软雅黑" panose="020B0503020204020204" pitchFamily="34" charset="-122"/>
                <a:ea typeface="微软雅黑" panose="020B0503020204020204" pitchFamily="34" charset="-122"/>
                <a:sym typeface="+mn-ea"/>
              </a:rPr>
              <a:t>测试</a:t>
            </a:r>
            <a:endParaRPr lang="zh-CN" altLang="en-US" sz="1200" b="1">
              <a:solidFill>
                <a:schemeClr val="tx1"/>
              </a:solidFill>
              <a:latin typeface="微软雅黑" panose="020B0503020204020204" pitchFamily="34" charset="-122"/>
              <a:ea typeface="微软雅黑" panose="020B0503020204020204" pitchFamily="34" charset="-122"/>
              <a:sym typeface="+mn-ea"/>
            </a:endParaRPr>
          </a:p>
        </p:txBody>
      </p:sp>
      <p:sp>
        <p:nvSpPr>
          <p:cNvPr id="21" name="燕尾形 20"/>
          <p:cNvSpPr/>
          <p:nvPr>
            <p:custDataLst>
              <p:tags r:id="rId63"/>
            </p:custDataLst>
          </p:nvPr>
        </p:nvSpPr>
        <p:spPr>
          <a:xfrm>
            <a:off x="9175115" y="3036570"/>
            <a:ext cx="899795" cy="520700"/>
          </a:xfrm>
          <a:prstGeom prst="chevron">
            <a:avLst>
              <a:gd name="adj" fmla="val 38414"/>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200" b="1">
                <a:solidFill>
                  <a:schemeClr val="tx1"/>
                </a:solidFill>
                <a:latin typeface="微软雅黑" panose="020B0503020204020204" pitchFamily="34" charset="-122"/>
                <a:ea typeface="微软雅黑" panose="020B0503020204020204" pitchFamily="34" charset="-122"/>
                <a:sym typeface="+mn-ea"/>
              </a:rPr>
              <a:t>生产</a:t>
            </a:r>
            <a:r>
              <a:rPr lang="zh-CN" altLang="en-US" sz="1200" b="1">
                <a:solidFill>
                  <a:schemeClr val="tx1"/>
                </a:solidFill>
                <a:latin typeface="微软雅黑" panose="020B0503020204020204" pitchFamily="34" charset="-122"/>
                <a:ea typeface="微软雅黑" panose="020B0503020204020204" pitchFamily="34" charset="-122"/>
                <a:sym typeface="+mn-ea"/>
              </a:rPr>
              <a:t>发布</a:t>
            </a:r>
            <a:endParaRPr lang="zh-CN" altLang="en-US" sz="1200" b="1">
              <a:solidFill>
                <a:schemeClr val="tx1"/>
              </a:solidFill>
              <a:latin typeface="微软雅黑" panose="020B0503020204020204" pitchFamily="34" charset="-122"/>
              <a:ea typeface="微软雅黑" panose="020B0503020204020204" pitchFamily="34" charset="-122"/>
              <a:sym typeface="+mn-ea"/>
            </a:endParaRPr>
          </a:p>
        </p:txBody>
      </p:sp>
      <p:sp>
        <p:nvSpPr>
          <p:cNvPr id="22" name="圆角矩形 21"/>
          <p:cNvSpPr/>
          <p:nvPr>
            <p:custDataLst>
              <p:tags r:id="rId64"/>
            </p:custDataLst>
          </p:nvPr>
        </p:nvSpPr>
        <p:spPr>
          <a:xfrm>
            <a:off x="3689015" y="4243070"/>
            <a:ext cx="647700"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多维组织</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23" name="圆角矩形 22"/>
          <p:cNvSpPr/>
          <p:nvPr>
            <p:custDataLst>
              <p:tags r:id="rId65"/>
            </p:custDataLst>
          </p:nvPr>
        </p:nvSpPr>
        <p:spPr>
          <a:xfrm>
            <a:off x="4440220" y="4243070"/>
            <a:ext cx="647700"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数据列表</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25" name="圆角矩形 24"/>
          <p:cNvSpPr/>
          <p:nvPr>
            <p:custDataLst>
              <p:tags r:id="rId66"/>
            </p:custDataLst>
          </p:nvPr>
        </p:nvSpPr>
        <p:spPr>
          <a:xfrm>
            <a:off x="5191425" y="4243070"/>
            <a:ext cx="647700"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脚本调用</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28" name="圆角矩形 27"/>
          <p:cNvSpPr/>
          <p:nvPr>
            <p:custDataLst>
              <p:tags r:id="rId67"/>
            </p:custDataLst>
          </p:nvPr>
        </p:nvSpPr>
        <p:spPr>
          <a:xfrm>
            <a:off x="6612890" y="4243070"/>
            <a:ext cx="625475"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表单设计</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29" name="圆角矩形 28"/>
          <p:cNvSpPr/>
          <p:nvPr>
            <p:custDataLst>
              <p:tags r:id="rId68"/>
            </p:custDataLst>
          </p:nvPr>
        </p:nvSpPr>
        <p:spPr>
          <a:xfrm>
            <a:off x="7303770" y="4243070"/>
            <a:ext cx="625475"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流程设计</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46" name="圆角矩形 45"/>
          <p:cNvSpPr/>
          <p:nvPr>
            <p:custDataLst>
              <p:tags r:id="rId69"/>
            </p:custDataLst>
          </p:nvPr>
        </p:nvSpPr>
        <p:spPr>
          <a:xfrm>
            <a:off x="7994650" y="4243070"/>
            <a:ext cx="625475"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模型设计</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52" name="圆角矩形 51"/>
          <p:cNvSpPr/>
          <p:nvPr>
            <p:custDataLst>
              <p:tags r:id="rId70"/>
            </p:custDataLst>
          </p:nvPr>
        </p:nvSpPr>
        <p:spPr>
          <a:xfrm>
            <a:off x="8685530" y="4243070"/>
            <a:ext cx="681355"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b="1" noProof="0">
                <a:ln>
                  <a:noFill/>
                </a:ln>
                <a:solidFill>
                  <a:srgbClr val="000000"/>
                </a:solidFill>
                <a:effectLst/>
                <a:uLnTx/>
                <a:uFillTx/>
                <a:latin typeface="Arial" panose="020B0604020202020204"/>
                <a:ea typeface="微软雅黑" panose="020B0503020204020204" pitchFamily="34" charset="-122"/>
                <a:sym typeface="+mn-ea"/>
              </a:rPr>
              <a:t>仪表盘设计</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53" name="圆角矩形 52"/>
          <p:cNvSpPr/>
          <p:nvPr>
            <p:custDataLst>
              <p:tags r:id="rId71"/>
            </p:custDataLst>
          </p:nvPr>
        </p:nvSpPr>
        <p:spPr>
          <a:xfrm>
            <a:off x="9432290" y="4243070"/>
            <a:ext cx="681355" cy="391795"/>
          </a:xfrm>
          <a:prstGeom prst="roundRect">
            <a:avLst/>
          </a:prstGeom>
          <a:solidFill>
            <a:srgbClr val="DAE3F3"/>
          </a:solidFill>
          <a:ln>
            <a:noFill/>
          </a:ln>
        </p:spPr>
        <p:style>
          <a:lnRef idx="3">
            <a:schemeClr val="lt1"/>
          </a:lnRef>
          <a:fillRef idx="1">
            <a:schemeClr val="accent5"/>
          </a:fillRef>
          <a:effectRef idx="1">
            <a:schemeClr val="accent5"/>
          </a:effectRef>
          <a:fontRef idx="minor">
            <a:schemeClr val="lt1"/>
          </a:fontRef>
        </p:style>
        <p:txBody>
          <a:bodyPr vertOverflow="overflow" horzOverflow="overflow" vert="horz" wrap="square"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rPr>
              <a:t>元数据管理</a:t>
            </a:r>
            <a:endParaRPr kumimoji="0" lang="zh-CN" altLang="en-US" sz="1200" b="1" i="0" u="none" strike="noStrike" kern="1200" cap="none" spc="0" normalizeH="0" baseline="0" noProof="0">
              <a:ln>
                <a:noFill/>
              </a:ln>
              <a:solidFill>
                <a:srgbClr val="000000"/>
              </a:solidFill>
              <a:effectLst/>
              <a:uLnTx/>
              <a:uFillTx/>
              <a:latin typeface="Arial" panose="020B0604020202020204"/>
              <a:ea typeface="微软雅黑" panose="020B0503020204020204" pitchFamily="34" charset="-122"/>
              <a:cs typeface="+mn-cs"/>
              <a:sym typeface="+mn-ea"/>
            </a:endParaRPr>
          </a:p>
        </p:txBody>
      </p:sp>
      <p:sp>
        <p:nvSpPr>
          <p:cNvPr id="3" name="文本框 2"/>
          <p:cNvSpPr txBox="1"/>
          <p:nvPr>
            <p:custDataLst>
              <p:tags r:id="rId72"/>
            </p:custDataLst>
          </p:nvPr>
        </p:nvSpPr>
        <p:spPr>
          <a:xfrm>
            <a:off x="5541010" y="2355215"/>
            <a:ext cx="2124710" cy="30670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noProof="0" dirty="0">
                <a:ln>
                  <a:noFill/>
                </a:ln>
                <a:solidFill>
                  <a:srgbClr val="FFFFFF"/>
                </a:solidFill>
                <a:effectLst/>
                <a:uLnTx/>
                <a:uFillTx/>
                <a:latin typeface="Arial" panose="020B0604020202020204"/>
                <a:ea typeface="微软雅黑" panose="020B0503020204020204" pitchFamily="34" charset="-122"/>
                <a:cs typeface="+mn-ea"/>
                <a:sym typeface="+mn-lt"/>
              </a:rPr>
              <a:t>分布式协同开发</a:t>
            </a:r>
            <a:endParaRPr kumimoji="0" lang="zh-CN" altLang="en-US" sz="1400" b="1"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ea"/>
              <a:sym typeface="+mn-lt"/>
            </a:endParaRPr>
          </a:p>
        </p:txBody>
      </p:sp>
      <p:sp>
        <p:nvSpPr>
          <p:cNvPr id="9" name="矩形 8"/>
          <p:cNvSpPr/>
          <p:nvPr>
            <p:custDataLst>
              <p:tags r:id="rId73"/>
            </p:custDataLst>
          </p:nvPr>
        </p:nvSpPr>
        <p:spPr>
          <a:xfrm>
            <a:off x="4905295" y="5137150"/>
            <a:ext cx="1655445" cy="32400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企业主题</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库</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custDataLst>
              <p:tags r:id="rId74"/>
            </p:custDataLst>
          </p:nvPr>
        </p:nvSpPr>
        <p:spPr>
          <a:xfrm>
            <a:off x="6956980" y="5137150"/>
            <a:ext cx="1655445" cy="32400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信息检索主题</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库</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custDataLst>
              <p:tags r:id="rId75"/>
            </p:custDataLst>
          </p:nvPr>
        </p:nvSpPr>
        <p:spPr>
          <a:xfrm>
            <a:off x="9008665" y="5137150"/>
            <a:ext cx="1655445" cy="32400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数据报送主题</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库</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p:nvPr>
            <p:custDataLst>
              <p:tags r:id="rId76"/>
            </p:custDataLst>
          </p:nvPr>
        </p:nvSpPr>
        <p:spPr>
          <a:xfrm>
            <a:off x="11060350" y="5137150"/>
            <a:ext cx="626110" cy="32400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descr="数据中心—数据仓库"/>
          <p:cNvPicPr>
            <a:picLocks noChangeAspect="1"/>
          </p:cNvPicPr>
          <p:nvPr/>
        </p:nvPicPr>
        <p:blipFill>
          <a:blip r:embed="rId77"/>
          <a:stretch>
            <a:fillRect/>
          </a:stretch>
        </p:blipFill>
        <p:spPr>
          <a:xfrm>
            <a:off x="1498600" y="5116195"/>
            <a:ext cx="393065" cy="393065"/>
          </a:xfrm>
          <a:prstGeom prst="rect">
            <a:avLst/>
          </a:prstGeom>
        </p:spPr>
      </p:pic>
      <p:pic>
        <p:nvPicPr>
          <p:cNvPr id="26" name="图片 25" descr="开发平台"/>
          <p:cNvPicPr>
            <a:picLocks noChangeAspect="1"/>
          </p:cNvPicPr>
          <p:nvPr/>
        </p:nvPicPr>
        <p:blipFill>
          <a:blip r:embed="rId78"/>
          <a:stretch>
            <a:fillRect/>
          </a:stretch>
        </p:blipFill>
        <p:spPr>
          <a:xfrm>
            <a:off x="589915" y="2610485"/>
            <a:ext cx="288000" cy="277537"/>
          </a:xfrm>
          <a:prstGeom prst="rect">
            <a:avLst/>
          </a:prstGeom>
        </p:spPr>
      </p:pic>
      <p:sp>
        <p:nvSpPr>
          <p:cNvPr id="60" name="椭圆 59"/>
          <p:cNvSpPr/>
          <p:nvPr/>
        </p:nvSpPr>
        <p:spPr>
          <a:xfrm>
            <a:off x="459740" y="2476500"/>
            <a:ext cx="540000" cy="540000"/>
          </a:xfrm>
          <a:prstGeom prst="ellipse">
            <a:avLst/>
          </a:prstGeom>
          <a:noFill/>
          <a:ln w="28575">
            <a:solidFill>
              <a:schemeClr val="bg2"/>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矩形 61"/>
          <p:cNvSpPr/>
          <p:nvPr>
            <p:custDataLst>
              <p:tags r:id="rId79"/>
            </p:custDataLst>
          </p:nvPr>
        </p:nvSpPr>
        <p:spPr>
          <a:xfrm>
            <a:off x="3629025"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日志</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审计</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 name="矩形 62"/>
          <p:cNvSpPr/>
          <p:nvPr>
            <p:custDataLst>
              <p:tags r:id="rId80"/>
            </p:custDataLst>
          </p:nvPr>
        </p:nvSpPr>
        <p:spPr>
          <a:xfrm>
            <a:off x="4869815"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资源</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监控</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 name="矩形 63"/>
          <p:cNvSpPr/>
          <p:nvPr>
            <p:custDataLst>
              <p:tags r:id="rId81"/>
            </p:custDataLst>
          </p:nvPr>
        </p:nvSpPr>
        <p:spPr>
          <a:xfrm>
            <a:off x="6110605"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任务监控</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矩形 64"/>
          <p:cNvSpPr/>
          <p:nvPr>
            <p:custDataLst>
              <p:tags r:id="rId82"/>
            </p:custDataLst>
          </p:nvPr>
        </p:nvSpPr>
        <p:spPr>
          <a:xfrm>
            <a:off x="8107680"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统一</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身份</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 name="矩形 65"/>
          <p:cNvSpPr/>
          <p:nvPr>
            <p:custDataLst>
              <p:tags r:id="rId83"/>
            </p:custDataLst>
          </p:nvPr>
        </p:nvSpPr>
        <p:spPr>
          <a:xfrm>
            <a:off x="9366885"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权限</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集成</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7" name="矩形 66"/>
          <p:cNvSpPr/>
          <p:nvPr>
            <p:custDataLst>
              <p:tags r:id="rId84"/>
            </p:custDataLst>
          </p:nvPr>
        </p:nvSpPr>
        <p:spPr>
          <a:xfrm>
            <a:off x="10626090" y="1889760"/>
            <a:ext cx="1098550" cy="29845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第三方</a:t>
            </a: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集成</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产品业务开发平台全过程研发</a:t>
            </a:r>
            <a:r>
              <a:rPr lang="zh-CN" altLang="en-US" sz="3600" b="1">
                <a:solidFill>
                  <a:schemeClr val="accent1">
                    <a:lumMod val="50000"/>
                  </a:schemeClr>
                </a:solidFill>
              </a:rPr>
              <a:t>管理</a:t>
            </a:r>
            <a:endParaRPr lang="zh-CN" altLang="en-US" sz="3600" b="1">
              <a:solidFill>
                <a:schemeClr val="accent1">
                  <a:lumMod val="50000"/>
                </a:schemeClr>
              </a:solidFill>
            </a:endParaRPr>
          </a:p>
        </p:txBody>
      </p:sp>
      <p:pic>
        <p:nvPicPr>
          <p:cNvPr id="4" name="图片 3" descr="3b31393936383836363bbcd3d3cd"/>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235" y="1149350"/>
            <a:ext cx="706755" cy="706755"/>
          </a:xfrm>
          <a:prstGeom prst="rect">
            <a:avLst/>
          </a:prstGeom>
        </p:spPr>
      </p:pic>
      <p:pic>
        <p:nvPicPr>
          <p:cNvPr id="8" name="图片 7" descr="3b31393936383838343bcecabac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80045" y="1574165"/>
            <a:ext cx="768350" cy="768350"/>
          </a:xfrm>
          <a:prstGeom prst="rect">
            <a:avLst/>
          </a:prstGeom>
        </p:spPr>
      </p:pic>
      <p:pic>
        <p:nvPicPr>
          <p:cNvPr id="9" name="图片 8" descr="3b32303131373337373bc8cb"/>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38470" y="1574165"/>
            <a:ext cx="753110" cy="777240"/>
          </a:xfrm>
          <a:prstGeom prst="rect">
            <a:avLst/>
          </a:prstGeom>
        </p:spPr>
      </p:pic>
      <p:pic>
        <p:nvPicPr>
          <p:cNvPr id="10" name="图片 9" descr="3b32303131373337383bc8cb"/>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05480" y="1565910"/>
            <a:ext cx="776605" cy="776605"/>
          </a:xfrm>
          <a:prstGeom prst="rect">
            <a:avLst/>
          </a:prstGeom>
        </p:spPr>
      </p:pic>
      <p:pic>
        <p:nvPicPr>
          <p:cNvPr id="11" name="图片 10" descr="3b32303131373337393bc8cb"/>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1745" y="1586230"/>
            <a:ext cx="756285" cy="765810"/>
          </a:xfrm>
          <a:prstGeom prst="rect">
            <a:avLst/>
          </a:prstGeom>
        </p:spPr>
      </p:pic>
      <p:sp>
        <p:nvSpPr>
          <p:cNvPr id="12" name="圆角矩形 11"/>
          <p:cNvSpPr/>
          <p:nvPr/>
        </p:nvSpPr>
        <p:spPr>
          <a:xfrm>
            <a:off x="383540" y="2174875"/>
            <a:ext cx="1921510" cy="428625"/>
          </a:xfrm>
          <a:prstGeom prst="roundRect">
            <a:avLst/>
          </a:prstGeom>
        </p:spPr>
        <p:style>
          <a:lnRef idx="2">
            <a:schemeClr val="accent1"/>
          </a:lnRef>
          <a:fillRef idx="2">
            <a:schemeClr val="accent1"/>
          </a:fillRef>
          <a:effectRef idx="0">
            <a:srgbClr val="FFFFFF"/>
          </a:effectRef>
          <a:fontRef idx="minor">
            <a:schemeClr val="lt1"/>
          </a:fontRef>
        </p:style>
        <p:txBody>
          <a:bodyPr rtlCol="0" anchor="ctr"/>
          <a:p>
            <a:pPr algn="ctr"/>
            <a:r>
              <a:rPr lang="zh-CN" altLang="en-US"/>
              <a:t>创建项目及</a:t>
            </a:r>
            <a:r>
              <a:rPr lang="zh-CN" altLang="en-US"/>
              <a:t>迭代</a:t>
            </a:r>
            <a:endParaRPr lang="zh-CN" altLang="en-US"/>
          </a:p>
        </p:txBody>
      </p:sp>
      <p:sp>
        <p:nvSpPr>
          <p:cNvPr id="13" name="圆角矩形 12"/>
          <p:cNvSpPr/>
          <p:nvPr>
            <p:custDataLst>
              <p:tags r:id="rId12"/>
            </p:custDataLst>
          </p:nvPr>
        </p:nvSpPr>
        <p:spPr>
          <a:xfrm>
            <a:off x="542290" y="2832735"/>
            <a:ext cx="1616710" cy="565785"/>
          </a:xfrm>
          <a:prstGeom prst="roundRect">
            <a:avLst/>
          </a:prstGeom>
        </p:spPr>
        <p:style>
          <a:lnRef idx="2">
            <a:schemeClr val="accent1"/>
          </a:lnRef>
          <a:fillRef idx="2">
            <a:schemeClr val="accent1"/>
          </a:fillRef>
          <a:effectRef idx="0">
            <a:srgbClr val="FFFFFF"/>
          </a:effectRef>
          <a:fontRef idx="minor">
            <a:schemeClr val="lt1"/>
          </a:fontRef>
        </p:style>
        <p:txBody>
          <a:bodyPr rtlCol="0" anchor="ctr"/>
          <a:p>
            <a:pPr algn="ctr"/>
            <a:r>
              <a:rPr lang="zh-CN" altLang="en-US"/>
              <a:t>任务分解</a:t>
            </a:r>
            <a:endParaRPr lang="zh-CN" altLang="en-US"/>
          </a:p>
        </p:txBody>
      </p:sp>
      <p:sp>
        <p:nvSpPr>
          <p:cNvPr id="14" name="圆角矩形 13"/>
          <p:cNvSpPr/>
          <p:nvPr>
            <p:custDataLst>
              <p:tags r:id="rId13"/>
            </p:custDataLst>
          </p:nvPr>
        </p:nvSpPr>
        <p:spPr>
          <a:xfrm>
            <a:off x="542290" y="4756150"/>
            <a:ext cx="1617345" cy="542925"/>
          </a:xfrm>
          <a:prstGeom prst="roundRect">
            <a:avLst/>
          </a:prstGeom>
        </p:spPr>
        <p:style>
          <a:lnRef idx="2">
            <a:schemeClr val="accent1"/>
          </a:lnRef>
          <a:fillRef idx="2">
            <a:schemeClr val="accent1"/>
          </a:fillRef>
          <a:effectRef idx="0">
            <a:srgbClr val="FFFFFF"/>
          </a:effectRef>
          <a:fontRef idx="minor">
            <a:schemeClr val="lt1"/>
          </a:fontRef>
        </p:style>
        <p:txBody>
          <a:bodyPr rtlCol="0" anchor="ctr"/>
          <a:p>
            <a:pPr algn="ctr"/>
            <a:r>
              <a:rPr lang="zh-CN" altLang="en-US"/>
              <a:t>项目画像</a:t>
            </a:r>
            <a:endParaRPr lang="zh-CN" altLang="en-US"/>
          </a:p>
        </p:txBody>
      </p:sp>
      <p:sp>
        <p:nvSpPr>
          <p:cNvPr id="15" name="圆角矩形 14"/>
          <p:cNvSpPr/>
          <p:nvPr>
            <p:custDataLst>
              <p:tags r:id="rId14"/>
            </p:custDataLst>
          </p:nvPr>
        </p:nvSpPr>
        <p:spPr>
          <a:xfrm>
            <a:off x="519430" y="5726430"/>
            <a:ext cx="1651000" cy="554355"/>
          </a:xfrm>
          <a:prstGeom prst="roundRect">
            <a:avLst/>
          </a:prstGeom>
        </p:spPr>
        <p:style>
          <a:lnRef idx="2">
            <a:schemeClr val="accent1"/>
          </a:lnRef>
          <a:fillRef idx="2">
            <a:schemeClr val="accent1"/>
          </a:fillRef>
          <a:effectRef idx="0">
            <a:srgbClr val="FFFFFF"/>
          </a:effectRef>
          <a:fontRef idx="minor">
            <a:schemeClr val="lt1"/>
          </a:fontRef>
        </p:style>
        <p:txBody>
          <a:bodyPr rtlCol="0" anchor="ctr"/>
          <a:p>
            <a:pPr algn="ctr"/>
            <a:r>
              <a:rPr lang="zh-CN" altLang="en-US"/>
              <a:t>项目</a:t>
            </a:r>
            <a:r>
              <a:rPr lang="zh-CN" altLang="en-US"/>
              <a:t>大屏</a:t>
            </a:r>
            <a:endParaRPr lang="zh-CN" altLang="en-US"/>
          </a:p>
        </p:txBody>
      </p:sp>
      <p:sp>
        <p:nvSpPr>
          <p:cNvPr id="16" name="圆角矩形 15"/>
          <p:cNvSpPr/>
          <p:nvPr>
            <p:custDataLst>
              <p:tags r:id="rId15"/>
            </p:custDataLst>
          </p:nvPr>
        </p:nvSpPr>
        <p:spPr>
          <a:xfrm>
            <a:off x="5142865" y="3723005"/>
            <a:ext cx="1616710" cy="455930"/>
          </a:xfrm>
          <a:prstGeom prst="roundRect">
            <a:avLst/>
          </a:prstGeom>
        </p:spPr>
        <p:style>
          <a:lnRef idx="2">
            <a:schemeClr val="accent4"/>
          </a:lnRef>
          <a:fillRef idx="2">
            <a:schemeClr val="accent4"/>
          </a:fillRef>
          <a:effectRef idx="0">
            <a:srgbClr val="FFFFFF"/>
          </a:effectRef>
          <a:fontRef idx="minor">
            <a:schemeClr val="lt1"/>
          </a:fontRef>
        </p:style>
        <p:txBody>
          <a:bodyPr rtlCol="0" anchor="ctr"/>
          <a:p>
            <a:pPr algn="ctr"/>
            <a:r>
              <a:rPr lang="zh-CN" altLang="en-US"/>
              <a:t>业务代码</a:t>
            </a:r>
            <a:r>
              <a:rPr lang="zh-CN" altLang="en-US"/>
              <a:t>开发</a:t>
            </a:r>
            <a:endParaRPr lang="zh-CN" altLang="en-US"/>
          </a:p>
        </p:txBody>
      </p:sp>
      <p:sp>
        <p:nvSpPr>
          <p:cNvPr id="17" name="圆角矩形 16"/>
          <p:cNvSpPr/>
          <p:nvPr>
            <p:custDataLst>
              <p:tags r:id="rId16"/>
            </p:custDataLst>
          </p:nvPr>
        </p:nvSpPr>
        <p:spPr>
          <a:xfrm>
            <a:off x="2747645" y="5243830"/>
            <a:ext cx="1616710" cy="556260"/>
          </a:xfrm>
          <a:prstGeom prst="roundRect">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a:t>数据模型</a:t>
            </a:r>
            <a:r>
              <a:rPr lang="zh-CN" altLang="en-US"/>
              <a:t>设计</a:t>
            </a:r>
            <a:endParaRPr lang="zh-CN" altLang="en-US"/>
          </a:p>
        </p:txBody>
      </p:sp>
      <p:sp>
        <p:nvSpPr>
          <p:cNvPr id="18" name="圆角矩形 17"/>
          <p:cNvSpPr/>
          <p:nvPr>
            <p:custDataLst>
              <p:tags r:id="rId17"/>
            </p:custDataLst>
          </p:nvPr>
        </p:nvSpPr>
        <p:spPr>
          <a:xfrm>
            <a:off x="2747645" y="4432935"/>
            <a:ext cx="1616710" cy="543560"/>
          </a:xfrm>
          <a:prstGeom prst="roundRect">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a:t>应用架构</a:t>
            </a:r>
            <a:r>
              <a:rPr lang="zh-CN" altLang="en-US"/>
              <a:t>设计</a:t>
            </a:r>
            <a:endParaRPr lang="zh-CN" altLang="en-US"/>
          </a:p>
        </p:txBody>
      </p:sp>
      <p:sp>
        <p:nvSpPr>
          <p:cNvPr id="19" name="圆角矩形 18"/>
          <p:cNvSpPr/>
          <p:nvPr>
            <p:custDataLst>
              <p:tags r:id="rId18"/>
            </p:custDataLst>
          </p:nvPr>
        </p:nvSpPr>
        <p:spPr>
          <a:xfrm>
            <a:off x="2729865" y="3578225"/>
            <a:ext cx="1616710" cy="587375"/>
          </a:xfrm>
          <a:prstGeom prst="roundRect">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a:t>需求</a:t>
            </a:r>
            <a:r>
              <a:rPr lang="zh-CN" altLang="en-US"/>
              <a:t>管理</a:t>
            </a:r>
            <a:endParaRPr lang="zh-CN" altLang="en-US"/>
          </a:p>
        </p:txBody>
      </p:sp>
      <p:sp>
        <p:nvSpPr>
          <p:cNvPr id="20" name="圆角矩形 19"/>
          <p:cNvSpPr/>
          <p:nvPr>
            <p:custDataLst>
              <p:tags r:id="rId19"/>
            </p:custDataLst>
          </p:nvPr>
        </p:nvSpPr>
        <p:spPr>
          <a:xfrm>
            <a:off x="7555865" y="3134360"/>
            <a:ext cx="1616710" cy="443230"/>
          </a:xfrm>
          <a:prstGeom prst="roundRect">
            <a:avLst/>
          </a:prstGeom>
        </p:spPr>
        <p:style>
          <a:lnRef idx="2">
            <a:schemeClr val="accent3"/>
          </a:lnRef>
          <a:fillRef idx="2">
            <a:schemeClr val="accent3"/>
          </a:fillRef>
          <a:effectRef idx="0">
            <a:srgbClr val="FFFFFF"/>
          </a:effectRef>
          <a:fontRef idx="minor">
            <a:schemeClr val="lt1"/>
          </a:fontRef>
        </p:style>
        <p:txBody>
          <a:bodyPr rtlCol="0" anchor="ctr"/>
          <a:p>
            <a:pPr algn="ctr"/>
            <a:r>
              <a:rPr lang="zh-CN" altLang="en-US">
                <a:sym typeface="+mn-ea"/>
              </a:rPr>
              <a:t>编写测试计划</a:t>
            </a:r>
            <a:endParaRPr lang="zh-CN" altLang="en-US"/>
          </a:p>
        </p:txBody>
      </p:sp>
      <p:sp>
        <p:nvSpPr>
          <p:cNvPr id="21" name="圆角矩形 20"/>
          <p:cNvSpPr/>
          <p:nvPr>
            <p:custDataLst>
              <p:tags r:id="rId20"/>
            </p:custDataLst>
          </p:nvPr>
        </p:nvSpPr>
        <p:spPr>
          <a:xfrm>
            <a:off x="5142865" y="5894070"/>
            <a:ext cx="1616710" cy="588645"/>
          </a:xfrm>
          <a:prstGeom prst="roundRect">
            <a:avLst/>
          </a:prstGeom>
        </p:spPr>
        <p:style>
          <a:lnRef idx="2">
            <a:schemeClr val="accent4"/>
          </a:lnRef>
          <a:fillRef idx="2">
            <a:schemeClr val="accent4"/>
          </a:fillRef>
          <a:effectRef idx="0">
            <a:srgbClr val="FFFFFF"/>
          </a:effectRef>
          <a:fontRef idx="minor">
            <a:schemeClr val="lt1"/>
          </a:fontRef>
        </p:style>
        <p:txBody>
          <a:bodyPr rtlCol="0" anchor="ctr"/>
          <a:p>
            <a:pPr algn="ctr"/>
            <a:r>
              <a:rPr lang="en-US" altLang="zh-CN"/>
              <a:t>IDE</a:t>
            </a:r>
            <a:r>
              <a:rPr lang="zh-CN" altLang="en-US"/>
              <a:t>提交代码</a:t>
            </a:r>
            <a:endParaRPr lang="zh-CN" altLang="en-US"/>
          </a:p>
          <a:p>
            <a:pPr algn="ctr"/>
            <a:r>
              <a:rPr lang="zh-CN" altLang="en-US"/>
              <a:t>（关联</a:t>
            </a:r>
            <a:r>
              <a:rPr lang="zh-CN" altLang="en-US"/>
              <a:t>缺陷）</a:t>
            </a:r>
            <a:endParaRPr lang="zh-CN" altLang="en-US"/>
          </a:p>
        </p:txBody>
      </p:sp>
      <p:sp>
        <p:nvSpPr>
          <p:cNvPr id="22" name="圆角矩形 21"/>
          <p:cNvSpPr/>
          <p:nvPr>
            <p:custDataLst>
              <p:tags r:id="rId21"/>
            </p:custDataLst>
          </p:nvPr>
        </p:nvSpPr>
        <p:spPr>
          <a:xfrm>
            <a:off x="5142865" y="5224780"/>
            <a:ext cx="1616710" cy="455295"/>
          </a:xfrm>
          <a:prstGeom prst="roundRect">
            <a:avLst/>
          </a:prstGeom>
        </p:spPr>
        <p:style>
          <a:lnRef idx="2">
            <a:schemeClr val="accent4"/>
          </a:lnRef>
          <a:fillRef idx="2">
            <a:schemeClr val="accent4"/>
          </a:fillRef>
          <a:effectRef idx="0">
            <a:srgbClr val="FFFFFF"/>
          </a:effectRef>
          <a:fontRef idx="minor">
            <a:schemeClr val="lt1"/>
          </a:fontRef>
        </p:style>
        <p:txBody>
          <a:bodyPr rtlCol="0" anchor="ctr"/>
          <a:p>
            <a:pPr algn="ctr"/>
            <a:r>
              <a:rPr lang="zh-CN" altLang="en-US"/>
              <a:t>修复</a:t>
            </a:r>
            <a:r>
              <a:rPr lang="zh-CN" altLang="en-US"/>
              <a:t>缺陷</a:t>
            </a:r>
            <a:endParaRPr lang="zh-CN" altLang="en-US"/>
          </a:p>
        </p:txBody>
      </p:sp>
      <p:sp>
        <p:nvSpPr>
          <p:cNvPr id="23" name="圆角矩形 22"/>
          <p:cNvSpPr/>
          <p:nvPr>
            <p:custDataLst>
              <p:tags r:id="rId22"/>
            </p:custDataLst>
          </p:nvPr>
        </p:nvSpPr>
        <p:spPr>
          <a:xfrm>
            <a:off x="5142865" y="3131820"/>
            <a:ext cx="1616710" cy="446405"/>
          </a:xfrm>
          <a:prstGeom prst="roundRect">
            <a:avLst/>
          </a:prstGeom>
        </p:spPr>
        <p:style>
          <a:lnRef idx="2">
            <a:schemeClr val="accent4"/>
          </a:lnRef>
          <a:fillRef idx="2">
            <a:schemeClr val="accent4"/>
          </a:fillRef>
          <a:effectRef idx="0">
            <a:srgbClr val="FFFFFF"/>
          </a:effectRef>
          <a:fontRef idx="minor">
            <a:schemeClr val="lt1"/>
          </a:fontRef>
        </p:style>
        <p:txBody>
          <a:bodyPr rtlCol="0" anchor="ctr"/>
          <a:p>
            <a:pPr algn="ctr"/>
            <a:r>
              <a:rPr lang="zh-CN" altLang="en-US"/>
              <a:t>自动生成代码</a:t>
            </a:r>
            <a:endParaRPr lang="zh-CN" altLang="en-US"/>
          </a:p>
        </p:txBody>
      </p:sp>
      <p:sp>
        <p:nvSpPr>
          <p:cNvPr id="24" name="圆角矩形 23"/>
          <p:cNvSpPr/>
          <p:nvPr>
            <p:custDataLst>
              <p:tags r:id="rId23"/>
            </p:custDataLst>
          </p:nvPr>
        </p:nvSpPr>
        <p:spPr>
          <a:xfrm>
            <a:off x="5142865" y="4323715"/>
            <a:ext cx="1616710" cy="681355"/>
          </a:xfrm>
          <a:prstGeom prst="roundRect">
            <a:avLst/>
          </a:prstGeom>
        </p:spPr>
        <p:style>
          <a:lnRef idx="2">
            <a:schemeClr val="accent4"/>
          </a:lnRef>
          <a:fillRef idx="2">
            <a:schemeClr val="accent4"/>
          </a:fillRef>
          <a:effectRef idx="0">
            <a:srgbClr val="FFFFFF"/>
          </a:effectRef>
          <a:fontRef idx="minor">
            <a:schemeClr val="lt1"/>
          </a:fontRef>
        </p:style>
        <p:txBody>
          <a:bodyPr rtlCol="0" anchor="ctr"/>
          <a:p>
            <a:pPr algn="ctr"/>
            <a:r>
              <a:rPr lang="en-US" altLang="zh-CN"/>
              <a:t>IDE</a:t>
            </a:r>
            <a:r>
              <a:rPr lang="zh-CN" altLang="en-US"/>
              <a:t>提交代码</a:t>
            </a:r>
            <a:endParaRPr lang="zh-CN" altLang="en-US"/>
          </a:p>
          <a:p>
            <a:pPr algn="ctr"/>
            <a:r>
              <a:rPr lang="zh-CN" altLang="en-US"/>
              <a:t>（匹配</a:t>
            </a:r>
            <a:r>
              <a:rPr lang="zh-CN" altLang="en-US"/>
              <a:t>任务）</a:t>
            </a:r>
            <a:endParaRPr lang="zh-CN" altLang="en-US"/>
          </a:p>
        </p:txBody>
      </p:sp>
      <p:sp>
        <p:nvSpPr>
          <p:cNvPr id="25" name="圆角矩形 24"/>
          <p:cNvSpPr/>
          <p:nvPr>
            <p:custDataLst>
              <p:tags r:id="rId24"/>
            </p:custDataLst>
          </p:nvPr>
        </p:nvSpPr>
        <p:spPr>
          <a:xfrm>
            <a:off x="9786620" y="3131185"/>
            <a:ext cx="1616710" cy="446405"/>
          </a:xfrm>
          <a:prstGeom prst="roundRect">
            <a:avLst/>
          </a:prstGeom>
        </p:spPr>
        <p:style>
          <a:lnRef idx="2">
            <a:schemeClr val="accent6"/>
          </a:lnRef>
          <a:fillRef idx="2">
            <a:schemeClr val="accent6"/>
          </a:fillRef>
          <a:effectRef idx="0">
            <a:srgbClr val="FFFFFF"/>
          </a:effectRef>
          <a:fontRef idx="minor">
            <a:schemeClr val="lt1"/>
          </a:fontRef>
        </p:style>
        <p:txBody>
          <a:bodyPr rtlCol="0" anchor="ctr"/>
          <a:p>
            <a:pPr algn="ctr"/>
            <a:r>
              <a:rPr lang="zh-CN" altLang="en-US"/>
              <a:t>构建代码</a:t>
            </a:r>
            <a:r>
              <a:rPr lang="zh-CN" altLang="en-US"/>
              <a:t>仓库</a:t>
            </a:r>
            <a:endParaRPr lang="zh-CN" altLang="en-US"/>
          </a:p>
        </p:txBody>
      </p:sp>
      <p:sp>
        <p:nvSpPr>
          <p:cNvPr id="26" name="圆角矩形 25"/>
          <p:cNvSpPr/>
          <p:nvPr>
            <p:custDataLst>
              <p:tags r:id="rId25"/>
            </p:custDataLst>
          </p:nvPr>
        </p:nvSpPr>
        <p:spPr>
          <a:xfrm>
            <a:off x="7661910" y="5471795"/>
            <a:ext cx="1616710" cy="588645"/>
          </a:xfrm>
          <a:prstGeom prst="roundRect">
            <a:avLst/>
          </a:prstGeom>
        </p:spPr>
        <p:style>
          <a:lnRef idx="2">
            <a:schemeClr val="accent3"/>
          </a:lnRef>
          <a:fillRef idx="2">
            <a:schemeClr val="accent3"/>
          </a:fillRef>
          <a:effectRef idx="0">
            <a:srgbClr val="FFFFFF"/>
          </a:effectRef>
          <a:fontRef idx="minor">
            <a:schemeClr val="lt1"/>
          </a:fontRef>
        </p:style>
        <p:txBody>
          <a:bodyPr rtlCol="0" anchor="ctr"/>
          <a:p>
            <a:pPr algn="ctr"/>
            <a:r>
              <a:rPr lang="zh-CN" altLang="en-US"/>
              <a:t>提交代码</a:t>
            </a:r>
            <a:r>
              <a:rPr lang="zh-CN" altLang="en-US"/>
              <a:t>缺陷</a:t>
            </a:r>
            <a:endParaRPr lang="zh-CN" altLang="en-US"/>
          </a:p>
        </p:txBody>
      </p:sp>
      <p:sp>
        <p:nvSpPr>
          <p:cNvPr id="27" name="圆角矩形 26"/>
          <p:cNvSpPr/>
          <p:nvPr>
            <p:custDataLst>
              <p:tags r:id="rId26"/>
            </p:custDataLst>
          </p:nvPr>
        </p:nvSpPr>
        <p:spPr>
          <a:xfrm>
            <a:off x="8528685" y="4606290"/>
            <a:ext cx="1257935" cy="435610"/>
          </a:xfrm>
          <a:prstGeom prst="roundRect">
            <a:avLst/>
          </a:prstGeom>
        </p:spPr>
        <p:style>
          <a:lnRef idx="2">
            <a:schemeClr val="accent3"/>
          </a:lnRef>
          <a:fillRef idx="2">
            <a:schemeClr val="accent3"/>
          </a:fillRef>
          <a:effectRef idx="0">
            <a:srgbClr val="FFFFFF"/>
          </a:effectRef>
          <a:fontRef idx="minor">
            <a:schemeClr val="lt1"/>
          </a:fontRef>
        </p:style>
        <p:txBody>
          <a:bodyPr rtlCol="0" anchor="ctr"/>
          <a:p>
            <a:pPr algn="ctr"/>
            <a:r>
              <a:rPr lang="zh-CN" altLang="en-US"/>
              <a:t>黑盒测试</a:t>
            </a:r>
            <a:endParaRPr lang="zh-CN" altLang="en-US"/>
          </a:p>
        </p:txBody>
      </p:sp>
      <p:sp>
        <p:nvSpPr>
          <p:cNvPr id="28" name="圆角矩形 27"/>
          <p:cNvSpPr/>
          <p:nvPr>
            <p:custDataLst>
              <p:tags r:id="rId27"/>
            </p:custDataLst>
          </p:nvPr>
        </p:nvSpPr>
        <p:spPr>
          <a:xfrm>
            <a:off x="6960235" y="4606290"/>
            <a:ext cx="1409700" cy="461010"/>
          </a:xfrm>
          <a:prstGeom prst="roundRect">
            <a:avLst/>
          </a:prstGeom>
        </p:spPr>
        <p:style>
          <a:lnRef idx="2">
            <a:schemeClr val="accent3"/>
          </a:lnRef>
          <a:fillRef idx="2">
            <a:schemeClr val="accent3"/>
          </a:fillRef>
          <a:effectRef idx="0">
            <a:srgbClr val="FFFFFF"/>
          </a:effectRef>
          <a:fontRef idx="minor">
            <a:schemeClr val="lt1"/>
          </a:fontRef>
        </p:style>
        <p:txBody>
          <a:bodyPr rtlCol="0" anchor="ctr"/>
          <a:p>
            <a:pPr algn="ctr"/>
            <a:r>
              <a:rPr lang="zh-CN" altLang="en-US"/>
              <a:t>自动化</a:t>
            </a:r>
            <a:r>
              <a:rPr lang="zh-CN" altLang="en-US"/>
              <a:t>测试</a:t>
            </a:r>
            <a:endParaRPr lang="zh-CN" altLang="en-US"/>
          </a:p>
        </p:txBody>
      </p:sp>
      <p:sp>
        <p:nvSpPr>
          <p:cNvPr id="29" name="圆角矩形 28"/>
          <p:cNvSpPr/>
          <p:nvPr>
            <p:custDataLst>
              <p:tags r:id="rId28"/>
            </p:custDataLst>
          </p:nvPr>
        </p:nvSpPr>
        <p:spPr>
          <a:xfrm>
            <a:off x="7555865" y="3720465"/>
            <a:ext cx="1616710" cy="459105"/>
          </a:xfrm>
          <a:prstGeom prst="roundRect">
            <a:avLst/>
          </a:prstGeom>
        </p:spPr>
        <p:style>
          <a:lnRef idx="2">
            <a:schemeClr val="accent3"/>
          </a:lnRef>
          <a:fillRef idx="2">
            <a:schemeClr val="accent3"/>
          </a:fillRef>
          <a:effectRef idx="0">
            <a:srgbClr val="FFFFFF"/>
          </a:effectRef>
          <a:fontRef idx="minor">
            <a:schemeClr val="lt1"/>
          </a:fontRef>
        </p:style>
        <p:txBody>
          <a:bodyPr rtlCol="0" anchor="ctr"/>
          <a:p>
            <a:pPr algn="ctr"/>
            <a:r>
              <a:rPr lang="zh-CN" altLang="en-US">
                <a:sym typeface="+mn-ea"/>
              </a:rPr>
              <a:t>编写测试用例</a:t>
            </a:r>
            <a:endParaRPr lang="zh-CN" altLang="en-US"/>
          </a:p>
        </p:txBody>
      </p:sp>
      <p:sp>
        <p:nvSpPr>
          <p:cNvPr id="30" name="圆角矩形 29"/>
          <p:cNvSpPr/>
          <p:nvPr>
            <p:custDataLst>
              <p:tags r:id="rId29"/>
            </p:custDataLst>
          </p:nvPr>
        </p:nvSpPr>
        <p:spPr>
          <a:xfrm>
            <a:off x="9786620" y="3720465"/>
            <a:ext cx="1616710" cy="445135"/>
          </a:xfrm>
          <a:prstGeom prst="roundRect">
            <a:avLst/>
          </a:prstGeom>
        </p:spPr>
        <p:style>
          <a:lnRef idx="2">
            <a:schemeClr val="accent6"/>
          </a:lnRef>
          <a:fillRef idx="2">
            <a:schemeClr val="accent6"/>
          </a:fillRef>
          <a:effectRef idx="0">
            <a:srgbClr val="FFFFFF"/>
          </a:effectRef>
          <a:fontRef idx="minor">
            <a:schemeClr val="lt1"/>
          </a:fontRef>
        </p:style>
        <p:txBody>
          <a:bodyPr rtlCol="0" anchor="ctr"/>
          <a:p>
            <a:pPr algn="ctr"/>
            <a:r>
              <a:rPr lang="zh-CN" altLang="en-US"/>
              <a:t>持续集成</a:t>
            </a:r>
            <a:endParaRPr lang="zh-CN" altLang="en-US"/>
          </a:p>
        </p:txBody>
      </p:sp>
      <p:sp>
        <p:nvSpPr>
          <p:cNvPr id="31" name="文本框 30"/>
          <p:cNvSpPr txBox="1"/>
          <p:nvPr/>
        </p:nvSpPr>
        <p:spPr>
          <a:xfrm>
            <a:off x="792480" y="1806575"/>
            <a:ext cx="1366520" cy="368300"/>
          </a:xfrm>
          <a:prstGeom prst="rect">
            <a:avLst/>
          </a:prstGeom>
          <a:noFill/>
        </p:spPr>
        <p:txBody>
          <a:bodyPr wrap="square" rtlCol="0">
            <a:spAutoFit/>
          </a:bodyPr>
          <a:p>
            <a:r>
              <a:rPr lang="zh-CN" altLang="en-US"/>
              <a:t>项目经理</a:t>
            </a:r>
            <a:endParaRPr lang="zh-CN" altLang="en-US"/>
          </a:p>
        </p:txBody>
      </p:sp>
      <p:sp>
        <p:nvSpPr>
          <p:cNvPr id="32" name="文本框 31"/>
          <p:cNvSpPr txBox="1"/>
          <p:nvPr/>
        </p:nvSpPr>
        <p:spPr>
          <a:xfrm>
            <a:off x="2729865" y="2352040"/>
            <a:ext cx="2014855" cy="368300"/>
          </a:xfrm>
          <a:prstGeom prst="rect">
            <a:avLst/>
          </a:prstGeom>
          <a:noFill/>
        </p:spPr>
        <p:txBody>
          <a:bodyPr wrap="square" rtlCol="0">
            <a:spAutoFit/>
          </a:bodyPr>
          <a:p>
            <a:r>
              <a:rPr lang="zh-CN" altLang="en-US"/>
              <a:t>需求及设计</a:t>
            </a:r>
            <a:r>
              <a:rPr lang="zh-CN" altLang="en-US"/>
              <a:t>团队</a:t>
            </a:r>
            <a:endParaRPr lang="zh-CN" altLang="en-US"/>
          </a:p>
        </p:txBody>
      </p:sp>
      <p:sp>
        <p:nvSpPr>
          <p:cNvPr id="33" name="文本框 32"/>
          <p:cNvSpPr txBox="1"/>
          <p:nvPr/>
        </p:nvSpPr>
        <p:spPr>
          <a:xfrm>
            <a:off x="5321935" y="2352040"/>
            <a:ext cx="1212850" cy="368300"/>
          </a:xfrm>
          <a:prstGeom prst="rect">
            <a:avLst/>
          </a:prstGeom>
          <a:noFill/>
        </p:spPr>
        <p:txBody>
          <a:bodyPr wrap="square" rtlCol="0">
            <a:spAutoFit/>
          </a:bodyPr>
          <a:p>
            <a:r>
              <a:rPr lang="zh-CN" altLang="en-US"/>
              <a:t>开发团队</a:t>
            </a:r>
            <a:endParaRPr lang="zh-CN" altLang="en-US"/>
          </a:p>
        </p:txBody>
      </p:sp>
      <p:sp>
        <p:nvSpPr>
          <p:cNvPr id="34" name="文本框 33"/>
          <p:cNvSpPr txBox="1"/>
          <p:nvPr/>
        </p:nvSpPr>
        <p:spPr>
          <a:xfrm>
            <a:off x="7902575" y="2352040"/>
            <a:ext cx="1270000" cy="368300"/>
          </a:xfrm>
          <a:prstGeom prst="rect">
            <a:avLst/>
          </a:prstGeom>
          <a:noFill/>
        </p:spPr>
        <p:txBody>
          <a:bodyPr wrap="square" rtlCol="0">
            <a:spAutoFit/>
          </a:bodyPr>
          <a:p>
            <a:r>
              <a:rPr lang="zh-CN" altLang="en-US"/>
              <a:t>测试团队</a:t>
            </a:r>
            <a:endParaRPr lang="zh-CN" altLang="en-US"/>
          </a:p>
        </p:txBody>
      </p:sp>
      <p:sp>
        <p:nvSpPr>
          <p:cNvPr id="35" name="文本框 34"/>
          <p:cNvSpPr txBox="1"/>
          <p:nvPr/>
        </p:nvSpPr>
        <p:spPr>
          <a:xfrm>
            <a:off x="9954895" y="2316480"/>
            <a:ext cx="1149350" cy="380365"/>
          </a:xfrm>
          <a:prstGeom prst="rect">
            <a:avLst/>
          </a:prstGeom>
          <a:noFill/>
        </p:spPr>
        <p:txBody>
          <a:bodyPr wrap="square" rtlCol="0">
            <a:noAutofit/>
          </a:bodyPr>
          <a:p>
            <a:r>
              <a:rPr lang="zh-CN" altLang="en-US"/>
              <a:t>配置团队</a:t>
            </a:r>
            <a:endParaRPr lang="zh-CN" altLang="en-US"/>
          </a:p>
        </p:txBody>
      </p:sp>
      <p:cxnSp>
        <p:nvCxnSpPr>
          <p:cNvPr id="36" name="直接箭头连接符 35"/>
          <p:cNvCxnSpPr>
            <a:stCxn id="12" idx="2"/>
            <a:endCxn id="13" idx="0"/>
          </p:cNvCxnSpPr>
          <p:nvPr/>
        </p:nvCxnSpPr>
        <p:spPr>
          <a:xfrm>
            <a:off x="1344295" y="2603500"/>
            <a:ext cx="6350" cy="22923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37" name="直接箭头连接符 36"/>
          <p:cNvCxnSpPr>
            <a:stCxn id="13" idx="2"/>
            <a:endCxn id="14" idx="0"/>
          </p:cNvCxnSpPr>
          <p:nvPr/>
        </p:nvCxnSpPr>
        <p:spPr>
          <a:xfrm>
            <a:off x="1350645" y="3398520"/>
            <a:ext cx="635" cy="135763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38" name="直接箭头连接符 37"/>
          <p:cNvCxnSpPr>
            <a:stCxn id="14" idx="2"/>
            <a:endCxn id="15" idx="0"/>
          </p:cNvCxnSpPr>
          <p:nvPr/>
        </p:nvCxnSpPr>
        <p:spPr>
          <a:xfrm flipH="1">
            <a:off x="1344930" y="5299075"/>
            <a:ext cx="6350" cy="42735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1" name="肘形连接符 40"/>
          <p:cNvCxnSpPr>
            <a:endCxn id="25" idx="0"/>
          </p:cNvCxnSpPr>
          <p:nvPr/>
        </p:nvCxnSpPr>
        <p:spPr>
          <a:xfrm>
            <a:off x="2181225" y="2851150"/>
            <a:ext cx="8413750" cy="280035"/>
          </a:xfrm>
          <a:prstGeom prst="bentConnector2">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2" name="直接箭头连接符 41"/>
          <p:cNvCxnSpPr>
            <a:endCxn id="19" idx="0"/>
          </p:cNvCxnSpPr>
          <p:nvPr/>
        </p:nvCxnSpPr>
        <p:spPr>
          <a:xfrm flipH="1">
            <a:off x="3538220" y="2851150"/>
            <a:ext cx="5715" cy="72707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3" name="直接箭头连接符 42"/>
          <p:cNvCxnSpPr>
            <a:stCxn id="19" idx="2"/>
          </p:cNvCxnSpPr>
          <p:nvPr/>
        </p:nvCxnSpPr>
        <p:spPr>
          <a:xfrm>
            <a:off x="3538220" y="4165600"/>
            <a:ext cx="5715" cy="25590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4" name="直接箭头连接符 43"/>
          <p:cNvCxnSpPr>
            <a:stCxn id="18" idx="2"/>
            <a:endCxn id="17" idx="0"/>
          </p:cNvCxnSpPr>
          <p:nvPr/>
        </p:nvCxnSpPr>
        <p:spPr>
          <a:xfrm>
            <a:off x="3556000" y="4976495"/>
            <a:ext cx="0" cy="26733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5" name="肘形连接符 44"/>
          <p:cNvCxnSpPr>
            <a:stCxn id="17" idx="3"/>
            <a:endCxn id="23" idx="1"/>
          </p:cNvCxnSpPr>
          <p:nvPr/>
        </p:nvCxnSpPr>
        <p:spPr>
          <a:xfrm flipV="1">
            <a:off x="4364355" y="3355340"/>
            <a:ext cx="778510" cy="2166620"/>
          </a:xfrm>
          <a:prstGeom prst="bentConnector3">
            <a:avLst>
              <a:gd name="adj1" fmla="val 50000"/>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6" name="直接箭头连接符 45"/>
          <p:cNvCxnSpPr>
            <a:endCxn id="23" idx="0"/>
          </p:cNvCxnSpPr>
          <p:nvPr/>
        </p:nvCxnSpPr>
        <p:spPr>
          <a:xfrm flipH="1">
            <a:off x="5951220" y="2828290"/>
            <a:ext cx="5715" cy="30353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7" name="直接箭头连接符 46"/>
          <p:cNvCxnSpPr>
            <a:stCxn id="23" idx="2"/>
            <a:endCxn id="16" idx="0"/>
          </p:cNvCxnSpPr>
          <p:nvPr/>
        </p:nvCxnSpPr>
        <p:spPr>
          <a:xfrm>
            <a:off x="5951220" y="3578225"/>
            <a:ext cx="0" cy="14478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8" name="直接箭头连接符 47"/>
          <p:cNvCxnSpPr>
            <a:stCxn id="16" idx="2"/>
            <a:endCxn id="24" idx="0"/>
          </p:cNvCxnSpPr>
          <p:nvPr/>
        </p:nvCxnSpPr>
        <p:spPr>
          <a:xfrm>
            <a:off x="5951220" y="4178935"/>
            <a:ext cx="0" cy="14478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49" name="直接箭头连接符 48"/>
          <p:cNvCxnSpPr>
            <a:stCxn id="22" idx="2"/>
            <a:endCxn id="21" idx="0"/>
          </p:cNvCxnSpPr>
          <p:nvPr/>
        </p:nvCxnSpPr>
        <p:spPr>
          <a:xfrm>
            <a:off x="5951220" y="5680075"/>
            <a:ext cx="0" cy="21399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50" name="直接箭头连接符 49"/>
          <p:cNvCxnSpPr>
            <a:endCxn id="20" idx="0"/>
          </p:cNvCxnSpPr>
          <p:nvPr/>
        </p:nvCxnSpPr>
        <p:spPr>
          <a:xfrm flipH="1">
            <a:off x="8364220" y="2851150"/>
            <a:ext cx="5715" cy="28321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51" name="直接箭头连接符 50"/>
          <p:cNvCxnSpPr>
            <a:stCxn id="20" idx="2"/>
            <a:endCxn id="29" idx="0"/>
          </p:cNvCxnSpPr>
          <p:nvPr/>
        </p:nvCxnSpPr>
        <p:spPr>
          <a:xfrm>
            <a:off x="8364220" y="3577590"/>
            <a:ext cx="0" cy="14287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52" name="肘形连接符 51"/>
          <p:cNvCxnSpPr/>
          <p:nvPr/>
        </p:nvCxnSpPr>
        <p:spPr>
          <a:xfrm rot="16200000" flipH="1">
            <a:off x="8395335" y="3884295"/>
            <a:ext cx="26035" cy="1492885"/>
          </a:xfrm>
          <a:prstGeom prst="bentConnector3">
            <a:avLst>
              <a:gd name="adj1" fmla="val -914634"/>
            </a:avLst>
          </a:prstGeom>
          <a:ln>
            <a:headEnd type="arrow" w="med" len="med"/>
            <a:tailEnd type="arrow" w="med" len="med"/>
          </a:ln>
        </p:spPr>
        <p:style>
          <a:lnRef idx="2">
            <a:prstClr val="black"/>
          </a:lnRef>
          <a:fillRef idx="0">
            <a:srgbClr val="FFFFFF"/>
          </a:fillRef>
          <a:effectRef idx="0">
            <a:srgbClr val="FFFFFF"/>
          </a:effectRef>
          <a:fontRef idx="minor">
            <a:schemeClr val="tx1"/>
          </a:fontRef>
        </p:style>
      </p:cxnSp>
      <p:cxnSp>
        <p:nvCxnSpPr>
          <p:cNvPr id="53" name="直接连接符 52"/>
          <p:cNvCxnSpPr/>
          <p:nvPr/>
        </p:nvCxnSpPr>
        <p:spPr>
          <a:xfrm flipH="1">
            <a:off x="8357870" y="4160520"/>
            <a:ext cx="14605" cy="203200"/>
          </a:xfrm>
          <a:prstGeom prst="line">
            <a:avLst/>
          </a:prstGeom>
        </p:spPr>
        <p:style>
          <a:lnRef idx="2">
            <a:prstClr val="black"/>
          </a:lnRef>
          <a:fillRef idx="0">
            <a:srgbClr val="FFFFFF"/>
          </a:fillRef>
          <a:effectRef idx="0">
            <a:srgbClr val="FFFFFF"/>
          </a:effectRef>
          <a:fontRef idx="minor">
            <a:schemeClr val="tx1"/>
          </a:fontRef>
        </p:style>
      </p:cxnSp>
      <p:cxnSp>
        <p:nvCxnSpPr>
          <p:cNvPr id="54" name="肘形连接符 53"/>
          <p:cNvCxnSpPr>
            <a:stCxn id="28" idx="2"/>
            <a:endCxn id="27" idx="2"/>
          </p:cNvCxnSpPr>
          <p:nvPr/>
        </p:nvCxnSpPr>
        <p:spPr>
          <a:xfrm rot="5400000" flipH="1" flipV="1">
            <a:off x="8398828" y="4308158"/>
            <a:ext cx="25400" cy="1492885"/>
          </a:xfrm>
          <a:prstGeom prst="bentConnector3">
            <a:avLst>
              <a:gd name="adj1" fmla="val -936250"/>
            </a:avLst>
          </a:prstGeom>
        </p:spPr>
        <p:style>
          <a:lnRef idx="2">
            <a:prstClr val="black"/>
          </a:lnRef>
          <a:fillRef idx="0">
            <a:srgbClr val="FFFFFF"/>
          </a:fillRef>
          <a:effectRef idx="0">
            <a:srgbClr val="FFFFFF"/>
          </a:effectRef>
          <a:fontRef idx="minor">
            <a:schemeClr val="tx1"/>
          </a:fontRef>
        </p:style>
      </p:cxnSp>
      <p:cxnSp>
        <p:nvCxnSpPr>
          <p:cNvPr id="55" name="直接箭头连接符 54"/>
          <p:cNvCxnSpPr/>
          <p:nvPr/>
        </p:nvCxnSpPr>
        <p:spPr>
          <a:xfrm>
            <a:off x="8369935" y="5299075"/>
            <a:ext cx="0" cy="16129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57" name="直接连接符 56"/>
          <p:cNvCxnSpPr/>
          <p:nvPr/>
        </p:nvCxnSpPr>
        <p:spPr>
          <a:xfrm>
            <a:off x="9157970" y="4386580"/>
            <a:ext cx="1477645" cy="11430"/>
          </a:xfrm>
          <a:prstGeom prst="line">
            <a:avLst/>
          </a:prstGeom>
        </p:spPr>
        <p:style>
          <a:lnRef idx="2">
            <a:prstClr val="black"/>
          </a:lnRef>
          <a:fillRef idx="0">
            <a:srgbClr val="FFFFFF"/>
          </a:fillRef>
          <a:effectRef idx="0">
            <a:srgbClr val="FFFFFF"/>
          </a:effectRef>
          <a:fontRef idx="minor">
            <a:schemeClr val="tx1"/>
          </a:fontRef>
        </p:style>
      </p:cxnSp>
      <p:cxnSp>
        <p:nvCxnSpPr>
          <p:cNvPr id="58" name="直接连接符 57"/>
          <p:cNvCxnSpPr/>
          <p:nvPr/>
        </p:nvCxnSpPr>
        <p:spPr>
          <a:xfrm flipH="1">
            <a:off x="10586085" y="4191000"/>
            <a:ext cx="11430" cy="207010"/>
          </a:xfrm>
          <a:prstGeom prst="line">
            <a:avLst/>
          </a:prstGeom>
        </p:spPr>
        <p:style>
          <a:lnRef idx="2">
            <a:prstClr val="black"/>
          </a:lnRef>
          <a:fillRef idx="0">
            <a:srgbClr val="FFFFFF"/>
          </a:fillRef>
          <a:effectRef idx="0">
            <a:srgbClr val="FFFFFF"/>
          </a:effectRef>
          <a:fontRef idx="minor">
            <a:schemeClr val="tx1"/>
          </a:fontRef>
        </p:style>
      </p:cxnSp>
      <p:cxnSp>
        <p:nvCxnSpPr>
          <p:cNvPr id="60" name="直接箭头连接符 59"/>
          <p:cNvCxnSpPr>
            <a:stCxn id="25" idx="2"/>
            <a:endCxn id="30" idx="0"/>
          </p:cNvCxnSpPr>
          <p:nvPr/>
        </p:nvCxnSpPr>
        <p:spPr>
          <a:xfrm>
            <a:off x="10594975" y="3577590"/>
            <a:ext cx="0" cy="142875"/>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61" name="肘形连接符 60"/>
          <p:cNvCxnSpPr>
            <a:stCxn id="21" idx="3"/>
            <a:endCxn id="30" idx="3"/>
          </p:cNvCxnSpPr>
          <p:nvPr/>
        </p:nvCxnSpPr>
        <p:spPr>
          <a:xfrm flipV="1">
            <a:off x="6759575" y="3943350"/>
            <a:ext cx="4643755" cy="2245360"/>
          </a:xfrm>
          <a:prstGeom prst="bentConnector3">
            <a:avLst>
              <a:gd name="adj1" fmla="val 105128"/>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62" name="肘形连接符 61"/>
          <p:cNvCxnSpPr>
            <a:stCxn id="26" idx="1"/>
            <a:endCxn id="22" idx="3"/>
          </p:cNvCxnSpPr>
          <p:nvPr/>
        </p:nvCxnSpPr>
        <p:spPr>
          <a:xfrm rot="10800000">
            <a:off x="6758940" y="5452745"/>
            <a:ext cx="902335" cy="313690"/>
          </a:xfrm>
          <a:prstGeom prst="bentConnector3">
            <a:avLst>
              <a:gd name="adj1" fmla="val 49965"/>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64" name="直接箭头连接符 63"/>
          <p:cNvCxnSpPr>
            <a:endCxn id="19" idx="1"/>
          </p:cNvCxnSpPr>
          <p:nvPr/>
        </p:nvCxnSpPr>
        <p:spPr>
          <a:xfrm>
            <a:off x="1788795" y="3870960"/>
            <a:ext cx="941070" cy="1270"/>
          </a:xfrm>
          <a:prstGeom prst="straightConnector1">
            <a:avLst/>
          </a:prstGeom>
          <a:ln>
            <a:tailEnd type="arrow" w="med" len="med"/>
          </a:ln>
        </p:spPr>
        <p:style>
          <a:lnRef idx="2">
            <a:prstClr val="black"/>
          </a:lnRef>
          <a:fillRef idx="0">
            <a:srgbClr val="FFFFFF"/>
          </a:fillRef>
          <a:effectRef idx="0">
            <a:srgbClr val="FFFFFF"/>
          </a:effectRef>
          <a:fontRef idx="minor">
            <a:schemeClr val="tx1"/>
          </a:fontRef>
        </p:style>
      </p:cxnSp>
      <p:cxnSp>
        <p:nvCxnSpPr>
          <p:cNvPr id="65" name="直接连接符 64"/>
          <p:cNvCxnSpPr/>
          <p:nvPr/>
        </p:nvCxnSpPr>
        <p:spPr>
          <a:xfrm>
            <a:off x="1788795" y="3383280"/>
            <a:ext cx="0" cy="518160"/>
          </a:xfrm>
          <a:prstGeom prst="line">
            <a:avLst/>
          </a:prstGeom>
        </p:spPr>
        <p:style>
          <a:lnRef idx="2">
            <a:prstClr val="black"/>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产品业务开发平台多级研发库</a:t>
            </a:r>
            <a:r>
              <a:rPr lang="zh-CN" altLang="en-US" sz="3600" b="1">
                <a:solidFill>
                  <a:schemeClr val="accent1">
                    <a:lumMod val="50000"/>
                  </a:schemeClr>
                </a:solidFill>
              </a:rPr>
              <a:t>管理</a:t>
            </a:r>
            <a:endParaRPr lang="zh-CN" altLang="en-US" sz="3600" b="1">
              <a:solidFill>
                <a:schemeClr val="accent1">
                  <a:lumMod val="50000"/>
                </a:schemeClr>
              </a:solidFill>
            </a:endParaRPr>
          </a:p>
        </p:txBody>
      </p:sp>
      <p:sp>
        <p:nvSpPr>
          <p:cNvPr id="4" name="文本框 3"/>
          <p:cNvSpPr txBox="1"/>
          <p:nvPr/>
        </p:nvSpPr>
        <p:spPr>
          <a:xfrm>
            <a:off x="473075" y="1257935"/>
            <a:ext cx="11233785" cy="713740"/>
          </a:xfrm>
          <a:prstGeom prst="rect">
            <a:avLst/>
          </a:prstGeom>
          <a:noFill/>
        </p:spPr>
        <p:txBody>
          <a:bodyPr wrap="square" rtlCol="0">
            <a:noAutofit/>
          </a:bodyPr>
          <a:p>
            <a:r>
              <a:rPr lang="zh-CN" altLang="en-US"/>
              <a:t>为了满足一体化开发平台和编码中心、中国编码</a:t>
            </a:r>
            <a:r>
              <a:rPr lang="en-US" altLang="zh-CN"/>
              <a:t>APP</a:t>
            </a:r>
            <a:r>
              <a:rPr lang="zh-CN" altLang="en-US"/>
              <a:t>的不同管理诉求，构建两级代码库、镜像库以及依赖库</a:t>
            </a:r>
            <a:r>
              <a:rPr lang="zh-CN" altLang="en-US"/>
              <a:t>的协同研发机制，支持在产业单位侧部署本地仓库及本地运行环境，并提供完整的一、二级仓库的同步机制。</a:t>
            </a:r>
            <a:endParaRPr lang="zh-CN" altLang="en-US"/>
          </a:p>
        </p:txBody>
      </p:sp>
      <p:sp>
        <p:nvSpPr>
          <p:cNvPr id="5" name="矩形 4"/>
          <p:cNvSpPr/>
          <p:nvPr/>
        </p:nvSpPr>
        <p:spPr>
          <a:xfrm>
            <a:off x="878840" y="1950720"/>
            <a:ext cx="10195560" cy="1893570"/>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6" name="矩形 5"/>
          <p:cNvSpPr/>
          <p:nvPr/>
        </p:nvSpPr>
        <p:spPr>
          <a:xfrm>
            <a:off x="868045" y="3982720"/>
            <a:ext cx="4928870" cy="2494280"/>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7" name="矩形 6"/>
          <p:cNvSpPr/>
          <p:nvPr/>
        </p:nvSpPr>
        <p:spPr>
          <a:xfrm>
            <a:off x="6096635" y="3982720"/>
            <a:ext cx="4977765" cy="2493645"/>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8" name="圆柱形 7"/>
          <p:cNvSpPr/>
          <p:nvPr/>
        </p:nvSpPr>
        <p:spPr>
          <a:xfrm>
            <a:off x="1303655" y="2263140"/>
            <a:ext cx="1655445" cy="60515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一级代码库</a:t>
            </a:r>
            <a:endParaRPr lang="zh-CN" altLang="en-US" b="1"/>
          </a:p>
        </p:txBody>
      </p:sp>
      <p:sp>
        <p:nvSpPr>
          <p:cNvPr id="13" name="矩形 12"/>
          <p:cNvSpPr/>
          <p:nvPr/>
        </p:nvSpPr>
        <p:spPr>
          <a:xfrm>
            <a:off x="4584065" y="2342515"/>
            <a:ext cx="1391920" cy="433070"/>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4" name="矩形 13"/>
          <p:cNvSpPr/>
          <p:nvPr/>
        </p:nvSpPr>
        <p:spPr>
          <a:xfrm>
            <a:off x="2828925" y="5415280"/>
            <a:ext cx="1236980" cy="461010"/>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6" name="圆柱形 15"/>
          <p:cNvSpPr/>
          <p:nvPr/>
        </p:nvSpPr>
        <p:spPr>
          <a:xfrm>
            <a:off x="9518650" y="5355590"/>
            <a:ext cx="1351915" cy="55308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二级镜像库</a:t>
            </a:r>
            <a:endParaRPr lang="zh-CN" altLang="en-US" b="1"/>
          </a:p>
        </p:txBody>
      </p:sp>
      <p:sp>
        <p:nvSpPr>
          <p:cNvPr id="17" name="圆柱形 16"/>
          <p:cNvSpPr/>
          <p:nvPr/>
        </p:nvSpPr>
        <p:spPr>
          <a:xfrm>
            <a:off x="6421755" y="5356225"/>
            <a:ext cx="1384935" cy="55308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二级代码库</a:t>
            </a:r>
            <a:endParaRPr lang="zh-CN" altLang="en-US" b="1"/>
          </a:p>
        </p:txBody>
      </p:sp>
      <p:sp>
        <p:nvSpPr>
          <p:cNvPr id="19" name="矩形 18"/>
          <p:cNvSpPr/>
          <p:nvPr/>
        </p:nvSpPr>
        <p:spPr>
          <a:xfrm>
            <a:off x="8051165" y="5408295"/>
            <a:ext cx="1223010" cy="455930"/>
          </a:xfrm>
          <a:prstGeom prst="rect">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0" name="圆柱形 19"/>
          <p:cNvSpPr/>
          <p:nvPr>
            <p:custDataLst>
              <p:tags r:id="rId2"/>
            </p:custDataLst>
          </p:nvPr>
        </p:nvSpPr>
        <p:spPr>
          <a:xfrm>
            <a:off x="1231265" y="5355590"/>
            <a:ext cx="1379220" cy="553720"/>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二级代码库</a:t>
            </a:r>
            <a:endParaRPr lang="zh-CN" altLang="en-US" b="1"/>
          </a:p>
        </p:txBody>
      </p:sp>
      <p:sp>
        <p:nvSpPr>
          <p:cNvPr id="21" name="圆柱形 20"/>
          <p:cNvSpPr/>
          <p:nvPr>
            <p:custDataLst>
              <p:tags r:id="rId3"/>
            </p:custDataLst>
          </p:nvPr>
        </p:nvSpPr>
        <p:spPr>
          <a:xfrm>
            <a:off x="4284345" y="5361305"/>
            <a:ext cx="1390015" cy="54800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二级镜像库</a:t>
            </a:r>
            <a:endParaRPr lang="zh-CN" altLang="en-US" b="1"/>
          </a:p>
        </p:txBody>
      </p:sp>
      <p:sp>
        <p:nvSpPr>
          <p:cNvPr id="22" name="圆柱形 21"/>
          <p:cNvSpPr/>
          <p:nvPr>
            <p:custDataLst>
              <p:tags r:id="rId4"/>
            </p:custDataLst>
          </p:nvPr>
        </p:nvSpPr>
        <p:spPr>
          <a:xfrm>
            <a:off x="2874010" y="4341495"/>
            <a:ext cx="1353820" cy="576580"/>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二级依赖库</a:t>
            </a:r>
            <a:endParaRPr lang="zh-CN" altLang="en-US" b="1"/>
          </a:p>
        </p:txBody>
      </p:sp>
      <p:sp>
        <p:nvSpPr>
          <p:cNvPr id="23" name="圆柱形 22"/>
          <p:cNvSpPr/>
          <p:nvPr>
            <p:custDataLst>
              <p:tags r:id="rId5"/>
            </p:custDataLst>
          </p:nvPr>
        </p:nvSpPr>
        <p:spPr>
          <a:xfrm>
            <a:off x="2874010" y="2979420"/>
            <a:ext cx="1354455" cy="60515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一级依赖库</a:t>
            </a:r>
            <a:endParaRPr lang="zh-CN" altLang="en-US" b="1"/>
          </a:p>
        </p:txBody>
      </p:sp>
      <p:sp>
        <p:nvSpPr>
          <p:cNvPr id="24" name="圆柱形 23"/>
          <p:cNvSpPr/>
          <p:nvPr>
            <p:custDataLst>
              <p:tags r:id="rId6"/>
            </p:custDataLst>
          </p:nvPr>
        </p:nvSpPr>
        <p:spPr>
          <a:xfrm>
            <a:off x="7700010" y="2263140"/>
            <a:ext cx="1655445" cy="605155"/>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一级镜像库</a:t>
            </a:r>
            <a:endParaRPr lang="zh-CN" altLang="en-US" b="1"/>
          </a:p>
        </p:txBody>
      </p:sp>
      <p:sp>
        <p:nvSpPr>
          <p:cNvPr id="25" name="圆柱形 24"/>
          <p:cNvSpPr/>
          <p:nvPr>
            <p:custDataLst>
              <p:tags r:id="rId7"/>
            </p:custDataLst>
          </p:nvPr>
        </p:nvSpPr>
        <p:spPr>
          <a:xfrm>
            <a:off x="8011160" y="4314190"/>
            <a:ext cx="1344295" cy="582930"/>
          </a:xfrm>
          <a:prstGeom prst="can">
            <a:avLst/>
          </a:prstGeom>
        </p:spPr>
        <p:style>
          <a:lnRef idx="2">
            <a:schemeClr val="accent2"/>
          </a:lnRef>
          <a:fillRef idx="2">
            <a:schemeClr val="accent2"/>
          </a:fillRef>
          <a:effectRef idx="0">
            <a:srgbClr val="FFFFFF"/>
          </a:effectRef>
          <a:fontRef idx="minor">
            <a:schemeClr val="lt1"/>
          </a:fontRef>
        </p:style>
        <p:txBody>
          <a:bodyPr rtlCol="0" anchor="ctr"/>
          <a:p>
            <a:pPr algn="ctr"/>
            <a:r>
              <a:rPr lang="zh-CN" altLang="en-US" b="1"/>
              <a:t>二级依赖库</a:t>
            </a:r>
            <a:endParaRPr lang="zh-CN" altLang="en-US" b="1"/>
          </a:p>
        </p:txBody>
      </p:sp>
      <p:sp>
        <p:nvSpPr>
          <p:cNvPr id="27" name="文本框 26"/>
          <p:cNvSpPr txBox="1"/>
          <p:nvPr/>
        </p:nvSpPr>
        <p:spPr>
          <a:xfrm>
            <a:off x="4584065" y="2342515"/>
            <a:ext cx="1307465" cy="438150"/>
          </a:xfrm>
          <a:prstGeom prst="rect">
            <a:avLst/>
          </a:prstGeom>
          <a:noFill/>
        </p:spPr>
        <p:txBody>
          <a:bodyPr wrap="square" rtlCol="0">
            <a:noAutofit/>
          </a:bodyPr>
          <a:p>
            <a:r>
              <a:rPr lang="zh-CN" altLang="en-US" sz="2000">
                <a:solidFill>
                  <a:schemeClr val="accent2">
                    <a:lumMod val="75000"/>
                  </a:schemeClr>
                </a:solidFill>
              </a:rPr>
              <a:t>编译打包</a:t>
            </a:r>
            <a:endParaRPr lang="zh-CN" altLang="en-US" sz="2000">
              <a:solidFill>
                <a:schemeClr val="accent2">
                  <a:lumMod val="75000"/>
                </a:schemeClr>
              </a:solidFill>
            </a:endParaRPr>
          </a:p>
        </p:txBody>
      </p:sp>
      <p:sp>
        <p:nvSpPr>
          <p:cNvPr id="28" name="文本框 27"/>
          <p:cNvSpPr txBox="1"/>
          <p:nvPr/>
        </p:nvSpPr>
        <p:spPr>
          <a:xfrm>
            <a:off x="2874010" y="5471795"/>
            <a:ext cx="1214755" cy="425450"/>
          </a:xfrm>
          <a:prstGeom prst="rect">
            <a:avLst/>
          </a:prstGeom>
          <a:noFill/>
        </p:spPr>
        <p:txBody>
          <a:bodyPr wrap="square" rtlCol="0">
            <a:noAutofit/>
          </a:bodyPr>
          <a:p>
            <a:r>
              <a:rPr lang="zh-CN" altLang="en-US" sz="2000">
                <a:solidFill>
                  <a:schemeClr val="accent2">
                    <a:lumMod val="75000"/>
                  </a:schemeClr>
                </a:solidFill>
              </a:rPr>
              <a:t>编译打包</a:t>
            </a:r>
            <a:endParaRPr lang="zh-CN" altLang="en-US" sz="2000">
              <a:solidFill>
                <a:schemeClr val="accent2">
                  <a:lumMod val="75000"/>
                </a:schemeClr>
              </a:solidFill>
            </a:endParaRPr>
          </a:p>
        </p:txBody>
      </p:sp>
      <p:sp>
        <p:nvSpPr>
          <p:cNvPr id="29" name="文本框 28"/>
          <p:cNvSpPr txBox="1"/>
          <p:nvPr/>
        </p:nvSpPr>
        <p:spPr>
          <a:xfrm>
            <a:off x="8058150" y="5471795"/>
            <a:ext cx="1220470" cy="403860"/>
          </a:xfrm>
          <a:prstGeom prst="rect">
            <a:avLst/>
          </a:prstGeom>
          <a:noFill/>
        </p:spPr>
        <p:txBody>
          <a:bodyPr wrap="square" rtlCol="0">
            <a:noAutofit/>
          </a:bodyPr>
          <a:p>
            <a:r>
              <a:rPr lang="zh-CN" altLang="en-US" sz="2000">
                <a:solidFill>
                  <a:schemeClr val="accent2">
                    <a:lumMod val="75000"/>
                  </a:schemeClr>
                </a:solidFill>
              </a:rPr>
              <a:t>编译打包</a:t>
            </a:r>
            <a:endParaRPr lang="zh-CN" altLang="en-US" sz="2000">
              <a:solidFill>
                <a:schemeClr val="accent2">
                  <a:lumMod val="75000"/>
                </a:schemeClr>
              </a:solidFill>
            </a:endParaRPr>
          </a:p>
        </p:txBody>
      </p:sp>
      <p:cxnSp>
        <p:nvCxnSpPr>
          <p:cNvPr id="30" name="直接箭头连接符 29"/>
          <p:cNvCxnSpPr/>
          <p:nvPr/>
        </p:nvCxnSpPr>
        <p:spPr>
          <a:xfrm flipV="1">
            <a:off x="2024380" y="2821940"/>
            <a:ext cx="17780" cy="253936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1" name="直接箭头连接符 30"/>
          <p:cNvCxnSpPr/>
          <p:nvPr/>
        </p:nvCxnSpPr>
        <p:spPr>
          <a:xfrm>
            <a:off x="2943225" y="2412365"/>
            <a:ext cx="1628140" cy="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3" name="肘形连接符 32"/>
          <p:cNvCxnSpPr>
            <a:stCxn id="23" idx="1"/>
            <a:endCxn id="27" idx="1"/>
          </p:cNvCxnSpPr>
          <p:nvPr/>
        </p:nvCxnSpPr>
        <p:spPr>
          <a:xfrm rot="16200000">
            <a:off x="3858895" y="2254250"/>
            <a:ext cx="417830" cy="1032510"/>
          </a:xfrm>
          <a:prstGeom prst="bentConnector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4" name="直接箭头连接符 33"/>
          <p:cNvCxnSpPr>
            <a:stCxn id="23" idx="3"/>
            <a:endCxn id="22" idx="1"/>
          </p:cNvCxnSpPr>
          <p:nvPr/>
        </p:nvCxnSpPr>
        <p:spPr>
          <a:xfrm flipH="1">
            <a:off x="3550920" y="3584575"/>
            <a:ext cx="635" cy="7569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5" name="直接箭头连接符 34"/>
          <p:cNvCxnSpPr/>
          <p:nvPr/>
        </p:nvCxnSpPr>
        <p:spPr>
          <a:xfrm flipV="1">
            <a:off x="2620010" y="5656580"/>
            <a:ext cx="242570" cy="1143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6" name="直接箭头连接符 35"/>
          <p:cNvCxnSpPr>
            <a:endCxn id="21" idx="2"/>
          </p:cNvCxnSpPr>
          <p:nvPr/>
        </p:nvCxnSpPr>
        <p:spPr>
          <a:xfrm>
            <a:off x="4086225" y="5633720"/>
            <a:ext cx="198120" cy="19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9" name="直接箭头连接符 38"/>
          <p:cNvCxnSpPr>
            <a:stCxn id="13" idx="3"/>
            <a:endCxn id="24" idx="2"/>
          </p:cNvCxnSpPr>
          <p:nvPr/>
        </p:nvCxnSpPr>
        <p:spPr>
          <a:xfrm>
            <a:off x="5975985" y="2559050"/>
            <a:ext cx="1724025" cy="698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0" name="肘形连接符 39"/>
          <p:cNvCxnSpPr>
            <a:stCxn id="24" idx="4"/>
            <a:endCxn id="16" idx="1"/>
          </p:cNvCxnSpPr>
          <p:nvPr/>
        </p:nvCxnSpPr>
        <p:spPr>
          <a:xfrm>
            <a:off x="9355455" y="2566035"/>
            <a:ext cx="839470" cy="2789555"/>
          </a:xfrm>
          <a:prstGeom prst="bentConnector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1" name="肘形连接符 40"/>
          <p:cNvCxnSpPr>
            <a:stCxn id="23" idx="4"/>
            <a:endCxn id="25" idx="1"/>
          </p:cNvCxnSpPr>
          <p:nvPr/>
        </p:nvCxnSpPr>
        <p:spPr>
          <a:xfrm>
            <a:off x="4228465" y="3282315"/>
            <a:ext cx="4455160" cy="1031875"/>
          </a:xfrm>
          <a:prstGeom prst="bentConnector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2" name="直接箭头连接符 41"/>
          <p:cNvCxnSpPr>
            <a:stCxn id="22" idx="3"/>
          </p:cNvCxnSpPr>
          <p:nvPr/>
        </p:nvCxnSpPr>
        <p:spPr>
          <a:xfrm flipH="1">
            <a:off x="3543935" y="4918075"/>
            <a:ext cx="6985" cy="47307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3" name="直接箭头连接符 42"/>
          <p:cNvCxnSpPr>
            <a:stCxn id="25" idx="3"/>
            <a:endCxn id="29" idx="0"/>
          </p:cNvCxnSpPr>
          <p:nvPr/>
        </p:nvCxnSpPr>
        <p:spPr>
          <a:xfrm flipH="1">
            <a:off x="8668385" y="4897120"/>
            <a:ext cx="15240" cy="57467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4" name="直接箭头连接符 43"/>
          <p:cNvCxnSpPr>
            <a:stCxn id="17" idx="4"/>
          </p:cNvCxnSpPr>
          <p:nvPr/>
        </p:nvCxnSpPr>
        <p:spPr>
          <a:xfrm flipV="1">
            <a:off x="7806690" y="5622290"/>
            <a:ext cx="262890" cy="107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5" name="直接箭头连接符 44"/>
          <p:cNvCxnSpPr>
            <a:stCxn id="29" idx="3"/>
          </p:cNvCxnSpPr>
          <p:nvPr/>
        </p:nvCxnSpPr>
        <p:spPr>
          <a:xfrm flipV="1">
            <a:off x="9278620" y="5668010"/>
            <a:ext cx="245745" cy="571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6" name="文本框 45"/>
          <p:cNvSpPr txBox="1"/>
          <p:nvPr/>
        </p:nvSpPr>
        <p:spPr>
          <a:xfrm>
            <a:off x="9355455" y="1971675"/>
            <a:ext cx="1835150" cy="370840"/>
          </a:xfrm>
          <a:prstGeom prst="rect">
            <a:avLst/>
          </a:prstGeom>
          <a:noFill/>
        </p:spPr>
        <p:txBody>
          <a:bodyPr wrap="square" rtlCol="0">
            <a:noAutofit/>
          </a:bodyPr>
          <a:p>
            <a:r>
              <a:rPr lang="zh-CN" altLang="en-US"/>
              <a:t>一体化开发</a:t>
            </a:r>
            <a:r>
              <a:rPr lang="zh-CN" altLang="en-US"/>
              <a:t>平台</a:t>
            </a:r>
            <a:endParaRPr lang="zh-CN" altLang="en-US"/>
          </a:p>
        </p:txBody>
      </p:sp>
      <p:sp>
        <p:nvSpPr>
          <p:cNvPr id="47" name="文本框 46"/>
          <p:cNvSpPr txBox="1"/>
          <p:nvPr/>
        </p:nvSpPr>
        <p:spPr>
          <a:xfrm>
            <a:off x="6091555" y="4041775"/>
            <a:ext cx="1608455" cy="391160"/>
          </a:xfrm>
          <a:prstGeom prst="rect">
            <a:avLst/>
          </a:prstGeom>
          <a:noFill/>
        </p:spPr>
        <p:txBody>
          <a:bodyPr wrap="square" rtlCol="0">
            <a:noAutofit/>
          </a:bodyPr>
          <a:p>
            <a:r>
              <a:rPr lang="zh-CN" altLang="en-US"/>
              <a:t>中国编码</a:t>
            </a:r>
            <a:r>
              <a:rPr lang="en-US" altLang="zh-CN"/>
              <a:t>APP</a:t>
            </a:r>
            <a:endParaRPr lang="en-US" altLang="zh-CN"/>
          </a:p>
        </p:txBody>
      </p:sp>
      <p:sp>
        <p:nvSpPr>
          <p:cNvPr id="48" name="文本框 47"/>
          <p:cNvSpPr txBox="1"/>
          <p:nvPr/>
        </p:nvSpPr>
        <p:spPr>
          <a:xfrm>
            <a:off x="4194810" y="4039870"/>
            <a:ext cx="1781175" cy="368300"/>
          </a:xfrm>
          <a:prstGeom prst="rect">
            <a:avLst/>
          </a:prstGeom>
          <a:noFill/>
        </p:spPr>
        <p:txBody>
          <a:bodyPr wrap="square" rtlCol="0">
            <a:spAutoFit/>
          </a:bodyPr>
          <a:p>
            <a:r>
              <a:rPr lang="zh-CN" altLang="en-US"/>
              <a:t>中国</a:t>
            </a:r>
            <a:r>
              <a:rPr lang="zh-CN" altLang="en-US"/>
              <a:t>编码中心</a:t>
            </a:r>
            <a:endParaRPr lang="zh-CN" altLang="en-US"/>
          </a:p>
        </p:txBody>
      </p:sp>
      <p:sp>
        <p:nvSpPr>
          <p:cNvPr id="49" name="文本框 48"/>
          <p:cNvSpPr txBox="1"/>
          <p:nvPr/>
        </p:nvSpPr>
        <p:spPr>
          <a:xfrm>
            <a:off x="5988685" y="2196465"/>
            <a:ext cx="1616710" cy="362585"/>
          </a:xfrm>
          <a:prstGeom prst="rect">
            <a:avLst/>
          </a:prstGeom>
          <a:noFill/>
        </p:spPr>
        <p:txBody>
          <a:bodyPr wrap="square" rtlCol="0">
            <a:noAutofit/>
          </a:bodyPr>
          <a:p>
            <a:r>
              <a:rPr lang="zh-CN" altLang="en-US"/>
              <a:t>程序包（</a:t>
            </a:r>
            <a:r>
              <a:rPr lang="en-US" altLang="zh-CN"/>
              <a:t>ECS</a:t>
            </a:r>
            <a:r>
              <a:rPr lang="zh-CN" altLang="en-US"/>
              <a:t>）</a:t>
            </a:r>
            <a:endParaRPr lang="zh-CN" altLang="en-US"/>
          </a:p>
        </p:txBody>
      </p:sp>
      <p:sp>
        <p:nvSpPr>
          <p:cNvPr id="50" name="文本框 49"/>
          <p:cNvSpPr txBox="1"/>
          <p:nvPr/>
        </p:nvSpPr>
        <p:spPr>
          <a:xfrm>
            <a:off x="5988685" y="2561590"/>
            <a:ext cx="1766570" cy="417830"/>
          </a:xfrm>
          <a:prstGeom prst="rect">
            <a:avLst/>
          </a:prstGeom>
          <a:noFill/>
        </p:spPr>
        <p:txBody>
          <a:bodyPr wrap="square" rtlCol="0">
            <a:noAutofit/>
          </a:bodyPr>
          <a:p>
            <a:r>
              <a:rPr lang="zh-CN" altLang="en-US"/>
              <a:t>镜像包（</a:t>
            </a:r>
            <a:r>
              <a:rPr lang="zh-CN" altLang="en-US"/>
              <a:t>容器）</a:t>
            </a:r>
            <a:endParaRPr lang="zh-CN" altLang="en-US"/>
          </a:p>
        </p:txBody>
      </p:sp>
      <p:sp>
        <p:nvSpPr>
          <p:cNvPr id="51" name="文本框 50"/>
          <p:cNvSpPr txBox="1"/>
          <p:nvPr/>
        </p:nvSpPr>
        <p:spPr>
          <a:xfrm>
            <a:off x="2458720" y="3973195"/>
            <a:ext cx="1258570" cy="368300"/>
          </a:xfrm>
          <a:prstGeom prst="rect">
            <a:avLst/>
          </a:prstGeom>
          <a:noFill/>
        </p:spPr>
        <p:txBody>
          <a:bodyPr wrap="square" rtlCol="0">
            <a:spAutoFit/>
          </a:bodyPr>
          <a:p>
            <a:r>
              <a:rPr lang="zh-CN" altLang="en-US"/>
              <a:t>自动</a:t>
            </a:r>
            <a:r>
              <a:rPr lang="zh-CN" altLang="en-US"/>
              <a:t>下载</a:t>
            </a:r>
            <a:endParaRPr lang="zh-CN" altLang="en-US"/>
          </a:p>
        </p:txBody>
      </p:sp>
      <p:sp>
        <p:nvSpPr>
          <p:cNvPr id="52" name="文本框 51"/>
          <p:cNvSpPr txBox="1"/>
          <p:nvPr/>
        </p:nvSpPr>
        <p:spPr>
          <a:xfrm>
            <a:off x="7605395" y="3410585"/>
            <a:ext cx="1256030" cy="368300"/>
          </a:xfrm>
          <a:prstGeom prst="rect">
            <a:avLst/>
          </a:prstGeom>
          <a:noFill/>
        </p:spPr>
        <p:txBody>
          <a:bodyPr wrap="square" rtlCol="0">
            <a:spAutoFit/>
          </a:bodyPr>
          <a:p>
            <a:r>
              <a:rPr lang="zh-CN" altLang="en-US"/>
              <a:t>自动下载</a:t>
            </a:r>
            <a:endParaRPr lang="zh-CN" altLang="en-US"/>
          </a:p>
        </p:txBody>
      </p:sp>
      <p:sp>
        <p:nvSpPr>
          <p:cNvPr id="53" name="文本框 52"/>
          <p:cNvSpPr txBox="1"/>
          <p:nvPr/>
        </p:nvSpPr>
        <p:spPr>
          <a:xfrm>
            <a:off x="1654810" y="4039870"/>
            <a:ext cx="369570" cy="1183640"/>
          </a:xfrm>
          <a:prstGeom prst="rect">
            <a:avLst/>
          </a:prstGeom>
          <a:noFill/>
        </p:spPr>
        <p:txBody>
          <a:bodyPr wrap="square" rtlCol="0">
            <a:noAutofit/>
          </a:bodyPr>
          <a:p>
            <a:r>
              <a:rPr lang="zh-CN" altLang="en-US"/>
              <a:t>手工提交</a:t>
            </a:r>
            <a:endParaRPr lang="zh-CN" altLang="en-US"/>
          </a:p>
        </p:txBody>
      </p:sp>
      <p:cxnSp>
        <p:nvCxnSpPr>
          <p:cNvPr id="54" name="肘形连接符 53"/>
          <p:cNvCxnSpPr>
            <a:stCxn id="17" idx="3"/>
            <a:endCxn id="8" idx="2"/>
          </p:cNvCxnSpPr>
          <p:nvPr/>
        </p:nvCxnSpPr>
        <p:spPr>
          <a:xfrm rot="5400000" flipH="1">
            <a:off x="2537460" y="1331595"/>
            <a:ext cx="3343275" cy="5810885"/>
          </a:xfrm>
          <a:prstGeom prst="bentConnector4">
            <a:avLst>
              <a:gd name="adj1" fmla="val -7123"/>
              <a:gd name="adj2" fmla="val 104098"/>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55" name="文本框 54"/>
          <p:cNvSpPr txBox="1"/>
          <p:nvPr/>
        </p:nvSpPr>
        <p:spPr>
          <a:xfrm>
            <a:off x="10194925" y="2681605"/>
            <a:ext cx="445135" cy="902970"/>
          </a:xfrm>
          <a:prstGeom prst="rect">
            <a:avLst/>
          </a:prstGeom>
          <a:noFill/>
        </p:spPr>
        <p:txBody>
          <a:bodyPr wrap="square" rtlCol="0">
            <a:noAutofit/>
          </a:bodyPr>
          <a:p>
            <a:r>
              <a:rPr lang="zh-CN" altLang="en-US"/>
              <a:t>自动同步</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0880" y="6201410"/>
            <a:ext cx="991235" cy="50546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数据源</a:t>
            </a: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802130" y="6201410"/>
            <a:ext cx="8712200" cy="50546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0">
            <a:off x="5065395" y="6304915"/>
            <a:ext cx="2837815" cy="320675"/>
            <a:chOff x="4261" y="9651"/>
            <a:chExt cx="4506" cy="593"/>
          </a:xfrm>
        </p:grpSpPr>
        <p:sp>
          <p:nvSpPr>
            <p:cNvPr id="6" name="矩形 5"/>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 name="文本框 42"/>
            <p:cNvSpPr txBox="1"/>
            <p:nvPr/>
          </p:nvSpPr>
          <p:spPr>
            <a:xfrm>
              <a:off x="4262" y="9731"/>
              <a:ext cx="4504" cy="5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信创体系：</a:t>
              </a:r>
              <a:r>
                <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ARM</a:t>
              </a: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服务器、</a:t>
              </a:r>
              <a:r>
                <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CPU</a:t>
              </a: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OS</a:t>
              </a:r>
              <a:endPar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9" name="组合 8"/>
          <p:cNvGrpSpPr/>
          <p:nvPr/>
        </p:nvGrpSpPr>
        <p:grpSpPr>
          <a:xfrm rot="0">
            <a:off x="2026920" y="6304915"/>
            <a:ext cx="2837815" cy="320675"/>
            <a:chOff x="4261" y="9651"/>
            <a:chExt cx="4506" cy="593"/>
          </a:xfrm>
        </p:grpSpPr>
        <p:sp>
          <p:nvSpPr>
            <p:cNvPr id="10" name="矩形 9"/>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4261" y="9731"/>
              <a:ext cx="4415" cy="51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主流体系：</a:t>
              </a:r>
              <a:r>
                <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x86</a:t>
              </a: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服务器、</a:t>
              </a:r>
              <a:r>
                <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CPU</a:t>
              </a: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OS</a:t>
              </a:r>
              <a:endPar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2" name="组合 11"/>
          <p:cNvGrpSpPr/>
          <p:nvPr/>
        </p:nvGrpSpPr>
        <p:grpSpPr>
          <a:xfrm rot="0">
            <a:off x="8103870" y="6304915"/>
            <a:ext cx="2232025" cy="320675"/>
            <a:chOff x="4261" y="9651"/>
            <a:chExt cx="4506" cy="593"/>
          </a:xfrm>
        </p:grpSpPr>
        <p:sp>
          <p:nvSpPr>
            <p:cNvPr id="13" name="矩形 12"/>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5465" y="9731"/>
              <a:ext cx="2229" cy="5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网络等</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29" name="矩形 28"/>
          <p:cNvSpPr/>
          <p:nvPr/>
        </p:nvSpPr>
        <p:spPr>
          <a:xfrm>
            <a:off x="690880" y="5608955"/>
            <a:ext cx="991235" cy="50546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统一</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采集</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矩形 29"/>
          <p:cNvSpPr/>
          <p:nvPr/>
        </p:nvSpPr>
        <p:spPr>
          <a:xfrm>
            <a:off x="1802130" y="5608955"/>
            <a:ext cx="8712200" cy="50546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4" name="组合 33"/>
          <p:cNvGrpSpPr/>
          <p:nvPr/>
        </p:nvGrpSpPr>
        <p:grpSpPr>
          <a:xfrm rot="0">
            <a:off x="2026920" y="5712460"/>
            <a:ext cx="8309610" cy="320675"/>
            <a:chOff x="4261" y="9651"/>
            <a:chExt cx="4506" cy="593"/>
          </a:xfrm>
        </p:grpSpPr>
        <p:sp>
          <p:nvSpPr>
            <p:cNvPr id="35" name="矩形 34"/>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4557" y="9731"/>
              <a:ext cx="3927" cy="5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云原生操作系统</a:t>
              </a:r>
              <a:r>
                <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  TCOS</a:t>
              </a:r>
              <a:endPar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46" name="矩形 45"/>
          <p:cNvSpPr/>
          <p:nvPr/>
        </p:nvSpPr>
        <p:spPr>
          <a:xfrm>
            <a:off x="690880" y="3930650"/>
            <a:ext cx="991235" cy="15913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统一</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分布式</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数据存储</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矩形 48"/>
          <p:cNvSpPr/>
          <p:nvPr/>
        </p:nvSpPr>
        <p:spPr>
          <a:xfrm>
            <a:off x="1802130" y="3930650"/>
            <a:ext cx="8712200" cy="159131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1" name="矩形 120"/>
          <p:cNvSpPr/>
          <p:nvPr/>
        </p:nvSpPr>
        <p:spPr>
          <a:xfrm>
            <a:off x="2026285" y="5063490"/>
            <a:ext cx="8309610" cy="360045"/>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9" name="组合 168"/>
          <p:cNvGrpSpPr/>
          <p:nvPr/>
        </p:nvGrpSpPr>
        <p:grpSpPr>
          <a:xfrm>
            <a:off x="690880" y="2150110"/>
            <a:ext cx="9823450" cy="1693545"/>
            <a:chOff x="2663" y="3373"/>
            <a:chExt cx="15470" cy="2667"/>
          </a:xfrm>
        </p:grpSpPr>
        <p:sp>
          <p:nvSpPr>
            <p:cNvPr id="124" name="矩形 123"/>
            <p:cNvSpPr/>
            <p:nvPr/>
          </p:nvSpPr>
          <p:spPr>
            <a:xfrm>
              <a:off x="2663" y="3374"/>
              <a:ext cx="1561" cy="266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统一</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分布式</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计算</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5" name="矩形 124"/>
            <p:cNvSpPr/>
            <p:nvPr/>
          </p:nvSpPr>
          <p:spPr>
            <a:xfrm>
              <a:off x="4413" y="3373"/>
              <a:ext cx="13720" cy="2667"/>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6" name="组合 125"/>
            <p:cNvGrpSpPr/>
            <p:nvPr/>
          </p:nvGrpSpPr>
          <p:grpSpPr>
            <a:xfrm>
              <a:off x="4767" y="3568"/>
              <a:ext cx="13083" cy="505"/>
              <a:chOff x="4261" y="9651"/>
              <a:chExt cx="4506" cy="593"/>
            </a:xfrm>
          </p:grpSpPr>
          <p:sp>
            <p:nvSpPr>
              <p:cNvPr id="127" name="矩形 126"/>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8" name="文本框 127"/>
              <p:cNvSpPr txBox="1"/>
              <p:nvPr/>
            </p:nvSpPr>
            <p:spPr>
              <a:xfrm>
                <a:off x="4387" y="9685"/>
                <a:ext cx="4241" cy="510"/>
              </a:xfrm>
              <a:prstGeom prst="rect">
                <a:avLst/>
              </a:prstGeom>
              <a:solidFill>
                <a:srgbClr val="0186F8"/>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dirty="0" err="1">
                    <a:ln>
                      <a:noFill/>
                    </a:ln>
                    <a:solidFill>
                      <a:srgbClr val="FFFFFF"/>
                    </a:solidFill>
                    <a:effectLst/>
                    <a:uLnTx/>
                    <a:uFillTx/>
                    <a:latin typeface="Arial" panose="020B0604020202020204"/>
                    <a:ea typeface="微软雅黑" panose="020B0503020204020204" pitchFamily="34" charset="-122"/>
                    <a:cs typeface="+mn-cs"/>
                  </a:rPr>
                  <a:t>统一分布式</a:t>
                </a: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计算引擎</a:t>
                </a:r>
                <a:r>
                  <a:rPr sz="1200">
                    <a:solidFill>
                      <a:schemeClr val="bg1"/>
                    </a:solidFill>
                    <a:sym typeface="+mn-ea"/>
                  </a:rPr>
                  <a:t>（Nucleon</a:t>
                </a:r>
                <a:r>
                  <a:rPr lang="zh-CN" sz="1200">
                    <a:solidFill>
                      <a:schemeClr val="bg1"/>
                    </a:solidFill>
                    <a:sym typeface="+mn-ea"/>
                  </a:rPr>
                  <a:t>）</a:t>
                </a:r>
                <a:endParaRPr kumimoji="0" lang="zh-CN" sz="1200" b="0" i="0" u="none" strike="noStrike" kern="1200" cap="none" spc="0" normalizeH="0" baseline="0" noProof="0" dirty="0">
                  <a:ln>
                    <a:noFill/>
                  </a:ln>
                  <a:solidFill>
                    <a:schemeClr val="bg1"/>
                  </a:solidFill>
                  <a:effectLst/>
                  <a:uLnTx/>
                  <a:uFillTx/>
                  <a:latin typeface="Arial" panose="020B0604020202020204"/>
                  <a:ea typeface="微软雅黑" panose="020B0503020204020204" pitchFamily="34" charset="-122"/>
                  <a:cs typeface="+mn-cs"/>
                  <a:sym typeface="+mn-ea"/>
                </a:endParaRPr>
              </a:p>
            </p:txBody>
          </p:sp>
        </p:grpSp>
        <p:sp>
          <p:nvSpPr>
            <p:cNvPr id="133" name="矩形 132"/>
            <p:cNvSpPr/>
            <p:nvPr/>
          </p:nvSpPr>
          <p:spPr>
            <a:xfrm>
              <a:off x="4767" y="4221"/>
              <a:ext cx="13087" cy="171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64" name="矩形 163"/>
          <p:cNvSpPr/>
          <p:nvPr/>
        </p:nvSpPr>
        <p:spPr>
          <a:xfrm>
            <a:off x="690880" y="1124585"/>
            <a:ext cx="991235" cy="93853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统一</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数据操作</a:t>
            </a: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5" name="矩形 164"/>
          <p:cNvSpPr/>
          <p:nvPr/>
        </p:nvSpPr>
        <p:spPr>
          <a:xfrm>
            <a:off x="1802130" y="1123950"/>
            <a:ext cx="8712200" cy="939165"/>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66" name="组合 165"/>
          <p:cNvGrpSpPr/>
          <p:nvPr/>
        </p:nvGrpSpPr>
        <p:grpSpPr>
          <a:xfrm>
            <a:off x="2026920" y="1661160"/>
            <a:ext cx="8309610" cy="503454"/>
            <a:chOff x="4261" y="9651"/>
            <a:chExt cx="4506" cy="931"/>
          </a:xfrm>
        </p:grpSpPr>
        <p:sp>
          <p:nvSpPr>
            <p:cNvPr id="167" name="矩形 166"/>
            <p:cNvSpPr/>
            <p:nvPr/>
          </p:nvSpPr>
          <p:spPr>
            <a:xfrm>
              <a:off x="4261" y="9651"/>
              <a:ext cx="4506" cy="593"/>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8" name="文本框 167"/>
            <p:cNvSpPr txBox="1"/>
            <p:nvPr/>
          </p:nvSpPr>
          <p:spPr>
            <a:xfrm>
              <a:off x="4557" y="9731"/>
              <a:ext cx="3927" cy="85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统一接口</a:t>
              </a: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引擎</a:t>
              </a:r>
              <a:r>
                <a:rPr lang="zh-CN" sz="1200">
                  <a:solidFill>
                    <a:schemeClr val="bg1"/>
                  </a:solidFill>
                  <a:sym typeface="+mn-ea"/>
                </a:rPr>
                <a:t>（</a:t>
              </a:r>
              <a:r>
                <a:rPr lang="en-US" altLang="zh-CN" sz="1200">
                  <a:solidFill>
                    <a:schemeClr val="bg1"/>
                  </a:solidFill>
                  <a:sym typeface="+mn-ea"/>
                </a:rPr>
                <a:t>Quark</a:t>
              </a:r>
              <a:r>
                <a:rPr lang="zh-CN" altLang="en-US" sz="1200">
                  <a:solidFill>
                    <a:schemeClr val="bg1"/>
                  </a:solidFill>
                  <a:sym typeface="+mn-ea"/>
                </a:rPr>
                <a:t>）</a:t>
              </a:r>
              <a:endParaRPr lang="zh-CN" altLang="en-US" sz="12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74" name="组合 173"/>
          <p:cNvGrpSpPr/>
          <p:nvPr/>
        </p:nvGrpSpPr>
        <p:grpSpPr>
          <a:xfrm>
            <a:off x="10577195" y="1124585"/>
            <a:ext cx="471805" cy="5582920"/>
            <a:chOff x="16107" y="2167"/>
            <a:chExt cx="743" cy="8110"/>
          </a:xfrm>
        </p:grpSpPr>
        <p:sp>
          <p:nvSpPr>
            <p:cNvPr id="172" name="矩形 171"/>
            <p:cNvSpPr/>
            <p:nvPr/>
          </p:nvSpPr>
          <p:spPr>
            <a:xfrm>
              <a:off x="16107" y="2167"/>
              <a:ext cx="743" cy="811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3" name="文本框 172"/>
            <p:cNvSpPr txBox="1"/>
            <p:nvPr/>
          </p:nvSpPr>
          <p:spPr>
            <a:xfrm rot="16200000">
              <a:off x="12423" y="6005"/>
              <a:ext cx="8110" cy="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统一</a:t>
              </a: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数据管理</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75" name="组合 174"/>
          <p:cNvGrpSpPr/>
          <p:nvPr/>
        </p:nvGrpSpPr>
        <p:grpSpPr>
          <a:xfrm>
            <a:off x="11123295" y="1123950"/>
            <a:ext cx="471805" cy="5582920"/>
            <a:chOff x="16107" y="2167"/>
            <a:chExt cx="743" cy="8110"/>
          </a:xfrm>
        </p:grpSpPr>
        <p:sp>
          <p:nvSpPr>
            <p:cNvPr id="176" name="矩形 175"/>
            <p:cNvSpPr/>
            <p:nvPr/>
          </p:nvSpPr>
          <p:spPr>
            <a:xfrm>
              <a:off x="16107" y="2167"/>
              <a:ext cx="743" cy="8110"/>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7" name="文本框 176"/>
            <p:cNvSpPr txBox="1"/>
            <p:nvPr/>
          </p:nvSpPr>
          <p:spPr>
            <a:xfrm rot="16200000">
              <a:off x="12423" y="6005"/>
              <a:ext cx="8110" cy="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统一</a:t>
              </a: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多租户管理</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81" name="组合 180"/>
          <p:cNvGrpSpPr/>
          <p:nvPr/>
        </p:nvGrpSpPr>
        <p:grpSpPr>
          <a:xfrm>
            <a:off x="2025650" y="1238250"/>
            <a:ext cx="1253490" cy="320675"/>
            <a:chOff x="4261" y="9651"/>
            <a:chExt cx="1376" cy="593"/>
          </a:xfrm>
        </p:grpSpPr>
        <p:sp>
          <p:nvSpPr>
            <p:cNvPr id="182" name="矩形 181"/>
            <p:cNvSpPr/>
            <p:nvPr/>
          </p:nvSpPr>
          <p:spPr>
            <a:xfrm>
              <a:off x="4261" y="9651"/>
              <a:ext cx="1376" cy="593"/>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3" name="文本框 182"/>
            <p:cNvSpPr txBox="1"/>
            <p:nvPr/>
          </p:nvSpPr>
          <p:spPr>
            <a:xfrm>
              <a:off x="4367" y="9692"/>
              <a:ext cx="1188" cy="5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实时计算</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sp>
        <p:nvSpPr>
          <p:cNvPr id="25" name="文本框 62"/>
          <p:cNvSpPr txBox="1"/>
          <p:nvPr/>
        </p:nvSpPr>
        <p:spPr>
          <a:xfrm>
            <a:off x="4862195" y="5117465"/>
            <a:ext cx="2869565" cy="275590"/>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统一分布式数据管理系统（</a:t>
            </a:r>
            <a:r>
              <a:rPr kumimoji="0" lang="en-US" altLang="zh-CN" sz="12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TDDMS</a:t>
            </a:r>
            <a:r>
              <a:rPr kumimoji="0" lang="zh-CN" altLang="en-US" sz="12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a:t>
            </a:r>
            <a:endParaRPr kumimoji="0" lang="zh-CN" altLang="en-US" sz="12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grpSp>
        <p:nvGrpSpPr>
          <p:cNvPr id="50" name="组合 49"/>
          <p:cNvGrpSpPr/>
          <p:nvPr/>
        </p:nvGrpSpPr>
        <p:grpSpPr>
          <a:xfrm>
            <a:off x="3811905" y="2805430"/>
            <a:ext cx="798830" cy="851535"/>
            <a:chOff x="7018" y="4418"/>
            <a:chExt cx="1258" cy="1341"/>
          </a:xfrm>
        </p:grpSpPr>
        <p:sp>
          <p:nvSpPr>
            <p:cNvPr id="21" name="文本框 58"/>
            <p:cNvSpPr txBox="1"/>
            <p:nvPr/>
          </p:nvSpPr>
          <p:spPr>
            <a:xfrm>
              <a:off x="7035" y="4902"/>
              <a:ext cx="1225" cy="580"/>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分布式分析型数据库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15" name="文本框 67"/>
            <p:cNvSpPr txBox="1"/>
            <p:nvPr/>
          </p:nvSpPr>
          <p:spPr>
            <a:xfrm>
              <a:off x="7018" y="5421"/>
              <a:ext cx="1259" cy="339"/>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ArgoDB</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60" name="图片 140" descr="ArgoDB-LOGO"/>
            <p:cNvPicPr>
              <a:picLocks noChangeAspect="1"/>
            </p:cNvPicPr>
            <p:nvPr/>
          </p:nvPicPr>
          <p:blipFill>
            <a:blip r:embed="rId1">
              <a:duotone>
                <a:prstClr val="black"/>
                <a:schemeClr val="accent3">
                  <a:tint val="45000"/>
                  <a:satMod val="400000"/>
                </a:schemeClr>
              </a:duotone>
            </a:blip>
            <a:stretch>
              <a:fillRect/>
            </a:stretch>
          </p:blipFill>
          <p:spPr>
            <a:xfrm>
              <a:off x="7452" y="4418"/>
              <a:ext cx="401" cy="412"/>
            </a:xfrm>
            <a:prstGeom prst="rect">
              <a:avLst/>
            </a:prstGeom>
          </p:spPr>
        </p:pic>
      </p:grpSp>
      <p:grpSp>
        <p:nvGrpSpPr>
          <p:cNvPr id="59" name="组合 58"/>
          <p:cNvGrpSpPr/>
          <p:nvPr/>
        </p:nvGrpSpPr>
        <p:grpSpPr>
          <a:xfrm>
            <a:off x="6631305" y="2733040"/>
            <a:ext cx="825500" cy="923925"/>
            <a:chOff x="10966" y="4304"/>
            <a:chExt cx="1300" cy="1455"/>
          </a:xfrm>
        </p:grpSpPr>
        <p:sp>
          <p:nvSpPr>
            <p:cNvPr id="37" name="文本框 72"/>
            <p:cNvSpPr txBox="1"/>
            <p:nvPr/>
          </p:nvSpPr>
          <p:spPr>
            <a:xfrm>
              <a:off x="10966" y="5421"/>
              <a:ext cx="1301" cy="339"/>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err="1">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Spacture</a:t>
              </a:r>
              <a:endParaRPr kumimoji="0" lang="en-US" altLang="zh-CN" sz="800" b="1" i="0" u="none" strike="noStrike" kern="1200" cap="none" spc="0" normalizeH="0" baseline="0" noProof="0" dirty="0" err="1">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sp>
          <p:nvSpPr>
            <p:cNvPr id="38" name="文本框 81"/>
            <p:cNvSpPr txBox="1"/>
            <p:nvPr/>
          </p:nvSpPr>
          <p:spPr>
            <a:xfrm>
              <a:off x="11024" y="5011"/>
              <a:ext cx="1166" cy="364"/>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时空数据库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pic>
          <p:nvPicPr>
            <p:cNvPr id="61" name="图片 155" descr="图片包含 图标&#10;&#10;描述已自动生成"/>
            <p:cNvPicPr>
              <a:picLocks noChangeAspect="1"/>
            </p:cNvPicPr>
            <p:nvPr/>
          </p:nvPicPr>
          <p:blipFill>
            <a:blip r:embed="rId2" cstate="print">
              <a:duotone>
                <a:prstClr val="black"/>
                <a:schemeClr val="accent3">
                  <a:tint val="45000"/>
                  <a:satMod val="400000"/>
                </a:schemeClr>
              </a:duotone>
            </a:blip>
            <a:stretch>
              <a:fillRect/>
            </a:stretch>
          </p:blipFill>
          <p:spPr>
            <a:xfrm>
              <a:off x="11223" y="4304"/>
              <a:ext cx="727" cy="727"/>
            </a:xfrm>
            <a:prstGeom prst="rect">
              <a:avLst/>
            </a:prstGeom>
          </p:spPr>
        </p:pic>
      </p:grpSp>
      <p:grpSp>
        <p:nvGrpSpPr>
          <p:cNvPr id="67" name="组合 66"/>
          <p:cNvGrpSpPr/>
          <p:nvPr/>
        </p:nvGrpSpPr>
        <p:grpSpPr>
          <a:xfrm>
            <a:off x="9465945" y="2859405"/>
            <a:ext cx="840740" cy="796925"/>
            <a:chOff x="14905" y="4503"/>
            <a:chExt cx="1324" cy="1255"/>
          </a:xfrm>
        </p:grpSpPr>
        <p:sp>
          <p:nvSpPr>
            <p:cNvPr id="23" name="文本框 60"/>
            <p:cNvSpPr txBox="1"/>
            <p:nvPr/>
          </p:nvSpPr>
          <p:spPr>
            <a:xfrm>
              <a:off x="15044" y="5011"/>
              <a:ext cx="1046" cy="364"/>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事件存储库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32" name="文本框 69"/>
            <p:cNvSpPr txBox="1"/>
            <p:nvPr/>
          </p:nvSpPr>
          <p:spPr>
            <a:xfrm>
              <a:off x="14905" y="5422"/>
              <a:ext cx="1324" cy="337"/>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Event Store</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62" name="图片 153" descr="17373cde0e11e730e18856aed71ad56"/>
            <p:cNvPicPr>
              <a:picLocks noChangeAspect="1"/>
            </p:cNvPicPr>
            <p:nvPr/>
          </p:nvPicPr>
          <p:blipFill>
            <a:blip r:embed="rId3">
              <a:duotone>
                <a:prstClr val="black"/>
                <a:schemeClr val="accent3">
                  <a:tint val="45000"/>
                  <a:satMod val="400000"/>
                </a:schemeClr>
              </a:duotone>
            </a:blip>
            <a:stretch>
              <a:fillRect/>
            </a:stretch>
          </p:blipFill>
          <p:spPr>
            <a:xfrm>
              <a:off x="15410" y="4503"/>
              <a:ext cx="447" cy="416"/>
            </a:xfrm>
            <a:prstGeom prst="rect">
              <a:avLst/>
            </a:prstGeom>
          </p:spPr>
        </p:pic>
      </p:grpSp>
      <p:pic>
        <p:nvPicPr>
          <p:cNvPr id="66" name="图片 12" descr="3"/>
          <p:cNvPicPr>
            <a:picLocks noChangeAspect="1"/>
          </p:cNvPicPr>
          <p:nvPr/>
        </p:nvPicPr>
        <p:blipFill>
          <a:blip r:embed="rId4">
            <a:biLevel thresh="50000"/>
          </a:blip>
          <a:stretch>
            <a:fillRect/>
          </a:stretch>
        </p:blipFill>
        <p:spPr>
          <a:xfrm>
            <a:off x="4810125" y="5141535"/>
            <a:ext cx="204470" cy="204470"/>
          </a:xfrm>
          <a:prstGeom prst="rect">
            <a:avLst/>
          </a:prstGeom>
        </p:spPr>
      </p:pic>
      <p:grpSp>
        <p:nvGrpSpPr>
          <p:cNvPr id="2" name="组合 1"/>
          <p:cNvGrpSpPr/>
          <p:nvPr/>
        </p:nvGrpSpPr>
        <p:grpSpPr>
          <a:xfrm>
            <a:off x="1967865" y="2822575"/>
            <a:ext cx="755650" cy="834390"/>
            <a:chOff x="3099" y="4445"/>
            <a:chExt cx="1190" cy="1314"/>
          </a:xfrm>
        </p:grpSpPr>
        <p:sp>
          <p:nvSpPr>
            <p:cNvPr id="24" name="文本框 61"/>
            <p:cNvSpPr txBox="1"/>
            <p:nvPr/>
          </p:nvSpPr>
          <p:spPr>
            <a:xfrm>
              <a:off x="3125" y="5011"/>
              <a:ext cx="1165" cy="364"/>
            </a:xfrm>
            <a:prstGeom prst="rect">
              <a:avLst/>
            </a:prstGeom>
            <a:noFill/>
          </p:spPr>
          <p:txBody>
            <a:bodyPr wrap="square" lIns="36000" rIns="36000" rtlCol="0">
              <a:spAutoFit/>
            </a:bodyPr>
            <a:lstStyle>
              <a:defPPr>
                <a:defRPr lang="zh-CN"/>
              </a:defPPr>
              <a:lvl1pPr algn="ctr">
                <a:defRPr sz="1000" b="1">
                  <a:solidFill>
                    <a:srgbClr val="FFFFFF"/>
                  </a:solidFill>
                  <a:latin typeface="思源黑体 CN Bold" panose="020B0800000000000000" charset="-122"/>
                  <a:ea typeface="思源黑体 CN Bold" panose="020B0800000000000000" charset="-122"/>
                </a:defRPr>
              </a:lvl1p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搜索引擎</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33" name="文本框 70"/>
            <p:cNvSpPr txBox="1"/>
            <p:nvPr/>
          </p:nvSpPr>
          <p:spPr>
            <a:xfrm>
              <a:off x="3099" y="5421"/>
              <a:ext cx="1191" cy="339"/>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Scope</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65" name="图片 8" descr="2"/>
            <p:cNvPicPr>
              <a:picLocks noChangeAspect="1"/>
            </p:cNvPicPr>
            <p:nvPr/>
          </p:nvPicPr>
          <p:blipFill>
            <a:blip r:embed="rId5">
              <a:biLevel thresh="50000"/>
            </a:blip>
            <a:stretch>
              <a:fillRect/>
            </a:stretch>
          </p:blipFill>
          <p:spPr>
            <a:xfrm>
              <a:off x="3559" y="4445"/>
              <a:ext cx="349" cy="336"/>
            </a:xfrm>
            <a:prstGeom prst="rect">
              <a:avLst/>
            </a:prstGeom>
          </p:spPr>
        </p:pic>
      </p:grpSp>
      <p:grpSp>
        <p:nvGrpSpPr>
          <p:cNvPr id="51" name="组合 50"/>
          <p:cNvGrpSpPr/>
          <p:nvPr/>
        </p:nvGrpSpPr>
        <p:grpSpPr>
          <a:xfrm>
            <a:off x="2903855" y="2811780"/>
            <a:ext cx="727710" cy="845185"/>
            <a:chOff x="5757" y="4428"/>
            <a:chExt cx="1146" cy="1331"/>
          </a:xfrm>
        </p:grpSpPr>
        <p:sp>
          <p:nvSpPr>
            <p:cNvPr id="17" name="文本框 54"/>
            <p:cNvSpPr txBox="1"/>
            <p:nvPr/>
          </p:nvSpPr>
          <p:spPr>
            <a:xfrm>
              <a:off x="5757" y="4902"/>
              <a:ext cx="1147" cy="582"/>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关系型</a:t>
              </a:r>
              <a:endParaRPr kumimoji="0" lang="en-US" altLang="zh-CN"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分析引擎</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26" name="文本框 63"/>
            <p:cNvSpPr txBox="1"/>
            <p:nvPr/>
          </p:nvSpPr>
          <p:spPr>
            <a:xfrm>
              <a:off x="5831" y="5421"/>
              <a:ext cx="1059" cy="339"/>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Inceptor</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68" name="图片 46" descr="5"/>
            <p:cNvPicPr>
              <a:picLocks noChangeAspect="1"/>
            </p:cNvPicPr>
            <p:nvPr/>
          </p:nvPicPr>
          <p:blipFill>
            <a:blip r:embed="rId6">
              <a:biLevel thresh="50000"/>
            </a:blip>
            <a:stretch>
              <a:fillRect/>
            </a:stretch>
          </p:blipFill>
          <p:spPr>
            <a:xfrm>
              <a:off x="6203" y="4428"/>
              <a:ext cx="256" cy="420"/>
            </a:xfrm>
            <a:prstGeom prst="rect">
              <a:avLst/>
            </a:prstGeom>
          </p:spPr>
        </p:pic>
      </p:grpSp>
      <p:grpSp>
        <p:nvGrpSpPr>
          <p:cNvPr id="64" name="组合 63"/>
          <p:cNvGrpSpPr/>
          <p:nvPr/>
        </p:nvGrpSpPr>
        <p:grpSpPr>
          <a:xfrm>
            <a:off x="8609965" y="2874010"/>
            <a:ext cx="675640" cy="782955"/>
            <a:chOff x="13716" y="4526"/>
            <a:chExt cx="1064" cy="1233"/>
          </a:xfrm>
        </p:grpSpPr>
        <p:sp>
          <p:nvSpPr>
            <p:cNvPr id="22" name="文本框 59"/>
            <p:cNvSpPr txBox="1"/>
            <p:nvPr/>
          </p:nvSpPr>
          <p:spPr>
            <a:xfrm>
              <a:off x="13726" y="4902"/>
              <a:ext cx="1046" cy="582"/>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实时</a:t>
              </a:r>
              <a:endParaRPr kumimoji="0" lang="en-US" altLang="zh-CN"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流计算引擎</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31" name="文本框 68"/>
            <p:cNvSpPr txBox="1"/>
            <p:nvPr/>
          </p:nvSpPr>
          <p:spPr>
            <a:xfrm>
              <a:off x="13716" y="5421"/>
              <a:ext cx="1065" cy="339"/>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Slipstream</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69" name="图片 48" descr="6"/>
            <p:cNvPicPr>
              <a:picLocks noChangeAspect="1"/>
            </p:cNvPicPr>
            <p:nvPr/>
          </p:nvPicPr>
          <p:blipFill>
            <a:blip r:embed="rId7">
              <a:biLevel thresh="50000"/>
            </a:blip>
            <a:stretch>
              <a:fillRect/>
            </a:stretch>
          </p:blipFill>
          <p:spPr>
            <a:xfrm>
              <a:off x="14103" y="4526"/>
              <a:ext cx="317" cy="276"/>
            </a:xfrm>
            <a:prstGeom prst="rect">
              <a:avLst/>
            </a:prstGeom>
          </p:spPr>
        </p:pic>
      </p:grpSp>
      <p:grpSp>
        <p:nvGrpSpPr>
          <p:cNvPr id="58" name="组合 57"/>
          <p:cNvGrpSpPr/>
          <p:nvPr/>
        </p:nvGrpSpPr>
        <p:grpSpPr>
          <a:xfrm>
            <a:off x="5719445" y="2853055"/>
            <a:ext cx="731520" cy="803910"/>
            <a:chOff x="9712" y="4493"/>
            <a:chExt cx="1152" cy="1266"/>
          </a:xfrm>
        </p:grpSpPr>
        <p:sp>
          <p:nvSpPr>
            <p:cNvPr id="20" name="文本框 57"/>
            <p:cNvSpPr txBox="1"/>
            <p:nvPr/>
          </p:nvSpPr>
          <p:spPr>
            <a:xfrm>
              <a:off x="9772" y="5011"/>
              <a:ext cx="1032" cy="364"/>
            </a:xfrm>
            <a:prstGeom prst="rect">
              <a:avLst/>
            </a:prstGeom>
            <a:noFill/>
          </p:spPr>
          <p:txBody>
            <a:bodyPr wrap="square" lIns="36000" rIns="36000" rtlCol="0">
              <a:spAutoFit/>
            </a:bodyPr>
            <a:lstStyle>
              <a:defPPr>
                <a:defRPr lang="zh-CN"/>
              </a:defPPr>
              <a:lvl1pPr algn="ctr">
                <a:defRPr sz="1000" b="1">
                  <a:solidFill>
                    <a:srgbClr val="265BA7"/>
                  </a:solidFill>
                  <a:latin typeface="思源黑体 CN Bold" panose="020B0800000000000000" charset="-122"/>
                  <a:ea typeface="思源黑体 CN Bold" panose="020B0800000000000000" charset="-122"/>
                </a:defRPr>
              </a:lvl1p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图数据库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7" name="文本框 66"/>
            <p:cNvSpPr txBox="1"/>
            <p:nvPr/>
          </p:nvSpPr>
          <p:spPr>
            <a:xfrm>
              <a:off x="9712" y="5421"/>
              <a:ext cx="1152" cy="339"/>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StellarDB</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71" name="图片 53" descr="8"/>
            <p:cNvPicPr>
              <a:picLocks noChangeAspect="1"/>
            </p:cNvPicPr>
            <p:nvPr/>
          </p:nvPicPr>
          <p:blipFill>
            <a:blip r:embed="rId8">
              <a:biLevel thresh="50000"/>
            </a:blip>
            <a:stretch>
              <a:fillRect/>
            </a:stretch>
          </p:blipFill>
          <p:spPr>
            <a:xfrm>
              <a:off x="10065" y="4493"/>
              <a:ext cx="447" cy="337"/>
            </a:xfrm>
            <a:prstGeom prst="rect">
              <a:avLst/>
            </a:prstGeom>
          </p:spPr>
        </p:pic>
      </p:grpSp>
      <p:grpSp>
        <p:nvGrpSpPr>
          <p:cNvPr id="57" name="组合 56"/>
          <p:cNvGrpSpPr/>
          <p:nvPr/>
        </p:nvGrpSpPr>
        <p:grpSpPr>
          <a:xfrm>
            <a:off x="4791075" y="2840355"/>
            <a:ext cx="748030" cy="816610"/>
            <a:chOff x="8377" y="4473"/>
            <a:chExt cx="1178" cy="1286"/>
          </a:xfrm>
        </p:grpSpPr>
        <p:sp>
          <p:nvSpPr>
            <p:cNvPr id="18" name="文本框 55"/>
            <p:cNvSpPr txBox="1"/>
            <p:nvPr/>
          </p:nvSpPr>
          <p:spPr>
            <a:xfrm>
              <a:off x="8377" y="5011"/>
              <a:ext cx="1178" cy="364"/>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宽表数据库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27" name="文本框 64"/>
            <p:cNvSpPr txBox="1"/>
            <p:nvPr/>
          </p:nvSpPr>
          <p:spPr>
            <a:xfrm>
              <a:off x="8384" y="5421"/>
              <a:ext cx="1164" cy="339"/>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Hyperbase</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72" name="图片 73" descr="9"/>
            <p:cNvPicPr>
              <a:picLocks noChangeAspect="1"/>
            </p:cNvPicPr>
            <p:nvPr/>
          </p:nvPicPr>
          <p:blipFill>
            <a:blip r:embed="rId9">
              <a:biLevel thresh="50000"/>
            </a:blip>
            <a:stretch>
              <a:fillRect/>
            </a:stretch>
          </p:blipFill>
          <p:spPr>
            <a:xfrm>
              <a:off x="8795" y="4473"/>
              <a:ext cx="343" cy="389"/>
            </a:xfrm>
            <a:prstGeom prst="rect">
              <a:avLst/>
            </a:prstGeom>
          </p:spPr>
        </p:pic>
      </p:grpSp>
      <p:grpSp>
        <p:nvGrpSpPr>
          <p:cNvPr id="63" name="组合 62"/>
          <p:cNvGrpSpPr/>
          <p:nvPr/>
        </p:nvGrpSpPr>
        <p:grpSpPr>
          <a:xfrm>
            <a:off x="7637145" y="2719705"/>
            <a:ext cx="792480" cy="937260"/>
            <a:chOff x="12300" y="4283"/>
            <a:chExt cx="1248" cy="1476"/>
          </a:xfrm>
        </p:grpSpPr>
        <p:sp>
          <p:nvSpPr>
            <p:cNvPr id="19" name="文本框 56"/>
            <p:cNvSpPr txBox="1"/>
            <p:nvPr/>
          </p:nvSpPr>
          <p:spPr>
            <a:xfrm>
              <a:off x="12300" y="4902"/>
              <a:ext cx="1248" cy="580"/>
            </a:xfrm>
            <a:prstGeom prst="rect">
              <a:avLst/>
            </a:prstGeom>
            <a:noFill/>
          </p:spPr>
          <p:txBody>
            <a:bodyPr wrap="square" lIns="36000" rIns="36000"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rPr>
                <a:t>分布式交易型数据库</a:t>
              </a:r>
              <a:endParaRPr kumimoji="0" lang="zh-CN" altLang="en-US" sz="9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n-cs"/>
                <a:sym typeface="Calibri" panose="020F0502020204030204" charset="0"/>
              </a:endParaRPr>
            </a:p>
          </p:txBody>
        </p:sp>
        <p:sp>
          <p:nvSpPr>
            <p:cNvPr id="28" name="文本框 65"/>
            <p:cNvSpPr txBox="1"/>
            <p:nvPr/>
          </p:nvSpPr>
          <p:spPr>
            <a:xfrm>
              <a:off x="12453" y="5421"/>
              <a:ext cx="1014" cy="339"/>
            </a:xfrm>
            <a:prstGeom prst="rect">
              <a:avLst/>
            </a:prstGeom>
            <a:noFill/>
          </p:spPr>
          <p:txBody>
            <a:bodyPr wrap="square" rtlCol="0">
              <a:spAutoFit/>
            </a:bodyPr>
            <a:lstStyle/>
            <a:p>
              <a:pPr marL="0" marR="0" lvl="0" indent="0" algn="ctr" defTabSz="937260" rtl="0" eaLnBrk="1" fontAlgn="auto" latinLnBrk="0" hangingPunct="1">
                <a:lnSpc>
                  <a:spcPct val="100000"/>
                </a:lnSpc>
                <a:spcBef>
                  <a:spcPts val="0"/>
                </a:spcBef>
                <a:spcAft>
                  <a:spcPts val="0"/>
                </a:spcAft>
                <a:buClrTx/>
                <a:buSzTx/>
                <a:buFontTx/>
                <a:buNone/>
                <a:defRPr/>
              </a:pPr>
              <a:r>
                <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rPr>
                <a:t>KunDB</a:t>
              </a:r>
              <a:endParaRPr kumimoji="0" lang="en-US" altLang="zh-CN" sz="800" b="1" i="0" u="none" strike="noStrike" kern="1200" cap="none" spc="0" normalizeH="0" baseline="0" noProof="0" dirty="0">
                <a:ln>
                  <a:noFill/>
                </a:ln>
                <a:solidFill>
                  <a:srgbClr val="FFFFFF"/>
                </a:solidFill>
                <a:effectLst/>
                <a:uLnTx/>
                <a:uFillTx/>
                <a:latin typeface="Calibri" panose="020F0502020204030204" charset="0"/>
                <a:ea typeface="微软雅黑" panose="020B0503020204020204" pitchFamily="34" charset="-122"/>
                <a:cs typeface="Microsoft Sans Serif" panose="020B0604020202020204" charset="0"/>
                <a:sym typeface="Calibri" panose="020F0502020204030204" charset="0"/>
              </a:endParaRPr>
            </a:p>
          </p:txBody>
        </p:sp>
        <p:pic>
          <p:nvPicPr>
            <p:cNvPr id="73" name="图片 36" descr="徽标&#10;&#10;描述已自动生成"/>
            <p:cNvPicPr>
              <a:picLocks noChangeAspect="1"/>
            </p:cNvPicPr>
            <p:nvPr/>
          </p:nvPicPr>
          <p:blipFill rotWithShape="1">
            <a:blip r:embed="rId10"/>
            <a:srcRect b="29325"/>
            <a:stretch>
              <a:fillRect/>
            </a:stretch>
          </p:blipFill>
          <p:spPr>
            <a:xfrm>
              <a:off x="12374" y="4283"/>
              <a:ext cx="1023" cy="724"/>
            </a:xfrm>
            <a:prstGeom prst="rect">
              <a:avLst/>
            </a:prstGeom>
          </p:spPr>
        </p:pic>
      </p:grpSp>
      <p:sp>
        <p:nvSpPr>
          <p:cNvPr id="40" name="矩形 39"/>
          <p:cNvSpPr/>
          <p:nvPr/>
        </p:nvSpPr>
        <p:spPr>
          <a:xfrm>
            <a:off x="3497580" y="1238250"/>
            <a:ext cx="1253243" cy="320675"/>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40"/>
          <p:cNvSpPr txBox="1"/>
          <p:nvPr/>
        </p:nvSpPr>
        <p:spPr>
          <a:xfrm>
            <a:off x="3594123" y="1260421"/>
            <a:ext cx="1082015"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图计算</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42" name="矩形 41"/>
          <p:cNvSpPr/>
          <p:nvPr/>
        </p:nvSpPr>
        <p:spPr>
          <a:xfrm>
            <a:off x="4988560" y="1238885"/>
            <a:ext cx="1253243" cy="320675"/>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43"/>
          <p:cNvSpPr txBox="1"/>
          <p:nvPr/>
        </p:nvSpPr>
        <p:spPr>
          <a:xfrm>
            <a:off x="4940434" y="1260421"/>
            <a:ext cx="1311552"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NoSQL</a:t>
            </a: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查询分析</a:t>
            </a:r>
            <a:endPar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45" name="矩形 44"/>
          <p:cNvSpPr/>
          <p:nvPr/>
        </p:nvSpPr>
        <p:spPr>
          <a:xfrm>
            <a:off x="6463030" y="1239520"/>
            <a:ext cx="1253243" cy="320675"/>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文本框 46"/>
          <p:cNvSpPr txBox="1"/>
          <p:nvPr/>
        </p:nvSpPr>
        <p:spPr>
          <a:xfrm>
            <a:off x="6354087" y="1269703"/>
            <a:ext cx="1343025"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视频图片分析</a:t>
            </a:r>
            <a:endPar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sp>
        <p:nvSpPr>
          <p:cNvPr id="48" name="矩形 47"/>
          <p:cNvSpPr/>
          <p:nvPr/>
        </p:nvSpPr>
        <p:spPr>
          <a:xfrm>
            <a:off x="7978140" y="1240155"/>
            <a:ext cx="1253243" cy="320675"/>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文本框 52"/>
          <p:cNvSpPr txBox="1"/>
          <p:nvPr/>
        </p:nvSpPr>
        <p:spPr>
          <a:xfrm>
            <a:off x="8074683" y="1262326"/>
            <a:ext cx="1082015"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数据探查</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sp>
        <p:nvSpPr>
          <p:cNvPr id="55" name="矩形 54"/>
          <p:cNvSpPr/>
          <p:nvPr/>
        </p:nvSpPr>
        <p:spPr>
          <a:xfrm>
            <a:off x="9380220" y="1238885"/>
            <a:ext cx="962025" cy="320675"/>
          </a:xfrm>
          <a:prstGeom prst="rect">
            <a:avLst/>
          </a:prstGeom>
          <a:solidFill>
            <a:srgbClr val="0186F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nvSpPr>
        <p:spPr>
          <a:xfrm>
            <a:off x="9476740" y="1261110"/>
            <a:ext cx="829945" cy="2755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 ...</a:t>
            </a:r>
            <a:endParaRPr kumimoji="0" lang="en-US" altLang="zh-CN"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nvGrpSpPr>
          <p:cNvPr id="70" name="组合 69"/>
          <p:cNvGrpSpPr/>
          <p:nvPr/>
        </p:nvGrpSpPr>
        <p:grpSpPr>
          <a:xfrm>
            <a:off x="2026285" y="4102100"/>
            <a:ext cx="8315960" cy="878840"/>
            <a:chOff x="3191" y="6460"/>
            <a:chExt cx="14536" cy="1384"/>
          </a:xfrm>
        </p:grpSpPr>
        <p:grpSp>
          <p:nvGrpSpPr>
            <p:cNvPr id="87" name="组合 86"/>
            <p:cNvGrpSpPr/>
            <p:nvPr/>
          </p:nvGrpSpPr>
          <p:grpSpPr>
            <a:xfrm>
              <a:off x="3191" y="6460"/>
              <a:ext cx="1404" cy="1385"/>
              <a:chOff x="4769" y="7236"/>
              <a:chExt cx="1415" cy="907"/>
            </a:xfrm>
          </p:grpSpPr>
          <p:sp>
            <p:nvSpPr>
              <p:cNvPr id="54" name="矩形 53"/>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 name="文本框 84"/>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行列存储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88" name="组合 87"/>
            <p:cNvGrpSpPr/>
            <p:nvPr/>
          </p:nvGrpSpPr>
          <p:grpSpPr>
            <a:xfrm>
              <a:off x="4649" y="6460"/>
              <a:ext cx="1404" cy="1385"/>
              <a:chOff x="4769" y="7236"/>
              <a:chExt cx="1415" cy="907"/>
            </a:xfrm>
          </p:grpSpPr>
          <p:sp>
            <p:nvSpPr>
              <p:cNvPr id="89" name="矩形 88"/>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 name="文本框 89"/>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宽表存储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92" name="组合 91"/>
            <p:cNvGrpSpPr/>
            <p:nvPr/>
          </p:nvGrpSpPr>
          <p:grpSpPr>
            <a:xfrm>
              <a:off x="6107" y="6460"/>
              <a:ext cx="1404" cy="1385"/>
              <a:chOff x="4769" y="7236"/>
              <a:chExt cx="1415" cy="907"/>
            </a:xfrm>
          </p:grpSpPr>
          <p:sp>
            <p:nvSpPr>
              <p:cNvPr id="93" name="矩形 92"/>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4" name="文本框 93"/>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对象存储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96" name="组合 95"/>
            <p:cNvGrpSpPr/>
            <p:nvPr/>
          </p:nvGrpSpPr>
          <p:grpSpPr>
            <a:xfrm>
              <a:off x="7565" y="6460"/>
              <a:ext cx="1404" cy="1385"/>
              <a:chOff x="4769" y="7236"/>
              <a:chExt cx="1415" cy="907"/>
            </a:xfrm>
          </p:grpSpPr>
          <p:sp>
            <p:nvSpPr>
              <p:cNvPr id="97" name="矩形 96"/>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8" name="文本框 97"/>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时序存储</a:t>
                </a:r>
                <a:endPar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00" name="组合 99"/>
            <p:cNvGrpSpPr/>
            <p:nvPr/>
          </p:nvGrpSpPr>
          <p:grpSpPr>
            <a:xfrm>
              <a:off x="9023" y="6460"/>
              <a:ext cx="1404" cy="1385"/>
              <a:chOff x="4769" y="7236"/>
              <a:chExt cx="1415" cy="907"/>
            </a:xfrm>
          </p:grpSpPr>
          <p:sp>
            <p:nvSpPr>
              <p:cNvPr id="101" name="矩形 100"/>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 name="文本框 101"/>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rPr>
                  <a:t>事件存储</a:t>
                </a:r>
                <a:endParaRPr kumimoji="0" lang="zh-CN" altLang="en-US" sz="1200" b="0" i="0" u="none" strike="noStrike" kern="1200" cap="none" spc="0" normalizeH="0" baseline="0" noProof="0" dirty="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04" name="组合 103"/>
            <p:cNvGrpSpPr/>
            <p:nvPr/>
          </p:nvGrpSpPr>
          <p:grpSpPr>
            <a:xfrm>
              <a:off x="10481" y="6460"/>
              <a:ext cx="1414" cy="1385"/>
              <a:chOff x="4758" y="7236"/>
              <a:chExt cx="1426" cy="907"/>
            </a:xfrm>
          </p:grpSpPr>
          <p:sp>
            <p:nvSpPr>
              <p:cNvPr id="105" name="矩形 104"/>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6" name="文本框 105"/>
              <p:cNvSpPr txBox="1"/>
              <p:nvPr/>
            </p:nvSpPr>
            <p:spPr>
              <a:xfrm>
                <a:off x="4758"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键值存储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08" name="组合 107"/>
            <p:cNvGrpSpPr/>
            <p:nvPr/>
          </p:nvGrpSpPr>
          <p:grpSpPr>
            <a:xfrm>
              <a:off x="11949" y="6460"/>
              <a:ext cx="1404" cy="1385"/>
              <a:chOff x="4769" y="7236"/>
              <a:chExt cx="1415" cy="907"/>
            </a:xfrm>
          </p:grpSpPr>
          <p:sp>
            <p:nvSpPr>
              <p:cNvPr id="109" name="矩形 108"/>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0" name="文本框 109"/>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图存储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12" name="组合 111"/>
            <p:cNvGrpSpPr/>
            <p:nvPr/>
          </p:nvGrpSpPr>
          <p:grpSpPr>
            <a:xfrm>
              <a:off x="13407" y="6460"/>
              <a:ext cx="1404" cy="1385"/>
              <a:chOff x="4769" y="7236"/>
              <a:chExt cx="1415" cy="907"/>
            </a:xfrm>
          </p:grpSpPr>
          <p:sp>
            <p:nvSpPr>
              <p:cNvPr id="113" name="矩形 112"/>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4" name="文本框 113"/>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时空存储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116" name="组合 115"/>
            <p:cNvGrpSpPr/>
            <p:nvPr/>
          </p:nvGrpSpPr>
          <p:grpSpPr>
            <a:xfrm>
              <a:off x="14865" y="6460"/>
              <a:ext cx="1404" cy="1385"/>
              <a:chOff x="4769" y="7236"/>
              <a:chExt cx="1415" cy="907"/>
            </a:xfrm>
          </p:grpSpPr>
          <p:sp>
            <p:nvSpPr>
              <p:cNvPr id="117" name="矩形 116"/>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8" name="文本框 117"/>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全文搜索</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nvGrpSpPr>
            <p:cNvPr id="3" name="组合 2"/>
            <p:cNvGrpSpPr/>
            <p:nvPr/>
          </p:nvGrpSpPr>
          <p:grpSpPr>
            <a:xfrm>
              <a:off x="16323" y="6460"/>
              <a:ext cx="1404" cy="1385"/>
              <a:chOff x="4769" y="7236"/>
              <a:chExt cx="1415" cy="907"/>
            </a:xfrm>
          </p:grpSpPr>
          <p:sp>
            <p:nvSpPr>
              <p:cNvPr id="16" name="矩形 15"/>
              <p:cNvSpPr/>
              <p:nvPr/>
            </p:nvSpPr>
            <p:spPr>
              <a:xfrm>
                <a:off x="4770" y="7236"/>
                <a:ext cx="1414" cy="907"/>
              </a:xfrm>
              <a:prstGeom prst="rect">
                <a:avLst/>
              </a:prstGeom>
              <a:solidFill>
                <a:srgbClr val="0186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文本框 51"/>
              <p:cNvSpPr txBox="1"/>
              <p:nvPr/>
            </p:nvSpPr>
            <p:spPr>
              <a:xfrm>
                <a:off x="4769" y="7524"/>
                <a:ext cx="1415" cy="2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rPr>
                  <a:t>文档存储</a:t>
                </a:r>
                <a:endParaRPr kumimoji="0" lang="zh-CN" altLang="en-US" sz="1200" b="0" i="0" u="none" strike="noStrike" kern="1200" cap="none" spc="0" normalizeH="0" baseline="0" noProof="0">
                  <a:ln>
                    <a:noFill/>
                  </a:ln>
                  <a:solidFill>
                    <a:srgbClr val="FFFFFF"/>
                  </a:solidFill>
                  <a:effectLst/>
                  <a:uLnTx/>
                  <a:uFillTx/>
                  <a:latin typeface="Arial" panose="020B0604020202020204"/>
                  <a:ea typeface="微软雅黑" panose="020B0503020204020204" pitchFamily="34" charset="-122"/>
                  <a:cs typeface="+mn-cs"/>
                </a:endParaRPr>
              </a:p>
            </p:txBody>
          </p:sp>
        </p:grpSp>
      </p:grpSp>
      <p:sp>
        <p:nvSpPr>
          <p:cNvPr id="74" name="标题 1"/>
          <p:cNvSpPr>
            <a:spLocks noGrp="1"/>
          </p:cNvSpPr>
          <p:nvPr>
            <p:custDataLst>
              <p:tags r:id="rId1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a:t>
            </a:r>
            <a:r>
              <a:rPr lang="zh-CN" altLang="en-US" sz="3600" b="1">
                <a:solidFill>
                  <a:schemeClr val="accent1">
                    <a:lumMod val="50000"/>
                  </a:schemeClr>
                </a:solidFill>
              </a:rPr>
              <a:t>数据架构</a:t>
            </a:r>
            <a:r>
              <a:rPr lang="zh-CN" altLang="en-US" sz="3600" b="1">
                <a:solidFill>
                  <a:schemeClr val="accent1">
                    <a:lumMod val="50000"/>
                  </a:schemeClr>
                </a:solidFill>
              </a:rPr>
              <a:t>规划</a:t>
            </a:r>
            <a:endParaRPr lang="zh-CN" altLang="en-US" sz="3600" b="1">
              <a:solidFill>
                <a:schemeClr val="accent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a:t>
            </a:r>
            <a:r>
              <a:rPr lang="zh-CN" altLang="en-US" sz="3600" b="1">
                <a:solidFill>
                  <a:schemeClr val="accent1">
                    <a:lumMod val="50000"/>
                  </a:schemeClr>
                </a:solidFill>
              </a:rPr>
              <a:t>数据架构</a:t>
            </a:r>
            <a:r>
              <a:rPr lang="zh-CN" altLang="en-US" sz="3600" b="1">
                <a:solidFill>
                  <a:schemeClr val="accent1">
                    <a:lumMod val="50000"/>
                  </a:schemeClr>
                </a:solidFill>
              </a:rPr>
              <a:t>规划</a:t>
            </a:r>
            <a:endParaRPr lang="zh-CN" altLang="en-US" sz="3600" b="1">
              <a:solidFill>
                <a:schemeClr val="accent1">
                  <a:lumMod val="50000"/>
                </a:schemeClr>
              </a:solidFill>
            </a:endParaRPr>
          </a:p>
        </p:txBody>
      </p:sp>
      <p:sp>
        <p:nvSpPr>
          <p:cNvPr id="148" name="矩形 147"/>
          <p:cNvSpPr/>
          <p:nvPr>
            <p:custDataLst>
              <p:tags r:id="rId2"/>
            </p:custDataLst>
          </p:nvPr>
        </p:nvSpPr>
        <p:spPr>
          <a:xfrm>
            <a:off x="9971844" y="3179387"/>
            <a:ext cx="1659394" cy="2088397"/>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9" name="文本框 148"/>
          <p:cNvSpPr txBox="1"/>
          <p:nvPr>
            <p:custDataLst>
              <p:tags r:id="rId3"/>
            </p:custDataLst>
          </p:nvPr>
        </p:nvSpPr>
        <p:spPr>
          <a:xfrm>
            <a:off x="9698320" y="4000317"/>
            <a:ext cx="572959" cy="461665"/>
          </a:xfrm>
          <a:prstGeom prst="rect">
            <a:avLst/>
          </a:prstGeom>
          <a:solidFill>
            <a:schemeClr val="bg1">
              <a:lumMod val="95000"/>
            </a:schemeClr>
          </a:solidFill>
        </p:spPr>
        <p:txBody>
          <a:bodyPr wrap="square" rtlCol="0" anchor="ctr">
            <a:spAutoFit/>
          </a:bodyPr>
          <a:lstStyle>
            <a:defPPr>
              <a:defRPr lang="zh-CN"/>
            </a:defPPr>
            <a:lvl1pPr algn="ctr">
              <a:defRPr sz="1200" b="1">
                <a:solidFill>
                  <a:srgbClr val="C00000"/>
                </a:solidFill>
                <a:latin typeface="微软雅黑" panose="020B0503020204020204" pitchFamily="34" charset="-122"/>
                <a:ea typeface="微软雅黑" panose="020B0503020204020204" pitchFamily="34" charset="-122"/>
              </a:defRPr>
            </a:lvl1pPr>
          </a:lstStyle>
          <a:p>
            <a:r>
              <a:rPr lang="zh-CN" altLang="en-US" dirty="0">
                <a:latin typeface="Arial" panose="020B0604020202020204" pitchFamily="34" charset="0"/>
                <a:sym typeface="Arial" panose="020B0604020202020204" pitchFamily="34" charset="0"/>
              </a:rPr>
              <a:t>实时加工</a:t>
            </a:r>
            <a:endParaRPr lang="zh-CN" altLang="en-US" dirty="0">
              <a:latin typeface="Arial" panose="020B0604020202020204" pitchFamily="34" charset="0"/>
              <a:sym typeface="Arial" panose="020B0604020202020204" pitchFamily="34" charset="0"/>
            </a:endParaRPr>
          </a:p>
        </p:txBody>
      </p:sp>
      <p:sp>
        <p:nvSpPr>
          <p:cNvPr id="150" name="Shape 433"/>
          <p:cNvSpPr/>
          <p:nvPr>
            <p:custDataLst>
              <p:tags r:id="rId4"/>
            </p:custDataLst>
          </p:nvPr>
        </p:nvSpPr>
        <p:spPr>
          <a:xfrm>
            <a:off x="1190871" y="5451802"/>
            <a:ext cx="10284404" cy="1151912"/>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151" name="Shape 437"/>
          <p:cNvSpPr/>
          <p:nvPr>
            <p:custDataLst>
              <p:tags r:id="rId5"/>
            </p:custDataLst>
          </p:nvPr>
        </p:nvSpPr>
        <p:spPr>
          <a:xfrm>
            <a:off x="1066330" y="5631537"/>
            <a:ext cx="1272303" cy="461663"/>
          </a:xfrm>
          <a:prstGeom prst="rect">
            <a:avLst/>
          </a:prstGeom>
          <a:noFill/>
          <a:ln w="12700" cap="flat">
            <a:noFill/>
            <a:miter lim="400000"/>
          </a:ln>
          <a:effectLst/>
        </p:spPr>
        <p:txBody>
          <a:bodyPr wrap="squar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采集</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汇聚区</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54" name="矩形 153"/>
          <p:cNvSpPr/>
          <p:nvPr>
            <p:custDataLst>
              <p:tags r:id="rId6"/>
            </p:custDataLst>
          </p:nvPr>
        </p:nvSpPr>
        <p:spPr>
          <a:xfrm>
            <a:off x="867123" y="5374889"/>
            <a:ext cx="10759425" cy="1314211"/>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5" name="文本框 154"/>
          <p:cNvSpPr txBox="1"/>
          <p:nvPr>
            <p:custDataLst>
              <p:tags r:id="rId7"/>
            </p:custDataLst>
          </p:nvPr>
        </p:nvSpPr>
        <p:spPr>
          <a:xfrm>
            <a:off x="616932" y="5774898"/>
            <a:ext cx="488289" cy="477568"/>
          </a:xfrm>
          <a:prstGeom prst="rect">
            <a:avLst/>
          </a:prstGeom>
          <a:solidFill>
            <a:schemeClr val="bg1">
              <a:lumMod val="95000"/>
            </a:schemeClr>
          </a:solidFill>
          <a:ln w="19050">
            <a:noFill/>
          </a:ln>
        </p:spPr>
        <p:txBody>
          <a:bodyPr wrap="square" rtlCol="0" anchor="ctr">
            <a:spAutoFit/>
          </a:bodyPr>
          <a:lstStyle>
            <a:defPPr>
              <a:defRPr lang="zh-CN"/>
            </a:defPPr>
            <a:lvl1pPr algn="ctr">
              <a:defRPr sz="1200" b="1">
                <a:solidFill>
                  <a:srgbClr val="C0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latin typeface="Arial" panose="020B0604020202020204" pitchFamily="34" charset="0"/>
                <a:sym typeface="Arial" panose="020B0604020202020204" pitchFamily="34" charset="0"/>
              </a:rPr>
              <a:t>数据采集</a:t>
            </a:r>
            <a:endParaRPr lang="zh-CN" altLang="en-US" dirty="0">
              <a:solidFill>
                <a:schemeClr val="tx1"/>
              </a:solidFill>
              <a:latin typeface="Arial" panose="020B0604020202020204" pitchFamily="34" charset="0"/>
              <a:sym typeface="Arial" panose="020B0604020202020204" pitchFamily="34" charset="0"/>
            </a:endParaRPr>
          </a:p>
        </p:txBody>
      </p:sp>
      <p:grpSp>
        <p:nvGrpSpPr>
          <p:cNvPr id="156" name="Group 488"/>
          <p:cNvGrpSpPr/>
          <p:nvPr/>
        </p:nvGrpSpPr>
        <p:grpSpPr>
          <a:xfrm>
            <a:off x="2462815" y="5519274"/>
            <a:ext cx="3320633" cy="1012431"/>
            <a:chOff x="0" y="-50728"/>
            <a:chExt cx="451775" cy="381907"/>
          </a:xfrm>
          <a:solidFill>
            <a:schemeClr val="bg1"/>
          </a:solidFill>
        </p:grpSpPr>
        <p:sp>
          <p:nvSpPr>
            <p:cNvPr id="157" name="Shape 486"/>
            <p:cNvSpPr/>
            <p:nvPr>
              <p:custDataLst>
                <p:tags r:id="rId8"/>
              </p:custDataLst>
            </p:nvPr>
          </p:nvSpPr>
          <p:spPr>
            <a:xfrm>
              <a:off x="0" y="-50728"/>
              <a:ext cx="451775" cy="381907"/>
            </a:xfrm>
            <a:prstGeom prst="rect">
              <a:avLst/>
            </a:prstGeom>
            <a:grpFill/>
            <a:ln w="9525" cap="flat">
              <a:solidFill>
                <a:srgbClr val="D9D9D9"/>
              </a:solidFill>
              <a:prstDash val="solid"/>
              <a:miter lim="800000"/>
            </a:ln>
            <a:effectLst/>
          </p:spPr>
          <p:txBody>
            <a:bodyPr wrap="square" lIns="45719" tIns="45719" rIns="45719" bIns="45719" numCol="1" anchor="t">
              <a:noAutofit/>
            </a:bodyPr>
            <a:lstStyle/>
            <a:p>
              <a:pP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158" name="Shape 487"/>
            <p:cNvSpPr/>
            <p:nvPr>
              <p:custDataLst>
                <p:tags r:id="rId9"/>
              </p:custDataLst>
            </p:nvPr>
          </p:nvSpPr>
          <p:spPr>
            <a:xfrm>
              <a:off x="168405" y="-45053"/>
              <a:ext cx="99798" cy="92878"/>
            </a:xfrm>
            <a:prstGeom prst="rect">
              <a:avLst/>
            </a:prstGeom>
            <a:grpFill/>
            <a:ln w="12700" cap="flat">
              <a:noFill/>
              <a:miter lim="400000"/>
            </a:ln>
            <a:effectLst/>
          </p:spPr>
          <p:txBody>
            <a:bodyPr wrap="none" lIns="45719" tIns="45719" rIns="45719" bIns="45719" numCol="1" anchor="t">
              <a:spAutoFit/>
            </a:bodyPr>
            <a:lstStyle>
              <a:lvl1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rPr>
                <a:t>业务端数据</a:t>
              </a:r>
              <a:endParaRPr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8" name="Shape 439"/>
          <p:cNvSpPr/>
          <p:nvPr>
            <p:custDataLst>
              <p:tags r:id="rId10"/>
            </p:custDataLst>
          </p:nvPr>
        </p:nvSpPr>
        <p:spPr>
          <a:xfrm>
            <a:off x="1137469" y="1269920"/>
            <a:ext cx="10331627" cy="570663"/>
          </a:xfrm>
          <a:prstGeom prst="rect">
            <a:avLst/>
          </a:prstGeom>
          <a:solidFill>
            <a:schemeClr val="bg1">
              <a:lumMod val="65000"/>
            </a:schemeClr>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169" name="Shape 486"/>
          <p:cNvSpPr/>
          <p:nvPr>
            <p:custDataLst>
              <p:tags r:id="rId11"/>
            </p:custDataLst>
          </p:nvPr>
        </p:nvSpPr>
        <p:spPr>
          <a:xfrm>
            <a:off x="2456637" y="1332323"/>
            <a:ext cx="8901332" cy="433080"/>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ym typeface="Arial" panose="020B0604020202020204" pitchFamily="34" charset="0"/>
            </a:endParaRPr>
          </a:p>
        </p:txBody>
      </p:sp>
      <p:sp>
        <p:nvSpPr>
          <p:cNvPr id="170" name="矩形 169"/>
          <p:cNvSpPr/>
          <p:nvPr>
            <p:custDataLst>
              <p:tags r:id="rId12"/>
            </p:custDataLst>
          </p:nvPr>
        </p:nvSpPr>
        <p:spPr>
          <a:xfrm>
            <a:off x="2556290"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经营分析</a:t>
            </a:r>
            <a:endParaRPr lang="zh-CN" altLang="en-US" sz="1000" kern="0" dirty="0">
              <a:solidFill>
                <a:schemeClr val="tx1"/>
              </a:solidFill>
              <a:sym typeface="Arial" panose="020B0604020202020204" pitchFamily="34" charset="0"/>
            </a:endParaRPr>
          </a:p>
        </p:txBody>
      </p:sp>
      <p:sp>
        <p:nvSpPr>
          <p:cNvPr id="171" name="矩形 170"/>
          <p:cNvSpPr/>
          <p:nvPr>
            <p:custDataLst>
              <p:tags r:id="rId13"/>
            </p:custDataLst>
          </p:nvPr>
        </p:nvSpPr>
        <p:spPr>
          <a:xfrm>
            <a:off x="4028708"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领导驾驶舱</a:t>
            </a:r>
            <a:endParaRPr lang="zh-CN" altLang="en-US" sz="1000" kern="0" dirty="0">
              <a:solidFill>
                <a:schemeClr val="tx1"/>
              </a:solidFill>
              <a:sym typeface="Arial" panose="020B0604020202020204" pitchFamily="34" charset="0"/>
            </a:endParaRPr>
          </a:p>
        </p:txBody>
      </p:sp>
      <p:sp>
        <p:nvSpPr>
          <p:cNvPr id="172" name="矩形 171"/>
          <p:cNvSpPr/>
          <p:nvPr>
            <p:custDataLst>
              <p:tags r:id="rId14"/>
            </p:custDataLst>
          </p:nvPr>
        </p:nvSpPr>
        <p:spPr>
          <a:xfrm>
            <a:off x="5501126"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客户洞察</a:t>
            </a:r>
            <a:endParaRPr lang="zh-CN" altLang="en-US" sz="1000" kern="0" dirty="0">
              <a:solidFill>
                <a:schemeClr val="tx1"/>
              </a:solidFill>
              <a:sym typeface="Arial" panose="020B0604020202020204" pitchFamily="34" charset="0"/>
            </a:endParaRPr>
          </a:p>
        </p:txBody>
      </p:sp>
      <p:sp>
        <p:nvSpPr>
          <p:cNvPr id="173" name="矩形 172"/>
          <p:cNvSpPr/>
          <p:nvPr>
            <p:custDataLst>
              <p:tags r:id="rId15"/>
            </p:custDataLst>
          </p:nvPr>
        </p:nvSpPr>
        <p:spPr>
          <a:xfrm>
            <a:off x="9918379"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en-US" altLang="zh-CN" sz="1000" kern="0" dirty="0">
                <a:solidFill>
                  <a:schemeClr val="tx1"/>
                </a:solidFill>
                <a:sym typeface="Arial" panose="020B0604020202020204" pitchFamily="34" charset="0"/>
              </a:rPr>
              <a:t>…</a:t>
            </a:r>
            <a:endParaRPr lang="zh-CN" altLang="en-US" sz="1000" kern="0" dirty="0">
              <a:solidFill>
                <a:schemeClr val="tx1"/>
              </a:solidFill>
              <a:sym typeface="Arial" panose="020B0604020202020204" pitchFamily="34" charset="0"/>
            </a:endParaRPr>
          </a:p>
        </p:txBody>
      </p:sp>
      <p:sp>
        <p:nvSpPr>
          <p:cNvPr id="175" name="Shape 437"/>
          <p:cNvSpPr/>
          <p:nvPr>
            <p:custDataLst>
              <p:tags r:id="rId16"/>
            </p:custDataLst>
          </p:nvPr>
        </p:nvSpPr>
        <p:spPr>
          <a:xfrm>
            <a:off x="1415525" y="1400135"/>
            <a:ext cx="553996" cy="276997"/>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应用库</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76" name="矩形 175"/>
          <p:cNvSpPr/>
          <p:nvPr>
            <p:custDataLst>
              <p:tags r:id="rId17"/>
            </p:custDataLst>
          </p:nvPr>
        </p:nvSpPr>
        <p:spPr>
          <a:xfrm>
            <a:off x="860370" y="1187495"/>
            <a:ext cx="10770867" cy="735699"/>
          </a:xfrm>
          <a:prstGeom prst="rect">
            <a:avLst/>
          </a:prstGeom>
          <a:noFill/>
          <a:ln w="1905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7" name="文本框 176"/>
          <p:cNvSpPr txBox="1"/>
          <p:nvPr>
            <p:custDataLst>
              <p:tags r:id="rId18"/>
            </p:custDataLst>
          </p:nvPr>
        </p:nvSpPr>
        <p:spPr>
          <a:xfrm>
            <a:off x="583534" y="1334143"/>
            <a:ext cx="542730" cy="477568"/>
          </a:xfrm>
          <a:prstGeom prst="rect">
            <a:avLst/>
          </a:prstGeom>
          <a:solidFill>
            <a:schemeClr val="bg1">
              <a:lumMod val="95000"/>
            </a:schemeClr>
          </a:solidFill>
        </p:spPr>
        <p:txBody>
          <a:bodyPr wrap="square" rtlCol="0" anchor="ctr">
            <a:spAutoFit/>
          </a:bodyPr>
          <a:lstStyle>
            <a:defPPr>
              <a:defRPr lang="zh-CN"/>
            </a:defPPr>
            <a:lvl1pPr algn="ctr">
              <a:defRPr sz="1200" b="1">
                <a:solidFill>
                  <a:srgbClr val="C0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latin typeface="Arial" panose="020B0604020202020204" pitchFamily="34" charset="0"/>
                <a:sym typeface="Arial" panose="020B0604020202020204" pitchFamily="34" charset="0"/>
              </a:rPr>
              <a:t>数据应用</a:t>
            </a:r>
            <a:endParaRPr lang="zh-CN" altLang="en-US" dirty="0">
              <a:solidFill>
                <a:schemeClr val="tx1"/>
              </a:solidFill>
              <a:latin typeface="Arial" panose="020B0604020202020204" pitchFamily="34" charset="0"/>
              <a:sym typeface="Arial" panose="020B0604020202020204" pitchFamily="34" charset="0"/>
            </a:endParaRPr>
          </a:p>
        </p:txBody>
      </p:sp>
      <p:sp>
        <p:nvSpPr>
          <p:cNvPr id="178" name="矩形 177"/>
          <p:cNvSpPr/>
          <p:nvPr>
            <p:custDataLst>
              <p:tags r:id="rId19"/>
            </p:custDataLst>
          </p:nvPr>
        </p:nvSpPr>
        <p:spPr>
          <a:xfrm>
            <a:off x="8445962"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数字营销</a:t>
            </a:r>
            <a:endParaRPr lang="zh-CN" altLang="en-US" sz="1000" kern="0" dirty="0">
              <a:solidFill>
                <a:schemeClr val="tx1"/>
              </a:solidFill>
              <a:sym typeface="Arial" panose="020B0604020202020204" pitchFamily="34" charset="0"/>
            </a:endParaRPr>
          </a:p>
        </p:txBody>
      </p:sp>
      <p:sp>
        <p:nvSpPr>
          <p:cNvPr id="179" name="Shape 433"/>
          <p:cNvSpPr/>
          <p:nvPr>
            <p:custDataLst>
              <p:tags r:id="rId20"/>
            </p:custDataLst>
          </p:nvPr>
        </p:nvSpPr>
        <p:spPr>
          <a:xfrm>
            <a:off x="10181384" y="3315789"/>
            <a:ext cx="1278372" cy="1826886"/>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olidFill>
                <a:schemeClr val="bg1"/>
              </a:solidFill>
              <a:sym typeface="Arial" panose="020B0604020202020204" pitchFamily="34" charset="0"/>
            </a:endParaRPr>
          </a:p>
        </p:txBody>
      </p:sp>
      <p:sp>
        <p:nvSpPr>
          <p:cNvPr id="180" name="Shape 437"/>
          <p:cNvSpPr/>
          <p:nvPr>
            <p:custDataLst>
              <p:tags r:id="rId21"/>
            </p:custDataLst>
          </p:nvPr>
        </p:nvSpPr>
        <p:spPr>
          <a:xfrm>
            <a:off x="10537766" y="3350779"/>
            <a:ext cx="553996" cy="477566"/>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实时</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81" name="Shape 466"/>
          <p:cNvSpPr/>
          <p:nvPr>
            <p:custDataLst>
              <p:tags r:id="rId22"/>
            </p:custDataLst>
          </p:nvPr>
        </p:nvSpPr>
        <p:spPr>
          <a:xfrm>
            <a:off x="10271813" y="3962250"/>
            <a:ext cx="1086156" cy="36107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r>
              <a:rPr lang="zh-CN" altLang="en-US" sz="1000" b="1" dirty="0">
                <a:solidFill>
                  <a:schemeClr val="tx1">
                    <a:lumMod val="95000"/>
                    <a:lumOff val="5000"/>
                  </a:schemeClr>
                </a:solidFill>
                <a:sym typeface="Arial" panose="020B0604020202020204" pitchFamily="34" charset="0"/>
              </a:rPr>
              <a:t>汇总加工</a:t>
            </a:r>
            <a:endParaRPr sz="1000" b="1" dirty="0">
              <a:solidFill>
                <a:schemeClr val="tx1">
                  <a:lumMod val="95000"/>
                  <a:lumOff val="5000"/>
                </a:schemeClr>
              </a:solidFill>
              <a:sym typeface="Arial" panose="020B0604020202020204" pitchFamily="34" charset="0"/>
            </a:endParaRPr>
          </a:p>
        </p:txBody>
      </p:sp>
      <p:sp>
        <p:nvSpPr>
          <p:cNvPr id="182" name="Shape 466"/>
          <p:cNvSpPr/>
          <p:nvPr>
            <p:custDataLst>
              <p:tags r:id="rId23"/>
            </p:custDataLst>
          </p:nvPr>
        </p:nvSpPr>
        <p:spPr>
          <a:xfrm>
            <a:off x="10271813" y="4539102"/>
            <a:ext cx="1086156" cy="36107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r>
              <a:rPr lang="zh-CN" altLang="en-US" sz="1000" b="1" dirty="0">
                <a:solidFill>
                  <a:schemeClr val="tx1">
                    <a:lumMod val="95000"/>
                    <a:lumOff val="5000"/>
                  </a:schemeClr>
                </a:solidFill>
                <a:sym typeface="Arial" panose="020B0604020202020204" pitchFamily="34" charset="0"/>
              </a:rPr>
              <a:t>明细数据</a:t>
            </a:r>
            <a:endParaRPr sz="1000" b="1" dirty="0">
              <a:solidFill>
                <a:schemeClr val="tx1">
                  <a:lumMod val="95000"/>
                  <a:lumOff val="5000"/>
                </a:schemeClr>
              </a:solidFill>
              <a:sym typeface="Arial" panose="020B0604020202020204" pitchFamily="34" charset="0"/>
            </a:endParaRPr>
          </a:p>
        </p:txBody>
      </p:sp>
      <p:sp>
        <p:nvSpPr>
          <p:cNvPr id="183" name="Shape 439"/>
          <p:cNvSpPr/>
          <p:nvPr>
            <p:custDataLst>
              <p:tags r:id="rId24"/>
            </p:custDataLst>
          </p:nvPr>
        </p:nvSpPr>
        <p:spPr>
          <a:xfrm>
            <a:off x="1135377" y="2135904"/>
            <a:ext cx="10284406" cy="787028"/>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184" name="Shape 486"/>
          <p:cNvSpPr/>
          <p:nvPr>
            <p:custDataLst>
              <p:tags r:id="rId25"/>
            </p:custDataLst>
          </p:nvPr>
        </p:nvSpPr>
        <p:spPr>
          <a:xfrm>
            <a:off x="6737736" y="2212902"/>
            <a:ext cx="4534671" cy="66772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t">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sz="1800" dirty="0">
                <a:solidFill>
                  <a:schemeClr val="tx1">
                    <a:lumMod val="95000"/>
                    <a:lumOff val="5000"/>
                  </a:schemeClr>
                </a:solidFill>
                <a:sym typeface="Arial" panose="020B0604020202020204" pitchFamily="34" charset="0"/>
              </a:rPr>
              <a:t>子公司</a:t>
            </a:r>
            <a:r>
              <a:rPr lang="en-US" altLang="zh-CN" sz="1800" dirty="0">
                <a:solidFill>
                  <a:schemeClr val="tx1">
                    <a:lumMod val="95000"/>
                    <a:lumOff val="5000"/>
                  </a:schemeClr>
                </a:solidFill>
                <a:sym typeface="Arial" panose="020B0604020202020204" pitchFamily="34" charset="0"/>
              </a:rPr>
              <a:t>/</a:t>
            </a:r>
            <a:r>
              <a:rPr lang="zh-CN" altLang="en-US" sz="1800" dirty="0">
                <a:solidFill>
                  <a:schemeClr val="tx1">
                    <a:lumMod val="95000"/>
                    <a:lumOff val="5000"/>
                  </a:schemeClr>
                </a:solidFill>
                <a:sym typeface="Arial" panose="020B0604020202020204" pitchFamily="34" charset="0"/>
              </a:rPr>
              <a:t>事业部社集市</a:t>
            </a:r>
            <a:endParaRPr lang="zh-CN" altLang="en-US" sz="1800" dirty="0">
              <a:solidFill>
                <a:schemeClr val="tx1">
                  <a:lumMod val="95000"/>
                  <a:lumOff val="5000"/>
                </a:schemeClr>
              </a:solidFill>
              <a:sym typeface="Arial" panose="020B0604020202020204" pitchFamily="34" charset="0"/>
            </a:endParaRPr>
          </a:p>
        </p:txBody>
      </p:sp>
      <p:sp>
        <p:nvSpPr>
          <p:cNvPr id="185" name="Shape 486"/>
          <p:cNvSpPr/>
          <p:nvPr>
            <p:custDataLst>
              <p:tags r:id="rId26"/>
            </p:custDataLst>
          </p:nvPr>
        </p:nvSpPr>
        <p:spPr>
          <a:xfrm>
            <a:off x="2426269" y="2213066"/>
            <a:ext cx="4234540" cy="66772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t">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zh-CN" altLang="en-US" sz="1800" dirty="0">
                <a:solidFill>
                  <a:schemeClr val="tx1">
                    <a:lumMod val="95000"/>
                    <a:lumOff val="5000"/>
                  </a:schemeClr>
                </a:solidFill>
                <a:sym typeface="Arial" panose="020B0604020202020204" pitchFamily="34" charset="0"/>
              </a:rPr>
              <a:t>国网数科公司数据集市</a:t>
            </a:r>
            <a:endParaRPr lang="zh-CN" altLang="en-US" sz="1800" dirty="0">
              <a:solidFill>
                <a:schemeClr val="tx1">
                  <a:lumMod val="95000"/>
                  <a:lumOff val="5000"/>
                </a:schemeClr>
              </a:solidFill>
              <a:sym typeface="Arial" panose="020B0604020202020204" pitchFamily="34" charset="0"/>
            </a:endParaRPr>
          </a:p>
        </p:txBody>
      </p:sp>
      <p:sp>
        <p:nvSpPr>
          <p:cNvPr id="186" name="矩形 185"/>
          <p:cNvSpPr/>
          <p:nvPr>
            <p:custDataLst>
              <p:tags r:id="rId27"/>
            </p:custDataLst>
          </p:nvPr>
        </p:nvSpPr>
        <p:spPr>
          <a:xfrm>
            <a:off x="2503196" y="2522568"/>
            <a:ext cx="919131" cy="286405"/>
          </a:xfrm>
          <a:prstGeom prst="rect">
            <a:avLst/>
          </a:prstGeom>
          <a:solidFill>
            <a:srgbClr val="D3EDEB"/>
          </a:solidFill>
          <a:ln w="25400" cap="flat" cmpd="sng" algn="ctr">
            <a:noFill/>
            <a:prstDash val="solid"/>
          </a:ln>
          <a:effectLst/>
        </p:spPr>
        <p:txBody>
          <a:bodyPr rtlCol="0" anchor="ctr"/>
          <a:lstStyle/>
          <a:p>
            <a:pPr algn="ctr" eaLnBrk="1" hangingPunct="1"/>
            <a:r>
              <a:rPr lang="zh-CN" altLang="en-US" sz="1000" kern="0">
                <a:solidFill>
                  <a:schemeClr val="tx1"/>
                </a:solidFill>
                <a:sym typeface="Arial" panose="020B0604020202020204" pitchFamily="34" charset="0"/>
              </a:rPr>
              <a:t>指标集市</a:t>
            </a:r>
            <a:endParaRPr lang="en-US" altLang="zh-CN" sz="1000" kern="0" dirty="0">
              <a:solidFill>
                <a:schemeClr val="tx1"/>
              </a:solidFill>
              <a:sym typeface="Arial" panose="020B0604020202020204" pitchFamily="34" charset="0"/>
            </a:endParaRPr>
          </a:p>
        </p:txBody>
      </p:sp>
      <p:sp>
        <p:nvSpPr>
          <p:cNvPr id="187" name="矩形 186"/>
          <p:cNvSpPr/>
          <p:nvPr>
            <p:custDataLst>
              <p:tags r:id="rId28"/>
            </p:custDataLst>
          </p:nvPr>
        </p:nvSpPr>
        <p:spPr>
          <a:xfrm>
            <a:off x="3558660" y="2522568"/>
            <a:ext cx="919131" cy="286405"/>
          </a:xfrm>
          <a:prstGeom prst="rect">
            <a:avLst/>
          </a:prstGeom>
          <a:solidFill>
            <a:srgbClr val="D3EDEB"/>
          </a:solidFill>
          <a:ln w="25400" cap="flat" cmpd="sng" algn="ctr">
            <a:noFill/>
            <a:prstDash val="solid"/>
          </a:ln>
          <a:effectLst/>
        </p:spPr>
        <p:txBody>
          <a:bodyPr rtlCol="0" anchor="ctr"/>
          <a:lstStyle/>
          <a:p>
            <a:pPr algn="ctr" eaLnBrk="1" hangingPunct="1"/>
            <a:r>
              <a:rPr lang="zh-CN" altLang="en-US" sz="1050" kern="0">
                <a:solidFill>
                  <a:schemeClr val="tx1"/>
                </a:solidFill>
                <a:sym typeface="Arial" panose="020B0604020202020204" pitchFamily="34" charset="0"/>
              </a:rPr>
              <a:t>标签集市</a:t>
            </a:r>
            <a:endParaRPr lang="en-US" altLang="zh-CN" sz="1050" kern="0" dirty="0">
              <a:solidFill>
                <a:schemeClr val="tx1"/>
              </a:solidFill>
              <a:sym typeface="Arial" panose="020B0604020202020204" pitchFamily="34" charset="0"/>
            </a:endParaRPr>
          </a:p>
        </p:txBody>
      </p:sp>
      <p:sp>
        <p:nvSpPr>
          <p:cNvPr id="188" name="Shape 437"/>
          <p:cNvSpPr/>
          <p:nvPr>
            <p:custDataLst>
              <p:tags r:id="rId29"/>
            </p:custDataLst>
          </p:nvPr>
        </p:nvSpPr>
        <p:spPr>
          <a:xfrm>
            <a:off x="1411529" y="2270031"/>
            <a:ext cx="553996" cy="461663"/>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集市</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90" name="矩形 189"/>
          <p:cNvSpPr/>
          <p:nvPr>
            <p:custDataLst>
              <p:tags r:id="rId30"/>
            </p:custDataLst>
          </p:nvPr>
        </p:nvSpPr>
        <p:spPr>
          <a:xfrm>
            <a:off x="4589312" y="2522568"/>
            <a:ext cx="919131" cy="286405"/>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实时查询集市</a:t>
            </a:r>
            <a:endParaRPr lang="zh-CN" altLang="en-US" sz="1000" kern="0" dirty="0">
              <a:solidFill>
                <a:schemeClr val="tx1"/>
              </a:solidFill>
              <a:sym typeface="Arial" panose="020B0604020202020204" pitchFamily="34" charset="0"/>
            </a:endParaRPr>
          </a:p>
        </p:txBody>
      </p:sp>
      <p:sp>
        <p:nvSpPr>
          <p:cNvPr id="191" name="矩形 190"/>
          <p:cNvSpPr/>
          <p:nvPr>
            <p:custDataLst>
              <p:tags r:id="rId31"/>
            </p:custDataLst>
          </p:nvPr>
        </p:nvSpPr>
        <p:spPr>
          <a:xfrm>
            <a:off x="7909271" y="2522568"/>
            <a:ext cx="1043757" cy="286405"/>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商旅云专属集市</a:t>
            </a:r>
            <a:endParaRPr lang="zh-CN" altLang="en-US" sz="1000" kern="0" dirty="0">
              <a:sym typeface="Arial" panose="020B0604020202020204" pitchFamily="34" charset="0"/>
            </a:endParaRPr>
          </a:p>
        </p:txBody>
      </p:sp>
      <p:sp>
        <p:nvSpPr>
          <p:cNvPr id="192" name="矩形 191"/>
          <p:cNvSpPr/>
          <p:nvPr>
            <p:custDataLst>
              <p:tags r:id="rId32"/>
            </p:custDataLst>
          </p:nvPr>
        </p:nvSpPr>
        <p:spPr>
          <a:xfrm>
            <a:off x="9028852" y="2522568"/>
            <a:ext cx="1043757" cy="286405"/>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大数据专属集市</a:t>
            </a:r>
            <a:endParaRPr lang="zh-CN" altLang="en-US" sz="1000" kern="0" dirty="0">
              <a:sym typeface="Arial" panose="020B0604020202020204" pitchFamily="34" charset="0"/>
            </a:endParaRPr>
          </a:p>
        </p:txBody>
      </p:sp>
      <p:sp>
        <p:nvSpPr>
          <p:cNvPr id="193" name="矩形 192"/>
          <p:cNvSpPr/>
          <p:nvPr>
            <p:custDataLst>
              <p:tags r:id="rId33"/>
            </p:custDataLst>
          </p:nvPr>
        </p:nvSpPr>
        <p:spPr>
          <a:xfrm>
            <a:off x="10148434" y="2522568"/>
            <a:ext cx="1043757" cy="286405"/>
          </a:xfrm>
          <a:prstGeom prst="rect">
            <a:avLst/>
          </a:prstGeom>
          <a:solidFill>
            <a:srgbClr val="D3EDEB"/>
          </a:solidFill>
          <a:ln w="25400" cap="flat" cmpd="sng" algn="ctr">
            <a:noFill/>
            <a:prstDash val="solid"/>
          </a:ln>
          <a:effectLst/>
        </p:spPr>
        <p:txBody>
          <a:bodyPr rtlCol="0" anchor="ctr"/>
          <a:lstStyle/>
          <a:p>
            <a:pPr algn="ctr" eaLnBrk="1" hangingPunct="1"/>
            <a:r>
              <a:rPr lang="en-US" altLang="zh-CN" sz="1050" kern="0" dirty="0">
                <a:solidFill>
                  <a:schemeClr val="tx1"/>
                </a:solidFill>
                <a:sym typeface="Arial" panose="020B0604020202020204" pitchFamily="34" charset="0"/>
              </a:rPr>
              <a:t>…</a:t>
            </a:r>
            <a:endParaRPr lang="zh-CN" altLang="en-US" sz="1050" kern="0" dirty="0">
              <a:solidFill>
                <a:schemeClr val="tx1"/>
              </a:solidFill>
              <a:sym typeface="Arial" panose="020B0604020202020204" pitchFamily="34" charset="0"/>
            </a:endParaRPr>
          </a:p>
        </p:txBody>
      </p:sp>
      <p:sp>
        <p:nvSpPr>
          <p:cNvPr id="194" name="矩形 193"/>
          <p:cNvSpPr/>
          <p:nvPr>
            <p:custDataLst>
              <p:tags r:id="rId34"/>
            </p:custDataLst>
          </p:nvPr>
        </p:nvSpPr>
        <p:spPr>
          <a:xfrm>
            <a:off x="6973544" y="1393305"/>
            <a:ext cx="1322126" cy="297920"/>
          </a:xfrm>
          <a:prstGeom prst="rect">
            <a:avLst/>
          </a:prstGeom>
          <a:solidFill>
            <a:schemeClr val="bg2"/>
          </a:solidFill>
          <a:ln w="25400" cap="flat" cmpd="sng" algn="ctr">
            <a:noFill/>
            <a:prstDash val="solid"/>
          </a:ln>
          <a:effectLst/>
        </p:spPr>
        <p:txBody>
          <a:bodyPr lIns="36000" rIns="36000" rtlCol="0" anchor="ctr"/>
          <a:lstStyle/>
          <a:p>
            <a:pPr algn="ctr" eaLnBrk="1" hangingPunct="1"/>
            <a:r>
              <a:rPr lang="zh-CN" altLang="en-US" sz="1000" kern="0" dirty="0">
                <a:solidFill>
                  <a:schemeClr val="tx1"/>
                </a:solidFill>
                <a:sym typeface="Arial" panose="020B0604020202020204" pitchFamily="34" charset="0"/>
              </a:rPr>
              <a:t>报表工具</a:t>
            </a:r>
            <a:endParaRPr lang="zh-CN" altLang="en-US" sz="1000" kern="0" dirty="0">
              <a:solidFill>
                <a:schemeClr val="tx1"/>
              </a:solidFill>
              <a:sym typeface="Arial" panose="020B0604020202020204" pitchFamily="34" charset="0"/>
            </a:endParaRPr>
          </a:p>
        </p:txBody>
      </p:sp>
      <p:sp>
        <p:nvSpPr>
          <p:cNvPr id="195" name="Shape 433"/>
          <p:cNvSpPr/>
          <p:nvPr>
            <p:custDataLst>
              <p:tags r:id="rId35"/>
            </p:custDataLst>
          </p:nvPr>
        </p:nvSpPr>
        <p:spPr>
          <a:xfrm>
            <a:off x="8395908" y="3324143"/>
            <a:ext cx="1259761" cy="1834206"/>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olidFill>
                <a:schemeClr val="bg1"/>
              </a:solidFill>
              <a:sym typeface="Arial" panose="020B0604020202020204" pitchFamily="34" charset="0"/>
            </a:endParaRPr>
          </a:p>
        </p:txBody>
      </p:sp>
      <p:sp>
        <p:nvSpPr>
          <p:cNvPr id="196" name="Shape 437"/>
          <p:cNvSpPr/>
          <p:nvPr>
            <p:custDataLst>
              <p:tags r:id="rId36"/>
            </p:custDataLst>
          </p:nvPr>
        </p:nvSpPr>
        <p:spPr>
          <a:xfrm>
            <a:off x="8669337" y="3374404"/>
            <a:ext cx="634120" cy="461663"/>
          </a:xfrm>
          <a:prstGeom prst="rect">
            <a:avLst/>
          </a:prstGeom>
          <a:noFill/>
          <a:ln w="12700" cap="flat">
            <a:noFill/>
            <a:miter lim="400000"/>
          </a:ln>
          <a:effectLst/>
        </p:spPr>
        <p:txBody>
          <a:bodyPr wrap="squar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历史</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97" name="Shape 466"/>
          <p:cNvSpPr/>
          <p:nvPr>
            <p:custDataLst>
              <p:tags r:id="rId37"/>
            </p:custDataLst>
          </p:nvPr>
        </p:nvSpPr>
        <p:spPr>
          <a:xfrm>
            <a:off x="8485020" y="3977924"/>
            <a:ext cx="1070343" cy="36107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r>
              <a:rPr lang="zh-CN" altLang="en-US" sz="1000" b="1" dirty="0">
                <a:solidFill>
                  <a:schemeClr val="tx1">
                    <a:lumMod val="95000"/>
                    <a:lumOff val="5000"/>
                  </a:schemeClr>
                </a:solidFill>
                <a:sym typeface="Arial" panose="020B0604020202020204" pitchFamily="34" charset="0"/>
              </a:rPr>
              <a:t>主题归档数据</a:t>
            </a:r>
            <a:endParaRPr sz="1000" b="1" dirty="0">
              <a:solidFill>
                <a:schemeClr val="tx1">
                  <a:lumMod val="95000"/>
                  <a:lumOff val="5000"/>
                </a:schemeClr>
              </a:solidFill>
              <a:sym typeface="Arial" panose="020B0604020202020204" pitchFamily="34" charset="0"/>
            </a:endParaRPr>
          </a:p>
        </p:txBody>
      </p:sp>
      <p:sp>
        <p:nvSpPr>
          <p:cNvPr id="198" name="Shape 466"/>
          <p:cNvSpPr/>
          <p:nvPr>
            <p:custDataLst>
              <p:tags r:id="rId38"/>
            </p:custDataLst>
          </p:nvPr>
        </p:nvSpPr>
        <p:spPr>
          <a:xfrm>
            <a:off x="8485020" y="4554776"/>
            <a:ext cx="1070343" cy="361071"/>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r>
              <a:rPr lang="zh-CN" altLang="en-US" sz="1000" b="1" dirty="0">
                <a:solidFill>
                  <a:schemeClr val="tx1">
                    <a:lumMod val="95000"/>
                    <a:lumOff val="5000"/>
                  </a:schemeClr>
                </a:solidFill>
                <a:sym typeface="Arial" panose="020B0604020202020204" pitchFamily="34" charset="0"/>
              </a:rPr>
              <a:t>贴源归档数据</a:t>
            </a:r>
            <a:endParaRPr sz="1000" b="1" dirty="0">
              <a:solidFill>
                <a:schemeClr val="tx1">
                  <a:lumMod val="95000"/>
                  <a:lumOff val="5000"/>
                </a:schemeClr>
              </a:solidFill>
              <a:sym typeface="Arial" panose="020B0604020202020204" pitchFamily="34" charset="0"/>
            </a:endParaRPr>
          </a:p>
        </p:txBody>
      </p:sp>
      <p:sp>
        <p:nvSpPr>
          <p:cNvPr id="199" name="Shape 436"/>
          <p:cNvSpPr/>
          <p:nvPr>
            <p:custDataLst>
              <p:tags r:id="rId39"/>
            </p:custDataLst>
          </p:nvPr>
        </p:nvSpPr>
        <p:spPr>
          <a:xfrm>
            <a:off x="1186603" y="3955371"/>
            <a:ext cx="6791958" cy="548047"/>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200" name="Shape 437"/>
          <p:cNvSpPr/>
          <p:nvPr>
            <p:custDataLst>
              <p:tags r:id="rId40"/>
            </p:custDataLst>
          </p:nvPr>
        </p:nvSpPr>
        <p:spPr>
          <a:xfrm>
            <a:off x="1222568" y="3981296"/>
            <a:ext cx="929099" cy="461663"/>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主题</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r>
              <a:rPr lang="en-US" altLang="zh-CN" sz="1200" dirty="0">
                <a:latin typeface="Arial" panose="020B0604020202020204" pitchFamily="34" charset="0"/>
                <a:ea typeface="微软雅黑" panose="020B0503020204020204" pitchFamily="34" charset="-122"/>
                <a:sym typeface="Arial" panose="020B0604020202020204" pitchFamily="34" charset="0"/>
              </a:rPr>
              <a:t>-</a:t>
            </a:r>
            <a:r>
              <a:rPr lang="zh-CN" altLang="en-US" sz="1200" dirty="0">
                <a:latin typeface="Arial" panose="020B0604020202020204" pitchFamily="34" charset="0"/>
                <a:ea typeface="微软雅黑" panose="020B0503020204020204" pitchFamily="34" charset="-122"/>
                <a:sym typeface="Arial" panose="020B0604020202020204" pitchFamily="34" charset="0"/>
              </a:rPr>
              <a:t>明细</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01" name="Shape 486"/>
          <p:cNvSpPr/>
          <p:nvPr>
            <p:custDataLst>
              <p:tags r:id="rId41"/>
            </p:custDataLst>
          </p:nvPr>
        </p:nvSpPr>
        <p:spPr>
          <a:xfrm>
            <a:off x="2430977" y="4031841"/>
            <a:ext cx="5350648" cy="402589"/>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ym typeface="Arial" panose="020B0604020202020204" pitchFamily="34" charset="0"/>
            </a:endParaRPr>
          </a:p>
        </p:txBody>
      </p:sp>
      <p:sp>
        <p:nvSpPr>
          <p:cNvPr id="202" name="矩形 201"/>
          <p:cNvSpPr/>
          <p:nvPr>
            <p:custDataLst>
              <p:tags r:id="rId42"/>
            </p:custDataLst>
          </p:nvPr>
        </p:nvSpPr>
        <p:spPr>
          <a:xfrm>
            <a:off x="2507176" y="4080822"/>
            <a:ext cx="603090" cy="297921"/>
          </a:xfrm>
          <a:prstGeom prst="rect">
            <a:avLst/>
          </a:prstGeom>
          <a:solidFill>
            <a:srgbClr val="D3EDEB"/>
          </a:solidFill>
          <a:ln w="25400" cap="flat" cmpd="sng" algn="ctr">
            <a:noFill/>
            <a:prstDash val="solid"/>
          </a:ln>
          <a:effectLst/>
        </p:spPr>
        <p:txBody>
          <a:bodyPr lIns="0" rIns="36000" rtlCol="0" anchor="ctr"/>
          <a:lstStyle/>
          <a:p>
            <a:pPr algn="ctr" eaLnBrk="1" hangingPunct="1"/>
            <a:r>
              <a:rPr lang="zh-CN" altLang="en-US" sz="1000" kern="0" dirty="0">
                <a:sym typeface="Arial" panose="020B0604020202020204" pitchFamily="34" charset="0"/>
              </a:rPr>
              <a:t>客户信息</a:t>
            </a:r>
            <a:endParaRPr lang="zh-CN" altLang="en-US" sz="1000" kern="0" dirty="0">
              <a:sym typeface="Arial" panose="020B0604020202020204" pitchFamily="34" charset="0"/>
            </a:endParaRPr>
          </a:p>
        </p:txBody>
      </p:sp>
      <p:sp>
        <p:nvSpPr>
          <p:cNvPr id="203" name="矩形 202"/>
          <p:cNvSpPr/>
          <p:nvPr>
            <p:custDataLst>
              <p:tags r:id="rId43"/>
            </p:custDataLst>
          </p:nvPr>
        </p:nvSpPr>
        <p:spPr>
          <a:xfrm>
            <a:off x="3169422"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商品</a:t>
            </a:r>
            <a:endParaRPr lang="zh-CN" altLang="en-US" sz="1000" kern="0" dirty="0">
              <a:sym typeface="Arial" panose="020B0604020202020204" pitchFamily="34" charset="0"/>
            </a:endParaRPr>
          </a:p>
        </p:txBody>
      </p:sp>
      <p:sp>
        <p:nvSpPr>
          <p:cNvPr id="204" name="矩形 203"/>
          <p:cNvSpPr/>
          <p:nvPr>
            <p:custDataLst>
              <p:tags r:id="rId44"/>
            </p:custDataLst>
          </p:nvPr>
        </p:nvSpPr>
        <p:spPr>
          <a:xfrm>
            <a:off x="3831669"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订单</a:t>
            </a:r>
            <a:endParaRPr lang="zh-CN" altLang="en-US" sz="1000" kern="0" dirty="0">
              <a:sym typeface="Arial" panose="020B0604020202020204" pitchFamily="34" charset="0"/>
            </a:endParaRPr>
          </a:p>
        </p:txBody>
      </p:sp>
      <p:sp>
        <p:nvSpPr>
          <p:cNvPr id="205" name="矩形 204"/>
          <p:cNvSpPr/>
          <p:nvPr>
            <p:custDataLst>
              <p:tags r:id="rId45"/>
            </p:custDataLst>
          </p:nvPr>
        </p:nvSpPr>
        <p:spPr>
          <a:xfrm>
            <a:off x="4493915"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供应商</a:t>
            </a:r>
            <a:endParaRPr lang="zh-CN" altLang="en-US" sz="1000" kern="0" dirty="0">
              <a:sym typeface="Arial" panose="020B0604020202020204" pitchFamily="34" charset="0"/>
            </a:endParaRPr>
          </a:p>
        </p:txBody>
      </p:sp>
      <p:sp>
        <p:nvSpPr>
          <p:cNvPr id="206" name="矩形 205"/>
          <p:cNvSpPr/>
          <p:nvPr>
            <p:custDataLst>
              <p:tags r:id="rId46"/>
            </p:custDataLst>
          </p:nvPr>
        </p:nvSpPr>
        <p:spPr>
          <a:xfrm>
            <a:off x="5156161"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营销</a:t>
            </a:r>
            <a:endParaRPr lang="zh-CN" altLang="en-US" sz="1000" kern="0" dirty="0">
              <a:sym typeface="Arial" panose="020B0604020202020204" pitchFamily="34" charset="0"/>
            </a:endParaRPr>
          </a:p>
        </p:txBody>
      </p:sp>
      <p:sp>
        <p:nvSpPr>
          <p:cNvPr id="207" name="矩形 206"/>
          <p:cNvSpPr/>
          <p:nvPr>
            <p:custDataLst>
              <p:tags r:id="rId47"/>
            </p:custDataLst>
          </p:nvPr>
        </p:nvSpPr>
        <p:spPr>
          <a:xfrm>
            <a:off x="5818408"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机构</a:t>
            </a:r>
            <a:endParaRPr lang="zh-CN" altLang="en-US" sz="1000" kern="0" dirty="0">
              <a:sym typeface="Arial" panose="020B0604020202020204" pitchFamily="34" charset="0"/>
            </a:endParaRPr>
          </a:p>
        </p:txBody>
      </p:sp>
      <p:sp>
        <p:nvSpPr>
          <p:cNvPr id="208" name="矩形 207"/>
          <p:cNvSpPr/>
          <p:nvPr>
            <p:custDataLst>
              <p:tags r:id="rId48"/>
            </p:custDataLst>
          </p:nvPr>
        </p:nvSpPr>
        <p:spPr>
          <a:xfrm>
            <a:off x="6480654" y="4080822"/>
            <a:ext cx="603090" cy="297921"/>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发票</a:t>
            </a:r>
            <a:endParaRPr lang="zh-CN" altLang="en-US" sz="1000" kern="0" dirty="0">
              <a:sym typeface="Arial" panose="020B0604020202020204" pitchFamily="34" charset="0"/>
            </a:endParaRPr>
          </a:p>
        </p:txBody>
      </p:sp>
      <p:sp>
        <p:nvSpPr>
          <p:cNvPr id="209" name="矩形 208"/>
          <p:cNvSpPr/>
          <p:nvPr>
            <p:custDataLst>
              <p:tags r:id="rId49"/>
            </p:custDataLst>
          </p:nvPr>
        </p:nvSpPr>
        <p:spPr>
          <a:xfrm>
            <a:off x="7142902" y="4080822"/>
            <a:ext cx="603090" cy="297921"/>
          </a:xfrm>
          <a:prstGeom prst="rect">
            <a:avLst/>
          </a:prstGeom>
          <a:solidFill>
            <a:srgbClr val="D3EDEB"/>
          </a:solidFill>
          <a:ln w="25400" cap="flat" cmpd="sng" algn="ctr">
            <a:noFill/>
            <a:prstDash val="solid"/>
          </a:ln>
          <a:effectLst/>
        </p:spPr>
        <p:txBody>
          <a:bodyPr rtlCol="0" anchor="ctr"/>
          <a:lstStyle/>
          <a:p>
            <a:pPr algn="ctr" eaLnBrk="1" hangingPunct="1"/>
            <a:r>
              <a:rPr lang="en-US" altLang="zh-CN" sz="1050" kern="0" dirty="0">
                <a:solidFill>
                  <a:schemeClr val="tx1"/>
                </a:solidFill>
                <a:sym typeface="Arial" panose="020B0604020202020204" pitchFamily="34" charset="0"/>
              </a:rPr>
              <a:t>…</a:t>
            </a:r>
            <a:endParaRPr lang="zh-CN" altLang="en-US" sz="1050" kern="0" dirty="0">
              <a:solidFill>
                <a:schemeClr val="tx1"/>
              </a:solidFill>
              <a:sym typeface="Arial" panose="020B0604020202020204" pitchFamily="34" charset="0"/>
            </a:endParaRPr>
          </a:p>
        </p:txBody>
      </p:sp>
      <p:sp>
        <p:nvSpPr>
          <p:cNvPr id="210" name="Shape 436"/>
          <p:cNvSpPr/>
          <p:nvPr>
            <p:custDataLst>
              <p:tags r:id="rId50"/>
            </p:custDataLst>
          </p:nvPr>
        </p:nvSpPr>
        <p:spPr>
          <a:xfrm>
            <a:off x="1186603" y="3315789"/>
            <a:ext cx="6800666" cy="548047"/>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211" name="Shape 437"/>
          <p:cNvSpPr/>
          <p:nvPr>
            <p:custDataLst>
              <p:tags r:id="rId51"/>
            </p:custDataLst>
          </p:nvPr>
        </p:nvSpPr>
        <p:spPr>
          <a:xfrm>
            <a:off x="1234041" y="3370638"/>
            <a:ext cx="929098" cy="461663"/>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主题</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r>
              <a:rPr lang="en-US" altLang="zh-CN" sz="1200" dirty="0">
                <a:latin typeface="Arial" panose="020B0604020202020204" pitchFamily="34" charset="0"/>
                <a:ea typeface="微软雅黑" panose="020B0503020204020204" pitchFamily="34" charset="-122"/>
                <a:sym typeface="Arial" panose="020B0604020202020204" pitchFamily="34" charset="0"/>
              </a:rPr>
              <a:t>-</a:t>
            </a:r>
            <a:r>
              <a:rPr lang="zh-CN" altLang="en-US" sz="1200" dirty="0">
                <a:latin typeface="Arial" panose="020B0604020202020204" pitchFamily="34" charset="0"/>
                <a:ea typeface="微软雅黑" panose="020B0503020204020204" pitchFamily="34" charset="-122"/>
                <a:sym typeface="Arial" panose="020B0604020202020204" pitchFamily="34" charset="0"/>
              </a:rPr>
              <a:t>汇总</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12" name="Shape 486"/>
          <p:cNvSpPr/>
          <p:nvPr>
            <p:custDataLst>
              <p:tags r:id="rId52"/>
            </p:custDataLst>
          </p:nvPr>
        </p:nvSpPr>
        <p:spPr>
          <a:xfrm>
            <a:off x="2426268" y="3392259"/>
            <a:ext cx="5339437" cy="402589"/>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ym typeface="Arial" panose="020B0604020202020204" pitchFamily="34" charset="0"/>
            </a:endParaRPr>
          </a:p>
        </p:txBody>
      </p:sp>
      <p:sp>
        <p:nvSpPr>
          <p:cNvPr id="213" name="矩形 212"/>
          <p:cNvSpPr/>
          <p:nvPr>
            <p:custDataLst>
              <p:tags r:id="rId53"/>
            </p:custDataLst>
          </p:nvPr>
        </p:nvSpPr>
        <p:spPr>
          <a:xfrm>
            <a:off x="2506736" y="3450618"/>
            <a:ext cx="1117547" cy="287094"/>
          </a:xfrm>
          <a:prstGeom prst="rect">
            <a:avLst/>
          </a:prstGeom>
          <a:solidFill>
            <a:srgbClr val="D3EDEB"/>
          </a:solidFill>
          <a:ln w="25400" cap="flat" cmpd="sng" algn="ctr">
            <a:noFill/>
            <a:prstDash val="solid"/>
          </a:ln>
          <a:effectLst/>
        </p:spPr>
        <p:txBody>
          <a:bodyPr rtlCol="0" anchor="ctr"/>
          <a:lstStyle/>
          <a:p>
            <a:pPr algn="ctr" eaLnBrk="1" hangingPunct="1"/>
            <a:r>
              <a:rPr lang="zh-CN" altLang="en-US" sz="1050" kern="0" dirty="0">
                <a:solidFill>
                  <a:schemeClr val="tx1"/>
                </a:solidFill>
                <a:sym typeface="Arial" panose="020B0604020202020204" pitchFamily="34" charset="0"/>
              </a:rPr>
              <a:t>客户主题</a:t>
            </a:r>
            <a:endParaRPr lang="zh-CN" altLang="en-US" sz="1050" kern="0" dirty="0">
              <a:solidFill>
                <a:schemeClr val="tx1"/>
              </a:solidFill>
              <a:sym typeface="Arial" panose="020B0604020202020204" pitchFamily="34" charset="0"/>
            </a:endParaRPr>
          </a:p>
        </p:txBody>
      </p:sp>
      <p:sp>
        <p:nvSpPr>
          <p:cNvPr id="214" name="矩形 213"/>
          <p:cNvSpPr/>
          <p:nvPr>
            <p:custDataLst>
              <p:tags r:id="rId54"/>
            </p:custDataLst>
          </p:nvPr>
        </p:nvSpPr>
        <p:spPr>
          <a:xfrm>
            <a:off x="3865892" y="3450618"/>
            <a:ext cx="1117547" cy="287094"/>
          </a:xfrm>
          <a:prstGeom prst="rect">
            <a:avLst/>
          </a:prstGeom>
          <a:solidFill>
            <a:srgbClr val="D3EDEB"/>
          </a:solidFill>
          <a:ln w="25400" cap="flat" cmpd="sng" algn="ctr">
            <a:noFill/>
            <a:prstDash val="solid"/>
          </a:ln>
          <a:effectLst/>
        </p:spPr>
        <p:txBody>
          <a:bodyPr rtlCol="0" anchor="ctr"/>
          <a:lstStyle/>
          <a:p>
            <a:pPr algn="ctr" eaLnBrk="1" hangingPunct="1"/>
            <a:r>
              <a:rPr lang="zh-CN" altLang="en-US" sz="1050" kern="0" dirty="0">
                <a:solidFill>
                  <a:schemeClr val="tx1"/>
                </a:solidFill>
                <a:sym typeface="Arial" panose="020B0604020202020204" pitchFamily="34" charset="0"/>
              </a:rPr>
              <a:t>商品主题</a:t>
            </a:r>
            <a:endParaRPr lang="zh-CN" altLang="en-US" sz="1050" kern="0" dirty="0">
              <a:solidFill>
                <a:schemeClr val="tx1"/>
              </a:solidFill>
              <a:sym typeface="Arial" panose="020B0604020202020204" pitchFamily="34" charset="0"/>
            </a:endParaRPr>
          </a:p>
        </p:txBody>
      </p:sp>
      <p:sp>
        <p:nvSpPr>
          <p:cNvPr id="215" name="矩形 214"/>
          <p:cNvSpPr/>
          <p:nvPr>
            <p:custDataLst>
              <p:tags r:id="rId55"/>
            </p:custDataLst>
          </p:nvPr>
        </p:nvSpPr>
        <p:spPr>
          <a:xfrm>
            <a:off x="5225048" y="3450618"/>
            <a:ext cx="1117547" cy="287094"/>
          </a:xfrm>
          <a:prstGeom prst="rect">
            <a:avLst/>
          </a:prstGeom>
          <a:solidFill>
            <a:srgbClr val="D3EDEB"/>
          </a:solidFill>
          <a:ln w="25400" cap="flat" cmpd="sng" algn="ctr">
            <a:noFill/>
            <a:prstDash val="solid"/>
          </a:ln>
          <a:effectLst/>
        </p:spPr>
        <p:txBody>
          <a:bodyPr rtlCol="0" anchor="ctr"/>
          <a:lstStyle/>
          <a:p>
            <a:pPr algn="ctr" eaLnBrk="1" hangingPunct="1"/>
            <a:r>
              <a:rPr lang="zh-CN" altLang="en-US" sz="1050" kern="0" dirty="0">
                <a:solidFill>
                  <a:schemeClr val="tx1"/>
                </a:solidFill>
                <a:sym typeface="Arial" panose="020B0604020202020204" pitchFamily="34" charset="0"/>
              </a:rPr>
              <a:t>营销主题</a:t>
            </a:r>
            <a:endParaRPr lang="zh-CN" altLang="en-US" sz="1050" kern="0" dirty="0">
              <a:solidFill>
                <a:schemeClr val="tx1"/>
              </a:solidFill>
              <a:sym typeface="Arial" panose="020B0604020202020204" pitchFamily="34" charset="0"/>
            </a:endParaRPr>
          </a:p>
        </p:txBody>
      </p:sp>
      <p:sp>
        <p:nvSpPr>
          <p:cNvPr id="216" name="矩形 215"/>
          <p:cNvSpPr/>
          <p:nvPr>
            <p:custDataLst>
              <p:tags r:id="rId56"/>
            </p:custDataLst>
          </p:nvPr>
        </p:nvSpPr>
        <p:spPr>
          <a:xfrm>
            <a:off x="6584205" y="3450618"/>
            <a:ext cx="1117547" cy="287094"/>
          </a:xfrm>
          <a:prstGeom prst="rect">
            <a:avLst/>
          </a:prstGeom>
          <a:solidFill>
            <a:srgbClr val="D3EDEB"/>
          </a:solidFill>
          <a:ln w="25400" cap="flat" cmpd="sng" algn="ctr">
            <a:noFill/>
            <a:prstDash val="solid"/>
          </a:ln>
          <a:effectLst/>
        </p:spPr>
        <p:txBody>
          <a:bodyPr rtlCol="0" anchor="ctr"/>
          <a:lstStyle/>
          <a:p>
            <a:pPr algn="ctr" eaLnBrk="1" hangingPunct="1"/>
            <a:r>
              <a:rPr lang="en-US" altLang="zh-CN" sz="1050" kern="0" dirty="0">
                <a:solidFill>
                  <a:schemeClr val="tx1"/>
                </a:solidFill>
                <a:sym typeface="Arial" panose="020B0604020202020204" pitchFamily="34" charset="0"/>
              </a:rPr>
              <a:t>…</a:t>
            </a:r>
            <a:endParaRPr lang="zh-CN" altLang="en-US" sz="1050" kern="0" dirty="0">
              <a:solidFill>
                <a:schemeClr val="tx1"/>
              </a:solidFill>
              <a:sym typeface="Arial" panose="020B0604020202020204" pitchFamily="34" charset="0"/>
            </a:endParaRPr>
          </a:p>
        </p:txBody>
      </p:sp>
      <p:sp>
        <p:nvSpPr>
          <p:cNvPr id="217" name="矩形 216"/>
          <p:cNvSpPr/>
          <p:nvPr>
            <p:custDataLst>
              <p:tags r:id="rId57"/>
            </p:custDataLst>
          </p:nvPr>
        </p:nvSpPr>
        <p:spPr>
          <a:xfrm>
            <a:off x="853991" y="3147330"/>
            <a:ext cx="8914097" cy="212045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8" name="Shape 433"/>
          <p:cNvSpPr/>
          <p:nvPr>
            <p:custDataLst>
              <p:tags r:id="rId58"/>
            </p:custDataLst>
          </p:nvPr>
        </p:nvSpPr>
        <p:spPr>
          <a:xfrm>
            <a:off x="1186605" y="4594954"/>
            <a:ext cx="6791958" cy="547721"/>
          </a:xfrm>
          <a:prstGeom prst="rect">
            <a:avLst/>
          </a:prstGeom>
          <a:solidFill>
            <a:srgbClr val="009999"/>
          </a:solidFill>
          <a:ln w="9525" cap="flat">
            <a:noFill/>
            <a:prstDash val="solid"/>
            <a:miter lim="800000"/>
          </a:ln>
          <a:effectLst/>
        </p:spPr>
        <p:txBody>
          <a:bodyPr wrap="square" lIns="45719" tIns="45719" rIns="45719" bIns="45719" numCol="1" anchor="ctr">
            <a:noAutofit/>
          </a:bodyPr>
          <a:lstStyle/>
          <a:p>
            <a: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219" name="Shape 437"/>
          <p:cNvSpPr/>
          <p:nvPr>
            <p:custDataLst>
              <p:tags r:id="rId59"/>
            </p:custDataLst>
          </p:nvPr>
        </p:nvSpPr>
        <p:spPr>
          <a:xfrm>
            <a:off x="1392575" y="4629390"/>
            <a:ext cx="553997" cy="461663"/>
          </a:xfrm>
          <a:prstGeom prst="rect">
            <a:avLst/>
          </a:prstGeom>
          <a:noFill/>
          <a:ln w="12700" cap="flat">
            <a:noFill/>
            <a:miter lim="400000"/>
          </a:ln>
          <a:effectLst/>
        </p:spPr>
        <p:txBody>
          <a:bodyPr wrap="none" lIns="45719" tIns="45719" rIns="45719" bIns="45719" numCol="1" anchor="ctr">
            <a:spAutoFit/>
          </a:bodyPr>
          <a:lstStyle>
            <a:lvl1pPr>
              <a:defRPr sz="11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贴源</a:t>
            </a:r>
            <a:endParaRPr lang="en-US" altLang="zh-CN" sz="12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200" dirty="0">
                <a:latin typeface="Arial" panose="020B0604020202020204" pitchFamily="34" charset="0"/>
                <a:ea typeface="微软雅黑" panose="020B0503020204020204" pitchFamily="34" charset="-122"/>
                <a:sym typeface="Arial" panose="020B0604020202020204" pitchFamily="34" charset="0"/>
              </a:rPr>
              <a:t>数据区</a:t>
            </a:r>
            <a:endParaRPr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220" name="Shape 486"/>
          <p:cNvSpPr/>
          <p:nvPr>
            <p:custDataLst>
              <p:tags r:id="rId60"/>
            </p:custDataLst>
          </p:nvPr>
        </p:nvSpPr>
        <p:spPr>
          <a:xfrm>
            <a:off x="2434382" y="4662057"/>
            <a:ext cx="5355952" cy="417435"/>
          </a:xfrm>
          <a:prstGeom prst="rect">
            <a:avLst/>
          </a:prstGeom>
          <a:solidFill>
            <a:schemeClr val="bg1"/>
          </a:solidFill>
          <a:ln w="9525" cap="flat">
            <a:solidFill>
              <a:srgbClr val="D9D9D9"/>
            </a:solidFill>
            <a:prstDash val="solid"/>
            <a:miter lim="800000"/>
          </a:ln>
          <a:effectLst/>
        </p:spPr>
        <p:txBody>
          <a:bodyPr wrap="square" lIns="45719" tIns="45719" rIns="45719" bIns="45719" numCol="1" anchor="ctr">
            <a:noAutofit/>
          </a:bodyPr>
          <a:lstStyle/>
          <a:p>
            <a: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a:sym typeface="Arial" panose="020B0604020202020204" pitchFamily="34" charset="0"/>
            </a:endParaRPr>
          </a:p>
        </p:txBody>
      </p:sp>
      <p:sp>
        <p:nvSpPr>
          <p:cNvPr id="221" name="矩形 220"/>
          <p:cNvSpPr/>
          <p:nvPr>
            <p:custDataLst>
              <p:tags r:id="rId61"/>
            </p:custDataLst>
          </p:nvPr>
        </p:nvSpPr>
        <p:spPr>
          <a:xfrm>
            <a:off x="2532584" y="4723040"/>
            <a:ext cx="872672" cy="287158"/>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客户数据</a:t>
            </a:r>
            <a:endParaRPr lang="zh-CN" altLang="en-US" sz="1000" kern="0" dirty="0">
              <a:sym typeface="Arial" panose="020B0604020202020204" pitchFamily="34" charset="0"/>
            </a:endParaRPr>
          </a:p>
        </p:txBody>
      </p:sp>
      <p:sp>
        <p:nvSpPr>
          <p:cNvPr id="222" name="矩形 221"/>
          <p:cNvSpPr/>
          <p:nvPr>
            <p:custDataLst>
              <p:tags r:id="rId62"/>
            </p:custDataLst>
          </p:nvPr>
        </p:nvSpPr>
        <p:spPr>
          <a:xfrm>
            <a:off x="3617769" y="4723040"/>
            <a:ext cx="872672" cy="287158"/>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商品数据</a:t>
            </a:r>
            <a:endParaRPr lang="zh-CN" altLang="en-US" sz="1000" kern="0" dirty="0">
              <a:sym typeface="Arial" panose="020B0604020202020204" pitchFamily="34" charset="0"/>
            </a:endParaRPr>
          </a:p>
        </p:txBody>
      </p:sp>
      <p:sp>
        <p:nvSpPr>
          <p:cNvPr id="223" name="矩形 222"/>
          <p:cNvSpPr/>
          <p:nvPr>
            <p:custDataLst>
              <p:tags r:id="rId63"/>
            </p:custDataLst>
          </p:nvPr>
        </p:nvSpPr>
        <p:spPr>
          <a:xfrm>
            <a:off x="4702953" y="4723040"/>
            <a:ext cx="872672" cy="287158"/>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订单数据</a:t>
            </a:r>
            <a:endParaRPr lang="zh-CN" altLang="en-US" sz="1000" kern="0" dirty="0">
              <a:sym typeface="Arial" panose="020B0604020202020204" pitchFamily="34" charset="0"/>
            </a:endParaRPr>
          </a:p>
        </p:txBody>
      </p:sp>
      <p:sp>
        <p:nvSpPr>
          <p:cNvPr id="224" name="矩形 223"/>
          <p:cNvSpPr/>
          <p:nvPr>
            <p:custDataLst>
              <p:tags r:id="rId64"/>
            </p:custDataLst>
          </p:nvPr>
        </p:nvSpPr>
        <p:spPr>
          <a:xfrm>
            <a:off x="5788137" y="4723040"/>
            <a:ext cx="872672" cy="287158"/>
          </a:xfrm>
          <a:prstGeom prst="rect">
            <a:avLst/>
          </a:prstGeom>
          <a:solidFill>
            <a:srgbClr val="D3EDEB"/>
          </a:solidFill>
          <a:ln w="25400" cap="flat" cmpd="sng" algn="ctr">
            <a:noFill/>
            <a:prstDash val="solid"/>
          </a:ln>
          <a:effectLst/>
        </p:spPr>
        <p:txBody>
          <a:bodyPr lIns="36000" rIns="36000" rtlCol="0" anchor="ctr"/>
          <a:lstStyle/>
          <a:p>
            <a:pPr algn="ctr" eaLnBrk="1" hangingPunct="1"/>
            <a:r>
              <a:rPr lang="zh-CN" altLang="en-US" sz="1000" kern="0" dirty="0">
                <a:sym typeface="Arial" panose="020B0604020202020204" pitchFamily="34" charset="0"/>
              </a:rPr>
              <a:t>发票数据</a:t>
            </a:r>
            <a:endParaRPr lang="zh-CN" altLang="en-US" sz="1000" kern="0" dirty="0">
              <a:sym typeface="Arial" panose="020B0604020202020204" pitchFamily="34" charset="0"/>
            </a:endParaRPr>
          </a:p>
        </p:txBody>
      </p:sp>
      <p:sp>
        <p:nvSpPr>
          <p:cNvPr id="225" name="矩形 224"/>
          <p:cNvSpPr/>
          <p:nvPr>
            <p:custDataLst>
              <p:tags r:id="rId65"/>
            </p:custDataLst>
          </p:nvPr>
        </p:nvSpPr>
        <p:spPr>
          <a:xfrm>
            <a:off x="6873321" y="4723040"/>
            <a:ext cx="872672" cy="287158"/>
          </a:xfrm>
          <a:prstGeom prst="rect">
            <a:avLst/>
          </a:prstGeom>
          <a:solidFill>
            <a:srgbClr val="D3EDEB"/>
          </a:solidFill>
          <a:ln w="25400" cap="flat" cmpd="sng" algn="ctr">
            <a:noFill/>
            <a:prstDash val="solid"/>
          </a:ln>
          <a:effectLst/>
        </p:spPr>
        <p:txBody>
          <a:bodyPr rtlCol="0" anchor="ctr"/>
          <a:lstStyle/>
          <a:p>
            <a:pPr algn="ctr" eaLnBrk="1" hangingPunct="1"/>
            <a:r>
              <a:rPr lang="en-US" altLang="zh-CN" sz="1050" kern="0" dirty="0">
                <a:solidFill>
                  <a:schemeClr val="tx1"/>
                </a:solidFill>
                <a:sym typeface="Arial" panose="020B0604020202020204" pitchFamily="34" charset="0"/>
              </a:rPr>
              <a:t>…</a:t>
            </a:r>
            <a:endParaRPr lang="zh-CN" altLang="en-US" sz="1050" kern="0" dirty="0">
              <a:solidFill>
                <a:schemeClr val="tx1"/>
              </a:solidFill>
              <a:sym typeface="Arial" panose="020B0604020202020204" pitchFamily="34" charset="0"/>
            </a:endParaRPr>
          </a:p>
        </p:txBody>
      </p:sp>
      <p:cxnSp>
        <p:nvCxnSpPr>
          <p:cNvPr id="226" name="直接箭头连接符 225"/>
          <p:cNvCxnSpPr>
            <a:stCxn id="210" idx="3"/>
          </p:cNvCxnSpPr>
          <p:nvPr>
            <p:custDataLst>
              <p:tags r:id="rId66"/>
            </p:custDataLst>
          </p:nvPr>
        </p:nvCxnSpPr>
        <p:spPr>
          <a:xfrm>
            <a:off x="7987270" y="3589812"/>
            <a:ext cx="408543"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27" name="直接箭头连接符 226"/>
          <p:cNvCxnSpPr/>
          <p:nvPr>
            <p:custDataLst>
              <p:tags r:id="rId67"/>
            </p:custDataLst>
          </p:nvPr>
        </p:nvCxnSpPr>
        <p:spPr>
          <a:xfrm>
            <a:off x="7978561" y="4248511"/>
            <a:ext cx="408543"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28" name="直接箭头连接符 227"/>
          <p:cNvCxnSpPr/>
          <p:nvPr>
            <p:custDataLst>
              <p:tags r:id="rId68"/>
            </p:custDataLst>
          </p:nvPr>
        </p:nvCxnSpPr>
        <p:spPr>
          <a:xfrm>
            <a:off x="7987270" y="4879634"/>
            <a:ext cx="408543" cy="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29" name="矩形 228"/>
          <p:cNvSpPr/>
          <p:nvPr>
            <p:custDataLst>
              <p:tags r:id="rId69"/>
            </p:custDataLst>
          </p:nvPr>
        </p:nvSpPr>
        <p:spPr>
          <a:xfrm>
            <a:off x="847881" y="2008882"/>
            <a:ext cx="10770867" cy="104847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0" name="文本框 229"/>
          <p:cNvSpPr txBox="1"/>
          <p:nvPr>
            <p:custDataLst>
              <p:tags r:id="rId70"/>
            </p:custDataLst>
          </p:nvPr>
        </p:nvSpPr>
        <p:spPr>
          <a:xfrm>
            <a:off x="594739" y="2318560"/>
            <a:ext cx="542730" cy="461665"/>
          </a:xfrm>
          <a:prstGeom prst="rect">
            <a:avLst/>
          </a:prstGeom>
          <a:solidFill>
            <a:schemeClr val="bg1">
              <a:lumMod val="95000"/>
            </a:schemeClr>
          </a:solidFill>
        </p:spPr>
        <p:txBody>
          <a:bodyPr wrap="square" rtlCol="0" anchor="ctr">
            <a:spAutoFit/>
          </a:bodyPr>
          <a:lstStyle>
            <a:defPPr>
              <a:defRPr lang="zh-CN"/>
            </a:defPPr>
            <a:lvl1pPr algn="ctr">
              <a:defRPr sz="1200" b="1">
                <a:solidFill>
                  <a:srgbClr val="C0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latin typeface="Arial" panose="020B0604020202020204" pitchFamily="34" charset="0"/>
                <a:sym typeface="Arial" panose="020B0604020202020204" pitchFamily="34" charset="0"/>
              </a:rPr>
              <a:t>数据集市</a:t>
            </a:r>
            <a:endParaRPr lang="zh-CN" altLang="en-US" dirty="0">
              <a:solidFill>
                <a:schemeClr val="tx1"/>
              </a:solidFill>
              <a:latin typeface="Arial" panose="020B0604020202020204" pitchFamily="34" charset="0"/>
              <a:sym typeface="Arial" panose="020B0604020202020204" pitchFamily="34" charset="0"/>
            </a:endParaRPr>
          </a:p>
        </p:txBody>
      </p:sp>
      <p:sp>
        <p:nvSpPr>
          <p:cNvPr id="231" name="文本框 230"/>
          <p:cNvSpPr txBox="1"/>
          <p:nvPr>
            <p:custDataLst>
              <p:tags r:id="rId71"/>
            </p:custDataLst>
          </p:nvPr>
        </p:nvSpPr>
        <p:spPr>
          <a:xfrm>
            <a:off x="580468" y="4009109"/>
            <a:ext cx="534827" cy="461665"/>
          </a:xfrm>
          <a:prstGeom prst="rect">
            <a:avLst/>
          </a:prstGeom>
          <a:solidFill>
            <a:schemeClr val="bg1">
              <a:lumMod val="95000"/>
            </a:schemeClr>
          </a:solidFill>
        </p:spPr>
        <p:txBody>
          <a:bodyPr wrap="square" rtlCol="0" anchor="ctr">
            <a:spAutoFit/>
          </a:bodyPr>
          <a:lstStyle>
            <a:defPPr>
              <a:defRPr lang="zh-CN"/>
            </a:defPPr>
            <a:lvl1pPr algn="ctr">
              <a:defRPr sz="1200" b="1">
                <a:solidFill>
                  <a:srgbClr val="C00000"/>
                </a:solidFill>
                <a:latin typeface="微软雅黑" panose="020B0503020204020204" pitchFamily="34" charset="-122"/>
                <a:ea typeface="微软雅黑" panose="020B0503020204020204" pitchFamily="34" charset="-122"/>
              </a:defRPr>
            </a:lvl1pPr>
          </a:lstStyle>
          <a:p>
            <a:r>
              <a:rPr lang="zh-CN" altLang="en-US" dirty="0">
                <a:solidFill>
                  <a:schemeClr val="tx1"/>
                </a:solidFill>
                <a:latin typeface="Arial" panose="020B0604020202020204" pitchFamily="34" charset="0"/>
                <a:sym typeface="Arial" panose="020B0604020202020204" pitchFamily="34" charset="0"/>
              </a:rPr>
              <a:t>批量加工</a:t>
            </a:r>
            <a:endParaRPr lang="zh-CN" altLang="en-US" dirty="0">
              <a:solidFill>
                <a:schemeClr val="tx1"/>
              </a:solidFill>
              <a:latin typeface="Arial" panose="020B0604020202020204" pitchFamily="34" charset="0"/>
              <a:sym typeface="Arial" panose="020B0604020202020204" pitchFamily="34" charset="0"/>
            </a:endParaRPr>
          </a:p>
        </p:txBody>
      </p:sp>
      <p:sp>
        <p:nvSpPr>
          <p:cNvPr id="232" name="矩形 231"/>
          <p:cNvSpPr/>
          <p:nvPr>
            <p:custDataLst>
              <p:tags r:id="rId72"/>
            </p:custDataLst>
          </p:nvPr>
        </p:nvSpPr>
        <p:spPr>
          <a:xfrm>
            <a:off x="5645331" y="2508106"/>
            <a:ext cx="919131" cy="286405"/>
          </a:xfrm>
          <a:prstGeom prst="rect">
            <a:avLst/>
          </a:prstGeom>
          <a:solidFill>
            <a:srgbClr val="D3EDEB"/>
          </a:solidFill>
          <a:ln w="25400" cap="flat" cmpd="sng" algn="ctr">
            <a:noFill/>
            <a:prstDash val="solid"/>
          </a:ln>
          <a:effectLst/>
        </p:spPr>
        <p:txBody>
          <a:bodyPr rtlCol="0" anchor="ctr"/>
          <a:lstStyle/>
          <a:p>
            <a:pPr algn="ctr" eaLnBrk="1" hangingPunct="1"/>
            <a:r>
              <a:rPr lang="en-US" altLang="zh-CN" sz="1050" kern="0" dirty="0">
                <a:solidFill>
                  <a:schemeClr val="tx1"/>
                </a:solidFill>
                <a:sym typeface="Arial" panose="020B0604020202020204" pitchFamily="34" charset="0"/>
              </a:rPr>
              <a:t>…</a:t>
            </a:r>
            <a:endParaRPr lang="zh-CN" altLang="en-US" sz="1050" kern="0" dirty="0">
              <a:solidFill>
                <a:schemeClr val="tx1"/>
              </a:solidFill>
              <a:sym typeface="Arial" panose="020B0604020202020204" pitchFamily="34" charset="0"/>
            </a:endParaRPr>
          </a:p>
        </p:txBody>
      </p:sp>
      <p:grpSp>
        <p:nvGrpSpPr>
          <p:cNvPr id="7" name="Group 488"/>
          <p:cNvGrpSpPr/>
          <p:nvPr/>
        </p:nvGrpSpPr>
        <p:grpSpPr>
          <a:xfrm>
            <a:off x="5867200" y="5521592"/>
            <a:ext cx="5552585" cy="1017088"/>
            <a:chOff x="0" y="-52485"/>
            <a:chExt cx="755434" cy="383664"/>
          </a:xfrm>
          <a:solidFill>
            <a:schemeClr val="bg1"/>
          </a:solidFill>
        </p:grpSpPr>
        <p:sp>
          <p:nvSpPr>
            <p:cNvPr id="8" name="Shape 486"/>
            <p:cNvSpPr/>
            <p:nvPr>
              <p:custDataLst>
                <p:tags r:id="rId73"/>
              </p:custDataLst>
            </p:nvPr>
          </p:nvSpPr>
          <p:spPr>
            <a:xfrm>
              <a:off x="0" y="-50728"/>
              <a:ext cx="381233" cy="381907"/>
            </a:xfrm>
            <a:prstGeom prst="rect">
              <a:avLst/>
            </a:prstGeom>
            <a:grpFill/>
            <a:ln w="9525" cap="flat">
              <a:solidFill>
                <a:srgbClr val="D9D9D9"/>
              </a:solidFill>
              <a:prstDash val="solid"/>
              <a:miter lim="800000"/>
            </a:ln>
            <a:effectLst/>
          </p:spPr>
          <p:txBody>
            <a:bodyPr wrap="square" lIns="45719" tIns="45719" rIns="45719" bIns="45719" numCol="1" anchor="t">
              <a:noAutofit/>
            </a:bodyPr>
            <a:lstStyle/>
            <a:p>
              <a:pP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9" name="Shape 487"/>
            <p:cNvSpPr/>
            <p:nvPr>
              <p:custDataLst>
                <p:tags r:id="rId74"/>
              </p:custDataLst>
            </p:nvPr>
          </p:nvSpPr>
          <p:spPr>
            <a:xfrm>
              <a:off x="150333" y="-45053"/>
              <a:ext cx="82351" cy="92878"/>
            </a:xfrm>
            <a:prstGeom prst="rect">
              <a:avLst/>
            </a:prstGeom>
            <a:grpFill/>
            <a:ln w="12700" cap="flat">
              <a:noFill/>
              <a:miter lim="400000"/>
            </a:ln>
            <a:effectLst/>
          </p:spPr>
          <p:txBody>
            <a:bodyPr wrap="none" lIns="45719" tIns="45719" rIns="45719" bIns="45719" numCol="1" anchor="t">
              <a:spAutoFit/>
            </a:bodyPr>
            <a:lstStyle>
              <a:lvl1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rPr>
                <a:t>外部数据</a:t>
              </a:r>
              <a:endParaRPr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Shape 486"/>
            <p:cNvSpPr/>
            <p:nvPr>
              <p:custDataLst>
                <p:tags r:id="rId75"/>
              </p:custDataLst>
            </p:nvPr>
          </p:nvSpPr>
          <p:spPr>
            <a:xfrm>
              <a:off x="388553" y="-52485"/>
              <a:ext cx="366881" cy="381907"/>
            </a:xfrm>
            <a:prstGeom prst="rect">
              <a:avLst/>
            </a:prstGeom>
            <a:grpFill/>
            <a:ln w="9525" cap="flat">
              <a:solidFill>
                <a:srgbClr val="D9D9D9"/>
              </a:solidFill>
              <a:prstDash val="solid"/>
              <a:miter lim="800000"/>
            </a:ln>
            <a:effectLst/>
          </p:spPr>
          <p:txBody>
            <a:bodyPr wrap="square" lIns="45719" tIns="45719" rIns="45719" bIns="45719" numCol="1" anchor="t">
              <a:noAutofit/>
            </a:bodyPr>
            <a:lstStyle/>
            <a:p>
              <a:pP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sz="1800" dirty="0">
                <a:sym typeface="Arial" panose="020B0604020202020204" pitchFamily="34" charset="0"/>
              </a:endParaRPr>
            </a:p>
          </p:txBody>
        </p:sp>
        <p:sp>
          <p:nvSpPr>
            <p:cNvPr id="12" name="Shape 487"/>
            <p:cNvSpPr/>
            <p:nvPr>
              <p:custDataLst>
                <p:tags r:id="rId76"/>
              </p:custDataLst>
            </p:nvPr>
          </p:nvSpPr>
          <p:spPr>
            <a:xfrm>
              <a:off x="522595" y="-48866"/>
              <a:ext cx="99798" cy="92878"/>
            </a:xfrm>
            <a:prstGeom prst="rect">
              <a:avLst/>
            </a:prstGeom>
            <a:grpFill/>
            <a:ln w="12700" cap="flat">
              <a:noFill/>
              <a:miter lim="400000"/>
            </a:ln>
            <a:effectLst/>
          </p:spPr>
          <p:txBody>
            <a:bodyPr wrap="none" lIns="45719" tIns="45719" rIns="45719" bIns="45719" numCol="1" anchor="t">
              <a:spAutoFit/>
            </a:bodyPr>
            <a:lstStyle>
              <a:lvl1pPr algn="ctr">
                <a:defRPr sz="1000" b="1">
                  <a:solidFill>
                    <a:srgbClr val="D9D9D9"/>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dirty="0">
                  <a:solidFill>
                    <a:schemeClr val="tx1"/>
                  </a:solidFill>
                  <a:latin typeface="Arial" panose="020B0604020202020204" pitchFamily="34" charset="0"/>
                  <a:ea typeface="微软雅黑" panose="020B0503020204020204" pitchFamily="34" charset="-122"/>
                  <a:sym typeface="Arial" panose="020B0604020202020204" pitchFamily="34" charset="0"/>
                </a:rPr>
                <a:t>边缘端数据</a:t>
              </a:r>
              <a:endParaRPr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6" name="矩形 15"/>
          <p:cNvSpPr/>
          <p:nvPr>
            <p:custDataLst>
              <p:tags r:id="rId77"/>
            </p:custDataLst>
          </p:nvPr>
        </p:nvSpPr>
        <p:spPr>
          <a:xfrm>
            <a:off x="2549610" y="5833154"/>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电</a:t>
            </a:r>
            <a:r>
              <a:rPr kumimoji="0" lang="en-US" altLang="zh-CN" sz="1050" b="0" i="0" u="none" strike="noStrike" kern="0" cap="none" spc="0" normalizeH="0" baseline="0" noProof="0" dirty="0">
                <a:ln>
                  <a:noFill/>
                </a:ln>
                <a:effectLst/>
                <a:uLnTx/>
                <a:uFillTx/>
                <a:sym typeface="Arial" panose="020B0604020202020204" pitchFamily="34" charset="0"/>
              </a:rPr>
              <a:t>e</a:t>
            </a:r>
            <a:r>
              <a:rPr kumimoji="0" lang="zh-CN" altLang="en-US" sz="1050" b="0" i="0" u="none" strike="noStrike" kern="0" cap="none" spc="0" normalizeH="0" baseline="0" noProof="0" dirty="0">
                <a:ln>
                  <a:noFill/>
                </a:ln>
                <a:effectLst/>
                <a:uLnTx/>
                <a:uFillTx/>
                <a:sym typeface="Arial" panose="020B0604020202020204" pitchFamily="34" charset="0"/>
              </a:rPr>
              <a:t>宝</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2" name="矩形 21"/>
          <p:cNvSpPr/>
          <p:nvPr>
            <p:custDataLst>
              <p:tags r:id="rId78"/>
            </p:custDataLst>
          </p:nvPr>
        </p:nvSpPr>
        <p:spPr>
          <a:xfrm>
            <a:off x="3343631" y="5833154"/>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国网商城</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3" name="矩形 22"/>
          <p:cNvSpPr/>
          <p:nvPr>
            <p:custDataLst>
              <p:tags r:id="rId79"/>
            </p:custDataLst>
          </p:nvPr>
        </p:nvSpPr>
        <p:spPr>
          <a:xfrm>
            <a:off x="4137652" y="5833154"/>
            <a:ext cx="774429" cy="277950"/>
          </a:xfrm>
          <a:prstGeom prst="rect">
            <a:avLst/>
          </a:prstGeom>
          <a:solidFill>
            <a:srgbClr val="D3EDEB"/>
          </a:solidFill>
          <a:ln w="25400" cap="flat" cmpd="sng" algn="ctr">
            <a:noFill/>
            <a:prstDash val="solid"/>
          </a:ln>
          <a:effectLst/>
        </p:spPr>
        <p:txBody>
          <a:bodyPr rtlCol="0" anchor="ctr"/>
          <a:lstStyle/>
          <a:p>
            <a:pPr algn="ctr" fontAlgn="base">
              <a:spcBef>
                <a:spcPct val="0"/>
              </a:spcBef>
              <a:spcAft>
                <a:spcPct val="0"/>
              </a:spcAft>
              <a:defRPr/>
            </a:pPr>
            <a:r>
              <a:rPr kumimoji="0" lang="zh-CN" altLang="en-US" sz="1050" b="0" i="0" u="none" strike="noStrike" kern="0" cap="none" spc="0" normalizeH="0" baseline="0" noProof="0" dirty="0">
                <a:ln>
                  <a:noFill/>
                </a:ln>
                <a:effectLst/>
                <a:uLnTx/>
                <a:uFillTx/>
                <a:sym typeface="Arial" panose="020B0604020202020204" pitchFamily="34" charset="0"/>
              </a:rPr>
              <a:t>商旅云</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4" name="矩形 23"/>
          <p:cNvSpPr/>
          <p:nvPr>
            <p:custDataLst>
              <p:tags r:id="rId80"/>
            </p:custDataLst>
          </p:nvPr>
        </p:nvSpPr>
        <p:spPr>
          <a:xfrm>
            <a:off x="2556348" y="6181879"/>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智维云</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5" name="矩形 24"/>
          <p:cNvSpPr/>
          <p:nvPr>
            <p:custDataLst>
              <p:tags r:id="rId81"/>
            </p:custDataLst>
          </p:nvPr>
        </p:nvSpPr>
        <p:spPr>
          <a:xfrm>
            <a:off x="3346547" y="6190023"/>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电子发票</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6" name="矩形 25"/>
          <p:cNvSpPr/>
          <p:nvPr>
            <p:custDataLst>
              <p:tags r:id="rId82"/>
            </p:custDataLst>
          </p:nvPr>
        </p:nvSpPr>
        <p:spPr>
          <a:xfrm>
            <a:off x="4931673" y="5836804"/>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光伏云网</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7" name="矩形 26"/>
          <p:cNvSpPr/>
          <p:nvPr>
            <p:custDataLst>
              <p:tags r:id="rId83"/>
            </p:custDataLst>
          </p:nvPr>
        </p:nvSpPr>
        <p:spPr>
          <a:xfrm>
            <a:off x="4136746" y="6190023"/>
            <a:ext cx="774429"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国网征信</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8" name="矩形 27"/>
          <p:cNvSpPr/>
          <p:nvPr>
            <p:custDataLst>
              <p:tags r:id="rId84"/>
            </p:custDataLst>
          </p:nvPr>
        </p:nvSpPr>
        <p:spPr>
          <a:xfrm>
            <a:off x="4926944" y="6190023"/>
            <a:ext cx="778502" cy="277950"/>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云丰物流</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29" name="矩形 28"/>
          <p:cNvSpPr/>
          <p:nvPr>
            <p:custDataLst>
              <p:tags r:id="rId85"/>
            </p:custDataLst>
          </p:nvPr>
        </p:nvSpPr>
        <p:spPr>
          <a:xfrm>
            <a:off x="5957464" y="5853168"/>
            <a:ext cx="578907" cy="629975"/>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工商数据</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0" name="矩形 29"/>
          <p:cNvSpPr/>
          <p:nvPr>
            <p:custDataLst>
              <p:tags r:id="rId86"/>
            </p:custDataLst>
          </p:nvPr>
        </p:nvSpPr>
        <p:spPr>
          <a:xfrm>
            <a:off x="6651681" y="5846416"/>
            <a:ext cx="578907" cy="629975"/>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司法数据</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1" name="矩形 30"/>
          <p:cNvSpPr/>
          <p:nvPr>
            <p:custDataLst>
              <p:tags r:id="rId87"/>
            </p:custDataLst>
          </p:nvPr>
        </p:nvSpPr>
        <p:spPr>
          <a:xfrm>
            <a:off x="7359751" y="5844392"/>
            <a:ext cx="578907" cy="629975"/>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气象数据</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2" name="矩形 31"/>
          <p:cNvSpPr/>
          <p:nvPr>
            <p:custDataLst>
              <p:tags r:id="rId88"/>
            </p:custDataLst>
          </p:nvPr>
        </p:nvSpPr>
        <p:spPr>
          <a:xfrm>
            <a:off x="8067821" y="5841565"/>
            <a:ext cx="491000" cy="629975"/>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altLang="zh-CN" sz="1050" b="0" i="0" u="none" strike="noStrike" kern="0" cap="none" spc="0" normalizeH="0" baseline="0" noProof="0" dirty="0">
                <a:ln>
                  <a:noFill/>
                </a:ln>
                <a:effectLst/>
                <a:uLnTx/>
                <a:uFillTx/>
                <a:sym typeface="Arial" panose="020B0604020202020204" pitchFamily="34" charset="0"/>
              </a:rPr>
              <a:t>……</a:t>
            </a:r>
            <a:r>
              <a:rPr kumimoji="0" lang="zh-CN" altLang="en-US" sz="1050" b="0" i="0" u="none" strike="noStrike" kern="0" cap="none" spc="0" normalizeH="0" baseline="0" noProof="0" dirty="0">
                <a:ln>
                  <a:noFill/>
                </a:ln>
                <a:effectLst/>
                <a:uLnTx/>
                <a:uFillTx/>
                <a:sym typeface="Arial" panose="020B0604020202020204" pitchFamily="34" charset="0"/>
              </a:rPr>
              <a:t>数据</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3" name="矩形 32"/>
          <p:cNvSpPr/>
          <p:nvPr>
            <p:custDataLst>
              <p:tags r:id="rId89"/>
            </p:custDataLst>
          </p:nvPr>
        </p:nvSpPr>
        <p:spPr>
          <a:xfrm>
            <a:off x="8815613" y="5857118"/>
            <a:ext cx="545057" cy="602573"/>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050" b="0" i="0" u="none" strike="noStrike" kern="0" cap="none" spc="0" normalizeH="0" baseline="0" noProof="0" dirty="0">
                <a:ln>
                  <a:noFill/>
                </a:ln>
                <a:effectLst/>
                <a:uLnTx/>
                <a:uFillTx/>
                <a:sym typeface="Arial" panose="020B0604020202020204" pitchFamily="34" charset="0"/>
              </a:rPr>
              <a:t>设备级</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4" name="矩形 33"/>
          <p:cNvSpPr/>
          <p:nvPr>
            <p:custDataLst>
              <p:tags r:id="rId90"/>
            </p:custDataLst>
          </p:nvPr>
        </p:nvSpPr>
        <p:spPr>
          <a:xfrm>
            <a:off x="9477496" y="5857116"/>
            <a:ext cx="545057" cy="602573"/>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50" kern="0" dirty="0">
                <a:sym typeface="Arial" panose="020B0604020202020204" pitchFamily="34" charset="0"/>
              </a:rPr>
              <a:t>系统级</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6" name="矩形 35"/>
          <p:cNvSpPr/>
          <p:nvPr>
            <p:custDataLst>
              <p:tags r:id="rId91"/>
            </p:custDataLst>
          </p:nvPr>
        </p:nvSpPr>
        <p:spPr>
          <a:xfrm>
            <a:off x="10139379" y="5857125"/>
            <a:ext cx="545057" cy="602573"/>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50" kern="0" noProof="0" dirty="0">
                <a:sym typeface="Arial" panose="020B0604020202020204" pitchFamily="34" charset="0"/>
              </a:rPr>
              <a:t>平台级</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38" name="矩形 37"/>
          <p:cNvSpPr/>
          <p:nvPr>
            <p:custDataLst>
              <p:tags r:id="rId92"/>
            </p:custDataLst>
          </p:nvPr>
        </p:nvSpPr>
        <p:spPr>
          <a:xfrm>
            <a:off x="10801263" y="5857125"/>
            <a:ext cx="545057" cy="602573"/>
          </a:xfrm>
          <a:prstGeom prst="rect">
            <a:avLst/>
          </a:prstGeom>
          <a:solidFill>
            <a:srgbClr val="D3EDEB"/>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r>
              <a:rPr lang="zh-CN" altLang="en-US" sz="1050" kern="0" dirty="0">
                <a:sym typeface="Arial" panose="020B0604020202020204" pitchFamily="34" charset="0"/>
              </a:rPr>
              <a:t>应用级</a:t>
            </a:r>
            <a:endParaRPr kumimoji="0" lang="zh-CN" altLang="en-US" sz="1050" b="0" i="0" u="none" strike="noStrike" kern="0" cap="none" spc="0" normalizeH="0" baseline="0" noProof="0" dirty="0">
              <a:ln>
                <a:noFill/>
              </a:ln>
              <a:effectLst/>
              <a:uLnTx/>
              <a:uFillTx/>
              <a:sym typeface="Arial" panose="020B0604020202020204" pitchFamily="34" charset="0"/>
            </a:endParaRPr>
          </a:p>
        </p:txBody>
      </p:sp>
      <p:sp>
        <p:nvSpPr>
          <p:cNvPr id="40" name="矩形 39"/>
          <p:cNvSpPr/>
          <p:nvPr>
            <p:custDataLst>
              <p:tags r:id="rId93"/>
            </p:custDataLst>
          </p:nvPr>
        </p:nvSpPr>
        <p:spPr>
          <a:xfrm>
            <a:off x="6787778" y="2522568"/>
            <a:ext cx="1043757" cy="286405"/>
          </a:xfrm>
          <a:prstGeom prst="rect">
            <a:avLst/>
          </a:prstGeom>
          <a:solidFill>
            <a:srgbClr val="D3EDEB"/>
          </a:solidFill>
          <a:ln w="25400" cap="flat" cmpd="sng" algn="ctr">
            <a:noFill/>
            <a:prstDash val="solid"/>
          </a:ln>
          <a:effectLst/>
        </p:spPr>
        <p:txBody>
          <a:bodyPr lIns="0" rIns="0" rtlCol="0" anchor="ctr"/>
          <a:lstStyle/>
          <a:p>
            <a:pPr algn="ctr" eaLnBrk="1" hangingPunct="1"/>
            <a:r>
              <a:rPr lang="zh-CN" altLang="en-US" sz="900" kern="0" dirty="0">
                <a:sym typeface="Arial" panose="020B0604020202020204" pitchFamily="34" charset="0"/>
              </a:rPr>
              <a:t>汇通金财专属集市</a:t>
            </a:r>
            <a:endParaRPr lang="zh-CN" altLang="en-US" sz="900" kern="0" dirty="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wulianwang"/>
          <p:cNvPicPr>
            <a:picLocks noChangeAspect="1"/>
          </p:cNvPicPr>
          <p:nvPr>
            <p:custDataLst>
              <p:tags r:id="rId1"/>
            </p:custDataLst>
          </p:nvPr>
        </p:nvPicPr>
        <p:blipFill>
          <a:blip r:embed="rId2">
            <a:lum bright="-100000" contrast="-100000"/>
          </a:blip>
          <a:stretch>
            <a:fillRect/>
          </a:stretch>
        </p:blipFill>
        <p:spPr>
          <a:xfrm>
            <a:off x="5670197" y="1417654"/>
            <a:ext cx="291637" cy="305321"/>
          </a:xfrm>
          <a:prstGeom prst="rect">
            <a:avLst/>
          </a:prstGeom>
        </p:spPr>
      </p:pic>
      <p:sp>
        <p:nvSpPr>
          <p:cNvPr id="5" name="矩形 4"/>
          <p:cNvSpPr/>
          <p:nvPr>
            <p:custDataLst>
              <p:tags r:id="rId3"/>
            </p:custDataLst>
          </p:nvPr>
        </p:nvSpPr>
        <p:spPr>
          <a:xfrm>
            <a:off x="1181375" y="2267566"/>
            <a:ext cx="7800991" cy="399409"/>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统一安全</a:t>
            </a:r>
            <a:r>
              <a:rPr lang="en-US" altLang="zh-CN"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API</a:t>
            </a: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网关（</a:t>
            </a:r>
            <a:r>
              <a:rPr lang="en-US" altLang="zh-CN"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Spring GateWay </a:t>
            </a:r>
            <a:r>
              <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en-US" sz="1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6" name="矩形 5"/>
          <p:cNvSpPr/>
          <p:nvPr>
            <p:custDataLst>
              <p:tags r:id="rId4"/>
            </p:custDataLst>
          </p:nvPr>
        </p:nvSpPr>
        <p:spPr>
          <a:xfrm>
            <a:off x="1175311" y="3036091"/>
            <a:ext cx="1080347" cy="2043853"/>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开放与集成</a:t>
            </a:r>
            <a:endPar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5"/>
            </p:custDataLst>
          </p:nvPr>
        </p:nvSpPr>
        <p:spPr>
          <a:xfrm>
            <a:off x="1277197" y="3392266"/>
            <a:ext cx="783848"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REST</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7"/>
          <p:cNvSpPr/>
          <p:nvPr>
            <p:custDataLst>
              <p:tags r:id="rId6"/>
            </p:custDataLst>
          </p:nvPr>
        </p:nvSpPr>
        <p:spPr>
          <a:xfrm>
            <a:off x="1277197" y="3794791"/>
            <a:ext cx="783848"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MQ</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custDataLst>
              <p:tags r:id="rId7"/>
            </p:custDataLst>
          </p:nvPr>
        </p:nvSpPr>
        <p:spPr>
          <a:xfrm>
            <a:off x="1277197" y="4197315"/>
            <a:ext cx="783848"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WS</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custDataLst>
              <p:tags r:id="rId8"/>
            </p:custDataLst>
          </p:nvPr>
        </p:nvSpPr>
        <p:spPr>
          <a:xfrm>
            <a:off x="1277197" y="4599840"/>
            <a:ext cx="783848"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SQL</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custDataLst>
              <p:tags r:id="rId9"/>
            </p:custDataLst>
          </p:nvPr>
        </p:nvSpPr>
        <p:spPr>
          <a:xfrm>
            <a:off x="1175422" y="5186804"/>
            <a:ext cx="3872820" cy="8000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高可用数据库存储</a:t>
            </a:r>
            <a:endPar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流程图: 磁盘 33"/>
          <p:cNvSpPr/>
          <p:nvPr>
            <p:custDataLst>
              <p:tags r:id="rId10"/>
            </p:custDataLst>
          </p:nvPr>
        </p:nvSpPr>
        <p:spPr>
          <a:xfrm>
            <a:off x="1277197" y="5455984"/>
            <a:ext cx="858247" cy="457980"/>
          </a:xfrm>
          <a:prstGeom prst="flowChartMagneticDisk">
            <a:avLst/>
          </a:prstGeom>
          <a:solidFill>
            <a:srgbClr val="1338D7"/>
          </a:solidFill>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平台数据</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11"/>
            </p:custDataLst>
          </p:nvPr>
        </p:nvSpPr>
        <p:spPr>
          <a:xfrm>
            <a:off x="1175422" y="6102764"/>
            <a:ext cx="7800991" cy="608772"/>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000" dirty="0">
                <a:solidFill>
                  <a:srgbClr val="1338D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K8S/Docker/Spring Cloud/</a:t>
            </a:r>
            <a:r>
              <a:rPr lang="zh-CN" altLang="en-US" sz="1000" dirty="0">
                <a:solidFill>
                  <a:srgbClr val="1338D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云平台</a:t>
            </a:r>
            <a:endParaRPr lang="zh-CN" altLang="en-US" sz="1000" dirty="0">
              <a:solidFill>
                <a:srgbClr val="1338D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4" name="圆角矩形 13"/>
          <p:cNvSpPr/>
          <p:nvPr>
            <p:custDataLst>
              <p:tags r:id="rId12"/>
            </p:custDataLst>
          </p:nvPr>
        </p:nvSpPr>
        <p:spPr>
          <a:xfrm>
            <a:off x="1249819" y="6335182"/>
            <a:ext cx="2400001"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存储资源</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圆角矩形 14"/>
          <p:cNvSpPr/>
          <p:nvPr>
            <p:custDataLst>
              <p:tags r:id="rId13"/>
            </p:custDataLst>
          </p:nvPr>
        </p:nvSpPr>
        <p:spPr>
          <a:xfrm>
            <a:off x="4337147" y="6335182"/>
            <a:ext cx="2400001" cy="33398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计算资源</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流程图: 磁盘 37"/>
          <p:cNvSpPr/>
          <p:nvPr>
            <p:custDataLst>
              <p:tags r:id="rId14"/>
            </p:custDataLst>
          </p:nvPr>
        </p:nvSpPr>
        <p:spPr>
          <a:xfrm>
            <a:off x="2219364" y="5455984"/>
            <a:ext cx="862412" cy="457980"/>
          </a:xfrm>
          <a:prstGeom prst="flowChartMagneticDisk">
            <a:avLst/>
          </a:prstGeom>
          <a:solidFill>
            <a:srgbClr val="1338D7"/>
          </a:solidFill>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业务数据</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流程图: 磁盘 38"/>
          <p:cNvSpPr/>
          <p:nvPr>
            <p:custDataLst>
              <p:tags r:id="rId15"/>
            </p:custDataLst>
          </p:nvPr>
        </p:nvSpPr>
        <p:spPr>
          <a:xfrm>
            <a:off x="3165100" y="5455984"/>
            <a:ext cx="843366" cy="457980"/>
          </a:xfrm>
          <a:prstGeom prst="flowChartMagneticDisk">
            <a:avLst/>
          </a:prstGeom>
          <a:solidFill>
            <a:srgbClr val="1338D7"/>
          </a:solidFill>
          <a:ln w="6350">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信创</a:t>
            </a: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DB</a:t>
            </a:r>
            <a:endPar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流程图: 磁盘 39"/>
          <p:cNvSpPr/>
          <p:nvPr>
            <p:custDataLst>
              <p:tags r:id="rId16"/>
            </p:custDataLst>
          </p:nvPr>
        </p:nvSpPr>
        <p:spPr>
          <a:xfrm>
            <a:off x="4092388" y="5455984"/>
            <a:ext cx="852294" cy="457980"/>
          </a:xfrm>
          <a:prstGeom prst="flowChartMagneticDisk">
            <a:avLst/>
          </a:prstGeom>
          <a:solidFill>
            <a:srgbClr val="1338D7"/>
          </a:solidFill>
          <a:ln w="3175">
            <a:solidFill>
              <a:schemeClr val="bg1">
                <a:lumMod val="50000"/>
                <a:alpha val="94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custDataLst>
              <p:tags r:id="rId17"/>
            </p:custDataLst>
          </p:nvPr>
        </p:nvSpPr>
        <p:spPr>
          <a:xfrm>
            <a:off x="5308335" y="5204874"/>
            <a:ext cx="1573055" cy="8000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多级分布式缓存</a:t>
            </a:r>
            <a:endPar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custDataLst>
              <p:tags r:id="rId18"/>
            </p:custDataLst>
          </p:nvPr>
        </p:nvSpPr>
        <p:spPr>
          <a:xfrm>
            <a:off x="7031374" y="5204874"/>
            <a:ext cx="1945040" cy="80006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分布式文件存储</a:t>
            </a:r>
            <a:endParaRPr lang="zh-CN" altLang="en-US" sz="12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圆角矩形 20"/>
          <p:cNvSpPr/>
          <p:nvPr>
            <p:custDataLst>
              <p:tags r:id="rId19"/>
            </p:custDataLst>
          </p:nvPr>
        </p:nvSpPr>
        <p:spPr>
          <a:xfrm>
            <a:off x="5534798" y="5521904"/>
            <a:ext cx="1230207" cy="350520"/>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J2cache+Redis</a:t>
            </a:r>
            <a:endParaRPr lang="zh-CN" altLang="en-US" sz="10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圆角矩形 21"/>
          <p:cNvSpPr/>
          <p:nvPr>
            <p:custDataLst>
              <p:tags r:id="rId20"/>
            </p:custDataLst>
          </p:nvPr>
        </p:nvSpPr>
        <p:spPr>
          <a:xfrm>
            <a:off x="7276391" y="5521904"/>
            <a:ext cx="1570567" cy="34967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NFS</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GFS </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NAS</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等</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custDataLst>
              <p:tags r:id="rId21"/>
            </p:custDataLst>
          </p:nvPr>
        </p:nvSpPr>
        <p:spPr>
          <a:xfrm>
            <a:off x="2344351" y="3035229"/>
            <a:ext cx="5360765" cy="334606"/>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统一安全认证服务（</a:t>
            </a:r>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JWT+O</a:t>
            </a:r>
            <a:r>
              <a:rPr lang="en-US" altLang="zh-CN" sz="1200" dirty="0" err="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Auth2</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24" name="文本框 23"/>
          <p:cNvSpPr txBox="1"/>
          <p:nvPr>
            <p:custDataLst>
              <p:tags r:id="rId22"/>
            </p:custDataLst>
          </p:nvPr>
        </p:nvSpPr>
        <p:spPr>
          <a:xfrm>
            <a:off x="2255670" y="1722975"/>
            <a:ext cx="1301654" cy="245110"/>
          </a:xfrm>
          <a:prstGeom prst="rect">
            <a:avLst/>
          </a:prstGeom>
          <a:noFill/>
        </p:spPr>
        <p:txBody>
          <a:bodyPr wrap="square" rtlCol="0">
            <a:spAutoFit/>
          </a:bodyPr>
          <a:lstStyle/>
          <a:p>
            <a:pPr algn="ctr"/>
            <a:r>
              <a:rPr lang="en-US" altLang="zh-CN" sz="1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HTTP </a:t>
            </a:r>
            <a:r>
              <a:rPr lang="en-US" altLang="zh-CN" sz="1000" b="1"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WebService</a:t>
            </a:r>
            <a:endParaRPr lang="en-US" altLang="zh-CN" sz="1000" b="1"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custDataLst>
              <p:tags r:id="rId23"/>
            </p:custDataLst>
          </p:nvPr>
        </p:nvSpPr>
        <p:spPr>
          <a:xfrm>
            <a:off x="4601859" y="1805848"/>
            <a:ext cx="845747" cy="245110"/>
          </a:xfrm>
          <a:prstGeom prst="rect">
            <a:avLst/>
          </a:prstGeom>
          <a:noFill/>
        </p:spPr>
        <p:txBody>
          <a:bodyPr wrap="square" rtlCol="0">
            <a:spAutoFit/>
          </a:bodyPr>
          <a:lstStyle/>
          <a:p>
            <a:pPr algn="ctr"/>
            <a:r>
              <a:rPr lang="en-US" altLang="zh-CN" sz="1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REST</a:t>
            </a:r>
            <a:endParaRPr lang="en-US" altLang="zh-CN" sz="1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custDataLst>
              <p:tags r:id="rId24"/>
            </p:custDataLst>
          </p:nvPr>
        </p:nvSpPr>
        <p:spPr>
          <a:xfrm>
            <a:off x="6339183" y="1757868"/>
            <a:ext cx="845747" cy="245110"/>
          </a:xfrm>
          <a:prstGeom prst="rect">
            <a:avLst/>
          </a:prstGeom>
          <a:noFill/>
        </p:spPr>
        <p:txBody>
          <a:bodyPr wrap="square" rtlCol="0">
            <a:spAutoFit/>
          </a:bodyPr>
          <a:lstStyle/>
          <a:p>
            <a:pPr algn="ctr"/>
            <a:r>
              <a:rPr lang="en-US" altLang="zh-CN" sz="1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JSON</a:t>
            </a:r>
            <a:endParaRPr lang="en-US" altLang="zh-CN" sz="1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26"/>
          <p:cNvSpPr txBox="1"/>
          <p:nvPr>
            <p:custDataLst>
              <p:tags r:id="rId25"/>
            </p:custDataLst>
          </p:nvPr>
        </p:nvSpPr>
        <p:spPr>
          <a:xfrm>
            <a:off x="4092388" y="2701869"/>
            <a:ext cx="1642095" cy="275590"/>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转发请求并权限判断</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custDataLst>
              <p:tags r:id="rId26"/>
            </p:custDataLst>
          </p:nvPr>
        </p:nvSpPr>
        <p:spPr>
          <a:xfrm>
            <a:off x="2350303" y="3863333"/>
            <a:ext cx="1125480" cy="1202589"/>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REST API</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custDataLst>
              <p:tags r:id="rId27"/>
            </p:custDataLst>
          </p:nvPr>
        </p:nvSpPr>
        <p:spPr>
          <a:xfrm>
            <a:off x="3531731" y="3863333"/>
            <a:ext cx="1125480" cy="1202589"/>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REST API</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custDataLst>
              <p:tags r:id="rId28"/>
            </p:custDataLst>
          </p:nvPr>
        </p:nvSpPr>
        <p:spPr>
          <a:xfrm>
            <a:off x="4717324" y="3863333"/>
            <a:ext cx="1125480" cy="1202589"/>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REST API</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0"/>
          <p:cNvSpPr/>
          <p:nvPr>
            <p:custDataLst>
              <p:tags r:id="rId29"/>
            </p:custDataLst>
          </p:nvPr>
        </p:nvSpPr>
        <p:spPr>
          <a:xfrm>
            <a:off x="5905894" y="3863333"/>
            <a:ext cx="1125480" cy="1202589"/>
          </a:xfrm>
          <a:prstGeom prst="rect">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REST API</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custDataLst>
              <p:tags r:id="rId30"/>
            </p:custDataLst>
          </p:nvPr>
        </p:nvSpPr>
        <p:spPr>
          <a:xfrm>
            <a:off x="2352088" y="4273334"/>
            <a:ext cx="1123099" cy="36638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门户引擎</a:t>
            </a:r>
            <a:endPar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custDataLst>
              <p:tags r:id="rId31"/>
            </p:custDataLst>
          </p:nvPr>
        </p:nvSpPr>
        <p:spPr>
          <a:xfrm>
            <a:off x="2344351" y="4655920"/>
            <a:ext cx="1130838" cy="4100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组织引擎</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3"/>
          <p:cNvSpPr/>
          <p:nvPr>
            <p:custDataLst>
              <p:tags r:id="rId32"/>
            </p:custDataLst>
          </p:nvPr>
        </p:nvSpPr>
        <p:spPr>
          <a:xfrm>
            <a:off x="3528160" y="4273334"/>
            <a:ext cx="1129646" cy="36638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表单引擎</a:t>
            </a:r>
            <a:endPar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矩形 34"/>
          <p:cNvSpPr/>
          <p:nvPr>
            <p:custDataLst>
              <p:tags r:id="rId33"/>
            </p:custDataLst>
          </p:nvPr>
        </p:nvSpPr>
        <p:spPr>
          <a:xfrm>
            <a:off x="3520421" y="4655920"/>
            <a:ext cx="1130838" cy="4100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规则引擎</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矩形 35"/>
          <p:cNvSpPr/>
          <p:nvPr>
            <p:custDataLst>
              <p:tags r:id="rId34"/>
            </p:custDataLst>
          </p:nvPr>
        </p:nvSpPr>
        <p:spPr>
          <a:xfrm>
            <a:off x="4717324" y="4273334"/>
            <a:ext cx="1125480" cy="36638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流程引擎</a:t>
            </a:r>
            <a:endPar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36"/>
          <p:cNvSpPr/>
          <p:nvPr>
            <p:custDataLst>
              <p:tags r:id="rId35"/>
            </p:custDataLst>
          </p:nvPr>
        </p:nvSpPr>
        <p:spPr>
          <a:xfrm>
            <a:off x="4710777" y="4655920"/>
            <a:ext cx="1130838" cy="4100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消息引擎</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custDataLst>
              <p:tags r:id="rId36"/>
            </p:custDataLst>
          </p:nvPr>
        </p:nvSpPr>
        <p:spPr>
          <a:xfrm>
            <a:off x="5901131" y="4273958"/>
            <a:ext cx="1129646" cy="365762"/>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视图引擎</a:t>
            </a:r>
            <a:endParaRPr lang="zh-CN" altLang="en-US" sz="1065"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38"/>
          <p:cNvSpPr/>
          <p:nvPr>
            <p:custDataLst>
              <p:tags r:id="rId37"/>
            </p:custDataLst>
          </p:nvPr>
        </p:nvSpPr>
        <p:spPr>
          <a:xfrm>
            <a:off x="5910060" y="4659035"/>
            <a:ext cx="1130838" cy="4100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连接引擎</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矩形 39"/>
          <p:cNvSpPr/>
          <p:nvPr>
            <p:custDataLst>
              <p:tags r:id="rId38"/>
            </p:custDataLst>
          </p:nvPr>
        </p:nvSpPr>
        <p:spPr>
          <a:xfrm>
            <a:off x="7825340" y="3035229"/>
            <a:ext cx="1157026" cy="795079"/>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1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日志分析</a:t>
            </a:r>
            <a:endParaRPr lang="zh-CN" altLang="en-US" sz="11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40"/>
          <p:cNvSpPr/>
          <p:nvPr>
            <p:custDataLst>
              <p:tags r:id="rId39"/>
            </p:custDataLst>
          </p:nvPr>
        </p:nvSpPr>
        <p:spPr>
          <a:xfrm>
            <a:off x="7825340" y="3958667"/>
            <a:ext cx="1157026" cy="1107254"/>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t"/>
          <a:lstStyle/>
          <a:p>
            <a:pPr algn="ctr"/>
            <a:r>
              <a:rPr lang="zh-CN" altLang="en-US" sz="11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rPr>
              <a:t>注册与配置中心</a:t>
            </a:r>
            <a:endParaRPr lang="zh-CN" altLang="en-US" sz="1100" dirty="0">
              <a:solidFill>
                <a:srgbClr val="1338D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圆角矩形 41"/>
          <p:cNvSpPr/>
          <p:nvPr>
            <p:custDataLst>
              <p:tags r:id="rId40"/>
            </p:custDataLst>
          </p:nvPr>
        </p:nvSpPr>
        <p:spPr>
          <a:xfrm>
            <a:off x="7940806" y="3379806"/>
            <a:ext cx="907050" cy="346446"/>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ELK</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圆角矩形 42"/>
          <p:cNvSpPr/>
          <p:nvPr>
            <p:custDataLst>
              <p:tags r:id="rId41"/>
            </p:custDataLst>
          </p:nvPr>
        </p:nvSpPr>
        <p:spPr>
          <a:xfrm>
            <a:off x="7940806" y="4452165"/>
            <a:ext cx="907050" cy="458603"/>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Nacos2</a:t>
            </a:r>
            <a:endParaRPr lang="en-US" altLang="zh-CN" sz="12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文本框 43"/>
          <p:cNvSpPr txBox="1"/>
          <p:nvPr>
            <p:custDataLst>
              <p:tags r:id="rId42"/>
            </p:custDataLst>
          </p:nvPr>
        </p:nvSpPr>
        <p:spPr>
          <a:xfrm>
            <a:off x="7047721" y="3933069"/>
            <a:ext cx="827298" cy="429895"/>
          </a:xfrm>
          <a:prstGeom prst="rect">
            <a:avLst/>
          </a:prstGeom>
          <a:noFill/>
        </p:spPr>
        <p:txBody>
          <a:bodyPr wrap="square" rtlCol="0">
            <a:spAutoFit/>
          </a:bodyPr>
          <a:lstStyle/>
          <a:p>
            <a:pPr algn="ctr"/>
            <a:r>
              <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自动发现</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自动注册</a:t>
            </a:r>
            <a:endParaRPr lang="zh-CN" altLang="en-US" sz="11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左中括号 44"/>
          <p:cNvSpPr/>
          <p:nvPr>
            <p:custDataLst>
              <p:tags r:id="rId43"/>
            </p:custDataLst>
          </p:nvPr>
        </p:nvSpPr>
        <p:spPr>
          <a:xfrm>
            <a:off x="933185" y="1597731"/>
            <a:ext cx="182124" cy="432433"/>
          </a:xfrm>
          <a:prstGeom prst="leftBracket">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文本框 45"/>
          <p:cNvSpPr txBox="1"/>
          <p:nvPr>
            <p:custDataLst>
              <p:tags r:id="rId44"/>
            </p:custDataLst>
          </p:nvPr>
        </p:nvSpPr>
        <p:spPr>
          <a:xfrm>
            <a:off x="265991" y="1638856"/>
            <a:ext cx="711237" cy="337185"/>
          </a:xfrm>
          <a:prstGeom prst="rect">
            <a:avLst/>
          </a:prstGeom>
          <a:noFill/>
        </p:spPr>
        <p:txBody>
          <a:bodyPr wrap="square"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前端</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左中括号 46"/>
          <p:cNvSpPr/>
          <p:nvPr>
            <p:custDataLst>
              <p:tags r:id="rId45"/>
            </p:custDataLst>
          </p:nvPr>
        </p:nvSpPr>
        <p:spPr>
          <a:xfrm>
            <a:off x="919496" y="2263828"/>
            <a:ext cx="183315" cy="422464"/>
          </a:xfrm>
          <a:prstGeom prst="leftBracket">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文本框 47"/>
          <p:cNvSpPr txBox="1"/>
          <p:nvPr>
            <p:custDataLst>
              <p:tags r:id="rId46"/>
            </p:custDataLst>
          </p:nvPr>
        </p:nvSpPr>
        <p:spPr>
          <a:xfrm>
            <a:off x="269562" y="2305576"/>
            <a:ext cx="707666" cy="337185"/>
          </a:xfrm>
          <a:prstGeom prst="rect">
            <a:avLst/>
          </a:prstGeom>
          <a:noFill/>
        </p:spPr>
        <p:txBody>
          <a:bodyPr wrap="square"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左中括号 48"/>
          <p:cNvSpPr/>
          <p:nvPr>
            <p:custDataLst>
              <p:tags r:id="rId47"/>
            </p:custDataLst>
          </p:nvPr>
        </p:nvSpPr>
        <p:spPr>
          <a:xfrm>
            <a:off x="920091" y="2990366"/>
            <a:ext cx="176172" cy="2090511"/>
          </a:xfrm>
          <a:prstGeom prst="leftBracket">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文本框 49"/>
          <p:cNvSpPr txBox="1"/>
          <p:nvPr>
            <p:custDataLst>
              <p:tags r:id="rId48"/>
            </p:custDataLst>
          </p:nvPr>
        </p:nvSpPr>
        <p:spPr>
          <a:xfrm>
            <a:off x="266586" y="3882026"/>
            <a:ext cx="710642" cy="337185"/>
          </a:xfrm>
          <a:prstGeom prst="rect">
            <a:avLst/>
          </a:prstGeom>
          <a:noFill/>
        </p:spPr>
        <p:txBody>
          <a:bodyPr wrap="square"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服务</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左中括号 50"/>
          <p:cNvSpPr/>
          <p:nvPr>
            <p:custDataLst>
              <p:tags r:id="rId49"/>
            </p:custDataLst>
          </p:nvPr>
        </p:nvSpPr>
        <p:spPr>
          <a:xfrm>
            <a:off x="911758" y="5186804"/>
            <a:ext cx="182124" cy="855520"/>
          </a:xfrm>
          <a:prstGeom prst="leftBracket">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文本框 51"/>
          <p:cNvSpPr txBox="1"/>
          <p:nvPr>
            <p:custDataLst>
              <p:tags r:id="rId50"/>
            </p:custDataLst>
          </p:nvPr>
        </p:nvSpPr>
        <p:spPr>
          <a:xfrm>
            <a:off x="265991" y="5459722"/>
            <a:ext cx="711237" cy="337185"/>
          </a:xfrm>
          <a:prstGeom prst="rect">
            <a:avLst/>
          </a:prstGeom>
          <a:noFill/>
        </p:spPr>
        <p:txBody>
          <a:bodyPr wrap="square"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存储</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左中括号 52"/>
          <p:cNvSpPr/>
          <p:nvPr>
            <p:custDataLst>
              <p:tags r:id="rId51"/>
            </p:custDataLst>
          </p:nvPr>
        </p:nvSpPr>
        <p:spPr>
          <a:xfrm>
            <a:off x="930209" y="6116472"/>
            <a:ext cx="171411" cy="595064"/>
          </a:xfrm>
          <a:prstGeom prst="leftBracket">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文本框 53"/>
          <p:cNvSpPr txBox="1"/>
          <p:nvPr>
            <p:custDataLst>
              <p:tags r:id="rId52"/>
            </p:custDataLst>
          </p:nvPr>
        </p:nvSpPr>
        <p:spPr>
          <a:xfrm>
            <a:off x="269562" y="6266641"/>
            <a:ext cx="707666" cy="337185"/>
          </a:xfrm>
          <a:prstGeom prst="rect">
            <a:avLst/>
          </a:prstGeom>
          <a:noFill/>
        </p:spPr>
        <p:txBody>
          <a:bodyPr wrap="square"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容器</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文本框 54"/>
          <p:cNvSpPr txBox="1"/>
          <p:nvPr>
            <p:custDataLst>
              <p:tags r:id="rId53"/>
            </p:custDataLst>
          </p:nvPr>
        </p:nvSpPr>
        <p:spPr>
          <a:xfrm>
            <a:off x="1665254" y="1722975"/>
            <a:ext cx="470785" cy="275590"/>
          </a:xfrm>
          <a:prstGeom prst="rect">
            <a:avLst/>
          </a:prstGeom>
          <a:noFill/>
        </p:spPr>
        <p:txBody>
          <a:bodyPr wrap="square" rtlCol="0">
            <a:spAutoFit/>
          </a:bodyPr>
          <a:lstStyle/>
          <a:p>
            <a:pPr algn="ct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PC</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燕尾形 55"/>
          <p:cNvSpPr/>
          <p:nvPr>
            <p:custDataLst>
              <p:tags r:id="rId54"/>
            </p:custDataLst>
          </p:nvPr>
        </p:nvSpPr>
        <p:spPr>
          <a:xfrm rot="5400000">
            <a:off x="1780075" y="1962042"/>
            <a:ext cx="241140" cy="23033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燕尾形 56"/>
          <p:cNvSpPr/>
          <p:nvPr>
            <p:custDataLst>
              <p:tags r:id="rId55"/>
            </p:custDataLst>
          </p:nvPr>
        </p:nvSpPr>
        <p:spPr>
          <a:xfrm rot="5400000">
            <a:off x="5929407" y="2741818"/>
            <a:ext cx="225563" cy="21545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燕尾形 57"/>
          <p:cNvSpPr/>
          <p:nvPr>
            <p:custDataLst>
              <p:tags r:id="rId56"/>
            </p:custDataLst>
          </p:nvPr>
        </p:nvSpPr>
        <p:spPr>
          <a:xfrm rot="5400000">
            <a:off x="3568948" y="2741818"/>
            <a:ext cx="224940" cy="21545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燕尾形 58"/>
          <p:cNvSpPr/>
          <p:nvPr>
            <p:custDataLst>
              <p:tags r:id="rId57"/>
            </p:custDataLst>
          </p:nvPr>
        </p:nvSpPr>
        <p:spPr>
          <a:xfrm>
            <a:off x="7276587" y="4531299"/>
            <a:ext cx="297589" cy="31217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燕尾形 59"/>
          <p:cNvSpPr/>
          <p:nvPr>
            <p:custDataLst>
              <p:tags r:id="rId58"/>
            </p:custDataLst>
          </p:nvPr>
        </p:nvSpPr>
        <p:spPr>
          <a:xfrm rot="5400000">
            <a:off x="2764117" y="3465944"/>
            <a:ext cx="284758" cy="271996"/>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燕尾形 60"/>
          <p:cNvSpPr/>
          <p:nvPr>
            <p:custDataLst>
              <p:tags r:id="rId59"/>
            </p:custDataLst>
          </p:nvPr>
        </p:nvSpPr>
        <p:spPr>
          <a:xfrm rot="5400000">
            <a:off x="3943759" y="3465944"/>
            <a:ext cx="284758" cy="271996"/>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燕尾形 61"/>
          <p:cNvSpPr/>
          <p:nvPr>
            <p:custDataLst>
              <p:tags r:id="rId60"/>
            </p:custDataLst>
          </p:nvPr>
        </p:nvSpPr>
        <p:spPr>
          <a:xfrm rot="5400000">
            <a:off x="5138281" y="3466566"/>
            <a:ext cx="284758" cy="271996"/>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燕尾形 62"/>
          <p:cNvSpPr/>
          <p:nvPr>
            <p:custDataLst>
              <p:tags r:id="rId61"/>
            </p:custDataLst>
          </p:nvPr>
        </p:nvSpPr>
        <p:spPr>
          <a:xfrm rot="5400000">
            <a:off x="6326864" y="3465944"/>
            <a:ext cx="284135" cy="271996"/>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文本框 63"/>
          <p:cNvSpPr txBox="1"/>
          <p:nvPr>
            <p:custDataLst>
              <p:tags r:id="rId62"/>
            </p:custDataLst>
          </p:nvPr>
        </p:nvSpPr>
        <p:spPr>
          <a:xfrm>
            <a:off x="3615054" y="1722975"/>
            <a:ext cx="956450" cy="275590"/>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移动设备</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文本框 64"/>
          <p:cNvSpPr txBox="1"/>
          <p:nvPr>
            <p:custDataLst>
              <p:tags r:id="rId63"/>
            </p:custDataLst>
          </p:nvPr>
        </p:nvSpPr>
        <p:spPr>
          <a:xfrm>
            <a:off x="5337498" y="1722975"/>
            <a:ext cx="963592" cy="275590"/>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物联设备</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文本框 65"/>
          <p:cNvSpPr txBox="1"/>
          <p:nvPr>
            <p:custDataLst>
              <p:tags r:id="rId64"/>
            </p:custDataLst>
          </p:nvPr>
        </p:nvSpPr>
        <p:spPr>
          <a:xfrm>
            <a:off x="7184930" y="1722975"/>
            <a:ext cx="898719" cy="275590"/>
          </a:xfrm>
          <a:prstGeom prst="rect">
            <a:avLst/>
          </a:prstGeom>
          <a:noFill/>
        </p:spPr>
        <p:txBody>
          <a:bodyPr wrap="square" rtlCol="0">
            <a:spAutoFit/>
          </a:bodyPr>
          <a:lstStyle/>
          <a:p>
            <a:pPr algn="ct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其他设备</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燕尾形 66"/>
          <p:cNvSpPr/>
          <p:nvPr>
            <p:custDataLst>
              <p:tags r:id="rId65"/>
            </p:custDataLst>
          </p:nvPr>
        </p:nvSpPr>
        <p:spPr>
          <a:xfrm rot="5400000">
            <a:off x="3974496" y="1962042"/>
            <a:ext cx="241140" cy="23033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燕尾形 67"/>
          <p:cNvSpPr/>
          <p:nvPr>
            <p:custDataLst>
              <p:tags r:id="rId66"/>
            </p:custDataLst>
          </p:nvPr>
        </p:nvSpPr>
        <p:spPr>
          <a:xfrm rot="5400000">
            <a:off x="5698724" y="1962042"/>
            <a:ext cx="241140" cy="23033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燕尾形 68"/>
          <p:cNvSpPr/>
          <p:nvPr>
            <p:custDataLst>
              <p:tags r:id="rId67"/>
            </p:custDataLst>
          </p:nvPr>
        </p:nvSpPr>
        <p:spPr>
          <a:xfrm rot="5400000">
            <a:off x="7544370" y="1962042"/>
            <a:ext cx="241140" cy="230334"/>
          </a:xfrm>
          <a:prstGeom prst="chevron">
            <a:avLst/>
          </a:prstGeom>
          <a:solidFill>
            <a:srgbClr val="1338D7">
              <a:alpha val="64987"/>
            </a:srgbClr>
          </a:solidFill>
          <a:ln>
            <a:gradFill>
              <a:gsLst>
                <a:gs pos="0">
                  <a:schemeClr val="bg1">
                    <a:alpha val="28000"/>
                  </a:schemeClr>
                </a:gs>
                <a:gs pos="100000">
                  <a:schemeClr val="bg1">
                    <a:lumMod val="95000"/>
                    <a:alpha val="0"/>
                  </a:schemeClr>
                </a:gs>
              </a:gsLst>
              <a:lin ang="108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0" name="图片 69" descr="shebei"/>
          <p:cNvPicPr>
            <a:picLocks noChangeAspect="1"/>
          </p:cNvPicPr>
          <p:nvPr>
            <p:custDataLst>
              <p:tags r:id="rId68"/>
            </p:custDataLst>
          </p:nvPr>
        </p:nvPicPr>
        <p:blipFill>
          <a:blip r:embed="rId69">
            <a:lum bright="-100000" contrast="-100000"/>
          </a:blip>
          <a:stretch>
            <a:fillRect/>
          </a:stretch>
        </p:blipFill>
        <p:spPr>
          <a:xfrm>
            <a:off x="7508402" y="1365339"/>
            <a:ext cx="296993" cy="269180"/>
          </a:xfrm>
          <a:prstGeom prst="rect">
            <a:avLst/>
          </a:prstGeom>
        </p:spPr>
      </p:pic>
      <p:pic>
        <p:nvPicPr>
          <p:cNvPr id="71" name="图片 70" descr="shouji"/>
          <p:cNvPicPr>
            <a:picLocks noChangeAspect="1"/>
          </p:cNvPicPr>
          <p:nvPr>
            <p:custDataLst>
              <p:tags r:id="rId70"/>
            </p:custDataLst>
          </p:nvPr>
        </p:nvPicPr>
        <p:blipFill>
          <a:blip r:embed="rId71">
            <a:lum bright="-100000" contrast="-100000"/>
          </a:blip>
          <a:stretch>
            <a:fillRect/>
          </a:stretch>
        </p:blipFill>
        <p:spPr>
          <a:xfrm>
            <a:off x="3938832" y="1371544"/>
            <a:ext cx="294018" cy="307813"/>
          </a:xfrm>
          <a:prstGeom prst="rect">
            <a:avLst/>
          </a:prstGeom>
        </p:spPr>
      </p:pic>
      <p:pic>
        <p:nvPicPr>
          <p:cNvPr id="72" name="图片 71" descr="pc"/>
          <p:cNvPicPr>
            <a:picLocks noChangeAspect="1"/>
          </p:cNvPicPr>
          <p:nvPr>
            <p:custDataLst>
              <p:tags r:id="rId72"/>
            </p:custDataLst>
          </p:nvPr>
        </p:nvPicPr>
        <p:blipFill>
          <a:blip r:embed="rId73">
            <a:lum bright="-100000" contrast="-100000"/>
          </a:blip>
          <a:stretch>
            <a:fillRect/>
          </a:stretch>
        </p:blipFill>
        <p:spPr>
          <a:xfrm>
            <a:off x="1712868" y="1405192"/>
            <a:ext cx="348179" cy="317783"/>
          </a:xfrm>
          <a:prstGeom prst="rect">
            <a:avLst/>
          </a:prstGeom>
        </p:spPr>
      </p:pic>
      <p:sp>
        <p:nvSpPr>
          <p:cNvPr id="73" name="圆角矩形 72"/>
          <p:cNvSpPr/>
          <p:nvPr>
            <p:custDataLst>
              <p:tags r:id="rId74"/>
            </p:custDataLst>
          </p:nvPr>
        </p:nvSpPr>
        <p:spPr>
          <a:xfrm>
            <a:off x="7184930" y="6337125"/>
            <a:ext cx="1604433" cy="346287"/>
          </a:xfrm>
          <a:prstGeom prst="roundRect">
            <a:avLst>
              <a:gd name="adj" fmla="val 0"/>
            </a:avLst>
          </a:prstGeom>
          <a:solidFill>
            <a:srgbClr val="1338D7"/>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DevOPS</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75"/>
            </p:custDataLst>
          </p:nvPr>
        </p:nvSpPr>
        <p:spPr>
          <a:xfrm>
            <a:off x="9210931" y="1569071"/>
            <a:ext cx="2612813" cy="1198880"/>
          </a:xfrm>
          <a:prstGeom prst="rect">
            <a:avLst/>
          </a:prstGeom>
        </p:spPr>
        <p:txBody>
          <a:bodyPr wrap="square">
            <a:spAutoFit/>
          </a:bodyPr>
          <a:lstStyle/>
          <a:p>
            <a:pPr marL="214630" indent="-214630">
              <a:lnSpc>
                <a:spcPct val="150000"/>
              </a:lnSpc>
              <a:buFont typeface="Arial" panose="020B0604020202020204" pitchFamily="34" charset="0"/>
              <a:buChar char="•"/>
            </a:pPr>
            <a:r>
              <a:rPr lang="en-GB" altLang="zh-CN" sz="1200"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SpringBoot+SpringCloud</a:t>
            </a:r>
            <a:r>
              <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微服务架构，分层思想，实现前、后端分离开发与部署，前端采用 </a:t>
            </a:r>
            <a:r>
              <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Vue2 </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技术，后端开发语言为</a:t>
            </a:r>
            <a:r>
              <a:rPr lang="en-GB"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java</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custDataLst>
              <p:tags r:id="rId76"/>
            </p:custDataLst>
          </p:nvPr>
        </p:nvSpPr>
        <p:spPr>
          <a:xfrm>
            <a:off x="9210931" y="3307201"/>
            <a:ext cx="2613660" cy="645160"/>
          </a:xfrm>
          <a:prstGeom prst="rect">
            <a:avLst/>
          </a:prstGeom>
        </p:spPr>
        <p:txBody>
          <a:bodyPr wrap="square">
            <a:spAutoFit/>
          </a:bodyPr>
          <a:lstStyle/>
          <a:p>
            <a:pPr marL="214630" indent="-214630">
              <a:lnSpc>
                <a:spcPct val="150000"/>
              </a:lnSpc>
              <a:buFont typeface="Arial" panose="020B0604020202020204" pitchFamily="34" charset="0"/>
              <a:buChar cha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前端支持多种设备，由网关提供统一入口接入安全认证服务</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custDataLst>
              <p:tags r:id="rId77"/>
            </p:custDataLst>
          </p:nvPr>
        </p:nvSpPr>
        <p:spPr>
          <a:xfrm>
            <a:off x="9210931" y="6028600"/>
            <a:ext cx="2465705" cy="645160"/>
          </a:xfrm>
          <a:prstGeom prst="rect">
            <a:avLst/>
          </a:prstGeom>
        </p:spPr>
        <p:txBody>
          <a:bodyPr wrap="square">
            <a:spAutoFit/>
          </a:bodyPr>
          <a:lstStyle/>
          <a:p>
            <a:pPr marL="214630" indent="-214630">
              <a:lnSpc>
                <a:spcPct val="150000"/>
              </a:lnSpc>
              <a:buFont typeface="Arial" panose="020B0604020202020204" pitchFamily="34" charset="0"/>
              <a:buChar cha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容器化部署支持高并发、横向灵活扩展能力</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custDataLst>
              <p:tags r:id="rId78"/>
            </p:custDataLst>
          </p:nvPr>
        </p:nvSpPr>
        <p:spPr>
          <a:xfrm>
            <a:off x="9210931" y="5121467"/>
            <a:ext cx="2539153" cy="645160"/>
          </a:xfrm>
          <a:prstGeom prst="rect">
            <a:avLst/>
          </a:prstGeom>
        </p:spPr>
        <p:txBody>
          <a:bodyPr wrap="square">
            <a:spAutoFit/>
          </a:bodyPr>
          <a:lstStyle/>
          <a:p>
            <a:pPr marL="214630" indent="-214630">
              <a:lnSpc>
                <a:spcPct val="150000"/>
              </a:lnSpc>
              <a:buFont typeface="Arial" panose="020B0604020202020204" pitchFamily="34" charset="0"/>
              <a:buChar cha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平台与业务数据隔离数据存储和敏感数据加密存储</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custDataLst>
              <p:tags r:id="rId79"/>
            </p:custDataLst>
          </p:nvPr>
        </p:nvSpPr>
        <p:spPr>
          <a:xfrm>
            <a:off x="9210931" y="4214334"/>
            <a:ext cx="2478709" cy="645160"/>
          </a:xfrm>
          <a:prstGeom prst="rect">
            <a:avLst/>
          </a:prstGeom>
        </p:spPr>
        <p:txBody>
          <a:bodyPr wrap="square">
            <a:spAutoFit/>
          </a:bodyPr>
          <a:lstStyle/>
          <a:p>
            <a:pPr marL="214630" indent="-214630">
              <a:lnSpc>
                <a:spcPct val="150000"/>
              </a:lnSpc>
              <a:buFont typeface="Arial" panose="020B0604020202020204" pitchFamily="34" charset="0"/>
              <a:buChar cha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Rest API</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保障服务引擎高可用</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灯片编号占位符 1"/>
          <p:cNvSpPr txBox="1"/>
          <p:nvPr>
            <p:custDataLst>
              <p:tags r:id="rId80"/>
            </p:custDataLst>
          </p:nvPr>
        </p:nvSpPr>
        <p:spPr>
          <a:xfrm>
            <a:off x="11472864" y="6513513"/>
            <a:ext cx="719137" cy="334963"/>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8CCB71-A3D7-4309-8AE3-EB0EC5423470}" type="slidenum">
              <a:rPr lang="zh-CN" altLang="en-US" sz="1065">
                <a:solidFill>
                  <a:schemeClr val="tx1"/>
                </a:solidFill>
                <a:latin typeface="+mj-lt"/>
              </a:rPr>
            </a:fld>
            <a:endParaRPr lang="zh-CN" altLang="en-US" sz="1065" dirty="0">
              <a:solidFill>
                <a:schemeClr val="tx1"/>
              </a:solidFill>
              <a:latin typeface="+mj-lt"/>
            </a:endParaRPr>
          </a:p>
        </p:txBody>
      </p:sp>
      <p:sp>
        <p:nvSpPr>
          <p:cNvPr id="3" name="标题 1"/>
          <p:cNvSpPr>
            <a:spLocks noGrp="1"/>
          </p:cNvSpPr>
          <p:nvPr>
            <p:custDataLst>
              <p:tags r:id="rId8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产品业务开发平台技术</a:t>
            </a:r>
            <a:r>
              <a:rPr lang="zh-CN" altLang="en-US" sz="3600" b="1">
                <a:solidFill>
                  <a:schemeClr val="accent1">
                    <a:lumMod val="50000"/>
                  </a:schemeClr>
                </a:solidFill>
              </a:rPr>
              <a:t>架构规划</a:t>
            </a:r>
            <a:endParaRPr lang="zh-CN" altLang="en-US" sz="3600" b="1">
              <a:solidFill>
                <a:schemeClr val="accent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a:t>
            </a:r>
            <a:r>
              <a:rPr lang="zh-CN" altLang="en-US" sz="3600" b="1">
                <a:solidFill>
                  <a:schemeClr val="accent1">
                    <a:lumMod val="50000"/>
                  </a:schemeClr>
                </a:solidFill>
              </a:rPr>
              <a:t>安全架构</a:t>
            </a:r>
            <a:r>
              <a:rPr lang="zh-CN" altLang="en-US" sz="3600" b="1">
                <a:solidFill>
                  <a:schemeClr val="accent1">
                    <a:lumMod val="50000"/>
                  </a:schemeClr>
                </a:solidFill>
              </a:rPr>
              <a:t>规划</a:t>
            </a:r>
            <a:endParaRPr lang="zh-CN" altLang="en-US" sz="3600" b="1">
              <a:solidFill>
                <a:schemeClr val="accent1">
                  <a:lumMod val="50000"/>
                </a:schemeClr>
              </a:solidFill>
            </a:endParaRPr>
          </a:p>
        </p:txBody>
      </p:sp>
      <p:sp>
        <p:nvSpPr>
          <p:cNvPr id="35" name="矩形 3"/>
          <p:cNvSpPr/>
          <p:nvPr>
            <p:custDataLst>
              <p:tags r:id="rId2"/>
            </p:custDataLst>
          </p:nvPr>
        </p:nvSpPr>
        <p:spPr bwMode="gray">
          <a:xfrm>
            <a:off x="436060" y="1271337"/>
            <a:ext cx="11053762" cy="700576"/>
          </a:xfrm>
          <a:prstGeom prst="rect">
            <a:avLst/>
          </a:prstGeom>
          <a:noFill/>
          <a:ln>
            <a:noFill/>
          </a:ln>
        </p:spPr>
        <p:txBody>
          <a:bodyPr wrap="square" rtlCol="0" anchor="ctr">
            <a:spAutoFit/>
          </a:bodyPr>
          <a:lstStyle/>
          <a:p>
            <a:pPr marL="285750" indent="-285750" eaLnBrk="0" fontAlgn="base" hangingPunct="0">
              <a:lnSpc>
                <a:spcPct val="150000"/>
              </a:lnSpc>
              <a:spcBef>
                <a:spcPct val="0"/>
              </a:spcBef>
              <a:spcAft>
                <a:spcPct val="0"/>
              </a:spcAft>
              <a:buClr>
                <a:srgbClr val="C00000"/>
              </a:buClr>
              <a:buFont typeface="Wingdings" panose="05000000000000000000" pitchFamily="2" charset="2"/>
              <a:buChar char="p"/>
            </a:pPr>
            <a:r>
              <a:rPr lang="zh-CN" altLang="en-US" sz="1400" dirty="0">
                <a:solidFill>
                  <a:srgbClr val="000000"/>
                </a:solidFill>
                <a:latin typeface="微软雅黑" panose="020B0503020204020204" pitchFamily="34" charset="-122"/>
                <a:ea typeface="微软雅黑" panose="020B0503020204020204" pitchFamily="34" charset="-122"/>
              </a:rPr>
              <a:t>通过</a:t>
            </a:r>
            <a:r>
              <a:rPr lang="zh-CN" altLang="zh-CN" sz="1400" dirty="0">
                <a:solidFill>
                  <a:prstClr val="black"/>
                </a:solidFill>
                <a:latin typeface="微软雅黑" panose="020B0503020204020204" pitchFamily="34" charset="-122"/>
                <a:ea typeface="微软雅黑" panose="020B0503020204020204" pitchFamily="34" charset="-122"/>
              </a:rPr>
              <a:t>计划、制定、执行相关安全策略和规程，</a:t>
            </a:r>
            <a:r>
              <a:rPr lang="zh-CN" altLang="en-US" sz="1400" dirty="0">
                <a:solidFill>
                  <a:prstClr val="black"/>
                </a:solidFill>
                <a:latin typeface="微软雅黑" panose="020B0503020204020204" pitchFamily="34" charset="-122"/>
                <a:ea typeface="微软雅黑" panose="020B0503020204020204" pitchFamily="34" charset="-122"/>
              </a:rPr>
              <a:t>实现天玑</a:t>
            </a:r>
            <a:r>
              <a:rPr lang="en-US" altLang="zh-CN" sz="1400" dirty="0">
                <a:solidFill>
                  <a:prstClr val="black"/>
                </a:solidFill>
                <a:latin typeface="微软雅黑" panose="020B0503020204020204" pitchFamily="34" charset="-122"/>
                <a:ea typeface="微软雅黑" panose="020B0503020204020204" pitchFamily="34" charset="-122"/>
              </a:rPr>
              <a:t>2.0</a:t>
            </a:r>
            <a:r>
              <a:rPr lang="zh-CN" altLang="en-US" sz="1400" dirty="0">
                <a:solidFill>
                  <a:prstClr val="black"/>
                </a:solidFill>
                <a:latin typeface="微软雅黑" panose="020B0503020204020204" pitchFamily="34" charset="-122"/>
                <a:ea typeface="微软雅黑" panose="020B0503020204020204" pitchFamily="34" charset="-122"/>
              </a:rPr>
              <a:t>系统</a:t>
            </a:r>
            <a:r>
              <a:rPr lang="zh-CN" altLang="zh-CN" sz="1400" dirty="0">
                <a:solidFill>
                  <a:prstClr val="black"/>
                </a:solidFill>
                <a:latin typeface="微软雅黑" panose="020B0503020204020204" pitchFamily="34" charset="-122"/>
                <a:ea typeface="微软雅黑" panose="020B0503020204020204" pitchFamily="34" charset="-122"/>
              </a:rPr>
              <a:t>在</a:t>
            </a:r>
            <a:r>
              <a:rPr lang="zh-CN" altLang="en-US" sz="1400" dirty="0">
                <a:solidFill>
                  <a:prstClr val="black"/>
                </a:solidFill>
                <a:latin typeface="微软雅黑" panose="020B0503020204020204" pitchFamily="34" charset="-122"/>
                <a:ea typeface="微软雅黑" panose="020B0503020204020204" pitchFamily="34" charset="-122"/>
              </a:rPr>
              <a:t>开发和</a:t>
            </a:r>
            <a:r>
              <a:rPr lang="zh-CN" altLang="zh-CN" sz="1400" dirty="0">
                <a:solidFill>
                  <a:prstClr val="black"/>
                </a:solidFill>
                <a:latin typeface="微软雅黑" panose="020B0503020204020204" pitchFamily="34" charset="-122"/>
                <a:ea typeface="微软雅黑" panose="020B0503020204020204" pitchFamily="34" charset="-122"/>
              </a:rPr>
              <a:t>使用过程</a:t>
            </a:r>
            <a:r>
              <a:rPr lang="zh-CN" altLang="en-US" sz="1400" dirty="0">
                <a:solidFill>
                  <a:prstClr val="black"/>
                </a:solidFill>
                <a:latin typeface="微软雅黑" panose="020B0503020204020204" pitchFamily="34" charset="-122"/>
                <a:ea typeface="微软雅黑" panose="020B0503020204020204" pitchFamily="34" charset="-122"/>
              </a:rPr>
              <a:t>遵循安全合规的管理要求和安全组织保障，落实访问安全、数据安全、管理安全、存储安全等完成平台的具体安全管理措施</a:t>
            </a:r>
            <a:endParaRPr lang="en-US" altLang="zh-CN" sz="1400" dirty="0">
              <a:solidFill>
                <a:srgbClr val="000000"/>
              </a:solidFill>
              <a:latin typeface="微软雅黑" panose="020B0503020204020204" pitchFamily="34" charset="-122"/>
              <a:ea typeface="微软雅黑" panose="020B0503020204020204" pitchFamily="34" charset="-122"/>
            </a:endParaRPr>
          </a:p>
        </p:txBody>
      </p:sp>
      <p:sp>
        <p:nvSpPr>
          <p:cNvPr id="2" name="Rectangle 4"/>
          <p:cNvSpPr/>
          <p:nvPr>
            <p:custDataLst>
              <p:tags r:id="rId3"/>
            </p:custDataLst>
          </p:nvPr>
        </p:nvSpPr>
        <p:spPr bwMode="auto">
          <a:xfrm>
            <a:off x="503124" y="2145028"/>
            <a:ext cx="8258530" cy="4186990"/>
          </a:xfrm>
          <a:prstGeom prst="rect">
            <a:avLst/>
          </a:prstGeom>
          <a:noFill/>
          <a:ln w="9525" cap="flat" cmpd="sng" algn="ctr">
            <a:solidFill>
              <a:schemeClr val="bg1">
                <a:lumMod val="50000"/>
              </a:schemeClr>
            </a:solidFill>
            <a:prstDash val="solid"/>
            <a:round/>
            <a:headEnd type="none" w="med" len="med"/>
            <a:tailEnd type="none" w="med" len="med"/>
          </a:ln>
        </p:spPr>
        <p:txBody>
          <a:bodyPr vert="horz" wrap="none" lIns="91440" tIns="108000" rIns="91440" bIns="45720" numCol="1" rtlCol="0" anchor="t" anchorCtr="0" compatLnSpc="1"/>
          <a:lstStyle/>
          <a:p>
            <a:pPr algn="ctr" eaLnBrk="0" fontAlgn="base" hangingPunct="0">
              <a:spcBef>
                <a:spcPct val="0"/>
              </a:spcBef>
              <a:spcAft>
                <a:spcPct val="0"/>
              </a:spcAft>
              <a:buClr>
                <a:srgbClr val="000000"/>
              </a:buClr>
              <a:buSzPct val="100000"/>
              <a:defRPr/>
            </a:pPr>
            <a:r>
              <a:rPr lang="zh-CN" altLang="en-US" b="1" kern="0" dirty="0">
                <a:latin typeface="微软雅黑" panose="020B0503020204020204" pitchFamily="34" charset="-122"/>
                <a:ea typeface="微软雅黑" panose="020B0503020204020204" pitchFamily="34" charset="-122"/>
              </a:rPr>
              <a:t>应用安全管理体系</a:t>
            </a:r>
            <a:endParaRPr lang="zh-CN" altLang="en-US" b="1" kern="0" dirty="0">
              <a:latin typeface="微软雅黑" panose="020B0503020204020204" pitchFamily="34" charset="-122"/>
              <a:ea typeface="微软雅黑" panose="020B0503020204020204" pitchFamily="34" charset="-122"/>
            </a:endParaRPr>
          </a:p>
        </p:txBody>
      </p:sp>
      <p:sp>
        <p:nvSpPr>
          <p:cNvPr id="4" name="Rectangle 53"/>
          <p:cNvSpPr/>
          <p:nvPr>
            <p:custDataLst>
              <p:tags r:id="rId4"/>
            </p:custDataLst>
          </p:nvPr>
        </p:nvSpPr>
        <p:spPr bwMode="auto">
          <a:xfrm>
            <a:off x="631777" y="2732169"/>
            <a:ext cx="7968347" cy="485222"/>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6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rPr>
              <a:t>应用安全策略</a:t>
            </a:r>
            <a:endParaRPr lang="zh-CN" altLang="en-US" sz="16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Rectangle 55"/>
          <p:cNvSpPr/>
          <p:nvPr>
            <p:custDataLst>
              <p:tags r:id="rId5"/>
            </p:custDataLst>
          </p:nvPr>
        </p:nvSpPr>
        <p:spPr bwMode="auto">
          <a:xfrm>
            <a:off x="631771" y="3296521"/>
            <a:ext cx="3892079" cy="50486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系统安全策略</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 name="Rectangle 74"/>
          <p:cNvSpPr/>
          <p:nvPr>
            <p:custDataLst>
              <p:tags r:id="rId6"/>
            </p:custDataLst>
          </p:nvPr>
        </p:nvSpPr>
        <p:spPr bwMode="auto">
          <a:xfrm>
            <a:off x="631777" y="3919107"/>
            <a:ext cx="972000" cy="2301313"/>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rPr>
              <a:t>安全管理</a:t>
            </a:r>
            <a:endParaRPr lang="en-US" altLang="zh-CN" sz="14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endParaRPr>
          </a:p>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rPr>
              <a:t>过程</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4" name="Rectangle 77"/>
          <p:cNvSpPr/>
          <p:nvPr>
            <p:custDataLst>
              <p:tags r:id="rId7"/>
            </p:custDataLst>
          </p:nvPr>
        </p:nvSpPr>
        <p:spPr bwMode="auto">
          <a:xfrm>
            <a:off x="703777" y="5102305"/>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cs typeface="Calibri" panose="020F0502020204030204" charset="0"/>
                <a:sym typeface="Calibri" panose="020F0502020204030204" charset="0"/>
              </a:rPr>
              <a:t>系统开发</a:t>
            </a:r>
            <a:endParaRPr lang="zh-CN" altLang="en-US" sz="1400" dirty="0">
              <a:latin typeface="微软雅黑" panose="020B0503020204020204" pitchFamily="34" charset="-122"/>
              <a:ea typeface="微软雅黑" panose="020B0503020204020204" pitchFamily="34" charset="-122"/>
            </a:endParaRPr>
          </a:p>
        </p:txBody>
      </p:sp>
      <p:sp>
        <p:nvSpPr>
          <p:cNvPr id="15" name="Rectangle 79"/>
          <p:cNvSpPr/>
          <p:nvPr>
            <p:custDataLst>
              <p:tags r:id="rId8"/>
            </p:custDataLst>
          </p:nvPr>
        </p:nvSpPr>
        <p:spPr bwMode="auto">
          <a:xfrm>
            <a:off x="703777" y="5643594"/>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cs typeface="Calibri" panose="020F0502020204030204" charset="0"/>
                <a:sym typeface="Calibri" panose="020F0502020204030204" charset="0"/>
              </a:rPr>
              <a:t>运维保障</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7" name="Rectangle 83"/>
          <p:cNvSpPr/>
          <p:nvPr>
            <p:custDataLst>
              <p:tags r:id="rId9"/>
            </p:custDataLst>
          </p:nvPr>
        </p:nvSpPr>
        <p:spPr bwMode="auto">
          <a:xfrm>
            <a:off x="7628193" y="3919106"/>
            <a:ext cx="972000" cy="2301313"/>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rPr>
              <a:t>数据安全组织保障</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Rectangle 86"/>
          <p:cNvSpPr/>
          <p:nvPr>
            <p:custDataLst>
              <p:tags r:id="rId10"/>
            </p:custDataLst>
          </p:nvPr>
        </p:nvSpPr>
        <p:spPr bwMode="auto">
          <a:xfrm>
            <a:off x="7700193" y="4568707"/>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组织机构</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9" name="Rectangle 88"/>
          <p:cNvSpPr/>
          <p:nvPr>
            <p:custDataLst>
              <p:tags r:id="rId11"/>
            </p:custDataLst>
          </p:nvPr>
        </p:nvSpPr>
        <p:spPr bwMode="auto">
          <a:xfrm>
            <a:off x="7700193" y="5134275"/>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defTabSz="866775" eaLnBrk="0" fontAlgn="base" hangingPunct="0">
              <a:spcBef>
                <a:spcPct val="0"/>
              </a:spcBef>
              <a:spcAft>
                <a:spcPct val="0"/>
              </a:spcAft>
            </a:pPr>
            <a:r>
              <a:rPr lang="zh-CN" altLang="en-US" sz="1400">
                <a:latin typeface="微软雅黑" panose="020B0503020204020204" pitchFamily="34" charset="-122"/>
                <a:ea typeface="微软雅黑" panose="020B0503020204020204" pitchFamily="34" charset="-122"/>
                <a:cs typeface="Calibri" panose="020F0502020204030204" charset="0"/>
                <a:sym typeface="Calibri" panose="020F0502020204030204" charset="0"/>
              </a:rPr>
              <a:t>制度流程</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Rectangle 90"/>
          <p:cNvSpPr/>
          <p:nvPr>
            <p:custDataLst>
              <p:tags r:id="rId12"/>
            </p:custDataLst>
          </p:nvPr>
        </p:nvSpPr>
        <p:spPr bwMode="auto">
          <a:xfrm>
            <a:off x="7700193" y="5757803"/>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defTabSz="866775" eaLnBrk="0" fontAlgn="base" hangingPunct="0">
              <a:spcBef>
                <a:spcPct val="0"/>
              </a:spcBef>
              <a:spcAft>
                <a:spcPct val="0"/>
              </a:spcAft>
            </a:pPr>
            <a:r>
              <a:rPr lang="zh-CN" altLang="en-US" sz="1400">
                <a:latin typeface="微软雅黑" panose="020B0503020204020204" pitchFamily="34" charset="-122"/>
                <a:ea typeface="微软雅黑" panose="020B0503020204020204" pitchFamily="34" charset="-122"/>
                <a:cs typeface="Calibri" panose="020F0502020204030204" charset="0"/>
                <a:sym typeface="Calibri" panose="020F0502020204030204" charset="0"/>
              </a:rPr>
              <a:t>人员能力</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Rectangle 92"/>
          <p:cNvSpPr/>
          <p:nvPr>
            <p:custDataLst>
              <p:tags r:id="rId13"/>
            </p:custDataLst>
          </p:nvPr>
        </p:nvSpPr>
        <p:spPr bwMode="auto">
          <a:xfrm>
            <a:off x="1740693" y="3919106"/>
            <a:ext cx="5726342" cy="2301313"/>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cs typeface="Calibri" panose="020F0502020204030204" charset="0"/>
                <a:sym typeface="Calibri" panose="020F0502020204030204" charset="0"/>
              </a:rPr>
              <a:t>安全管理措施</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Rectangle 55"/>
          <p:cNvSpPr/>
          <p:nvPr>
            <p:custDataLst>
              <p:tags r:id="rId14"/>
            </p:custDataLst>
          </p:nvPr>
        </p:nvSpPr>
        <p:spPr bwMode="auto">
          <a:xfrm>
            <a:off x="4704631" y="3283753"/>
            <a:ext cx="3892079" cy="50486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安全管理策略</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Rectangle 77"/>
          <p:cNvSpPr/>
          <p:nvPr>
            <p:custDataLst>
              <p:tags r:id="rId15"/>
            </p:custDataLst>
          </p:nvPr>
        </p:nvSpPr>
        <p:spPr bwMode="auto">
          <a:xfrm>
            <a:off x="703777" y="4561017"/>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rPr>
              <a:t>应用使用</a:t>
            </a:r>
            <a:endParaRPr lang="zh-CN" altLang="en-US" sz="1400" dirty="0">
              <a:latin typeface="微软雅黑" panose="020B0503020204020204" pitchFamily="34" charset="-122"/>
              <a:ea typeface="微软雅黑" panose="020B0503020204020204" pitchFamily="34" charset="-122"/>
            </a:endParaRPr>
          </a:p>
        </p:txBody>
      </p:sp>
      <p:sp>
        <p:nvSpPr>
          <p:cNvPr id="11" name="文本框 10"/>
          <p:cNvSpPr txBox="1"/>
          <p:nvPr>
            <p:custDataLst>
              <p:tags r:id="rId16"/>
            </p:custDataLst>
          </p:nvPr>
        </p:nvSpPr>
        <p:spPr>
          <a:xfrm>
            <a:off x="8808926" y="2145028"/>
            <a:ext cx="3215478" cy="4255396"/>
          </a:xfrm>
          <a:prstGeom prst="rect">
            <a:avLst/>
          </a:prstGeom>
          <a:solidFill>
            <a:schemeClr val="bg1"/>
          </a:solidFill>
        </p:spPr>
        <p:txBody>
          <a:bodyPr wrap="square" rtlCol="0">
            <a:spAutoFit/>
          </a:bodyPr>
          <a:lstStyle/>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系统具备弱口令设置阻断能力。</a:t>
            </a:r>
            <a:endPar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系统的账户及口令采用加密方式存储、传输。</a:t>
            </a:r>
            <a:endPar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用户名与密码密文存储</a:t>
            </a:r>
            <a:endPar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系统管理权限与应用管理权限分离。</a:t>
            </a:r>
            <a:endPar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正常退出后刷新缓存，剩余信息自动清除功能。</a:t>
            </a:r>
            <a:endPar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数据库</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HA</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架构，</a:t>
            </a: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保证系统存贮服务数据的安全性</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通过权限体系保障非系统授权账户无法登陆及获取数据。</a:t>
            </a:r>
            <a:endParaRPr lang="en-US"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AutoNum type="arabicParenR"/>
            </a:pPr>
            <a:r>
              <a:rPr lang="zh-CN" altLang="en-US" sz="1400" kern="100" dirty="0">
                <a:effectLst/>
                <a:latin typeface="微软雅黑" panose="020B0503020204020204" pitchFamily="34" charset="-122"/>
                <a:ea typeface="微软雅黑" panose="020B0503020204020204" pitchFamily="34" charset="-122"/>
                <a:cs typeface="Times New Roman" panose="02020603050405020304" pitchFamily="18" charset="0"/>
              </a:rPr>
              <a:t>提供详细有效的系统运行和用户使用日志</a:t>
            </a:r>
            <a:endParaRPr lang="zh-CN" altLang="en-US" sz="1400" b="1" dirty="0">
              <a:latin typeface="微软雅黑" panose="020B0503020204020204" pitchFamily="34" charset="-122"/>
              <a:ea typeface="微软雅黑" panose="020B0503020204020204" pitchFamily="34" charset="-122"/>
            </a:endParaRPr>
          </a:p>
        </p:txBody>
      </p:sp>
      <p:sp>
        <p:nvSpPr>
          <p:cNvPr id="55" name="Rectangle 92"/>
          <p:cNvSpPr/>
          <p:nvPr>
            <p:custDataLst>
              <p:tags r:id="rId17"/>
            </p:custDataLst>
          </p:nvPr>
        </p:nvSpPr>
        <p:spPr bwMode="auto">
          <a:xfrm>
            <a:off x="1943284" y="4224356"/>
            <a:ext cx="1039004" cy="432000"/>
          </a:xfrm>
          <a:prstGeom prst="rect">
            <a:avLst/>
          </a:prstGeom>
          <a:solidFill>
            <a:schemeClr val="accent2">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访问安全</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6" name="Rectangle 92"/>
          <p:cNvSpPr/>
          <p:nvPr>
            <p:custDataLst>
              <p:tags r:id="rId18"/>
            </p:custDataLst>
          </p:nvPr>
        </p:nvSpPr>
        <p:spPr bwMode="auto">
          <a:xfrm>
            <a:off x="1943284" y="4717975"/>
            <a:ext cx="1039004" cy="432000"/>
          </a:xfrm>
          <a:prstGeom prst="rect">
            <a:avLst/>
          </a:prstGeom>
          <a:solidFill>
            <a:schemeClr val="accent2">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数据安全</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7" name="Rectangle 92"/>
          <p:cNvSpPr/>
          <p:nvPr>
            <p:custDataLst>
              <p:tags r:id="rId19"/>
            </p:custDataLst>
          </p:nvPr>
        </p:nvSpPr>
        <p:spPr bwMode="auto">
          <a:xfrm>
            <a:off x="1943284" y="5211594"/>
            <a:ext cx="1039004" cy="432000"/>
          </a:xfrm>
          <a:prstGeom prst="rect">
            <a:avLst/>
          </a:prstGeom>
          <a:solidFill>
            <a:schemeClr val="accent2">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管理安全</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8" name="Rectangle 92"/>
          <p:cNvSpPr/>
          <p:nvPr>
            <p:custDataLst>
              <p:tags r:id="rId20"/>
            </p:custDataLst>
          </p:nvPr>
        </p:nvSpPr>
        <p:spPr bwMode="auto">
          <a:xfrm>
            <a:off x="1943284" y="5705213"/>
            <a:ext cx="1039004" cy="432000"/>
          </a:xfrm>
          <a:prstGeom prst="rect">
            <a:avLst/>
          </a:prstGeom>
          <a:solidFill>
            <a:schemeClr val="accent2">
              <a:lumMod val="20000"/>
              <a:lumOff val="80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algn="ctr" defTabSz="866775" eaLnBrk="0" fontAlgn="base" hangingPunct="0">
              <a:spcBef>
                <a:spcPct val="0"/>
              </a:spcBef>
              <a:spcAft>
                <a:spcPct val="0"/>
              </a:spcAft>
            </a:pPr>
            <a:r>
              <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rPr>
              <a:t>存储安全</a:t>
            </a: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9" name="Rectangle 92"/>
          <p:cNvSpPr/>
          <p:nvPr>
            <p:custDataLst>
              <p:tags r:id="rId21"/>
            </p:custDataLst>
          </p:nvPr>
        </p:nvSpPr>
        <p:spPr bwMode="auto">
          <a:xfrm>
            <a:off x="2982288" y="5704104"/>
            <a:ext cx="4217580" cy="432000"/>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0" name="Rectangle 92"/>
          <p:cNvSpPr/>
          <p:nvPr>
            <p:custDataLst>
              <p:tags r:id="rId22"/>
            </p:custDataLst>
          </p:nvPr>
        </p:nvSpPr>
        <p:spPr bwMode="auto">
          <a:xfrm>
            <a:off x="2982288" y="5206859"/>
            <a:ext cx="4217580" cy="432000"/>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1" name="Rectangle 92"/>
          <p:cNvSpPr/>
          <p:nvPr>
            <p:custDataLst>
              <p:tags r:id="rId23"/>
            </p:custDataLst>
          </p:nvPr>
        </p:nvSpPr>
        <p:spPr bwMode="auto">
          <a:xfrm>
            <a:off x="2978769" y="4709614"/>
            <a:ext cx="4217580" cy="432000"/>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2" name="Rectangle 92"/>
          <p:cNvSpPr/>
          <p:nvPr>
            <p:custDataLst>
              <p:tags r:id="rId24"/>
            </p:custDataLst>
          </p:nvPr>
        </p:nvSpPr>
        <p:spPr bwMode="auto">
          <a:xfrm>
            <a:off x="2978769" y="4218753"/>
            <a:ext cx="4217580" cy="432000"/>
          </a:xfrm>
          <a:prstGeom prst="rect">
            <a:avLst/>
          </a:prstGeom>
          <a:solidFill>
            <a:schemeClr val="bg1">
              <a:lumMod val="95000"/>
            </a:schemeClr>
          </a:solidFill>
          <a:ln w="9525"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defTabSz="866775" eaLnBrk="0" fontAlgn="base" hangingPunct="0">
              <a:spcBef>
                <a:spcPct val="0"/>
              </a:spcBef>
              <a:spcAft>
                <a:spcPct val="0"/>
              </a:spcAft>
            </a:pPr>
            <a:endParaRPr lang="zh-CN" altLang="en-US" sz="1400" b="1" dirty="0">
              <a:solidFill>
                <a:prstClr val="black"/>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3" name="Rectangle 86"/>
          <p:cNvSpPr/>
          <p:nvPr>
            <p:custDataLst>
              <p:tags r:id="rId25"/>
            </p:custDataLst>
          </p:nvPr>
        </p:nvSpPr>
        <p:spPr bwMode="auto">
          <a:xfrm>
            <a:off x="3128723" y="5260332"/>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主体管理</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4" name="Rectangle 86"/>
          <p:cNvSpPr/>
          <p:nvPr>
            <p:custDataLst>
              <p:tags r:id="rId26"/>
            </p:custDataLst>
          </p:nvPr>
        </p:nvSpPr>
        <p:spPr bwMode="auto">
          <a:xfrm>
            <a:off x="4162755" y="5269408"/>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权限管理</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5" name="Rectangle 86"/>
          <p:cNvSpPr/>
          <p:nvPr>
            <p:custDataLst>
              <p:tags r:id="rId27"/>
            </p:custDataLst>
          </p:nvPr>
        </p:nvSpPr>
        <p:spPr bwMode="auto">
          <a:xfrm>
            <a:off x="5188721" y="5275330"/>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日志审计</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6" name="Rectangle 86"/>
          <p:cNvSpPr/>
          <p:nvPr>
            <p:custDataLst>
              <p:tags r:id="rId28"/>
            </p:custDataLst>
          </p:nvPr>
        </p:nvSpPr>
        <p:spPr bwMode="auto">
          <a:xfrm>
            <a:off x="3124707" y="4261591"/>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鉴权服务</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7" name="Rectangle 86"/>
          <p:cNvSpPr/>
          <p:nvPr>
            <p:custDataLst>
              <p:tags r:id="rId29"/>
            </p:custDataLst>
          </p:nvPr>
        </p:nvSpPr>
        <p:spPr bwMode="auto">
          <a:xfrm>
            <a:off x="4071067" y="4261591"/>
            <a:ext cx="92373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熔断</a:t>
            </a:r>
            <a:r>
              <a:rPr lang="en-US" altLang="zh-CN" sz="1400" dirty="0">
                <a:latin typeface="微软雅黑" panose="020B0503020204020204" pitchFamily="34" charset="-122"/>
                <a:ea typeface="微软雅黑" panose="020B0503020204020204" pitchFamily="34" charset="-122"/>
                <a:sym typeface="Calibri" panose="020F0502020204030204" charset="0"/>
              </a:rPr>
              <a:t>/</a:t>
            </a:r>
            <a:r>
              <a:rPr lang="zh-CN" altLang="en-US" sz="1400" dirty="0">
                <a:latin typeface="微软雅黑" panose="020B0503020204020204" pitchFamily="34" charset="-122"/>
                <a:ea typeface="微软雅黑" panose="020B0503020204020204" pitchFamily="34" charset="-122"/>
                <a:sym typeface="Calibri" panose="020F0502020204030204" charset="0"/>
              </a:rPr>
              <a:t>限流</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Rectangle 86"/>
          <p:cNvSpPr/>
          <p:nvPr>
            <p:custDataLst>
              <p:tags r:id="rId30"/>
            </p:custDataLst>
          </p:nvPr>
        </p:nvSpPr>
        <p:spPr bwMode="auto">
          <a:xfrm>
            <a:off x="5113157" y="4261591"/>
            <a:ext cx="92373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身份认证</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9" name="Rectangle 86"/>
          <p:cNvSpPr/>
          <p:nvPr>
            <p:custDataLst>
              <p:tags r:id="rId31"/>
            </p:custDataLst>
          </p:nvPr>
        </p:nvSpPr>
        <p:spPr bwMode="auto">
          <a:xfrm>
            <a:off x="6155246" y="4261591"/>
            <a:ext cx="92373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授权管控</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0" name="Rectangle 86"/>
          <p:cNvSpPr/>
          <p:nvPr>
            <p:custDataLst>
              <p:tags r:id="rId32"/>
            </p:custDataLst>
          </p:nvPr>
        </p:nvSpPr>
        <p:spPr bwMode="auto">
          <a:xfrm>
            <a:off x="3128723" y="4767747"/>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加密脱敏</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1" name="Rectangle 86"/>
          <p:cNvSpPr/>
          <p:nvPr>
            <p:custDataLst>
              <p:tags r:id="rId33"/>
            </p:custDataLst>
          </p:nvPr>
        </p:nvSpPr>
        <p:spPr bwMode="auto">
          <a:xfrm>
            <a:off x="4158722" y="4767747"/>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导出水印</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2" name="Rectangle 86"/>
          <p:cNvSpPr/>
          <p:nvPr>
            <p:custDataLst>
              <p:tags r:id="rId34"/>
            </p:custDataLst>
          </p:nvPr>
        </p:nvSpPr>
        <p:spPr bwMode="auto">
          <a:xfrm>
            <a:off x="5188721" y="4767747"/>
            <a:ext cx="828000"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Calibri" panose="020F0502020204030204" charset="0"/>
              </a:rPr>
              <a:t>数据备份</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4" name="Rectangle 86"/>
          <p:cNvSpPr/>
          <p:nvPr>
            <p:custDataLst>
              <p:tags r:id="rId35"/>
            </p:custDataLst>
          </p:nvPr>
        </p:nvSpPr>
        <p:spPr bwMode="auto">
          <a:xfrm>
            <a:off x="3119204" y="5750654"/>
            <a:ext cx="1488376" cy="332173"/>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45720" rIns="0" bIns="45720" numCol="1" rtlCol="0" anchor="t" anchorCtr="0" compatLnSpc="1"/>
          <a:lstStyle/>
          <a:p>
            <a:pPr algn="ctr" eaLnBrk="0" fontAlgn="base" hangingPunct="0">
              <a:spcBef>
                <a:spcPct val="0"/>
              </a:spcBef>
              <a:spcAft>
                <a:spcPct val="0"/>
              </a:spcAft>
            </a:pPr>
            <a:r>
              <a:rPr lang="zh-CN" altLang="en-US" sz="1400" dirty="0">
                <a:latin typeface="微软雅黑" panose="020B0503020204020204" pitchFamily="34" charset="-122"/>
                <a:ea typeface="微软雅黑" panose="020B0503020204020204" pitchFamily="34" charset="-122"/>
                <a:sym typeface="宋体" panose="02010600030101010101" pitchFamily="2" charset="-122"/>
              </a:rPr>
              <a:t>数据库存储策略</a:t>
            </a:r>
            <a:endParaRPr lang="zh-CN" altLang="en-US" sz="14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产品业务开发平台平台</a:t>
            </a:r>
            <a:r>
              <a:rPr lang="zh-CN" altLang="en-US" sz="3600" b="1">
                <a:solidFill>
                  <a:schemeClr val="accent1">
                    <a:lumMod val="50000"/>
                  </a:schemeClr>
                </a:solidFill>
              </a:rPr>
              <a:t>特性</a:t>
            </a:r>
            <a:endParaRPr lang="zh-CN" altLang="en-US" sz="3600" b="1">
              <a:solidFill>
                <a:schemeClr val="accent1">
                  <a:lumMod val="50000"/>
                </a:schemeClr>
              </a:solidFill>
            </a:endParaRPr>
          </a:p>
        </p:txBody>
      </p:sp>
      <p:sp>
        <p:nvSpPr>
          <p:cNvPr id="4" name="文本框 3"/>
          <p:cNvSpPr txBox="1"/>
          <p:nvPr/>
        </p:nvSpPr>
        <p:spPr>
          <a:xfrm>
            <a:off x="441325" y="1247140"/>
            <a:ext cx="11309350" cy="659765"/>
          </a:xfrm>
          <a:prstGeom prst="rect">
            <a:avLst/>
          </a:prstGeom>
          <a:noFill/>
        </p:spPr>
        <p:txBody>
          <a:bodyPr wrap="square" rtlCol="0">
            <a:noAutofit/>
          </a:bodyPr>
          <a:p>
            <a:r>
              <a:rPr lang="zh-CN" altLang="en-US" sz="2400"/>
              <a:t>针对编码中心大型信息化要求，我们借鉴并完成了一套高安全、高性能的企业级研发底座。</a:t>
            </a:r>
            <a:endParaRPr lang="zh-CN" altLang="en-US" sz="2400"/>
          </a:p>
        </p:txBody>
      </p:sp>
      <p:sp>
        <p:nvSpPr>
          <p:cNvPr id="5" name="矩形 4"/>
          <p:cNvSpPr/>
          <p:nvPr/>
        </p:nvSpPr>
        <p:spPr>
          <a:xfrm>
            <a:off x="451485" y="2134235"/>
            <a:ext cx="11382375" cy="4349115"/>
          </a:xfrm>
          <a:prstGeom prst="rect">
            <a:avLst/>
          </a:prstGeom>
          <a:ln w="12700" cap="flat" cmpd="sng" algn="ctr">
            <a:solidFill>
              <a:schemeClr val="accent2"/>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 name="流程图: 可选过程 5"/>
          <p:cNvSpPr/>
          <p:nvPr/>
        </p:nvSpPr>
        <p:spPr>
          <a:xfrm>
            <a:off x="638175" y="2313940"/>
            <a:ext cx="1663700" cy="556895"/>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en-US" altLang="zh-CN"/>
              <a:t>DevO</a:t>
            </a:r>
            <a:r>
              <a:rPr lang="en-US" altLang="zh-CN"/>
              <a:t>ps</a:t>
            </a:r>
            <a:endParaRPr lang="en-US" altLang="zh-CN"/>
          </a:p>
        </p:txBody>
      </p:sp>
      <p:sp>
        <p:nvSpPr>
          <p:cNvPr id="9" name="流程图: 可选过程 8"/>
          <p:cNvSpPr/>
          <p:nvPr/>
        </p:nvSpPr>
        <p:spPr>
          <a:xfrm>
            <a:off x="2479675" y="2324100"/>
            <a:ext cx="1784985" cy="556260"/>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zh-CN" altLang="en-US"/>
              <a:t>高效开发</a:t>
            </a:r>
            <a:endParaRPr lang="zh-CN" altLang="en-US"/>
          </a:p>
        </p:txBody>
      </p:sp>
      <p:sp>
        <p:nvSpPr>
          <p:cNvPr id="10" name="流程图: 可选过程 9"/>
          <p:cNvSpPr/>
          <p:nvPr/>
        </p:nvSpPr>
        <p:spPr>
          <a:xfrm>
            <a:off x="4443095" y="2322830"/>
            <a:ext cx="1700530" cy="557530"/>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zh-CN" altLang="en-US"/>
              <a:t>元数据</a:t>
            </a:r>
            <a:endParaRPr lang="zh-CN" altLang="en-US"/>
          </a:p>
        </p:txBody>
      </p:sp>
      <p:sp>
        <p:nvSpPr>
          <p:cNvPr id="11" name="流程图: 可选过程 10"/>
          <p:cNvSpPr/>
          <p:nvPr/>
        </p:nvSpPr>
        <p:spPr>
          <a:xfrm>
            <a:off x="6274435" y="2324100"/>
            <a:ext cx="1682115" cy="556260"/>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zh-CN" altLang="en-US"/>
              <a:t>性能优化</a:t>
            </a:r>
            <a:endParaRPr lang="zh-CN" altLang="en-US"/>
          </a:p>
        </p:txBody>
      </p:sp>
      <p:sp>
        <p:nvSpPr>
          <p:cNvPr id="12" name="流程图: 可选过程 11"/>
          <p:cNvSpPr/>
          <p:nvPr/>
        </p:nvSpPr>
        <p:spPr>
          <a:xfrm>
            <a:off x="8131810" y="2322830"/>
            <a:ext cx="1634490" cy="557530"/>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zh-CN" altLang="en-US"/>
              <a:t>安全加固</a:t>
            </a:r>
            <a:endParaRPr lang="zh-CN" altLang="en-US"/>
          </a:p>
        </p:txBody>
      </p:sp>
      <p:sp>
        <p:nvSpPr>
          <p:cNvPr id="13" name="流程图: 可选过程 12"/>
          <p:cNvSpPr/>
          <p:nvPr/>
        </p:nvSpPr>
        <p:spPr>
          <a:xfrm>
            <a:off x="9941560" y="2332355"/>
            <a:ext cx="1625600" cy="548005"/>
          </a:xfrm>
          <a:prstGeom prst="flowChartAlternateProcess">
            <a:avLst/>
          </a:prstGeom>
        </p:spPr>
        <p:style>
          <a:lnRef idx="0">
            <a:srgbClr val="FFFFFF"/>
          </a:lnRef>
          <a:fillRef idx="2">
            <a:schemeClr val="accent2"/>
          </a:fillRef>
          <a:effectRef idx="0">
            <a:srgbClr val="FFFFFF"/>
          </a:effectRef>
          <a:fontRef idx="minor">
            <a:schemeClr val="lt1"/>
          </a:fontRef>
        </p:style>
        <p:txBody>
          <a:bodyPr rtlCol="0" anchor="ctr"/>
          <a:p>
            <a:pPr algn="ctr"/>
            <a:r>
              <a:rPr lang="zh-CN" altLang="en-US"/>
              <a:t>云原生</a:t>
            </a:r>
            <a:endParaRPr lang="zh-CN" altLang="en-US"/>
          </a:p>
        </p:txBody>
      </p:sp>
      <p:sp>
        <p:nvSpPr>
          <p:cNvPr id="19" name="流程图: 离页连接符 18"/>
          <p:cNvSpPr/>
          <p:nvPr/>
        </p:nvSpPr>
        <p:spPr>
          <a:xfrm>
            <a:off x="622935" y="3277870"/>
            <a:ext cx="1677670" cy="2776220"/>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0" name="流程图: 离页连接符 19"/>
          <p:cNvSpPr/>
          <p:nvPr/>
        </p:nvSpPr>
        <p:spPr>
          <a:xfrm>
            <a:off x="2490470" y="3278505"/>
            <a:ext cx="1763395" cy="2776220"/>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1" name="流程图: 离页连接符 20"/>
          <p:cNvSpPr/>
          <p:nvPr/>
        </p:nvSpPr>
        <p:spPr>
          <a:xfrm>
            <a:off x="4448175" y="3296285"/>
            <a:ext cx="1691005" cy="2758440"/>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2" name="流程图: 离页连接符 21"/>
          <p:cNvSpPr/>
          <p:nvPr/>
        </p:nvSpPr>
        <p:spPr>
          <a:xfrm>
            <a:off x="6281420" y="3297555"/>
            <a:ext cx="1684020" cy="2757170"/>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3" name="流程图: 离页连接符 22"/>
          <p:cNvSpPr/>
          <p:nvPr/>
        </p:nvSpPr>
        <p:spPr>
          <a:xfrm>
            <a:off x="8161020" y="3295650"/>
            <a:ext cx="1597660" cy="2757805"/>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4" name="流程图: 离页连接符 23"/>
          <p:cNvSpPr/>
          <p:nvPr/>
        </p:nvSpPr>
        <p:spPr>
          <a:xfrm>
            <a:off x="9992995" y="3286125"/>
            <a:ext cx="1584325" cy="2767330"/>
          </a:xfrm>
          <a:prstGeom prst="flowChartOffpageConnector">
            <a:avLst/>
          </a:prstGeom>
        </p:spPr>
        <p:style>
          <a:lnRef idx="2">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27" name="文本框 26"/>
          <p:cNvSpPr txBox="1"/>
          <p:nvPr/>
        </p:nvSpPr>
        <p:spPr>
          <a:xfrm>
            <a:off x="687070" y="3387725"/>
            <a:ext cx="1803400" cy="2131060"/>
          </a:xfrm>
          <a:prstGeom prst="rect">
            <a:avLst/>
          </a:prstGeom>
          <a:noFill/>
        </p:spPr>
        <p:txBody>
          <a:bodyPr wrap="square" rtlCol="0">
            <a:noAutofit/>
          </a:bodyPr>
          <a:p>
            <a:r>
              <a:rPr lang="zh-CN" altLang="en-US" sz="1600">
                <a:solidFill>
                  <a:schemeClr val="accent2">
                    <a:lumMod val="75000"/>
                  </a:schemeClr>
                </a:solidFill>
              </a:rPr>
              <a:t>提供从需求到任务、从测试用例到缺陷全范围的研发管控手段提供从代码提交到代码扫描、再到自动化测试持续集成的完整研发流水线体系。</a:t>
            </a:r>
            <a:endParaRPr lang="zh-CN" altLang="en-US" sz="1600">
              <a:solidFill>
                <a:schemeClr val="accent2">
                  <a:lumMod val="75000"/>
                </a:schemeClr>
              </a:solidFill>
            </a:endParaRPr>
          </a:p>
        </p:txBody>
      </p:sp>
      <p:sp>
        <p:nvSpPr>
          <p:cNvPr id="29" name="文本框 28"/>
          <p:cNvSpPr txBox="1"/>
          <p:nvPr/>
        </p:nvSpPr>
        <p:spPr>
          <a:xfrm>
            <a:off x="2581910" y="3429635"/>
            <a:ext cx="1778000" cy="2023110"/>
          </a:xfrm>
          <a:prstGeom prst="rect">
            <a:avLst/>
          </a:prstGeom>
          <a:noFill/>
        </p:spPr>
        <p:txBody>
          <a:bodyPr wrap="square" rtlCol="0">
            <a:noAutofit/>
          </a:bodyPr>
          <a:p>
            <a:r>
              <a:rPr lang="zh-CN" altLang="en-US" sz="1600">
                <a:solidFill>
                  <a:schemeClr val="accent2">
                    <a:lumMod val="75000"/>
                  </a:schemeClr>
                </a:solidFill>
              </a:rPr>
              <a:t>提供模版化代码生成工具，接提供标准化项目框架提供大量可复用基础模块及通用组件，以及自动集成国网公司企业级共享平台</a:t>
            </a:r>
            <a:r>
              <a:rPr lang="zh-CN" altLang="en-US">
                <a:solidFill>
                  <a:schemeClr val="accent2">
                    <a:lumMod val="75000"/>
                  </a:schemeClr>
                </a:solidFill>
              </a:rPr>
              <a:t>。</a:t>
            </a:r>
            <a:endParaRPr lang="zh-CN" altLang="en-US">
              <a:solidFill>
                <a:schemeClr val="accent2">
                  <a:lumMod val="75000"/>
                </a:schemeClr>
              </a:solidFill>
            </a:endParaRPr>
          </a:p>
        </p:txBody>
      </p:sp>
      <p:sp>
        <p:nvSpPr>
          <p:cNvPr id="30" name="文本框 29"/>
          <p:cNvSpPr txBox="1"/>
          <p:nvPr/>
        </p:nvSpPr>
        <p:spPr>
          <a:xfrm>
            <a:off x="4481195" y="3429000"/>
            <a:ext cx="1679575" cy="2023745"/>
          </a:xfrm>
          <a:prstGeom prst="rect">
            <a:avLst/>
          </a:prstGeom>
          <a:noFill/>
        </p:spPr>
        <p:txBody>
          <a:bodyPr wrap="square" rtlCol="0">
            <a:noAutofit/>
          </a:bodyPr>
          <a:p>
            <a:r>
              <a:rPr lang="zh-CN" altLang="en-US" sz="1600">
                <a:solidFill>
                  <a:schemeClr val="accent2">
                    <a:lumMod val="75000"/>
                  </a:schemeClr>
                </a:solidFill>
              </a:rPr>
              <a:t>提供项目级统一的元数据管理基于元数据实现了统一的数据展示及前后端一致的数据合法性规则验证。</a:t>
            </a:r>
            <a:endParaRPr lang="zh-CN" altLang="en-US" sz="1600">
              <a:solidFill>
                <a:schemeClr val="accent2">
                  <a:lumMod val="75000"/>
                </a:schemeClr>
              </a:solidFill>
            </a:endParaRPr>
          </a:p>
        </p:txBody>
      </p:sp>
      <p:sp>
        <p:nvSpPr>
          <p:cNvPr id="31" name="文本框 30"/>
          <p:cNvSpPr txBox="1"/>
          <p:nvPr/>
        </p:nvSpPr>
        <p:spPr>
          <a:xfrm>
            <a:off x="6333490" y="3429635"/>
            <a:ext cx="1654175" cy="1951990"/>
          </a:xfrm>
          <a:prstGeom prst="rect">
            <a:avLst/>
          </a:prstGeom>
          <a:noFill/>
        </p:spPr>
        <p:txBody>
          <a:bodyPr wrap="square" rtlCol="0">
            <a:noAutofit/>
          </a:bodyPr>
          <a:p>
            <a:r>
              <a:rPr lang="zh-CN" altLang="en-US" sz="1600">
                <a:solidFill>
                  <a:schemeClr val="accent2">
                    <a:lumMod val="75000"/>
                  </a:schemeClr>
                </a:solidFill>
              </a:rPr>
              <a:t>通过多级缓存异步处理、数据压缩、终缓冲池等机制，否有效保障构建项目的高性能运行。</a:t>
            </a:r>
            <a:endParaRPr lang="zh-CN" altLang="en-US" sz="1600">
              <a:solidFill>
                <a:schemeClr val="accent2">
                  <a:lumMod val="75000"/>
                </a:schemeClr>
              </a:solidFill>
            </a:endParaRPr>
          </a:p>
        </p:txBody>
      </p:sp>
      <p:sp>
        <p:nvSpPr>
          <p:cNvPr id="32" name="文本框 31"/>
          <p:cNvSpPr txBox="1"/>
          <p:nvPr/>
        </p:nvSpPr>
        <p:spPr>
          <a:xfrm>
            <a:off x="8160385" y="3429000"/>
            <a:ext cx="1656080" cy="1480185"/>
          </a:xfrm>
          <a:prstGeom prst="rect">
            <a:avLst/>
          </a:prstGeom>
          <a:noFill/>
        </p:spPr>
        <p:txBody>
          <a:bodyPr wrap="square" rtlCol="0">
            <a:noAutofit/>
          </a:bodyPr>
          <a:p>
            <a:r>
              <a:rPr lang="zh-CN" altLang="en-US" sz="1600">
                <a:solidFill>
                  <a:schemeClr val="accent2">
                    <a:lumMod val="75000"/>
                  </a:schemeClr>
                </a:solidFill>
              </a:rPr>
              <a:t>工程框架实施了安全鉴权、严格的防篡改、"复提交机制，电网准入测试的安全等保要求。</a:t>
            </a:r>
            <a:endParaRPr lang="zh-CN" altLang="en-US" sz="1600">
              <a:solidFill>
                <a:schemeClr val="accent2">
                  <a:lumMod val="75000"/>
                </a:schemeClr>
              </a:solidFill>
            </a:endParaRPr>
          </a:p>
        </p:txBody>
      </p:sp>
      <p:sp>
        <p:nvSpPr>
          <p:cNvPr id="34" name="文本框 33"/>
          <p:cNvSpPr txBox="1"/>
          <p:nvPr/>
        </p:nvSpPr>
        <p:spPr>
          <a:xfrm>
            <a:off x="9992995" y="3429635"/>
            <a:ext cx="1606550" cy="2213610"/>
          </a:xfrm>
          <a:prstGeom prst="rect">
            <a:avLst/>
          </a:prstGeom>
          <a:noFill/>
        </p:spPr>
        <p:txBody>
          <a:bodyPr wrap="square" rtlCol="0">
            <a:noAutofit/>
          </a:bodyPr>
          <a:p>
            <a:r>
              <a:rPr lang="zh-CN" altLang="en-US" sz="1600">
                <a:solidFill>
                  <a:schemeClr val="accent2">
                    <a:lumMod val="75000"/>
                  </a:schemeClr>
                </a:solidFill>
              </a:rPr>
              <a:t>平台提供兼容多种云原生平台的构建机制，实现应用系统的无缝跨云交付模式。</a:t>
            </a:r>
            <a:endParaRPr lang="zh-CN" altLang="en-US" sz="1600">
              <a:solidFill>
                <a:schemeClr val="accent2">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产品业务开发平台迁移</a:t>
            </a:r>
            <a:r>
              <a:rPr lang="zh-CN" altLang="en-US" sz="3600" b="1">
                <a:solidFill>
                  <a:schemeClr val="accent1">
                    <a:lumMod val="50000"/>
                  </a:schemeClr>
                </a:solidFill>
              </a:rPr>
              <a:t>规划</a:t>
            </a:r>
            <a:endParaRPr lang="zh-CN" altLang="en-US" sz="3600" b="1">
              <a:solidFill>
                <a:schemeClr val="accent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64394" y="1920216"/>
            <a:ext cx="10287636" cy="891165"/>
          </a:xfrm>
          <a:effectLst>
            <a:glow rad="127000">
              <a:schemeClr val="accent1">
                <a:alpha val="90000"/>
              </a:schemeClr>
            </a:glow>
            <a:reflection endPos="0" dir="5400000" sy="-100000" algn="bl" rotWithShape="0"/>
            <a:softEdge rad="25400"/>
          </a:effectLst>
        </p:spPr>
        <p:txBody>
          <a:bodyPr>
            <a:normAutofit fontScale="90000"/>
          </a:bodyPr>
          <a:lstStyle/>
          <a:p>
            <a:pPr algn="ctr">
              <a:lnSpc>
                <a:spcPct val="150000"/>
              </a:lnSpc>
            </a:pPr>
            <a:r>
              <a:rPr lang="zh-CN" altLang="en-US" sz="4800" dirty="0">
                <a:latin typeface="微软雅黑" panose="020B0503020204020204" pitchFamily="34" charset="-122"/>
                <a:ea typeface="微软雅黑" panose="020B0503020204020204" pitchFamily="34" charset="-122"/>
                <a:cs typeface="+mn-ea"/>
                <a:sym typeface="+mn-lt"/>
              </a:rPr>
              <a:t>感谢领导，请批评指正！</a:t>
            </a:r>
            <a:endParaRPr lang="en-GB" sz="4800" dirty="0">
              <a:latin typeface="微软雅黑" panose="020B0503020204020204" pitchFamily="34" charset="-122"/>
              <a:ea typeface="微软雅黑" panose="020B0503020204020204" pitchFamily="34" charset="-122"/>
              <a:cs typeface="+mn-ea"/>
              <a:sym typeface="+mn-lt"/>
            </a:endParaRPr>
          </a:p>
        </p:txBody>
      </p:sp>
      <p:sp>
        <p:nvSpPr>
          <p:cNvPr id="4" name="Slide Number Placeholder 3"/>
          <p:cNvSpPr>
            <a:spLocks noGrp="1"/>
          </p:cNvSpPr>
          <p:nvPr>
            <p:ph type="sldNum" sz="quarter" idx="12"/>
          </p:nvPr>
        </p:nvSpPr>
        <p:spPr/>
        <p:txBody>
          <a:bodyPr/>
          <a:lstStyle/>
          <a:p>
            <a:pPr fontAlgn="base">
              <a:spcAft>
                <a:spcPct val="0"/>
              </a:spcAft>
              <a:defRPr/>
            </a:pPr>
            <a:fld id="{4472AB7F-E8D0-4874-A9B8-335B68DC5F05}" type="slidenum">
              <a:rPr lang="en-US" smtClean="0">
                <a:latin typeface="+mn-lt"/>
                <a:cs typeface="+mn-ea"/>
                <a:sym typeface="+mn-lt"/>
              </a:rPr>
            </a:fld>
            <a:endParaRPr lang="en-US">
              <a:latin typeface="+mn-lt"/>
              <a:cs typeface="+mn-ea"/>
              <a:sym typeface="+mn-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80077" y="1714969"/>
            <a:ext cx="3005951" cy="3170099"/>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第一部分</a:t>
            </a:r>
            <a:r>
              <a:rPr kumimoji="0" lang="zh-CN" altLang="en-US"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rPr>
              <a:t>：建设背景</a:t>
            </a:r>
            <a:endParaRPr kumimoji="0" lang="en-US" altLang="zh-CN"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200000"/>
              </a:lnSpc>
              <a:spcBef>
                <a:spcPts val="0"/>
              </a:spcBef>
              <a:spcAft>
                <a:spcPts val="0"/>
              </a:spcAft>
              <a:buClrTx/>
              <a:buSzTx/>
              <a:buFontTx/>
              <a:buNone/>
              <a:defRPr/>
            </a:pPr>
            <a:endParaRPr kumimoji="0" lang="en-US" altLang="zh-CN"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auto" latinLnBrk="0" hangingPunct="1">
              <a:lnSpc>
                <a:spcPct val="200000"/>
              </a:lnSpc>
              <a:spcBef>
                <a:spcPts val="0"/>
              </a:spcBef>
              <a:spcAft>
                <a:spcPts val="0"/>
              </a:spcAft>
              <a:buClrTx/>
              <a:buSzTx/>
              <a:buFontTx/>
              <a:buNone/>
              <a:defRPr/>
            </a:pPr>
            <a:r>
              <a:rPr kumimoji="0" lang="zh-CN" altLang="en-US"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rPr>
              <a:t>第二部分：</a:t>
            </a:r>
            <a:r>
              <a:rPr lang="zh-CN" altLang="en-US" sz="2000" dirty="0" smtClean="0">
                <a:solidFill>
                  <a:prstClr val="black"/>
                </a:solidFill>
                <a:latin typeface="黑体" panose="02010609060101010101" pitchFamily="49" charset="-122"/>
                <a:ea typeface="黑体" panose="02010609060101010101" pitchFamily="49" charset="-122"/>
              </a:rPr>
              <a:t>建设方案</a:t>
            </a:r>
            <a:endParaRPr lang="en-US" altLang="zh-CN" sz="2000" dirty="0" smtClean="0">
              <a:solidFill>
                <a:prstClr val="black"/>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200000"/>
              </a:lnSpc>
              <a:spcBef>
                <a:spcPts val="0"/>
              </a:spcBef>
              <a:spcAft>
                <a:spcPts val="0"/>
              </a:spcAft>
              <a:buClrTx/>
              <a:buSzTx/>
              <a:buFontTx/>
              <a:buNone/>
              <a:defRPr/>
            </a:pPr>
            <a:endParaRPr kumimoji="0" lang="en-US" altLang="zh-CN"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endParaRPr>
          </a:p>
          <a:p>
            <a:pPr lvl="0">
              <a:lnSpc>
                <a:spcPct val="200000"/>
              </a:lnSpc>
              <a:defRPr/>
            </a:pPr>
            <a:r>
              <a:rPr kumimoji="0" lang="zh-CN" altLang="en-US" sz="2000" b="0" i="0" u="none" strike="noStrike" kern="1200" cap="none" spc="0" normalizeH="0" baseline="0" noProof="0" dirty="0" smtClean="0">
                <a:ln>
                  <a:noFill/>
                </a:ln>
                <a:solidFill>
                  <a:prstClr val="black"/>
                </a:solidFill>
                <a:effectLst/>
                <a:uLnTx/>
                <a:uFillTx/>
                <a:latin typeface="黑体" panose="02010609060101010101" pitchFamily="49" charset="-122"/>
                <a:ea typeface="黑体" panose="02010609060101010101" pitchFamily="49" charset="-122"/>
                <a:cs typeface="+mn-cs"/>
              </a:rPr>
              <a:t>第三部分：</a:t>
            </a:r>
            <a:r>
              <a:rPr lang="zh-CN" altLang="en-US" sz="2000" dirty="0" smtClean="0">
                <a:solidFill>
                  <a:prstClr val="black"/>
                </a:solidFill>
                <a:latin typeface="黑体" panose="02010609060101010101" pitchFamily="49" charset="-122"/>
              </a:rPr>
              <a:t>推进周期规划</a:t>
            </a:r>
            <a:endParaRPr kumimoji="0" lang="en-US" altLang="zh-CN" sz="12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grpSp>
        <p:nvGrpSpPr>
          <p:cNvPr id="2" name="组合 1"/>
          <p:cNvGrpSpPr/>
          <p:nvPr/>
        </p:nvGrpSpPr>
        <p:grpSpPr>
          <a:xfrm>
            <a:off x="1559964" y="2415979"/>
            <a:ext cx="1000275" cy="1107873"/>
            <a:chOff x="2196448" y="2414908"/>
            <a:chExt cx="1000276" cy="1107873"/>
          </a:xfrm>
        </p:grpSpPr>
        <p:sp>
          <p:nvSpPr>
            <p:cNvPr id="13" name="文本框 12"/>
            <p:cNvSpPr txBox="1"/>
            <p:nvPr/>
          </p:nvSpPr>
          <p:spPr>
            <a:xfrm>
              <a:off x="2196448" y="2414908"/>
              <a:ext cx="1000276" cy="793487"/>
            </a:xfrm>
            <a:prstGeom prst="rect">
              <a:avLst/>
            </a:prstGeom>
            <a:noFill/>
          </p:spPr>
          <p:txBody>
            <a:bodyPr wrap="non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3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目录</a:t>
              </a:r>
              <a:endParaRPr kumimoji="0" lang="en-US" altLang="zh-CN" sz="30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endParaRPr>
            </a:p>
            <a:p>
              <a:pPr marL="0" marR="0" lvl="0" indent="0" algn="r" defTabSz="914400" rtl="0" eaLnBrk="1" fontAlgn="auto" latinLnBrk="0" hangingPunct="1">
                <a:lnSpc>
                  <a:spcPct val="15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等线" panose="02010600030101010101" charset="-122"/>
                  <a:ea typeface="黑体" panose="02010609060101010101" pitchFamily="49" charset="-122"/>
                  <a:cs typeface="+mn-cs"/>
                </a:rPr>
                <a:t>CONTENTS</a:t>
              </a:r>
              <a:endParaRPr kumimoji="0" lang="en-US" altLang="zh-CN" sz="1600" b="0" i="0" u="none" strike="noStrike" kern="1200" cap="none" spc="0" normalizeH="0" baseline="0" noProof="0" dirty="0">
                <a:ln>
                  <a:noFill/>
                </a:ln>
                <a:solidFill>
                  <a:prstClr val="white"/>
                </a:solidFill>
                <a:effectLst/>
                <a:uLnTx/>
                <a:uFillTx/>
                <a:latin typeface="等线" panose="02010600030101010101" charset="-122"/>
                <a:ea typeface="黑体" panose="02010609060101010101" pitchFamily="49" charset="-122"/>
                <a:cs typeface="+mn-cs"/>
              </a:endParaRPr>
            </a:p>
          </p:txBody>
        </p:sp>
        <p:sp>
          <p:nvSpPr>
            <p:cNvPr id="14" name="矩形 13"/>
            <p:cNvSpPr/>
            <p:nvPr/>
          </p:nvSpPr>
          <p:spPr>
            <a:xfrm>
              <a:off x="2764723" y="3497581"/>
              <a:ext cx="396000" cy="25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5"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7"/>
          <p:cNvSpPr txBox="1"/>
          <p:nvPr userDrawn="1"/>
        </p:nvSpPr>
        <p:spPr>
          <a:xfrm>
            <a:off x="4898390" y="2856230"/>
            <a:ext cx="6715760" cy="607695"/>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当前系统问题</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总结</a:t>
            </a:r>
            <a:endPar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47" name="组合 46"/>
          <p:cNvGrpSpPr/>
          <p:nvPr userDrawn="1"/>
        </p:nvGrpSpPr>
        <p:grpSpPr>
          <a:xfrm>
            <a:off x="3748405" y="3030220"/>
            <a:ext cx="783590" cy="798195"/>
            <a:chOff x="3959" y="5883"/>
            <a:chExt cx="858" cy="809"/>
          </a:xfrm>
        </p:grpSpPr>
        <p:sp>
          <p:nvSpPr>
            <p:cNvPr id="48" name="Freeform 5"/>
            <p:cNvSpPr/>
            <p:nvPr/>
          </p:nvSpPr>
          <p:spPr bwMode="auto">
            <a:xfrm>
              <a:off x="3959" y="5883"/>
              <a:ext cx="858" cy="809"/>
            </a:xfrm>
            <a:custGeom>
              <a:avLst/>
              <a:gdLst>
                <a:gd name="T0" fmla="*/ 0 w 86"/>
                <a:gd name="T1" fmla="*/ 86 h 86"/>
                <a:gd name="T2" fmla="*/ 0 w 86"/>
                <a:gd name="T3" fmla="*/ 22 h 86"/>
                <a:gd name="T4" fmla="*/ 23 w 86"/>
                <a:gd name="T5" fmla="*/ 0 h 86"/>
                <a:gd name="T6" fmla="*/ 86 w 86"/>
                <a:gd name="T7" fmla="*/ 0 h 86"/>
                <a:gd name="T8" fmla="*/ 86 w 86"/>
                <a:gd name="T9" fmla="*/ 63 h 86"/>
                <a:gd name="T10" fmla="*/ 64 w 86"/>
                <a:gd name="T11" fmla="*/ 86 h 86"/>
                <a:gd name="T12" fmla="*/ 0 w 8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86" h="86">
                  <a:moveTo>
                    <a:pt x="0" y="86"/>
                  </a:moveTo>
                  <a:cubicBezTo>
                    <a:pt x="0" y="22"/>
                    <a:pt x="0" y="22"/>
                    <a:pt x="0" y="22"/>
                  </a:cubicBezTo>
                  <a:cubicBezTo>
                    <a:pt x="0" y="10"/>
                    <a:pt x="10" y="0"/>
                    <a:pt x="23" y="0"/>
                  </a:cubicBezTo>
                  <a:cubicBezTo>
                    <a:pt x="86" y="0"/>
                    <a:pt x="86" y="0"/>
                    <a:pt x="86" y="0"/>
                  </a:cubicBezTo>
                  <a:cubicBezTo>
                    <a:pt x="86" y="63"/>
                    <a:pt x="86" y="63"/>
                    <a:pt x="86" y="63"/>
                  </a:cubicBezTo>
                  <a:cubicBezTo>
                    <a:pt x="86" y="76"/>
                    <a:pt x="76" y="86"/>
                    <a:pt x="64" y="86"/>
                  </a:cubicBezTo>
                  <a:lnTo>
                    <a:pt x="0" y="86"/>
                  </a:lnTo>
                  <a:close/>
                </a:path>
              </a:pathLst>
            </a:custGeom>
            <a:gradFill>
              <a:gsLst>
                <a:gs pos="91000">
                  <a:srgbClr val="89C5FE">
                    <a:alpha val="100000"/>
                  </a:srgbClr>
                </a:gs>
                <a:gs pos="8000">
                  <a:srgbClr val="0967ED"/>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49" name="文本框 48"/>
            <p:cNvSpPr txBox="1"/>
            <p:nvPr/>
          </p:nvSpPr>
          <p:spPr>
            <a:xfrm>
              <a:off x="4054" y="6026"/>
              <a:ext cx="744" cy="5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en-US" altLang="zh-CN" sz="28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cxnSp>
        <p:nvCxnSpPr>
          <p:cNvPr id="2" name="直接连接符 1"/>
          <p:cNvCxnSpPr/>
          <p:nvPr userDrawn="1">
            <p:custDataLst>
              <p:tags r:id="rId1"/>
            </p:custDataLst>
          </p:nvPr>
        </p:nvCxnSpPr>
        <p:spPr>
          <a:xfrm>
            <a:off x="4898390" y="3465195"/>
            <a:ext cx="4112895" cy="0"/>
          </a:xfrm>
          <a:prstGeom prst="line">
            <a:avLst/>
          </a:prstGeom>
          <a:ln>
            <a:gradFill>
              <a:gsLst>
                <a:gs pos="98000">
                  <a:schemeClr val="bg1"/>
                </a:gs>
                <a:gs pos="45000">
                  <a:srgbClr val="89C5FE"/>
                </a:gs>
                <a:gs pos="0">
                  <a:srgbClr val="2279F0"/>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Rounded Corners 1"/>
          <p:cNvSpPr/>
          <p:nvPr>
            <p:custDataLst>
              <p:tags r:id="rId1"/>
            </p:custDataLst>
          </p:nvPr>
        </p:nvSpPr>
        <p:spPr>
          <a:xfrm>
            <a:off x="633974" y="1964794"/>
            <a:ext cx="10943303" cy="4011562"/>
          </a:xfrm>
          <a:prstGeom prst="roundRect">
            <a:avLst>
              <a:gd name="adj" fmla="val 2578"/>
            </a:avLst>
          </a:prstGeom>
          <a:solidFill>
            <a:srgbClr val="FFFFFF"/>
          </a:solidFill>
          <a:ln>
            <a:noFill/>
          </a:ln>
          <a:effectLst>
            <a:outerShdw blurRad="1041400" sx="93000" sy="93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Top Corners Rounded 3"/>
          <p:cNvSpPr/>
          <p:nvPr>
            <p:custDataLst>
              <p:tags r:id="rId2"/>
            </p:custDataLst>
          </p:nvPr>
        </p:nvSpPr>
        <p:spPr>
          <a:xfrm rot="16200000">
            <a:off x="6928" y="2591834"/>
            <a:ext cx="4011567" cy="2757478"/>
          </a:xfrm>
          <a:prstGeom prst="round2SameRect">
            <a:avLst>
              <a:gd name="adj1" fmla="val 3886"/>
              <a:gd name="adj2" fmla="val 0"/>
            </a:avLst>
          </a:prstGeom>
          <a:solidFill>
            <a:srgbClr val="FFFFFF"/>
          </a:solidFill>
          <a:ln>
            <a:noFill/>
          </a:ln>
          <a:effectLst>
            <a:outerShdw blurRad="152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4"/>
          <p:cNvSpPr/>
          <p:nvPr>
            <p:custDataLst>
              <p:tags r:id="rId3"/>
            </p:custDataLst>
          </p:nvPr>
        </p:nvSpPr>
        <p:spPr>
          <a:xfrm>
            <a:off x="638417" y="2127287"/>
            <a:ext cx="2757479" cy="668595"/>
          </a:xfrm>
          <a:prstGeom prst="rect">
            <a:avLst/>
          </a:prstGeom>
          <a:solidFill>
            <a:srgbClr val="162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5"/>
          <p:cNvSpPr txBox="1"/>
          <p:nvPr>
            <p:custDataLst>
              <p:tags r:id="rId4"/>
            </p:custDataLst>
          </p:nvPr>
        </p:nvSpPr>
        <p:spPr>
          <a:xfrm>
            <a:off x="930275" y="3046730"/>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mn-ea"/>
              </a:rPr>
              <a:t>系统应用管理能力</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8" name="TextBox 6"/>
          <p:cNvSpPr txBox="1"/>
          <p:nvPr>
            <p:custDataLst>
              <p:tags r:id="rId5"/>
            </p:custDataLst>
          </p:nvPr>
        </p:nvSpPr>
        <p:spPr>
          <a:xfrm>
            <a:off x="925195" y="2277745"/>
            <a:ext cx="2098675" cy="368300"/>
          </a:xfrm>
          <a:prstGeom prst="rect">
            <a:avLst/>
          </a:prstGeom>
          <a:noFill/>
        </p:spPr>
        <p:txBody>
          <a:bodyPr wrap="square" rtlCol="0" anchor="ctr">
            <a:spAutoFit/>
          </a:bodyPr>
          <a:p>
            <a:pPr algn="ctr" fontAlgn="t"/>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需求开发交付能力</a:t>
            </a:r>
            <a:endParaRPr lang="zh-CN" altLang="en-US"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7"/>
          <p:cNvSpPr txBox="1"/>
          <p:nvPr>
            <p:custDataLst>
              <p:tags r:id="rId6"/>
            </p:custDataLst>
          </p:nvPr>
        </p:nvSpPr>
        <p:spPr>
          <a:xfrm>
            <a:off x="920750" y="3770630"/>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数据管理分析能力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8"/>
          <p:cNvSpPr txBox="1"/>
          <p:nvPr>
            <p:custDataLst>
              <p:tags r:id="rId7"/>
            </p:custDataLst>
          </p:nvPr>
        </p:nvSpPr>
        <p:spPr>
          <a:xfrm>
            <a:off x="638175" y="4494530"/>
            <a:ext cx="275272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组织流程标准化能力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1" name="TextBox 9"/>
          <p:cNvSpPr txBox="1"/>
          <p:nvPr>
            <p:custDataLst>
              <p:tags r:id="rId8"/>
            </p:custDataLst>
          </p:nvPr>
        </p:nvSpPr>
        <p:spPr>
          <a:xfrm>
            <a:off x="633730" y="5218430"/>
            <a:ext cx="275717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信创要求安全合规能力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nvSpPr>
        <p:spPr>
          <a:xfrm>
            <a:off x="3390900" y="2073275"/>
            <a:ext cx="8009255" cy="3538220"/>
          </a:xfrm>
          <a:prstGeom prst="rect">
            <a:avLst/>
          </a:prstGeom>
          <a:noFill/>
        </p:spPr>
        <p:txBody>
          <a:bodyPr wrap="square" rtlCol="0" anchor="t">
            <a:spAutoFit/>
          </a:bodyPr>
          <a:p>
            <a:pPr marL="285750" indent="-285750" algn="l">
              <a:lnSpc>
                <a:spcPct val="200000"/>
              </a:lnSpc>
              <a:buClr>
                <a:srgbClr val="C00000"/>
              </a:buClr>
              <a:buSzTx/>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多条业务线和</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系统，需要系统支撑的业务需求增多，导致开发需求也增多。各系统开发模式不统一，</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开发语言、开发框架各异，功能复用性不足</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，会增长需求交付周期；</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200000"/>
              </a:lnSpc>
              <a:buClr>
                <a:srgbClr val="C00000"/>
              </a:buClr>
              <a:buSzTx/>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缺少需求、开发、测试、运维的</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统一闭环管理周期链</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，且过程缺乏质量管控，无法充分满足需求交付的</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效能与稳定；</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l">
              <a:lnSpc>
                <a:spcPct val="200000"/>
              </a:lnSpc>
              <a:buClr>
                <a:srgbClr val="C00000"/>
              </a:buClr>
              <a:buSzTx/>
              <a:buFont typeface="Wingdings" panose="05000000000000000000" charset="0"/>
              <a:buChar char=""/>
            </a:pPr>
            <a:r>
              <a:rPr lang="zh-CN" altLang="en-US" sz="1600">
                <a:latin typeface="微软雅黑" panose="020B0503020204020204" pitchFamily="34" charset="-122"/>
                <a:ea typeface="宋体" panose="02010600030101010101" pitchFamily="2" charset="-122"/>
                <a:cs typeface="微软雅黑" panose="020B0503020204020204" pitchFamily="34" charset="-122"/>
                <a:sym typeface="+mn-ea"/>
              </a:rPr>
              <a:t>面向业务人员提供的数据检索查询工具偏向技术化，可视化能力不足，导致业务人员</a:t>
            </a:r>
            <a:r>
              <a:rPr lang="zh-CN" altLang="en-US" sz="1600">
                <a:solidFill>
                  <a:srgbClr val="C00000"/>
                </a:solidFill>
                <a:latin typeface="微软雅黑" panose="020B0503020204020204" pitchFamily="34" charset="-122"/>
                <a:ea typeface="宋体" panose="02010600030101010101" pitchFamily="2" charset="-122"/>
                <a:cs typeface="微软雅黑" panose="020B0503020204020204" pitchFamily="34" charset="-122"/>
                <a:sym typeface="+mn-ea"/>
              </a:rPr>
              <a:t>使用门槛高</a:t>
            </a:r>
            <a:r>
              <a:rPr lang="zh-CN" altLang="en-US" sz="1600">
                <a:latin typeface="微软雅黑" panose="020B0503020204020204" pitchFamily="34" charset="-122"/>
                <a:ea typeface="宋体" panose="02010600030101010101" pitchFamily="2"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gn="l">
              <a:lnSpc>
                <a:spcPct val="200000"/>
              </a:lnSpc>
              <a:buClr>
                <a:srgbClr val="C00000"/>
              </a:buClr>
              <a:buSzTx/>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a:spLocks noGrp="1"/>
          </p:cNvSpPr>
          <p:nvPr>
            <p:custDataLst>
              <p:tags r:id="rId9"/>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应用现状问题总结</a:t>
            </a:r>
            <a:r>
              <a:rPr lang="en-US" altLang="zh-CN" sz="3600" b="1">
                <a:solidFill>
                  <a:schemeClr val="accent1">
                    <a:lumMod val="50000"/>
                  </a:schemeClr>
                </a:solidFill>
                <a:latin typeface="微软雅黑" panose="020B0503020204020204" pitchFamily="34" charset="-122"/>
                <a:ea typeface="微软雅黑" panose="020B0503020204020204" pitchFamily="34" charset="-122"/>
                <a:sym typeface="+mn-ea"/>
              </a:rPr>
              <a:t>(1/5)</a:t>
            </a:r>
            <a:endParaRPr lang="zh-CN" altLang="en-US" sz="3600" b="1">
              <a:solidFill>
                <a:schemeClr val="accent1">
                  <a:lumMod val="50000"/>
                </a:schemeClr>
              </a:solidFill>
            </a:endParaRPr>
          </a:p>
        </p:txBody>
      </p:sp>
    </p:spTree>
  </p:cSld>
  <p:clrMapOvr>
    <a:masterClrMapping/>
  </p:clrMapOvr>
  <p:timing>
    <p:tnLst>
      <p:par>
        <p:cTn id="1" dur="indefinite" restart="never" nodeType="tmRoot"/>
      </p:par>
    </p:tnLst>
    <p:bldLst>
      <p:bldP spid="4" grpId="0" bldLvl="0" animBg="1"/>
      <p:bldP spid="5" grpId="0" bldLvl="0" animBg="1"/>
      <p:bldP spid="6" grpId="0" bldLvl="0" animBg="1"/>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Rounded Corners 1"/>
          <p:cNvSpPr/>
          <p:nvPr>
            <p:custDataLst>
              <p:tags r:id="rId1"/>
            </p:custDataLst>
          </p:nvPr>
        </p:nvSpPr>
        <p:spPr>
          <a:xfrm>
            <a:off x="633974" y="1964794"/>
            <a:ext cx="10943303" cy="4011562"/>
          </a:xfrm>
          <a:prstGeom prst="roundRect">
            <a:avLst>
              <a:gd name="adj" fmla="val 2578"/>
            </a:avLst>
          </a:prstGeom>
          <a:solidFill>
            <a:srgbClr val="FFFFFF"/>
          </a:solidFill>
          <a:ln>
            <a:noFill/>
          </a:ln>
          <a:effectLst>
            <a:outerShdw blurRad="1041400" sx="93000" sy="93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Top Corners Rounded 3"/>
          <p:cNvSpPr/>
          <p:nvPr>
            <p:custDataLst>
              <p:tags r:id="rId2"/>
            </p:custDataLst>
          </p:nvPr>
        </p:nvSpPr>
        <p:spPr>
          <a:xfrm rot="16200000">
            <a:off x="6928" y="2591834"/>
            <a:ext cx="4011567" cy="2757478"/>
          </a:xfrm>
          <a:prstGeom prst="round2SameRect">
            <a:avLst>
              <a:gd name="adj1" fmla="val 3886"/>
              <a:gd name="adj2" fmla="val 0"/>
            </a:avLst>
          </a:prstGeom>
          <a:solidFill>
            <a:srgbClr val="FFFFFF"/>
          </a:solidFill>
          <a:ln>
            <a:noFill/>
          </a:ln>
          <a:effectLst>
            <a:outerShdw blurRad="152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4"/>
          <p:cNvSpPr/>
          <p:nvPr>
            <p:custDataLst>
              <p:tags r:id="rId3"/>
            </p:custDataLst>
          </p:nvPr>
        </p:nvSpPr>
        <p:spPr>
          <a:xfrm>
            <a:off x="646037" y="2760382"/>
            <a:ext cx="2757479" cy="668595"/>
          </a:xfrm>
          <a:prstGeom prst="rect">
            <a:avLst/>
          </a:prstGeom>
          <a:solidFill>
            <a:srgbClr val="162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5"/>
          <p:cNvSpPr txBox="1"/>
          <p:nvPr>
            <p:custDataLst>
              <p:tags r:id="rId4"/>
            </p:custDataLst>
          </p:nvPr>
        </p:nvSpPr>
        <p:spPr>
          <a:xfrm>
            <a:off x="920750" y="2905760"/>
            <a:ext cx="2242820" cy="368300"/>
          </a:xfrm>
          <a:prstGeom prst="rect">
            <a:avLst/>
          </a:prstGeom>
          <a:noFill/>
        </p:spPr>
        <p:txBody>
          <a:bodyPr wrap="square" rtlCol="0" anchor="ctr">
            <a:spAutoFit/>
          </a:bodyPr>
          <a:p>
            <a:pPr algn="ctr" fontAlgn="t"/>
            <a:r>
              <a:rPr lang="zh-CN" altLang="en-US" b="1" dirty="0">
                <a:solidFill>
                  <a:schemeClr val="bg1"/>
                </a:solidFill>
                <a:latin typeface="微软雅黑" panose="020B0503020204020204" pitchFamily="34" charset="-122"/>
                <a:ea typeface="微软雅黑" panose="020B0503020204020204" pitchFamily="34" charset="-122"/>
                <a:sym typeface="+mn-ea"/>
              </a:rPr>
              <a:t>系统应用管理能力</a:t>
            </a:r>
            <a:endParaRPr lang="zh-CN" altLang="en-US" b="1" dirty="0">
              <a:solidFill>
                <a:schemeClr val="bg1"/>
              </a:solidFill>
              <a:latin typeface="微软雅黑" panose="020B0503020204020204" pitchFamily="34" charset="-122"/>
              <a:ea typeface="微软雅黑" panose="020B0503020204020204" pitchFamily="34" charset="-122"/>
              <a:sym typeface="+mn-ea"/>
            </a:endParaRPr>
          </a:p>
        </p:txBody>
      </p:sp>
      <p:sp>
        <p:nvSpPr>
          <p:cNvPr id="8" name="TextBox 6"/>
          <p:cNvSpPr txBox="1"/>
          <p:nvPr>
            <p:custDataLst>
              <p:tags r:id="rId5"/>
            </p:custDataLst>
          </p:nvPr>
        </p:nvSpPr>
        <p:spPr>
          <a:xfrm>
            <a:off x="980440" y="2217420"/>
            <a:ext cx="209867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需求开发交付能力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
          <p:cNvSpPr txBox="1"/>
          <p:nvPr>
            <p:custDataLst>
              <p:tags r:id="rId6"/>
            </p:custDataLst>
          </p:nvPr>
        </p:nvSpPr>
        <p:spPr>
          <a:xfrm>
            <a:off x="920750" y="3689985"/>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数据管理分析能力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8"/>
          <p:cNvSpPr txBox="1"/>
          <p:nvPr>
            <p:custDataLst>
              <p:tags r:id="rId7"/>
            </p:custDataLst>
          </p:nvPr>
        </p:nvSpPr>
        <p:spPr>
          <a:xfrm>
            <a:off x="638175" y="4441825"/>
            <a:ext cx="275272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组织流程标准化能力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1" name="TextBox 9"/>
          <p:cNvSpPr txBox="1"/>
          <p:nvPr>
            <p:custDataLst>
              <p:tags r:id="rId8"/>
            </p:custDataLst>
          </p:nvPr>
        </p:nvSpPr>
        <p:spPr>
          <a:xfrm>
            <a:off x="633730" y="5193665"/>
            <a:ext cx="275717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信创要求安全合规能力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nvSpPr>
        <p:spPr>
          <a:xfrm>
            <a:off x="3435985" y="1933575"/>
            <a:ext cx="8009255" cy="4030980"/>
          </a:xfrm>
          <a:prstGeom prst="rect">
            <a:avLst/>
          </a:prstGeom>
          <a:noFill/>
          <a:effectLst/>
        </p:spPr>
        <p:txBody>
          <a:bodyPr wrap="square" rtlCol="0" anchor="t">
            <a:spAutoFit/>
          </a:bodyPr>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部分系统集合了较多功能，缺乏</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模块化和可拓展性</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，维护难度增大；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系统间存在</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耦合、重复、冗余</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等问题，系统间不可避免的重复开发相同功能模块</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如：门户框架就使用</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了</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套</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部分系统</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新老框架交织</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，前端和后端未解耦，内外部开发标准</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不统一，开发运维成本高；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不同业务线的多套系统，缺乏统一的跨业务、跨领域的管理视角；</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200000"/>
              </a:lnSpc>
              <a:buClr>
                <a:srgbClr val="C00000"/>
              </a:buClr>
              <a:buFont typeface="Wingdings" panose="05000000000000000000" charset="0"/>
              <a:buChar char=""/>
            </a:pP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各系统相互独立</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自行搭建部署运维环境，没有集中管理运维，资源使用不均衡；各系统均</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采用多种技术栈，自动化部署、自动化监控等能力不足，影响运维工作效率</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a:spLocks noGrp="1"/>
          </p:cNvSpPr>
          <p:nvPr>
            <p:custDataLst>
              <p:tags r:id="rId9"/>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应用现状问题总结</a:t>
            </a:r>
            <a:r>
              <a:rPr lang="en-US" altLang="zh-CN" sz="3600" b="1">
                <a:solidFill>
                  <a:schemeClr val="accent1">
                    <a:lumMod val="50000"/>
                  </a:schemeClr>
                </a:solidFill>
                <a:latin typeface="微软雅黑" panose="020B0503020204020204" pitchFamily="34" charset="-122"/>
                <a:ea typeface="微软雅黑" panose="020B0503020204020204" pitchFamily="34" charset="-122"/>
              </a:rPr>
              <a:t>(2/5)</a:t>
            </a:r>
            <a:endParaRPr lang="en-US" altLang="zh-CN" sz="3600" b="1">
              <a:solidFill>
                <a:schemeClr val="accent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bldLst>
      <p:bldP spid="4" grpId="0" bldLvl="0" animBg="1"/>
      <p:bldP spid="5" grpId="0" bldLvl="0" animBg="1"/>
      <p:bldP spid="6" grpId="0" bldLvl="0" animBg="1"/>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Rounded Corners 1"/>
          <p:cNvSpPr/>
          <p:nvPr>
            <p:custDataLst>
              <p:tags r:id="rId1"/>
            </p:custDataLst>
          </p:nvPr>
        </p:nvSpPr>
        <p:spPr>
          <a:xfrm>
            <a:off x="633974" y="1964794"/>
            <a:ext cx="10943303" cy="4011562"/>
          </a:xfrm>
          <a:prstGeom prst="roundRect">
            <a:avLst>
              <a:gd name="adj" fmla="val 2578"/>
            </a:avLst>
          </a:prstGeom>
          <a:solidFill>
            <a:srgbClr val="FFFFFF"/>
          </a:solidFill>
          <a:ln>
            <a:noFill/>
          </a:ln>
          <a:effectLst>
            <a:outerShdw blurRad="1041400" sx="93000" sy="93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Top Corners Rounded 3"/>
          <p:cNvSpPr/>
          <p:nvPr>
            <p:custDataLst>
              <p:tags r:id="rId2"/>
            </p:custDataLst>
          </p:nvPr>
        </p:nvSpPr>
        <p:spPr>
          <a:xfrm rot="16200000">
            <a:off x="6928" y="2591834"/>
            <a:ext cx="4011567" cy="2757478"/>
          </a:xfrm>
          <a:prstGeom prst="round2SameRect">
            <a:avLst>
              <a:gd name="adj1" fmla="val 3886"/>
              <a:gd name="adj2" fmla="val 0"/>
            </a:avLst>
          </a:prstGeom>
          <a:solidFill>
            <a:srgbClr val="FFFFFF"/>
          </a:solidFill>
          <a:ln>
            <a:noFill/>
          </a:ln>
          <a:effectLst>
            <a:outerShdw blurRad="152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4"/>
          <p:cNvSpPr/>
          <p:nvPr>
            <p:custDataLst>
              <p:tags r:id="rId3"/>
            </p:custDataLst>
          </p:nvPr>
        </p:nvSpPr>
        <p:spPr>
          <a:xfrm>
            <a:off x="633972" y="3481107"/>
            <a:ext cx="2757479" cy="668595"/>
          </a:xfrm>
          <a:prstGeom prst="rect">
            <a:avLst/>
          </a:prstGeom>
          <a:solidFill>
            <a:srgbClr val="162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5"/>
          <p:cNvSpPr txBox="1"/>
          <p:nvPr>
            <p:custDataLst>
              <p:tags r:id="rId4"/>
            </p:custDataLst>
          </p:nvPr>
        </p:nvSpPr>
        <p:spPr>
          <a:xfrm>
            <a:off x="920750" y="2821940"/>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mn-ea"/>
              </a:rPr>
              <a:t>系统应用管理能力</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8" name="TextBox 6"/>
          <p:cNvSpPr txBox="1"/>
          <p:nvPr>
            <p:custDataLst>
              <p:tags r:id="rId5"/>
            </p:custDataLst>
          </p:nvPr>
        </p:nvSpPr>
        <p:spPr>
          <a:xfrm>
            <a:off x="993140" y="2186305"/>
            <a:ext cx="209867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需求开发交付能力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
          <p:cNvSpPr txBox="1"/>
          <p:nvPr>
            <p:custDataLst>
              <p:tags r:id="rId6"/>
            </p:custDataLst>
          </p:nvPr>
        </p:nvSpPr>
        <p:spPr>
          <a:xfrm>
            <a:off x="920750" y="3629660"/>
            <a:ext cx="2242820" cy="368300"/>
          </a:xfrm>
          <a:prstGeom prst="rect">
            <a:avLst/>
          </a:prstGeom>
          <a:noFill/>
        </p:spPr>
        <p:txBody>
          <a:bodyPr wrap="square" rtlCol="0" anchor="ctr">
            <a:spAutoFit/>
          </a:bodyPr>
          <a:p>
            <a:pPr algn="ctr" fontAlgn="t"/>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数据管理分析能力</a:t>
            </a:r>
            <a:endPar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8"/>
          <p:cNvSpPr txBox="1"/>
          <p:nvPr>
            <p:custDataLst>
              <p:tags r:id="rId7"/>
            </p:custDataLst>
          </p:nvPr>
        </p:nvSpPr>
        <p:spPr>
          <a:xfrm>
            <a:off x="638175" y="4471035"/>
            <a:ext cx="275272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组织流程标准化能力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1" name="TextBox 9"/>
          <p:cNvSpPr txBox="1"/>
          <p:nvPr>
            <p:custDataLst>
              <p:tags r:id="rId8"/>
            </p:custDataLst>
          </p:nvPr>
        </p:nvSpPr>
        <p:spPr>
          <a:xfrm>
            <a:off x="633730" y="5157470"/>
            <a:ext cx="275717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信创要求安全合规能力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nvSpPr>
        <p:spPr>
          <a:xfrm>
            <a:off x="3435985" y="1945640"/>
            <a:ext cx="8009255" cy="4030980"/>
          </a:xfrm>
          <a:prstGeom prst="rect">
            <a:avLst/>
          </a:prstGeom>
          <a:noFill/>
        </p:spPr>
        <p:txBody>
          <a:bodyPr wrap="square" rtlCol="0" anchor="t">
            <a:spAutoFit/>
          </a:bodyPr>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需要定义形成</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统一标准数据字典</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，否则不能将数据</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高效、规范地</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服务于商品贸易需求；</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Clr>
                <a:srgbClr val="C00000"/>
              </a:buClr>
              <a:buFont typeface="Wingdings" panose="05000000000000000000" charset="0"/>
              <a:buChar char=""/>
            </a:pP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数据质量校验</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充分保证企业端和编码中心的数据的一致性，保障商品数据的准确</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数据以系统为单位“烟囱”式分布，缺少横向关联，导致大量数据散布在各业务和系统中，无法及时</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掌握数据变化</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数据服务调用的统一管控能力不足，容易</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造成数据泄漏</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，产生数据安全问题；</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数据价值应用不足，没有智能模型、规则</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应用，充分挖掘释放数据价值；</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Clr>
                <a:srgbClr val="C00000"/>
              </a:buClr>
              <a:buFont typeface="Wingdings" panose="05000000000000000000" charset="0"/>
              <a:buChar char=""/>
            </a:pP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数据统一沉淀不足</a:t>
            </a:r>
            <a:r>
              <a:rPr lang="zh-CN" altLang="en-US" sz="1600">
                <a:latin typeface="微软雅黑" panose="020B0503020204020204" pitchFamily="34" charset="-122"/>
                <a:ea typeface="宋体" panose="02010600030101010101" pitchFamily="2" charset="-122"/>
                <a:cs typeface="微软雅黑" panose="020B0503020204020204" pitchFamily="34" charset="-122"/>
                <a:sym typeface="+mn-ea"/>
              </a:rPr>
              <a:t>，</a:t>
            </a:r>
            <a:r>
              <a:rPr lang="zh-CN" altLang="en-US" sz="1600">
                <a:latin typeface="微软雅黑" panose="020B0503020204020204" pitchFamily="34" charset="-122"/>
                <a:ea typeface="宋体" panose="02010600030101010101" pitchFamily="2" charset="-122"/>
                <a:cs typeface="微软雅黑" panose="020B0503020204020204" pitchFamily="34" charset="-122"/>
                <a:sym typeface="+mn-ea"/>
              </a:rPr>
              <a:t>随着对外数据调用、统计、查询同时并发会，导致业务库压力增大；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200000"/>
              </a:lnSpc>
              <a:buClr>
                <a:srgbClr val="C00000"/>
              </a:buClr>
              <a:buSzTx/>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a:spLocks noGrp="1"/>
          </p:cNvSpPr>
          <p:nvPr>
            <p:custDataLst>
              <p:tags r:id="rId9"/>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应用现状问题总结</a:t>
            </a:r>
            <a:r>
              <a:rPr lang="en-US" altLang="zh-CN" sz="3600" b="1">
                <a:solidFill>
                  <a:schemeClr val="accent1">
                    <a:lumMod val="50000"/>
                  </a:schemeClr>
                </a:solidFill>
                <a:latin typeface="微软雅黑" panose="020B0503020204020204" pitchFamily="34" charset="-122"/>
                <a:ea typeface="微软雅黑" panose="020B0503020204020204" pitchFamily="34" charset="-122"/>
                <a:sym typeface="+mn-ea"/>
              </a:rPr>
              <a:t>(3/5)</a:t>
            </a:r>
            <a:endParaRPr lang="zh-CN" altLang="en-US" sz="3600" b="1">
              <a:solidFill>
                <a:schemeClr val="accent1">
                  <a:lumMod val="50000"/>
                </a:schemeClr>
              </a:solidFill>
            </a:endParaRPr>
          </a:p>
        </p:txBody>
      </p:sp>
    </p:spTree>
  </p:cSld>
  <p:clrMapOvr>
    <a:masterClrMapping/>
  </p:clrMapOvr>
  <p:timing>
    <p:tnLst>
      <p:par>
        <p:cTn id="1" dur="indefinite" restart="never" nodeType="tmRoot"/>
      </p:par>
    </p:tnLst>
    <p:bldLst>
      <p:bldP spid="4" grpId="0" bldLvl="0" animBg="1"/>
      <p:bldP spid="5" grpId="0" bldLvl="0" animBg="1"/>
      <p:bldP spid="6" grpId="0" bldLvl="0" animBg="1"/>
      <p:bldP spid="7" grpId="0"/>
      <p:bldP spid="8"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Rounded Corners 1"/>
          <p:cNvSpPr/>
          <p:nvPr>
            <p:custDataLst>
              <p:tags r:id="rId1"/>
            </p:custDataLst>
          </p:nvPr>
        </p:nvSpPr>
        <p:spPr>
          <a:xfrm>
            <a:off x="633974" y="1964794"/>
            <a:ext cx="10943303" cy="4011562"/>
          </a:xfrm>
          <a:prstGeom prst="roundRect">
            <a:avLst>
              <a:gd name="adj" fmla="val 2578"/>
            </a:avLst>
          </a:prstGeom>
          <a:solidFill>
            <a:srgbClr val="FFFFFF"/>
          </a:solidFill>
          <a:ln>
            <a:noFill/>
          </a:ln>
          <a:effectLst>
            <a:outerShdw blurRad="1041400" sx="93000" sy="93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Top Corners Rounded 3"/>
          <p:cNvSpPr/>
          <p:nvPr>
            <p:custDataLst>
              <p:tags r:id="rId2"/>
            </p:custDataLst>
          </p:nvPr>
        </p:nvSpPr>
        <p:spPr>
          <a:xfrm rot="16200000">
            <a:off x="6928" y="2591834"/>
            <a:ext cx="4011567" cy="2757478"/>
          </a:xfrm>
          <a:prstGeom prst="round2SameRect">
            <a:avLst>
              <a:gd name="adj1" fmla="val 3886"/>
              <a:gd name="adj2" fmla="val 0"/>
            </a:avLst>
          </a:prstGeom>
          <a:solidFill>
            <a:srgbClr val="FFFFFF"/>
          </a:solidFill>
          <a:ln>
            <a:noFill/>
          </a:ln>
          <a:effectLst>
            <a:outerShdw blurRad="152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4"/>
          <p:cNvSpPr/>
          <p:nvPr>
            <p:custDataLst>
              <p:tags r:id="rId3"/>
            </p:custDataLst>
          </p:nvPr>
        </p:nvSpPr>
        <p:spPr>
          <a:xfrm>
            <a:off x="633972" y="4267872"/>
            <a:ext cx="2757479" cy="668595"/>
          </a:xfrm>
          <a:prstGeom prst="rect">
            <a:avLst/>
          </a:prstGeom>
          <a:solidFill>
            <a:srgbClr val="162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5"/>
          <p:cNvSpPr txBox="1"/>
          <p:nvPr>
            <p:custDataLst>
              <p:tags r:id="rId4"/>
            </p:custDataLst>
          </p:nvPr>
        </p:nvSpPr>
        <p:spPr>
          <a:xfrm>
            <a:off x="920750" y="2860675"/>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mn-ea"/>
              </a:rPr>
              <a:t>系统应用管理能力</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8" name="TextBox 6"/>
          <p:cNvSpPr txBox="1"/>
          <p:nvPr>
            <p:custDataLst>
              <p:tags r:id="rId5"/>
            </p:custDataLst>
          </p:nvPr>
        </p:nvSpPr>
        <p:spPr>
          <a:xfrm>
            <a:off x="992505" y="2152015"/>
            <a:ext cx="209867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需求开发交付能力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
          <p:cNvSpPr txBox="1"/>
          <p:nvPr>
            <p:custDataLst>
              <p:tags r:id="rId6"/>
            </p:custDataLst>
          </p:nvPr>
        </p:nvSpPr>
        <p:spPr>
          <a:xfrm>
            <a:off x="920750" y="3629660"/>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数据管理分析能力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8"/>
          <p:cNvSpPr txBox="1"/>
          <p:nvPr>
            <p:custDataLst>
              <p:tags r:id="rId7"/>
            </p:custDataLst>
          </p:nvPr>
        </p:nvSpPr>
        <p:spPr>
          <a:xfrm>
            <a:off x="638175" y="4398645"/>
            <a:ext cx="2752725" cy="368300"/>
          </a:xfrm>
          <a:prstGeom prst="rect">
            <a:avLst/>
          </a:prstGeom>
          <a:noFill/>
        </p:spPr>
        <p:txBody>
          <a:bodyPr wrap="square" rtlCol="0" anchor="ctr">
            <a:spAutoFit/>
          </a:bodyPr>
          <a:p>
            <a:pPr algn="ctr" fontAlgn="t"/>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组织流程标准化能力</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1" name="TextBox 9"/>
          <p:cNvSpPr txBox="1"/>
          <p:nvPr>
            <p:custDataLst>
              <p:tags r:id="rId8"/>
            </p:custDataLst>
          </p:nvPr>
        </p:nvSpPr>
        <p:spPr>
          <a:xfrm>
            <a:off x="633730" y="5157470"/>
            <a:ext cx="275717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信创要求安全合规能力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nvSpPr>
        <p:spPr>
          <a:xfrm>
            <a:off x="3435985" y="1945640"/>
            <a:ext cx="8009255" cy="4030980"/>
          </a:xfrm>
          <a:prstGeom prst="rect">
            <a:avLst/>
          </a:prstGeom>
          <a:noFill/>
        </p:spPr>
        <p:txBody>
          <a:bodyPr wrap="square" rtlCol="0" anchor="t">
            <a:spAutoFit/>
          </a:bodyPr>
          <a:p>
            <a:pPr marL="285750" indent="-285750" fontAlgn="auto">
              <a:lnSpc>
                <a:spcPct val="200000"/>
              </a:lnSpc>
              <a:buClr>
                <a:srgbClr val="C00000"/>
              </a:buClr>
              <a:buFont typeface="Wingdings" panose="05000000000000000000" charset="0"/>
              <a:buChar char=""/>
            </a:pPr>
            <a:r>
              <a:rPr lang="zh-CN" altLang="en-US" sz="1600">
                <a:solidFill>
                  <a:schemeClr val="tx1"/>
                </a:solidFill>
                <a:latin typeface="MicrosoftYaHei"/>
                <a:ea typeface="MicrosoftYaHei"/>
                <a:sym typeface="+mn-ea"/>
              </a:rPr>
              <a:t>项目管控不足，</a:t>
            </a:r>
            <a:r>
              <a:rPr lang="zh-CN" altLang="en-US" sz="1600">
                <a:latin typeface="MicrosoftYaHei"/>
                <a:ea typeface="MicrosoftYaHei"/>
                <a:sym typeface="+mn-ea"/>
              </a:rPr>
              <a:t>没有统一有效的项目管理工具，各级领导不能及时掌握</a:t>
            </a:r>
            <a:r>
              <a:rPr lang="zh-CN" altLang="en-US" sz="1600">
                <a:solidFill>
                  <a:srgbClr val="C00000"/>
                </a:solidFill>
                <a:latin typeface="MicrosoftYaHei"/>
                <a:ea typeface="MicrosoftYaHei"/>
                <a:sym typeface="+mn-ea"/>
              </a:rPr>
              <a:t>研发过程的进度、问题及风险</a:t>
            </a:r>
            <a:r>
              <a:rPr lang="zh-CN" altLang="en-US" sz="1600">
                <a:latin typeface="MicrosoftYaHei"/>
                <a:ea typeface="MicrosoftYaHei"/>
                <a:sym typeface="+mn-ea"/>
              </a:rPr>
              <a:t>；</a:t>
            </a:r>
            <a:endParaRPr lang="zh-CN" altLang="en-US" sz="1600">
              <a:solidFill>
                <a:schemeClr val="tx1"/>
              </a:solidFill>
              <a:latin typeface="MicrosoftYaHei"/>
              <a:ea typeface="MicrosoftYaHei"/>
            </a:endParaRPr>
          </a:p>
          <a:p>
            <a:pPr marL="285750" indent="-285750" fontAlgn="auto">
              <a:lnSpc>
                <a:spcPct val="200000"/>
              </a:lnSpc>
              <a:buClr>
                <a:srgbClr val="C00000"/>
              </a:buClr>
              <a:buFont typeface="Wingdings" panose="05000000000000000000" charset="0"/>
              <a:buChar char=""/>
            </a:pP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标准规范流程及管理规范不足</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，没有统一的项目管理规范、代码开发规范、模型设计规范、接口设计规范等指导，</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存在在正式环境进行问题修改的不规范操作</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，容易</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形成生产事故的风险</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人员岗位组织不足，没有专业的测试、运维岗位，</a:t>
            </a:r>
            <a:r>
              <a:rPr lang="zh-CN" altLang="en-US" sz="1600">
                <a:solidFill>
                  <a:schemeClr val="tx1"/>
                </a:solidFill>
                <a:latin typeface="MicrosoftYaHei"/>
                <a:ea typeface="MicrosoftYaHei"/>
                <a:sym typeface="+mn-ea"/>
              </a:rPr>
              <a:t>项目团队不仅要</a:t>
            </a:r>
            <a:r>
              <a:rPr lang="zh-CN" altLang="en-US" sz="1600">
                <a:solidFill>
                  <a:srgbClr val="C00000"/>
                </a:solidFill>
                <a:latin typeface="MicrosoftYaHei"/>
                <a:ea typeface="MicrosoftYaHei"/>
                <a:sym typeface="+mn-ea"/>
              </a:rPr>
              <a:t>忙于研发，还要搭建开发环境、</a:t>
            </a:r>
            <a:r>
              <a:rPr lang="zh-CN" altLang="en-US" sz="1600">
                <a:solidFill>
                  <a:schemeClr val="tx1"/>
                </a:solidFill>
                <a:latin typeface="MicrosoftYaHei"/>
                <a:ea typeface="MicrosoftYaHei"/>
                <a:sym typeface="+mn-ea"/>
              </a:rPr>
              <a:t>组织测试，运维部署，团队</a:t>
            </a:r>
            <a:r>
              <a:rPr lang="zh-CN" altLang="en-US" sz="1600">
                <a:latin typeface="MicrosoftYaHei"/>
                <a:ea typeface="MicrosoftYaHei"/>
                <a:sym typeface="+mn-ea"/>
              </a:rPr>
              <a:t>负担</a:t>
            </a:r>
            <a:r>
              <a:rPr lang="zh-CN" altLang="en-US" sz="1600">
                <a:latin typeface="MicrosoftYaHei"/>
                <a:ea typeface="MicrosoftYaHei"/>
                <a:sym typeface="+mn-ea"/>
              </a:rPr>
              <a:t>较重；</a:t>
            </a:r>
            <a:endParaRPr lang="zh-CN" altLang="en-US" sz="1600">
              <a:latin typeface="MicrosoftYaHei"/>
              <a:ea typeface="MicrosoftYaHei"/>
              <a:sym typeface="+mn-ea"/>
            </a:endParaRPr>
          </a:p>
          <a:p>
            <a:pPr marL="285750" indent="-285750" fontAlgn="auto">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a:spLocks noGrp="1"/>
          </p:cNvSpPr>
          <p:nvPr>
            <p:custDataLst>
              <p:tags r:id="rId9"/>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应用现状问题总结</a:t>
            </a:r>
            <a:r>
              <a:rPr lang="en-US" altLang="zh-CN" sz="3600" b="1">
                <a:solidFill>
                  <a:schemeClr val="accent1">
                    <a:lumMod val="50000"/>
                  </a:schemeClr>
                </a:solidFill>
                <a:latin typeface="微软雅黑" panose="020B0503020204020204" pitchFamily="34" charset="-122"/>
                <a:ea typeface="微软雅黑" panose="020B0503020204020204" pitchFamily="34" charset="-122"/>
                <a:sym typeface="+mn-ea"/>
              </a:rPr>
              <a:t>(4/5)</a:t>
            </a:r>
            <a:endParaRPr lang="zh-CN" altLang="en-US" sz="3600" b="1">
              <a:solidFill>
                <a:schemeClr val="accent1">
                  <a:lumMod val="50000"/>
                </a:schemeClr>
              </a:solidFill>
            </a:endParaRPr>
          </a:p>
        </p:txBody>
      </p:sp>
    </p:spTree>
  </p:cSld>
  <p:clrMapOvr>
    <a:masterClrMapping/>
  </p:clrMapOvr>
  <p:timing>
    <p:tnLst>
      <p:par>
        <p:cTn id="1" dur="indefinite" restart="never" nodeType="tmRoot"/>
      </p:par>
    </p:tnLst>
    <p:bldLst>
      <p:bldP spid="4" grpId="0" bldLvl="0" animBg="1"/>
      <p:bldP spid="5" grpId="0" bldLvl="0" animBg="1"/>
      <p:bldP spid="6" grpId="0" bldLvl="0" animBg="1"/>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Rounded Corners 1"/>
          <p:cNvSpPr/>
          <p:nvPr>
            <p:custDataLst>
              <p:tags r:id="rId1"/>
            </p:custDataLst>
          </p:nvPr>
        </p:nvSpPr>
        <p:spPr>
          <a:xfrm>
            <a:off x="633974" y="1964794"/>
            <a:ext cx="10943303" cy="4011562"/>
          </a:xfrm>
          <a:prstGeom prst="roundRect">
            <a:avLst>
              <a:gd name="adj" fmla="val 2578"/>
            </a:avLst>
          </a:prstGeom>
          <a:solidFill>
            <a:srgbClr val="FFFFFF"/>
          </a:solidFill>
          <a:ln>
            <a:noFill/>
          </a:ln>
          <a:effectLst>
            <a:outerShdw blurRad="1041400" sx="93000" sy="93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Top Corners Rounded 3"/>
          <p:cNvSpPr/>
          <p:nvPr>
            <p:custDataLst>
              <p:tags r:id="rId2"/>
            </p:custDataLst>
          </p:nvPr>
        </p:nvSpPr>
        <p:spPr>
          <a:xfrm rot="16200000">
            <a:off x="6928" y="2591834"/>
            <a:ext cx="4011567" cy="2757478"/>
          </a:xfrm>
          <a:prstGeom prst="round2SameRect">
            <a:avLst>
              <a:gd name="adj1" fmla="val 3886"/>
              <a:gd name="adj2" fmla="val 0"/>
            </a:avLst>
          </a:prstGeom>
          <a:solidFill>
            <a:srgbClr val="FFFFFF"/>
          </a:solidFill>
          <a:ln>
            <a:noFill/>
          </a:ln>
          <a:effectLst>
            <a:outerShdw blurRad="152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4"/>
          <p:cNvSpPr/>
          <p:nvPr>
            <p:custDataLst>
              <p:tags r:id="rId3"/>
            </p:custDataLst>
          </p:nvPr>
        </p:nvSpPr>
        <p:spPr>
          <a:xfrm>
            <a:off x="633972" y="5043842"/>
            <a:ext cx="2757479" cy="668595"/>
          </a:xfrm>
          <a:prstGeom prst="rect">
            <a:avLst/>
          </a:prstGeom>
          <a:solidFill>
            <a:srgbClr val="162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5"/>
          <p:cNvSpPr txBox="1"/>
          <p:nvPr>
            <p:custDataLst>
              <p:tags r:id="rId4"/>
            </p:custDataLst>
          </p:nvPr>
        </p:nvSpPr>
        <p:spPr>
          <a:xfrm>
            <a:off x="896620" y="2936240"/>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mn-ea"/>
              </a:rPr>
              <a:t>系统应用管理能力</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sp>
        <p:nvSpPr>
          <p:cNvPr id="8" name="TextBox 6"/>
          <p:cNvSpPr txBox="1"/>
          <p:nvPr>
            <p:custDataLst>
              <p:tags r:id="rId5"/>
            </p:custDataLst>
          </p:nvPr>
        </p:nvSpPr>
        <p:spPr>
          <a:xfrm>
            <a:off x="992505" y="2205355"/>
            <a:ext cx="209867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需求开发交付能力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TextBox 7"/>
          <p:cNvSpPr txBox="1"/>
          <p:nvPr>
            <p:custDataLst>
              <p:tags r:id="rId6"/>
            </p:custDataLst>
          </p:nvPr>
        </p:nvSpPr>
        <p:spPr>
          <a:xfrm>
            <a:off x="920750" y="3667125"/>
            <a:ext cx="2242820"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数据管理分析能力</a:t>
            </a:r>
            <a:endParaRPr lang="zh-CN" altLang="en-US"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TextBox 8"/>
          <p:cNvSpPr txBox="1"/>
          <p:nvPr>
            <p:custDataLst>
              <p:tags r:id="rId7"/>
            </p:custDataLst>
          </p:nvPr>
        </p:nvSpPr>
        <p:spPr>
          <a:xfrm>
            <a:off x="638175" y="4398010"/>
            <a:ext cx="2752725" cy="368300"/>
          </a:xfrm>
          <a:prstGeom prst="rect">
            <a:avLst/>
          </a:prstGeom>
          <a:noFill/>
        </p:spPr>
        <p:txBody>
          <a:bodyPr wrap="square" rtlCol="0" anchor="ctr">
            <a:spAutoFit/>
          </a:bodyPr>
          <a:p>
            <a:pPr algn="ctr" fontAlgn="t"/>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组织流程标准化能力</a:t>
            </a:r>
            <a:endPar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1" name="TextBox 9"/>
          <p:cNvSpPr txBox="1"/>
          <p:nvPr>
            <p:custDataLst>
              <p:tags r:id="rId8"/>
            </p:custDataLst>
          </p:nvPr>
        </p:nvSpPr>
        <p:spPr>
          <a:xfrm>
            <a:off x="633730" y="5157470"/>
            <a:ext cx="2757170" cy="368300"/>
          </a:xfrm>
          <a:prstGeom prst="rect">
            <a:avLst/>
          </a:prstGeom>
          <a:noFill/>
        </p:spPr>
        <p:txBody>
          <a:bodyPr wrap="square" rtlCol="0" anchor="ctr">
            <a:spAutoFit/>
          </a:bodyPr>
          <a:p>
            <a:pPr algn="ctr" fontAlgn="t"/>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信创要求安全合规能力</a:t>
            </a:r>
            <a:endPar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 name="文本框 1"/>
          <p:cNvSpPr txBox="1"/>
          <p:nvPr/>
        </p:nvSpPr>
        <p:spPr>
          <a:xfrm>
            <a:off x="3435985" y="1964690"/>
            <a:ext cx="8009255" cy="3915410"/>
          </a:xfrm>
          <a:prstGeom prst="rect">
            <a:avLst/>
          </a:prstGeom>
          <a:noFill/>
        </p:spPr>
        <p:txBody>
          <a:bodyPr wrap="square" rtlCol="0" anchor="t">
            <a:noAutofit/>
          </a:bodyPr>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满足国产化替代趋势，系统操作系统、服务器、中间件、数据库等需要</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符合信创要求</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业务线众多和系统复杂，需要满足公安网信不定期漏洞扫描、网络爬虫等各种安全应对能力；</a:t>
            </a:r>
            <a:r>
              <a:rPr lang="zh-CN" altLang="en-US" sz="1600" dirty="0">
                <a:latin typeface="Arial" panose="020B0604020202020204" pitchFamily="34" charset="0"/>
                <a:ea typeface="微软雅黑" panose="020B0503020204020204" pitchFamily="34" charset="-122"/>
                <a:sym typeface="Arial" panose="020B0604020202020204" pitchFamily="34" charset="0"/>
              </a:rPr>
              <a:t>完善</a:t>
            </a:r>
            <a:r>
              <a:rPr lang="zh-CN" altLang="en-US" sz="1600" dirty="0">
                <a:solidFill>
                  <a:srgbClr val="C00000"/>
                </a:solidFill>
                <a:latin typeface="Arial" panose="020B0604020202020204" pitchFamily="34" charset="0"/>
                <a:ea typeface="微软雅黑" panose="020B0503020204020204" pitchFamily="34" charset="-122"/>
                <a:sym typeface="Arial" panose="020B0604020202020204" pitchFamily="34" charset="0"/>
              </a:rPr>
              <a:t>安全管理体系</a:t>
            </a:r>
            <a:r>
              <a:rPr lang="zh-CN" altLang="en-US" sz="1600" dirty="0">
                <a:latin typeface="Arial" panose="020B0604020202020204" pitchFamily="34" charset="0"/>
                <a:ea typeface="微软雅黑" panose="020B0503020204020204" pitchFamily="34" charset="-122"/>
                <a:sym typeface="Arial" panose="020B0604020202020204" pitchFamily="34" charset="0"/>
              </a:rPr>
              <a:t>，包括数据加密、访问控制、安全审计等措施，确保数据的机密性、完整性和可用性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等保与密评要求满足信息安全等级保护和密码应用安全性评估等合规性要求，包括</a:t>
            </a:r>
            <a:r>
              <a:rPr lang="zh-CN" altLang="en-US" sz="16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定期修改口令、统一身份认证、登录账号的权限管理</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等措施，确保关键信息的安全性。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200000"/>
              </a:lnSpc>
              <a:buClr>
                <a:srgbClr val="C00000"/>
              </a:buClr>
              <a:buFont typeface="Wingdings" panose="05000000000000000000" charset="0"/>
              <a:buChar char=""/>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标题 1"/>
          <p:cNvSpPr>
            <a:spLocks noGrp="1"/>
          </p:cNvSpPr>
          <p:nvPr>
            <p:custDataLst>
              <p:tags r:id="rId9"/>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应用现状问题总结</a:t>
            </a:r>
            <a:r>
              <a:rPr lang="en-US" altLang="zh-CN" sz="3600" b="1">
                <a:solidFill>
                  <a:schemeClr val="accent1">
                    <a:lumMod val="50000"/>
                  </a:schemeClr>
                </a:solidFill>
                <a:latin typeface="微软雅黑" panose="020B0503020204020204" pitchFamily="34" charset="-122"/>
                <a:ea typeface="微软雅黑" panose="020B0503020204020204" pitchFamily="34" charset="-122"/>
                <a:sym typeface="+mn-ea"/>
              </a:rPr>
              <a:t>(5/5)</a:t>
            </a:r>
            <a:endParaRPr lang="zh-CN" altLang="en-US" sz="3600" b="1">
              <a:solidFill>
                <a:schemeClr val="accent1">
                  <a:lumMod val="50000"/>
                </a:schemeClr>
              </a:solidFill>
            </a:endParaRPr>
          </a:p>
        </p:txBody>
      </p:sp>
    </p:spTree>
  </p:cSld>
  <p:clrMapOvr>
    <a:masterClrMapping/>
  </p:clrMapOvr>
  <p:timing>
    <p:tnLst>
      <p:par>
        <p:cTn id="1" dur="indefinite" restart="never" nodeType="tmRoot"/>
      </p:par>
    </p:tnLst>
    <p:bldLst>
      <p:bldP spid="4" grpId="0" bldLvl="0" animBg="1"/>
      <p:bldP spid="5" grpId="0" bldLvl="0" animBg="1"/>
      <p:bldP spid="6" grpId="0" bldLvl="0" animBg="1"/>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custDataLst>
              <p:tags r:id="rId1"/>
            </p:custDataLst>
          </p:nvPr>
        </p:nvSpPr>
        <p:spPr>
          <a:xfrm>
            <a:off x="638301" y="243206"/>
            <a:ext cx="10991923" cy="906196"/>
          </a:xfrm>
          <a:prstGeom prst="rect">
            <a:avLst/>
          </a:prstGeom>
          <a:noFill/>
          <a:ln>
            <a:noFill/>
          </a:ln>
        </p:spPr>
        <p:txBody>
          <a:bodyPr vert="horz" wrap="square" lIns="0" tIns="45716" rIns="91431" bIns="45716" numCol="1" anchor="ctr" anchorCtr="0" compatLnSpc="1"/>
          <a:lstStyle>
            <a:lvl1pPr algn="l" defTabSz="609600" rtl="0" eaLnBrk="1" fontAlgn="base" hangingPunct="1">
              <a:spcBef>
                <a:spcPct val="0"/>
              </a:spcBef>
              <a:spcAft>
                <a:spcPct val="0"/>
              </a:spcAft>
              <a:defRPr sz="3335" kern="1200" cap="none" spc="0">
                <a:solidFill>
                  <a:schemeClr val="tx2"/>
                </a:solidFill>
                <a:latin typeface="Verdana" panose="020B0604030504040204"/>
                <a:ea typeface="MS PGothic" panose="020B0600070205080204" charset="-128"/>
                <a:cs typeface="Verdana" panose="020B0604030504040204"/>
              </a:defRPr>
            </a:lvl1pPr>
            <a:lvl2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2pPr>
            <a:lvl3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3pPr>
            <a:lvl4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4pPr>
            <a:lvl5pPr algn="l" defTabSz="609600" rtl="0" eaLnBrk="1" fontAlgn="base" hangingPunct="1">
              <a:spcBef>
                <a:spcPct val="0"/>
              </a:spcBef>
              <a:spcAft>
                <a:spcPct val="0"/>
              </a:spcAft>
              <a:defRPr sz="3200">
                <a:solidFill>
                  <a:schemeClr val="bg1"/>
                </a:solidFill>
                <a:latin typeface="Arial" panose="020B0604020202020204" pitchFamily="34" charset="0"/>
                <a:ea typeface="MS PGothic" panose="020B0600070205080204" charset="-128"/>
                <a:cs typeface="MS PGothic" panose="020B0600070205080204" charset="-128"/>
              </a:defRPr>
            </a:lvl5pPr>
            <a:lvl6pPr marL="6096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6pPr>
            <a:lvl7pPr marL="12192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7pPr>
            <a:lvl8pPr marL="18288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8pPr>
            <a:lvl9pPr marL="2438400" algn="l" defTabSz="609600" rtl="0" eaLnBrk="1" fontAlgn="base" hangingPunct="1">
              <a:spcBef>
                <a:spcPct val="0"/>
              </a:spcBef>
              <a:spcAft>
                <a:spcPct val="0"/>
              </a:spcAft>
              <a:defRPr sz="3465">
                <a:solidFill>
                  <a:srgbClr val="002C6C"/>
                </a:solidFill>
                <a:latin typeface="Arial" panose="020B0604020202020204" pitchFamily="34" charset="0"/>
                <a:ea typeface="MS PGothic" panose="020B0600070205080204" charset="-128"/>
                <a:cs typeface="MS PGothic" panose="020B0600070205080204" charset="-128"/>
              </a:defRPr>
            </a:lvl9pPr>
          </a:lstStyle>
          <a:p>
            <a:r>
              <a:rPr lang="zh-CN" altLang="en-US" sz="3600" b="1">
                <a:solidFill>
                  <a:schemeClr val="accent1">
                    <a:lumMod val="50000"/>
                  </a:schemeClr>
                </a:solidFill>
              </a:rPr>
              <a:t>产品业务开发平台建设</a:t>
            </a:r>
            <a:r>
              <a:rPr lang="zh-CN" altLang="en-US" sz="3600" b="1">
                <a:solidFill>
                  <a:schemeClr val="accent1">
                    <a:lumMod val="50000"/>
                  </a:schemeClr>
                </a:solidFill>
              </a:rPr>
              <a:t>目标</a:t>
            </a:r>
            <a:endParaRPr lang="zh-CN" altLang="en-US" sz="3600" b="1">
              <a:solidFill>
                <a:schemeClr val="accent1">
                  <a:lumMod val="50000"/>
                </a:schemeClr>
              </a:solidFill>
            </a:endParaRPr>
          </a:p>
        </p:txBody>
      </p:sp>
      <p:sp>
        <p:nvSpPr>
          <p:cNvPr id="24" name="文本框 23"/>
          <p:cNvSpPr txBox="1"/>
          <p:nvPr/>
        </p:nvSpPr>
        <p:spPr>
          <a:xfrm>
            <a:off x="638175" y="1332230"/>
            <a:ext cx="10709275" cy="583565"/>
          </a:xfrm>
          <a:prstGeom prst="rect">
            <a:avLst/>
          </a:prstGeom>
        </p:spPr>
        <p:txBody>
          <a:bodyPr wrap="square">
            <a:spAutoFit/>
          </a:bodyPr>
          <a:p>
            <a:r>
              <a:rPr lang="zh-CN" altLang="en-US" sz="1600">
                <a:solidFill>
                  <a:schemeClr val="tx1">
                    <a:lumMod val="85000"/>
                    <a:lumOff val="15000"/>
                  </a:schemeClr>
                </a:solidFill>
                <a:latin typeface="MicrosoftYaHei"/>
                <a:ea typeface="MicrosoftYaHei"/>
              </a:rPr>
              <a:t>针对编码中心大型信息化系统的建设，我们需要寻求一套</a:t>
            </a:r>
            <a:r>
              <a:rPr lang="zh-CN" altLang="en-US" sz="1600">
                <a:solidFill>
                  <a:schemeClr val="tx1">
                    <a:lumMod val="85000"/>
                    <a:lumOff val="15000"/>
                  </a:schemeClr>
                </a:solidFill>
                <a:latin typeface="MicrosoftYaHei"/>
                <a:ea typeface="MicrosoftYaHei"/>
              </a:rPr>
              <a:t>符合编码</a:t>
            </a:r>
            <a:r>
              <a:rPr lang="zh-CN" altLang="en-US" sz="1600">
                <a:solidFill>
                  <a:schemeClr val="tx1">
                    <a:lumMod val="85000"/>
                    <a:lumOff val="15000"/>
                  </a:schemeClr>
                </a:solidFill>
                <a:latin typeface="MicrosoftYaHei"/>
                <a:ea typeface="MicrosoftYaHei"/>
              </a:rPr>
              <a:t>中心研发场景，能够有效提升项目管控手段、简化重复工序、提升研发质量，能够有效加快项目建设周期、降低人力资源投入的保障机制。</a:t>
            </a:r>
            <a:endParaRPr lang="zh-CN" altLang="en-US" sz="1600">
              <a:solidFill>
                <a:schemeClr val="tx1">
                  <a:lumMod val="85000"/>
                  <a:lumOff val="15000"/>
                </a:schemeClr>
              </a:solidFill>
              <a:latin typeface="MicrosoftYaHei"/>
              <a:ea typeface="MicrosoftYaHei"/>
            </a:endParaRPr>
          </a:p>
        </p:txBody>
      </p:sp>
      <p:sp>
        <p:nvSpPr>
          <p:cNvPr id="3" name="矩形 2"/>
          <p:cNvSpPr/>
          <p:nvPr/>
        </p:nvSpPr>
        <p:spPr>
          <a:xfrm>
            <a:off x="645160" y="2077720"/>
            <a:ext cx="669925" cy="4398645"/>
          </a:xfrm>
          <a:prstGeom prst="rect">
            <a:avLst/>
          </a:prstGeom>
        </p:spPr>
        <p:style>
          <a:lnRef idx="2">
            <a:schemeClr val="lt1"/>
          </a:lnRef>
          <a:fillRef idx="1">
            <a:schemeClr val="accent1"/>
          </a:fillRef>
          <a:effectRef idx="1">
            <a:schemeClr val="accent1"/>
          </a:effectRef>
          <a:fontRef idx="minor">
            <a:schemeClr val="lt1"/>
          </a:fontRef>
        </p:style>
        <p:txBody>
          <a:bodyPr rtlCol="0" anchor="ctr"/>
          <a:p>
            <a:pPr algn="ctr"/>
            <a:r>
              <a:rPr lang="zh-CN" altLang="en-US" sz="2400"/>
              <a:t>传统研发管理</a:t>
            </a:r>
            <a:endParaRPr lang="zh-CN" altLang="en-US" sz="2400"/>
          </a:p>
        </p:txBody>
      </p:sp>
      <p:sp>
        <p:nvSpPr>
          <p:cNvPr id="16" name="椭圆 15"/>
          <p:cNvSpPr/>
          <p:nvPr/>
        </p:nvSpPr>
        <p:spPr>
          <a:xfrm>
            <a:off x="3150235" y="2102485"/>
            <a:ext cx="1662430" cy="640080"/>
          </a:xfrm>
          <a:prstGeom prst="ellipse">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a:t>研发</a:t>
            </a:r>
            <a:r>
              <a:rPr lang="zh-CN" altLang="en-US"/>
              <a:t>管理</a:t>
            </a:r>
            <a:endParaRPr lang="zh-CN" altLang="en-US"/>
          </a:p>
        </p:txBody>
      </p:sp>
      <p:sp>
        <p:nvSpPr>
          <p:cNvPr id="17" name="椭圆 16"/>
          <p:cNvSpPr/>
          <p:nvPr/>
        </p:nvSpPr>
        <p:spPr>
          <a:xfrm>
            <a:off x="3168650" y="2929255"/>
            <a:ext cx="1662430" cy="669925"/>
          </a:xfrm>
          <a:prstGeom prst="ellipse">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a:t>测试</a:t>
            </a:r>
            <a:r>
              <a:rPr lang="zh-CN" altLang="en-US"/>
              <a:t>验证</a:t>
            </a:r>
            <a:endParaRPr lang="zh-CN" altLang="en-US"/>
          </a:p>
        </p:txBody>
      </p:sp>
      <p:sp>
        <p:nvSpPr>
          <p:cNvPr id="18" name="椭圆 17"/>
          <p:cNvSpPr/>
          <p:nvPr/>
        </p:nvSpPr>
        <p:spPr>
          <a:xfrm>
            <a:off x="3168650" y="3785870"/>
            <a:ext cx="1662430" cy="767715"/>
          </a:xfrm>
          <a:prstGeom prst="ellipse">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a:t>软件</a:t>
            </a:r>
            <a:r>
              <a:rPr lang="zh-CN" altLang="en-US"/>
              <a:t>交付</a:t>
            </a:r>
            <a:endParaRPr lang="zh-CN" altLang="en-US"/>
          </a:p>
        </p:txBody>
      </p:sp>
      <p:sp>
        <p:nvSpPr>
          <p:cNvPr id="19" name="椭圆 18"/>
          <p:cNvSpPr/>
          <p:nvPr/>
        </p:nvSpPr>
        <p:spPr>
          <a:xfrm>
            <a:off x="3168650" y="4723130"/>
            <a:ext cx="1662430" cy="704215"/>
          </a:xfrm>
          <a:prstGeom prst="ellipse">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a:t>开发</a:t>
            </a:r>
            <a:r>
              <a:rPr lang="zh-CN" altLang="en-US"/>
              <a:t>工具</a:t>
            </a:r>
            <a:endParaRPr lang="zh-CN" altLang="en-US"/>
          </a:p>
        </p:txBody>
      </p:sp>
      <p:sp>
        <p:nvSpPr>
          <p:cNvPr id="20" name="椭圆 19"/>
          <p:cNvSpPr/>
          <p:nvPr/>
        </p:nvSpPr>
        <p:spPr>
          <a:xfrm>
            <a:off x="3168650" y="5596890"/>
            <a:ext cx="1663065" cy="739140"/>
          </a:xfrm>
          <a:prstGeom prst="ellipse">
            <a:avLst/>
          </a:prstGeom>
        </p:spPr>
        <p:style>
          <a:lnRef idx="0">
            <a:srgbClr val="FFFFFF"/>
          </a:lnRef>
          <a:fillRef idx="2">
            <a:schemeClr val="accent1"/>
          </a:fillRef>
          <a:effectRef idx="1">
            <a:schemeClr val="accent1"/>
          </a:effectRef>
          <a:fontRef idx="minor">
            <a:schemeClr val="lt1"/>
          </a:fontRef>
        </p:style>
        <p:txBody>
          <a:bodyPr rtlCol="0" anchor="ctr"/>
          <a:p>
            <a:pPr algn="ctr"/>
            <a:r>
              <a:rPr lang="zh-CN" altLang="en-US"/>
              <a:t>开发</a:t>
            </a:r>
            <a:r>
              <a:rPr lang="zh-CN" altLang="en-US"/>
              <a:t>框架</a:t>
            </a:r>
            <a:endParaRPr lang="zh-CN" altLang="en-US"/>
          </a:p>
        </p:txBody>
      </p:sp>
      <p:sp>
        <p:nvSpPr>
          <p:cNvPr id="21" name="矩形 20"/>
          <p:cNvSpPr/>
          <p:nvPr/>
        </p:nvSpPr>
        <p:spPr>
          <a:xfrm>
            <a:off x="6684645" y="2077720"/>
            <a:ext cx="646430" cy="4405630"/>
          </a:xfrm>
          <a:prstGeom prst="rect">
            <a:avLst/>
          </a:prstGeom>
        </p:spPr>
        <p:style>
          <a:lnRef idx="2">
            <a:schemeClr val="lt1"/>
          </a:lnRef>
          <a:fillRef idx="1">
            <a:schemeClr val="accent1"/>
          </a:fillRef>
          <a:effectRef idx="1">
            <a:schemeClr val="accent1"/>
          </a:effectRef>
          <a:fontRef idx="minor">
            <a:schemeClr val="lt1"/>
          </a:fontRef>
        </p:style>
        <p:txBody>
          <a:bodyPr rtlCol="0" anchor="ctr"/>
          <a:p>
            <a:pPr algn="ctr"/>
            <a:r>
              <a:rPr lang="zh-CN" altLang="en-US" sz="2400"/>
              <a:t>云端研发管理</a:t>
            </a:r>
            <a:endParaRPr lang="zh-CN" altLang="en-US" sz="2400"/>
          </a:p>
        </p:txBody>
      </p:sp>
      <p:cxnSp>
        <p:nvCxnSpPr>
          <p:cNvPr id="22" name="直接箭头连接符 21"/>
          <p:cNvCxnSpPr>
            <a:endCxn id="16" idx="2"/>
          </p:cNvCxnSpPr>
          <p:nvPr/>
        </p:nvCxnSpPr>
        <p:spPr>
          <a:xfrm flipV="1">
            <a:off x="1315720" y="2422525"/>
            <a:ext cx="1834515" cy="18484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a:endCxn id="17" idx="2"/>
          </p:cNvCxnSpPr>
          <p:nvPr/>
        </p:nvCxnSpPr>
        <p:spPr>
          <a:xfrm flipV="1">
            <a:off x="1292225" y="3264535"/>
            <a:ext cx="1876425" cy="10185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a:endCxn id="18" idx="2"/>
          </p:cNvCxnSpPr>
          <p:nvPr/>
        </p:nvCxnSpPr>
        <p:spPr>
          <a:xfrm flipV="1">
            <a:off x="1292225" y="4170045"/>
            <a:ext cx="1876425" cy="124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a:endCxn id="19" idx="2"/>
          </p:cNvCxnSpPr>
          <p:nvPr/>
        </p:nvCxnSpPr>
        <p:spPr>
          <a:xfrm>
            <a:off x="1280795" y="4271010"/>
            <a:ext cx="1887855" cy="8045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3" idx="3"/>
            <a:endCxn id="20" idx="2"/>
          </p:cNvCxnSpPr>
          <p:nvPr/>
        </p:nvCxnSpPr>
        <p:spPr>
          <a:xfrm>
            <a:off x="1315085" y="4277360"/>
            <a:ext cx="1853565" cy="16891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16" idx="6"/>
            <a:endCxn id="21" idx="1"/>
          </p:cNvCxnSpPr>
          <p:nvPr/>
        </p:nvCxnSpPr>
        <p:spPr>
          <a:xfrm>
            <a:off x="4812665" y="2422525"/>
            <a:ext cx="1871980" cy="18580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17" idx="6"/>
            <a:endCxn id="21" idx="1"/>
          </p:cNvCxnSpPr>
          <p:nvPr/>
        </p:nvCxnSpPr>
        <p:spPr>
          <a:xfrm>
            <a:off x="4831080" y="3264535"/>
            <a:ext cx="1853565" cy="1016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18" idx="6"/>
            <a:endCxn id="21" idx="1"/>
          </p:cNvCxnSpPr>
          <p:nvPr/>
        </p:nvCxnSpPr>
        <p:spPr>
          <a:xfrm>
            <a:off x="4831080" y="4170045"/>
            <a:ext cx="1853565" cy="1104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a:stCxn id="19" idx="6"/>
            <a:endCxn id="21" idx="1"/>
          </p:cNvCxnSpPr>
          <p:nvPr/>
        </p:nvCxnSpPr>
        <p:spPr>
          <a:xfrm flipV="1">
            <a:off x="4831080" y="4280535"/>
            <a:ext cx="1853565" cy="7950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4" name="直接箭头连接符 33"/>
          <p:cNvCxnSpPr>
            <a:stCxn id="20" idx="6"/>
            <a:endCxn id="21" idx="1"/>
          </p:cNvCxnSpPr>
          <p:nvPr/>
        </p:nvCxnSpPr>
        <p:spPr>
          <a:xfrm flipV="1">
            <a:off x="4831715" y="4280535"/>
            <a:ext cx="1852930" cy="16859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5" name="文本框 34"/>
          <p:cNvSpPr txBox="1"/>
          <p:nvPr/>
        </p:nvSpPr>
        <p:spPr>
          <a:xfrm rot="18900000">
            <a:off x="1484630" y="2778760"/>
            <a:ext cx="1992630" cy="337185"/>
          </a:xfrm>
          <a:prstGeom prst="rect">
            <a:avLst/>
          </a:prstGeom>
          <a:noFill/>
        </p:spPr>
        <p:txBody>
          <a:bodyPr wrap="square" rtlCol="0">
            <a:spAutoFit/>
          </a:bodyPr>
          <a:p>
            <a:r>
              <a:rPr lang="zh-CN" altLang="en-US" sz="1600" b="1">
                <a:solidFill>
                  <a:schemeClr val="accent1">
                    <a:lumMod val="75000"/>
                  </a:schemeClr>
                </a:solidFill>
              </a:rPr>
              <a:t>项目级本地管理</a:t>
            </a:r>
            <a:endParaRPr lang="zh-CN" altLang="en-US" sz="1600" b="1">
              <a:solidFill>
                <a:schemeClr val="accent1">
                  <a:lumMod val="75000"/>
                </a:schemeClr>
              </a:solidFill>
            </a:endParaRPr>
          </a:p>
        </p:txBody>
      </p:sp>
      <p:sp>
        <p:nvSpPr>
          <p:cNvPr id="36" name="文本框 35"/>
          <p:cNvSpPr txBox="1"/>
          <p:nvPr/>
        </p:nvSpPr>
        <p:spPr>
          <a:xfrm rot="19920000">
            <a:off x="1993900" y="3173730"/>
            <a:ext cx="1518920" cy="399415"/>
          </a:xfrm>
          <a:prstGeom prst="rect">
            <a:avLst/>
          </a:prstGeom>
          <a:noFill/>
        </p:spPr>
        <p:txBody>
          <a:bodyPr wrap="square" rtlCol="0">
            <a:noAutofit/>
          </a:bodyPr>
          <a:p>
            <a:r>
              <a:rPr lang="zh-CN" altLang="en-US" sz="1600" b="1">
                <a:solidFill>
                  <a:schemeClr val="accent1">
                    <a:lumMod val="75000"/>
                  </a:schemeClr>
                </a:solidFill>
              </a:rPr>
              <a:t>人工测试</a:t>
            </a:r>
            <a:endParaRPr lang="zh-CN" altLang="en-US" sz="1600" b="1">
              <a:solidFill>
                <a:schemeClr val="accent1">
                  <a:lumMod val="75000"/>
                </a:schemeClr>
              </a:solidFill>
            </a:endParaRPr>
          </a:p>
        </p:txBody>
      </p:sp>
      <p:sp>
        <p:nvSpPr>
          <p:cNvPr id="37" name="文本框 36"/>
          <p:cNvSpPr txBox="1"/>
          <p:nvPr/>
        </p:nvSpPr>
        <p:spPr>
          <a:xfrm rot="21300000">
            <a:off x="2051050" y="3900805"/>
            <a:ext cx="1316355" cy="337185"/>
          </a:xfrm>
          <a:prstGeom prst="rect">
            <a:avLst/>
          </a:prstGeom>
          <a:noFill/>
        </p:spPr>
        <p:txBody>
          <a:bodyPr wrap="square" rtlCol="0">
            <a:spAutoFit/>
          </a:bodyPr>
          <a:p>
            <a:r>
              <a:rPr lang="zh-CN" altLang="en-US" sz="1600" b="1">
                <a:solidFill>
                  <a:schemeClr val="accent1">
                    <a:lumMod val="75000"/>
                  </a:schemeClr>
                </a:solidFill>
              </a:rPr>
              <a:t>手工部署</a:t>
            </a:r>
            <a:endParaRPr lang="zh-CN" altLang="en-US" sz="1600" b="1">
              <a:solidFill>
                <a:schemeClr val="accent1">
                  <a:lumMod val="75000"/>
                </a:schemeClr>
              </a:solidFill>
            </a:endParaRPr>
          </a:p>
        </p:txBody>
      </p:sp>
      <p:sp>
        <p:nvSpPr>
          <p:cNvPr id="38" name="文本框 37"/>
          <p:cNvSpPr txBox="1"/>
          <p:nvPr/>
        </p:nvSpPr>
        <p:spPr>
          <a:xfrm rot="2520000">
            <a:off x="1885950" y="5047615"/>
            <a:ext cx="1189355" cy="337185"/>
          </a:xfrm>
          <a:prstGeom prst="rect">
            <a:avLst/>
          </a:prstGeom>
          <a:noFill/>
        </p:spPr>
        <p:txBody>
          <a:bodyPr wrap="square" rtlCol="0">
            <a:spAutoFit/>
          </a:bodyPr>
          <a:p>
            <a:r>
              <a:rPr lang="zh-CN" altLang="en-US" sz="1600" b="1">
                <a:solidFill>
                  <a:schemeClr val="accent1">
                    <a:lumMod val="75000"/>
                  </a:schemeClr>
                </a:solidFill>
              </a:rPr>
              <a:t>开源框架</a:t>
            </a:r>
            <a:endParaRPr lang="zh-CN" altLang="en-US" sz="1600" b="1">
              <a:solidFill>
                <a:schemeClr val="accent1">
                  <a:lumMod val="75000"/>
                </a:schemeClr>
              </a:solidFill>
            </a:endParaRPr>
          </a:p>
        </p:txBody>
      </p:sp>
      <p:sp>
        <p:nvSpPr>
          <p:cNvPr id="39" name="文本框 38"/>
          <p:cNvSpPr txBox="1"/>
          <p:nvPr/>
        </p:nvSpPr>
        <p:spPr>
          <a:xfrm rot="1380000">
            <a:off x="2004060" y="4550410"/>
            <a:ext cx="1270000" cy="337185"/>
          </a:xfrm>
          <a:prstGeom prst="rect">
            <a:avLst/>
          </a:prstGeom>
          <a:noFill/>
        </p:spPr>
        <p:txBody>
          <a:bodyPr wrap="square" rtlCol="0">
            <a:spAutoFit/>
          </a:bodyPr>
          <a:p>
            <a:r>
              <a:rPr lang="zh-CN" altLang="en-US" sz="1600" b="1">
                <a:solidFill>
                  <a:schemeClr val="accent1">
                    <a:lumMod val="75000"/>
                  </a:schemeClr>
                </a:solidFill>
              </a:rPr>
              <a:t>手工编码</a:t>
            </a:r>
            <a:endParaRPr lang="zh-CN" altLang="en-US" sz="1600" b="1">
              <a:solidFill>
                <a:schemeClr val="accent1">
                  <a:lumMod val="75000"/>
                </a:schemeClr>
              </a:solidFill>
            </a:endParaRPr>
          </a:p>
        </p:txBody>
      </p:sp>
      <p:sp>
        <p:nvSpPr>
          <p:cNvPr id="40" name="文本框 39"/>
          <p:cNvSpPr txBox="1"/>
          <p:nvPr/>
        </p:nvSpPr>
        <p:spPr>
          <a:xfrm rot="2700000">
            <a:off x="4688840" y="2862580"/>
            <a:ext cx="1786890" cy="337185"/>
          </a:xfrm>
          <a:prstGeom prst="rect">
            <a:avLst/>
          </a:prstGeom>
          <a:noFill/>
        </p:spPr>
        <p:txBody>
          <a:bodyPr wrap="square" rtlCol="0">
            <a:spAutoFit/>
          </a:bodyPr>
          <a:p>
            <a:r>
              <a:rPr lang="zh-CN" altLang="en-US" sz="1600" b="1">
                <a:solidFill>
                  <a:schemeClr val="accent1">
                    <a:lumMod val="75000"/>
                  </a:schemeClr>
                </a:solidFill>
              </a:rPr>
              <a:t>企业级云端管控</a:t>
            </a:r>
            <a:endParaRPr lang="zh-CN" altLang="en-US" sz="1600" b="1">
              <a:solidFill>
                <a:schemeClr val="accent1">
                  <a:lumMod val="75000"/>
                </a:schemeClr>
              </a:solidFill>
            </a:endParaRPr>
          </a:p>
        </p:txBody>
      </p:sp>
      <p:sp>
        <p:nvSpPr>
          <p:cNvPr id="41" name="文本框 40"/>
          <p:cNvSpPr txBox="1"/>
          <p:nvPr/>
        </p:nvSpPr>
        <p:spPr>
          <a:xfrm rot="1740000">
            <a:off x="4803775" y="3338195"/>
            <a:ext cx="1466850" cy="341630"/>
          </a:xfrm>
          <a:prstGeom prst="rect">
            <a:avLst/>
          </a:prstGeom>
          <a:noFill/>
        </p:spPr>
        <p:txBody>
          <a:bodyPr wrap="square" rtlCol="0">
            <a:noAutofit/>
          </a:bodyPr>
          <a:p>
            <a:r>
              <a:rPr lang="zh-CN" altLang="en-US" sz="1600" b="1">
                <a:solidFill>
                  <a:schemeClr val="accent1">
                    <a:lumMod val="75000"/>
                  </a:schemeClr>
                </a:solidFill>
              </a:rPr>
              <a:t>自动化测试</a:t>
            </a:r>
            <a:endParaRPr lang="zh-CN" altLang="en-US" sz="1600" b="1">
              <a:solidFill>
                <a:schemeClr val="accent1">
                  <a:lumMod val="75000"/>
                </a:schemeClr>
              </a:solidFill>
            </a:endParaRPr>
          </a:p>
        </p:txBody>
      </p:sp>
      <p:sp>
        <p:nvSpPr>
          <p:cNvPr id="42" name="文本框 41"/>
          <p:cNvSpPr txBox="1"/>
          <p:nvPr/>
        </p:nvSpPr>
        <p:spPr>
          <a:xfrm rot="180000">
            <a:off x="4700270" y="3966210"/>
            <a:ext cx="1975485" cy="389890"/>
          </a:xfrm>
          <a:prstGeom prst="rect">
            <a:avLst/>
          </a:prstGeom>
          <a:noFill/>
        </p:spPr>
        <p:txBody>
          <a:bodyPr wrap="square" rtlCol="0">
            <a:noAutofit/>
          </a:bodyPr>
          <a:p>
            <a:r>
              <a:rPr lang="zh-CN" altLang="en-US" sz="1600" b="1">
                <a:solidFill>
                  <a:schemeClr val="accent1">
                    <a:lumMod val="75000"/>
                  </a:schemeClr>
                </a:solidFill>
              </a:rPr>
              <a:t>持续集成持续交付</a:t>
            </a:r>
            <a:endParaRPr lang="zh-CN" altLang="en-US" sz="1600" b="1">
              <a:solidFill>
                <a:schemeClr val="accent1">
                  <a:lumMod val="75000"/>
                </a:schemeClr>
              </a:solidFill>
            </a:endParaRPr>
          </a:p>
        </p:txBody>
      </p:sp>
      <p:sp>
        <p:nvSpPr>
          <p:cNvPr id="43" name="文本框 42"/>
          <p:cNvSpPr txBox="1"/>
          <p:nvPr/>
        </p:nvSpPr>
        <p:spPr>
          <a:xfrm rot="19200000">
            <a:off x="4469765" y="5029200"/>
            <a:ext cx="2049145" cy="398145"/>
          </a:xfrm>
          <a:prstGeom prst="rect">
            <a:avLst/>
          </a:prstGeom>
          <a:noFill/>
        </p:spPr>
        <p:txBody>
          <a:bodyPr wrap="square" rtlCol="0">
            <a:noAutofit/>
          </a:bodyPr>
          <a:p>
            <a:r>
              <a:rPr lang="zh-CN" altLang="en-US" sz="1600" b="1">
                <a:solidFill>
                  <a:schemeClr val="accent1">
                    <a:lumMod val="75000"/>
                  </a:schemeClr>
                </a:solidFill>
              </a:rPr>
              <a:t>标准化编码中心框架</a:t>
            </a:r>
            <a:endParaRPr lang="zh-CN" altLang="en-US" sz="1600" b="1">
              <a:solidFill>
                <a:schemeClr val="accent1">
                  <a:lumMod val="75000"/>
                </a:schemeClr>
              </a:solidFill>
            </a:endParaRPr>
          </a:p>
        </p:txBody>
      </p:sp>
      <p:sp>
        <p:nvSpPr>
          <p:cNvPr id="44" name="文本框 43"/>
          <p:cNvSpPr txBox="1"/>
          <p:nvPr/>
        </p:nvSpPr>
        <p:spPr>
          <a:xfrm rot="20220000">
            <a:off x="4703445" y="4532630"/>
            <a:ext cx="1379855" cy="314325"/>
          </a:xfrm>
          <a:prstGeom prst="rect">
            <a:avLst/>
          </a:prstGeom>
          <a:noFill/>
        </p:spPr>
        <p:txBody>
          <a:bodyPr wrap="square" rtlCol="0">
            <a:noAutofit/>
          </a:bodyPr>
          <a:p>
            <a:r>
              <a:rPr lang="zh-CN" altLang="en-US" sz="1600" b="1">
                <a:solidFill>
                  <a:schemeClr val="accent1">
                    <a:lumMod val="75000"/>
                  </a:schemeClr>
                </a:solidFill>
              </a:rPr>
              <a:t>可视化编排</a:t>
            </a:r>
            <a:endParaRPr lang="zh-CN" altLang="en-US" sz="1600" b="1">
              <a:solidFill>
                <a:schemeClr val="accent1">
                  <a:lumMod val="75000"/>
                </a:schemeClr>
              </a:solidFill>
            </a:endParaRPr>
          </a:p>
        </p:txBody>
      </p:sp>
      <p:sp>
        <p:nvSpPr>
          <p:cNvPr id="46" name="圆角矩形 45"/>
          <p:cNvSpPr/>
          <p:nvPr/>
        </p:nvSpPr>
        <p:spPr>
          <a:xfrm>
            <a:off x="7769860" y="2821305"/>
            <a:ext cx="3684905" cy="3594735"/>
          </a:xfrm>
          <a:prstGeom prst="roundRect">
            <a:avLst/>
          </a:prstGeom>
        </p:spPr>
        <p:style>
          <a:lnRef idx="0">
            <a:srgbClr val="FFFFFF"/>
          </a:lnRef>
          <a:fillRef idx="2">
            <a:schemeClr val="accent1"/>
          </a:fillRef>
          <a:effectRef idx="1">
            <a:schemeClr val="accent1"/>
          </a:effectRef>
          <a:fontRef idx="minor">
            <a:schemeClr val="lt1"/>
          </a:fontRef>
        </p:style>
        <p:txBody>
          <a:bodyPr rtlCol="0" anchor="ctr"/>
          <a:p>
            <a:pPr marL="285750" indent="-285750" algn="l">
              <a:buFont typeface="Wingdings" panose="05000000000000000000" charset="0"/>
              <a:buChar char="l"/>
            </a:pPr>
            <a:r>
              <a:rPr lang="zh-CN" altLang="en-US"/>
              <a:t>面向需求、设计及开发人员。</a:t>
            </a:r>
            <a:endParaRPr lang="zh-CN" altLang="en-US"/>
          </a:p>
          <a:p>
            <a:pPr marL="285750" indent="-285750" algn="l">
              <a:buFont typeface="Wingdings" panose="05000000000000000000" charset="0"/>
              <a:buChar char="l"/>
            </a:pPr>
            <a:r>
              <a:rPr lang="zh-CN" altLang="en-US"/>
              <a:t>支持需求管理及数模设计。</a:t>
            </a:r>
            <a:endParaRPr lang="zh-CN" altLang="en-US"/>
          </a:p>
          <a:p>
            <a:pPr marL="285750" indent="-285750" algn="l">
              <a:buFont typeface="Wingdings" panose="05000000000000000000" charset="0"/>
              <a:buChar char="l"/>
            </a:pPr>
            <a:r>
              <a:rPr lang="zh-CN" altLang="en-US"/>
              <a:t>参考快速开发平台生成基础代码。</a:t>
            </a:r>
            <a:endParaRPr lang="zh-CN" altLang="en-US"/>
          </a:p>
          <a:p>
            <a:pPr marL="285750" indent="-285750" algn="l">
              <a:buFont typeface="Wingdings" panose="05000000000000000000" charset="0"/>
              <a:buChar char="l"/>
            </a:pPr>
            <a:r>
              <a:rPr lang="zh-CN" altLang="en-US"/>
              <a:t>参考APaaS平台支持云原生部署。</a:t>
            </a:r>
            <a:endParaRPr lang="zh-CN" altLang="en-US"/>
          </a:p>
          <a:p>
            <a:pPr marL="285750" indent="-285750" algn="l">
              <a:buFont typeface="Wingdings" panose="05000000000000000000" charset="0"/>
              <a:buChar char="l"/>
            </a:pPr>
            <a:r>
              <a:rPr lang="zh-CN" altLang="en-US"/>
              <a:t>完全源码化，二次开发能力强。安全加固、性能优化处理，符合国网公司管理要求。</a:t>
            </a:r>
            <a:endParaRPr lang="zh-CN" altLang="en-US"/>
          </a:p>
          <a:p>
            <a:pPr marL="285750" indent="-285750" algn="l">
              <a:buFont typeface="Wingdings" panose="05000000000000000000" charset="0"/>
              <a:buChar char="l"/>
            </a:pPr>
            <a:r>
              <a:rPr lang="zh-CN" altLang="en-US"/>
              <a:t>适合大型企业级核心业务系统。</a:t>
            </a:r>
            <a:endParaRPr lang="zh-CN" altLang="en-US"/>
          </a:p>
        </p:txBody>
      </p:sp>
      <p:sp>
        <p:nvSpPr>
          <p:cNvPr id="49" name="圆角矩形标注 48"/>
          <p:cNvSpPr/>
          <p:nvPr/>
        </p:nvSpPr>
        <p:spPr>
          <a:xfrm>
            <a:off x="7926070" y="2107565"/>
            <a:ext cx="3058160" cy="528320"/>
          </a:xfrm>
          <a:prstGeom prst="wedgeRoundRectCallou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0" name="文本框 49"/>
          <p:cNvSpPr txBox="1"/>
          <p:nvPr/>
        </p:nvSpPr>
        <p:spPr>
          <a:xfrm>
            <a:off x="7947660" y="2157730"/>
            <a:ext cx="2823845" cy="409575"/>
          </a:xfrm>
          <a:prstGeom prst="rect">
            <a:avLst/>
          </a:prstGeom>
          <a:noFill/>
        </p:spPr>
        <p:txBody>
          <a:bodyPr wrap="square" rtlCol="0">
            <a:noAutofit/>
          </a:bodyPr>
          <a:p>
            <a:r>
              <a:rPr lang="zh-CN" altLang="en-US" sz="2000">
                <a:solidFill>
                  <a:schemeClr val="accent1">
                    <a:lumMod val="75000"/>
                  </a:schemeClr>
                </a:solidFill>
              </a:rPr>
              <a:t>模型驱动快速开发平台</a:t>
            </a:r>
            <a:endParaRPr lang="zh-CN" altLang="en-US" sz="2000">
              <a:solidFill>
                <a:schemeClr val="accent1">
                  <a:lumMod val="75000"/>
                </a:schemeClr>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0,&quot;width&quot;:6477}"/>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COMMONDATA" val="eyJoZGlkIjoiNGFkYWQ3NDA5ZjZiODdkMTdkMDAyZTgxMDBmNDYyZjQifQ=="/>
  <p:tag name="KSO_WPP_MARK_KEY" val="0cc9e697-5568-428d-b82c-10d6ae6f162b"/>
  <p:tag name="commondata" val="eyJoZGlkIjoiYTIyYjY3NGExNzM3NzAzMjI2YWFiNTIxY2UxYzdhNDcifQ=="/>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4296</Words>
  <Application>WPS 演示</Application>
  <PresentationFormat>宽屏</PresentationFormat>
  <Paragraphs>869</Paragraphs>
  <Slides>19</Slides>
  <Notes>18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41" baseType="lpstr">
      <vt:lpstr>Arial</vt:lpstr>
      <vt:lpstr>宋体</vt:lpstr>
      <vt:lpstr>Wingdings</vt:lpstr>
      <vt:lpstr>Inter</vt:lpstr>
      <vt:lpstr>Verdana</vt:lpstr>
      <vt:lpstr>微软雅黑</vt:lpstr>
      <vt:lpstr>方正小标宋简体</vt:lpstr>
      <vt:lpstr>黑体</vt:lpstr>
      <vt:lpstr>等线</vt:lpstr>
      <vt:lpstr>Wingdings</vt:lpstr>
      <vt:lpstr>MS PGothic</vt:lpstr>
      <vt:lpstr>MicrosoftYaHei</vt:lpstr>
      <vt:lpstr>Segoe Print</vt:lpstr>
      <vt:lpstr>微软雅黑 Light</vt:lpstr>
      <vt:lpstr>Arial</vt:lpstr>
      <vt:lpstr>Calibri</vt:lpstr>
      <vt:lpstr>Arial Unicode MS</vt:lpstr>
      <vt:lpstr>Microsoft Sans Serif</vt:lpstr>
      <vt:lpstr>思源黑体 CN Bold</vt:lpstr>
      <vt:lpstr>Times New Roman</vt:lpstr>
      <vt:lpstr>自定义设计方案</vt:lpstr>
      <vt:lpstr>Paint.Picture</vt:lpstr>
      <vt:lpstr>产品开发运营统一 低代码开发平台建设思路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感谢领导，请批评指正！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LiuJingYing</dc:creator>
  <cp:lastModifiedBy>青衫</cp:lastModifiedBy>
  <cp:revision>461</cp:revision>
  <dcterms:created xsi:type="dcterms:W3CDTF">2024-08-08T05:45:00Z</dcterms:created>
  <dcterms:modified xsi:type="dcterms:W3CDTF">2025-01-03T01:32:40Z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BD970572DA6649118F96BA3789C5B125_12</vt:lpwstr>
  </property>
</Properties>
</file>