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6.jpg" ContentType="image/pn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62" r:id="rId3"/>
    <p:sldId id="285" r:id="rId4"/>
    <p:sldId id="284" r:id="rId5"/>
    <p:sldId id="264" r:id="rId6"/>
    <p:sldId id="259" r:id="rId7"/>
    <p:sldId id="263" r:id="rId8"/>
    <p:sldId id="274" r:id="rId9"/>
    <p:sldId id="280" r:id="rId10"/>
    <p:sldId id="283" r:id="rId11"/>
    <p:sldId id="282" r:id="rId12"/>
    <p:sldId id="269" r:id="rId13"/>
    <p:sldId id="281" r:id="rId14"/>
    <p:sldId id="265" r:id="rId15"/>
    <p:sldId id="279" r:id="rId16"/>
    <p:sldId id="266" r:id="rId17"/>
    <p:sldId id="276" r:id="rId18"/>
    <p:sldId id="275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0A1CE486-438E-4882-A4AC-F54C5D4D7ED9}">
          <p14:sldIdLst>
            <p14:sldId id="256"/>
          </p14:sldIdLst>
        </p14:section>
        <p14:section name="回顾通话" id="{96833FFE-EDCA-4F59-A788-37A919B2F9D5}">
          <p14:sldIdLst>
            <p14:sldId id="262"/>
            <p14:sldId id="285"/>
            <p14:sldId id="284"/>
          </p14:sldIdLst>
        </p14:section>
        <p14:section name="应试操作" id="{0A1AB413-FCF3-4079-8BDE-0C9F650C6A48}">
          <p14:sldIdLst>
            <p14:sldId id="264"/>
            <p14:sldId id="259"/>
          </p14:sldIdLst>
        </p14:section>
        <p14:section name="有趣的数学" id="{B17D6AB8-7E38-4148-A09B-6A176D432D76}">
          <p14:sldIdLst>
            <p14:sldId id="263"/>
            <p14:sldId id="274"/>
            <p14:sldId id="280"/>
            <p14:sldId id="283"/>
            <p14:sldId id="282"/>
            <p14:sldId id="269"/>
            <p14:sldId id="281"/>
          </p14:sldIdLst>
        </p14:section>
        <p14:section name="推荐书目" id="{20F6E876-F570-45E2-A445-C4B015FBA0E4}">
          <p14:sldIdLst>
            <p14:sldId id="265"/>
            <p14:sldId id="279"/>
            <p14:sldId id="266"/>
          </p14:sldIdLst>
        </p14:section>
        <p14:section name="总结" id="{3C612E39-2146-4A60-AAF9-BD4389EECBC2}">
          <p14:sldIdLst>
            <p14:sldId id="276"/>
            <p14:sldId id="275"/>
          </p14:sldIdLst>
        </p14:section>
        <p14:section name="结尾" id="{F712A4A5-4CDD-4C7A-995C-F7686850CE1E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4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50C722-81BF-4904-BA14-E1FFEC17EFFE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A2AD022-0E12-4F43-A7AB-71856DD5BE58}">
      <dgm:prSet phldrT="[文本]"/>
      <dgm:spPr/>
      <dgm:t>
        <a:bodyPr/>
        <a:lstStyle/>
        <a:p>
          <a:r>
            <a:rPr lang="zh-CN" altLang="en-US" dirty="0"/>
            <a:t>思</a:t>
          </a:r>
        </a:p>
      </dgm:t>
    </dgm:pt>
    <dgm:pt modelId="{CA55439A-C0A3-41FC-8CA0-92A2B1263BF3}" type="parTrans" cxnId="{4D77B40B-53C1-4E38-94B8-A18BB2A69FE5}">
      <dgm:prSet/>
      <dgm:spPr/>
      <dgm:t>
        <a:bodyPr/>
        <a:lstStyle/>
        <a:p>
          <a:endParaRPr lang="zh-CN" altLang="en-US"/>
        </a:p>
      </dgm:t>
    </dgm:pt>
    <dgm:pt modelId="{D8027429-4F6F-4F99-8F51-833CEFE28DBA}" type="sibTrans" cxnId="{4D77B40B-53C1-4E38-94B8-A18BB2A69FE5}">
      <dgm:prSet/>
      <dgm:spPr/>
      <dgm:t>
        <a:bodyPr/>
        <a:lstStyle/>
        <a:p>
          <a:endParaRPr lang="zh-CN" altLang="en-US"/>
        </a:p>
      </dgm:t>
    </dgm:pt>
    <dgm:pt modelId="{2A44C093-20C9-4590-8BBF-562A28159CC7}">
      <dgm:prSet phldrT="[文本]"/>
      <dgm:spPr/>
      <dgm:t>
        <a:bodyPr/>
        <a:lstStyle/>
        <a:p>
          <a:r>
            <a:rPr lang="zh-CN" altLang="en-US" dirty="0"/>
            <a:t>问</a:t>
          </a:r>
        </a:p>
      </dgm:t>
    </dgm:pt>
    <dgm:pt modelId="{BD03049F-B0A1-4DC4-9626-35E6856A0D98}" type="parTrans" cxnId="{F77905B3-1BC9-4A18-B656-BA3C8B6F1B52}">
      <dgm:prSet/>
      <dgm:spPr/>
      <dgm:t>
        <a:bodyPr/>
        <a:lstStyle/>
        <a:p>
          <a:endParaRPr lang="zh-CN" altLang="en-US"/>
        </a:p>
      </dgm:t>
    </dgm:pt>
    <dgm:pt modelId="{29D5A82C-0564-4147-AF22-53A7157CEB84}" type="sibTrans" cxnId="{F77905B3-1BC9-4A18-B656-BA3C8B6F1B52}">
      <dgm:prSet/>
      <dgm:spPr/>
      <dgm:t>
        <a:bodyPr/>
        <a:lstStyle/>
        <a:p>
          <a:endParaRPr lang="zh-CN" altLang="en-US"/>
        </a:p>
      </dgm:t>
    </dgm:pt>
    <dgm:pt modelId="{A1AA9FEB-1146-4DA9-AE01-70F5A4576FAA}">
      <dgm:prSet phldrT="[文本]"/>
      <dgm:spPr/>
      <dgm:t>
        <a:bodyPr/>
        <a:lstStyle/>
        <a:p>
          <a:r>
            <a:rPr lang="zh-CN" altLang="en-US" dirty="0"/>
            <a:t>练</a:t>
          </a:r>
        </a:p>
      </dgm:t>
    </dgm:pt>
    <dgm:pt modelId="{7DBD3532-BD56-477B-8BDE-92FD074FAE30}" type="parTrans" cxnId="{2E482A54-6A46-45ED-ABA8-33BA2C419EFF}">
      <dgm:prSet/>
      <dgm:spPr/>
      <dgm:t>
        <a:bodyPr/>
        <a:lstStyle/>
        <a:p>
          <a:endParaRPr lang="zh-CN" altLang="en-US"/>
        </a:p>
      </dgm:t>
    </dgm:pt>
    <dgm:pt modelId="{48DD8DD6-3C5C-4B46-BA46-152F6EBE2C54}" type="sibTrans" cxnId="{2E482A54-6A46-45ED-ABA8-33BA2C419EFF}">
      <dgm:prSet/>
      <dgm:spPr/>
      <dgm:t>
        <a:bodyPr/>
        <a:lstStyle/>
        <a:p>
          <a:endParaRPr lang="zh-CN" altLang="en-US"/>
        </a:p>
      </dgm:t>
    </dgm:pt>
    <dgm:pt modelId="{5079E954-FB7E-4E2B-8826-B881D040FFB2}">
      <dgm:prSet phldrT="[文本]"/>
      <dgm:spPr/>
      <dgm:t>
        <a:bodyPr/>
        <a:lstStyle/>
        <a:p>
          <a:r>
            <a:rPr lang="zh-CN" altLang="en-US" dirty="0"/>
            <a:t>学</a:t>
          </a:r>
        </a:p>
      </dgm:t>
    </dgm:pt>
    <dgm:pt modelId="{21542CB1-D1B3-45E7-AFC0-28D2F20367CD}" type="parTrans" cxnId="{E3D62A8A-13EC-44C4-BC1D-82ABEE668DFB}">
      <dgm:prSet/>
      <dgm:spPr/>
      <dgm:t>
        <a:bodyPr/>
        <a:lstStyle/>
        <a:p>
          <a:endParaRPr lang="zh-CN" altLang="en-US"/>
        </a:p>
      </dgm:t>
    </dgm:pt>
    <dgm:pt modelId="{9634B612-868B-46F7-ACEA-E8388E596A6E}" type="sibTrans" cxnId="{E3D62A8A-13EC-44C4-BC1D-82ABEE668DFB}">
      <dgm:prSet/>
      <dgm:spPr/>
      <dgm:t>
        <a:bodyPr/>
        <a:lstStyle/>
        <a:p>
          <a:endParaRPr lang="zh-CN" altLang="en-US"/>
        </a:p>
      </dgm:t>
    </dgm:pt>
    <dgm:pt modelId="{2698FAF8-70E4-42F3-B4EC-1F11DF9AF2F4}" type="pres">
      <dgm:prSet presAssocID="{8750C722-81BF-4904-BA14-E1FFEC17EFFE}" presName="compositeShape" presStyleCnt="0">
        <dgm:presLayoutVars>
          <dgm:chMax val="7"/>
          <dgm:dir/>
          <dgm:resizeHandles val="exact"/>
        </dgm:presLayoutVars>
      </dgm:prSet>
      <dgm:spPr/>
    </dgm:pt>
    <dgm:pt modelId="{C206A21E-0A70-4D7F-B0C3-D6F76C7D4650}" type="pres">
      <dgm:prSet presAssocID="{8750C722-81BF-4904-BA14-E1FFEC17EFFE}" presName="wedge1" presStyleLbl="node1" presStyleIdx="0" presStyleCnt="4"/>
      <dgm:spPr/>
    </dgm:pt>
    <dgm:pt modelId="{AA37E3CB-2E82-475B-860B-B6C9AE806918}" type="pres">
      <dgm:prSet presAssocID="{8750C722-81BF-4904-BA14-E1FFEC17EFFE}" presName="dummy1a" presStyleCnt="0"/>
      <dgm:spPr/>
    </dgm:pt>
    <dgm:pt modelId="{C4613EAB-21E3-4F62-93C3-ED65B037683A}" type="pres">
      <dgm:prSet presAssocID="{8750C722-81BF-4904-BA14-E1FFEC17EFFE}" presName="dummy1b" presStyleCnt="0"/>
      <dgm:spPr/>
    </dgm:pt>
    <dgm:pt modelId="{6B00FD68-E3CB-4547-BB05-165A9632488B}" type="pres">
      <dgm:prSet presAssocID="{8750C722-81BF-4904-BA14-E1FFEC17EFFE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58D2899-1073-40EE-B07C-AC113F8D481D}" type="pres">
      <dgm:prSet presAssocID="{8750C722-81BF-4904-BA14-E1FFEC17EFFE}" presName="wedge2" presStyleLbl="node1" presStyleIdx="1" presStyleCnt="4"/>
      <dgm:spPr/>
    </dgm:pt>
    <dgm:pt modelId="{756C8846-3E5A-4986-B8B5-8876BACE641D}" type="pres">
      <dgm:prSet presAssocID="{8750C722-81BF-4904-BA14-E1FFEC17EFFE}" presName="dummy2a" presStyleCnt="0"/>
      <dgm:spPr/>
    </dgm:pt>
    <dgm:pt modelId="{450DA6B3-FEA7-4869-A4B1-C1BBAB6D0C36}" type="pres">
      <dgm:prSet presAssocID="{8750C722-81BF-4904-BA14-E1FFEC17EFFE}" presName="dummy2b" presStyleCnt="0"/>
      <dgm:spPr/>
    </dgm:pt>
    <dgm:pt modelId="{D6EFC1B9-CB13-4D57-A5F8-06F4953EE808}" type="pres">
      <dgm:prSet presAssocID="{8750C722-81BF-4904-BA14-E1FFEC17EFFE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7D9BDDD-A932-4244-A2D9-D04315F20EE7}" type="pres">
      <dgm:prSet presAssocID="{8750C722-81BF-4904-BA14-E1FFEC17EFFE}" presName="wedge3" presStyleLbl="node1" presStyleIdx="2" presStyleCnt="4"/>
      <dgm:spPr/>
    </dgm:pt>
    <dgm:pt modelId="{1B84F469-97DF-4B13-84C9-B1A84A0949AD}" type="pres">
      <dgm:prSet presAssocID="{8750C722-81BF-4904-BA14-E1FFEC17EFFE}" presName="dummy3a" presStyleCnt="0"/>
      <dgm:spPr/>
    </dgm:pt>
    <dgm:pt modelId="{6B01897C-CD54-45E3-8568-703D977ACF21}" type="pres">
      <dgm:prSet presAssocID="{8750C722-81BF-4904-BA14-E1FFEC17EFFE}" presName="dummy3b" presStyleCnt="0"/>
      <dgm:spPr/>
    </dgm:pt>
    <dgm:pt modelId="{A991E0EF-D3E2-44F4-B798-B08073FFDD94}" type="pres">
      <dgm:prSet presAssocID="{8750C722-81BF-4904-BA14-E1FFEC17EFFE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DD55DCE-8072-47F6-864B-DE981B06F937}" type="pres">
      <dgm:prSet presAssocID="{8750C722-81BF-4904-BA14-E1FFEC17EFFE}" presName="wedge4" presStyleLbl="node1" presStyleIdx="3" presStyleCnt="4"/>
      <dgm:spPr/>
    </dgm:pt>
    <dgm:pt modelId="{6DD349F7-A3B2-4B02-AFF1-89A4BC2D5D1F}" type="pres">
      <dgm:prSet presAssocID="{8750C722-81BF-4904-BA14-E1FFEC17EFFE}" presName="dummy4a" presStyleCnt="0"/>
      <dgm:spPr/>
    </dgm:pt>
    <dgm:pt modelId="{223F6CC4-6C94-4D27-925C-1A23209649BD}" type="pres">
      <dgm:prSet presAssocID="{8750C722-81BF-4904-BA14-E1FFEC17EFFE}" presName="dummy4b" presStyleCnt="0"/>
      <dgm:spPr/>
    </dgm:pt>
    <dgm:pt modelId="{C2139B04-3B31-4D61-8223-94BD652753B0}" type="pres">
      <dgm:prSet presAssocID="{8750C722-81BF-4904-BA14-E1FFEC17EFFE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027ADFC7-C8E1-46F7-ABA8-E817F1ECBAAF}" type="pres">
      <dgm:prSet presAssocID="{D8027429-4F6F-4F99-8F51-833CEFE28DBA}" presName="arrowWedge1" presStyleLbl="fgSibTrans2D1" presStyleIdx="0" presStyleCnt="4"/>
      <dgm:spPr/>
    </dgm:pt>
    <dgm:pt modelId="{1E3453EA-C549-4F7B-8C05-D94E12DF0536}" type="pres">
      <dgm:prSet presAssocID="{29D5A82C-0564-4147-AF22-53A7157CEB84}" presName="arrowWedge2" presStyleLbl="fgSibTrans2D1" presStyleIdx="1" presStyleCnt="4"/>
      <dgm:spPr/>
    </dgm:pt>
    <dgm:pt modelId="{8B33235B-956B-4324-91FA-7B1BDAA554B9}" type="pres">
      <dgm:prSet presAssocID="{48DD8DD6-3C5C-4B46-BA46-152F6EBE2C54}" presName="arrowWedge3" presStyleLbl="fgSibTrans2D1" presStyleIdx="2" presStyleCnt="4"/>
      <dgm:spPr/>
    </dgm:pt>
    <dgm:pt modelId="{869B5F51-428C-4C67-A002-0D9F3C192653}" type="pres">
      <dgm:prSet presAssocID="{9634B612-868B-46F7-ACEA-E8388E596A6E}" presName="arrowWedge4" presStyleLbl="fgSibTrans2D1" presStyleIdx="3" presStyleCnt="4"/>
      <dgm:spPr/>
    </dgm:pt>
  </dgm:ptLst>
  <dgm:cxnLst>
    <dgm:cxn modelId="{4D77B40B-53C1-4E38-94B8-A18BB2A69FE5}" srcId="{8750C722-81BF-4904-BA14-E1FFEC17EFFE}" destId="{1A2AD022-0E12-4F43-A7AB-71856DD5BE58}" srcOrd="0" destOrd="0" parTransId="{CA55439A-C0A3-41FC-8CA0-92A2B1263BF3}" sibTransId="{D8027429-4F6F-4F99-8F51-833CEFE28DBA}"/>
    <dgm:cxn modelId="{13F76C19-6C46-4D11-AA30-3ED0F79EFE02}" type="presOf" srcId="{A1AA9FEB-1146-4DA9-AE01-70F5A4576FAA}" destId="{07D9BDDD-A932-4244-A2D9-D04315F20EE7}" srcOrd="0" destOrd="0" presId="urn:microsoft.com/office/officeart/2005/8/layout/cycle8"/>
    <dgm:cxn modelId="{03EF772F-7984-4FC7-BEFA-343ADCCA439F}" type="presOf" srcId="{8750C722-81BF-4904-BA14-E1FFEC17EFFE}" destId="{2698FAF8-70E4-42F3-B4EC-1F11DF9AF2F4}" srcOrd="0" destOrd="0" presId="urn:microsoft.com/office/officeart/2005/8/layout/cycle8"/>
    <dgm:cxn modelId="{F176B061-41F3-4ECA-82EF-166F2E5C48BD}" type="presOf" srcId="{2A44C093-20C9-4590-8BBF-562A28159CC7}" destId="{E58D2899-1073-40EE-B07C-AC113F8D481D}" srcOrd="0" destOrd="0" presId="urn:microsoft.com/office/officeart/2005/8/layout/cycle8"/>
    <dgm:cxn modelId="{3F4B1067-D337-4F15-A1D3-BF238B28533F}" type="presOf" srcId="{1A2AD022-0E12-4F43-A7AB-71856DD5BE58}" destId="{6B00FD68-E3CB-4547-BB05-165A9632488B}" srcOrd="1" destOrd="0" presId="urn:microsoft.com/office/officeart/2005/8/layout/cycle8"/>
    <dgm:cxn modelId="{2E482A54-6A46-45ED-ABA8-33BA2C419EFF}" srcId="{8750C722-81BF-4904-BA14-E1FFEC17EFFE}" destId="{A1AA9FEB-1146-4DA9-AE01-70F5A4576FAA}" srcOrd="2" destOrd="0" parTransId="{7DBD3532-BD56-477B-8BDE-92FD074FAE30}" sibTransId="{48DD8DD6-3C5C-4B46-BA46-152F6EBE2C54}"/>
    <dgm:cxn modelId="{00B59E83-587A-4116-86E7-30BAAF019457}" type="presOf" srcId="{5079E954-FB7E-4E2B-8826-B881D040FFB2}" destId="{BDD55DCE-8072-47F6-864B-DE981B06F937}" srcOrd="0" destOrd="0" presId="urn:microsoft.com/office/officeart/2005/8/layout/cycle8"/>
    <dgm:cxn modelId="{E3D62A8A-13EC-44C4-BC1D-82ABEE668DFB}" srcId="{8750C722-81BF-4904-BA14-E1FFEC17EFFE}" destId="{5079E954-FB7E-4E2B-8826-B881D040FFB2}" srcOrd="3" destOrd="0" parTransId="{21542CB1-D1B3-45E7-AFC0-28D2F20367CD}" sibTransId="{9634B612-868B-46F7-ACEA-E8388E596A6E}"/>
    <dgm:cxn modelId="{BBA40192-E6FB-4909-8AA1-C8D2EC882439}" type="presOf" srcId="{1A2AD022-0E12-4F43-A7AB-71856DD5BE58}" destId="{C206A21E-0A70-4D7F-B0C3-D6F76C7D4650}" srcOrd="0" destOrd="0" presId="urn:microsoft.com/office/officeart/2005/8/layout/cycle8"/>
    <dgm:cxn modelId="{69025099-C748-43FC-999E-97B74C944E95}" type="presOf" srcId="{5079E954-FB7E-4E2B-8826-B881D040FFB2}" destId="{C2139B04-3B31-4D61-8223-94BD652753B0}" srcOrd="1" destOrd="0" presId="urn:microsoft.com/office/officeart/2005/8/layout/cycle8"/>
    <dgm:cxn modelId="{F77905B3-1BC9-4A18-B656-BA3C8B6F1B52}" srcId="{8750C722-81BF-4904-BA14-E1FFEC17EFFE}" destId="{2A44C093-20C9-4590-8BBF-562A28159CC7}" srcOrd="1" destOrd="0" parTransId="{BD03049F-B0A1-4DC4-9626-35E6856A0D98}" sibTransId="{29D5A82C-0564-4147-AF22-53A7157CEB84}"/>
    <dgm:cxn modelId="{AFCD35BD-789E-4436-90B3-05512078E3A6}" type="presOf" srcId="{2A44C093-20C9-4590-8BBF-562A28159CC7}" destId="{D6EFC1B9-CB13-4D57-A5F8-06F4953EE808}" srcOrd="1" destOrd="0" presId="urn:microsoft.com/office/officeart/2005/8/layout/cycle8"/>
    <dgm:cxn modelId="{1DF7EDE5-2195-41DC-8213-23B2C0C1FC3D}" type="presOf" srcId="{A1AA9FEB-1146-4DA9-AE01-70F5A4576FAA}" destId="{A991E0EF-D3E2-44F4-B798-B08073FFDD94}" srcOrd="1" destOrd="0" presId="urn:microsoft.com/office/officeart/2005/8/layout/cycle8"/>
    <dgm:cxn modelId="{8A49A7F7-A810-4D12-A073-9770018FE5AB}" type="presParOf" srcId="{2698FAF8-70E4-42F3-B4EC-1F11DF9AF2F4}" destId="{C206A21E-0A70-4D7F-B0C3-D6F76C7D4650}" srcOrd="0" destOrd="0" presId="urn:microsoft.com/office/officeart/2005/8/layout/cycle8"/>
    <dgm:cxn modelId="{121BC209-7092-4CCC-9804-2AE1D9CCE3B5}" type="presParOf" srcId="{2698FAF8-70E4-42F3-B4EC-1F11DF9AF2F4}" destId="{AA37E3CB-2E82-475B-860B-B6C9AE806918}" srcOrd="1" destOrd="0" presId="urn:microsoft.com/office/officeart/2005/8/layout/cycle8"/>
    <dgm:cxn modelId="{381A2C94-FDA5-4227-9FBA-0F46E172A8ED}" type="presParOf" srcId="{2698FAF8-70E4-42F3-B4EC-1F11DF9AF2F4}" destId="{C4613EAB-21E3-4F62-93C3-ED65B037683A}" srcOrd="2" destOrd="0" presId="urn:microsoft.com/office/officeart/2005/8/layout/cycle8"/>
    <dgm:cxn modelId="{6DDEC75F-10F9-440D-A331-7A72E347F087}" type="presParOf" srcId="{2698FAF8-70E4-42F3-B4EC-1F11DF9AF2F4}" destId="{6B00FD68-E3CB-4547-BB05-165A9632488B}" srcOrd="3" destOrd="0" presId="urn:microsoft.com/office/officeart/2005/8/layout/cycle8"/>
    <dgm:cxn modelId="{7278FBCA-BDEC-4B19-81B1-E4EFE709375B}" type="presParOf" srcId="{2698FAF8-70E4-42F3-B4EC-1F11DF9AF2F4}" destId="{E58D2899-1073-40EE-B07C-AC113F8D481D}" srcOrd="4" destOrd="0" presId="urn:microsoft.com/office/officeart/2005/8/layout/cycle8"/>
    <dgm:cxn modelId="{B934B52F-8E69-4E67-BFEC-1999818FACE9}" type="presParOf" srcId="{2698FAF8-70E4-42F3-B4EC-1F11DF9AF2F4}" destId="{756C8846-3E5A-4986-B8B5-8876BACE641D}" srcOrd="5" destOrd="0" presId="urn:microsoft.com/office/officeart/2005/8/layout/cycle8"/>
    <dgm:cxn modelId="{F3821127-EC7D-4F6A-AE43-FA3962EF54DB}" type="presParOf" srcId="{2698FAF8-70E4-42F3-B4EC-1F11DF9AF2F4}" destId="{450DA6B3-FEA7-4869-A4B1-C1BBAB6D0C36}" srcOrd="6" destOrd="0" presId="urn:microsoft.com/office/officeart/2005/8/layout/cycle8"/>
    <dgm:cxn modelId="{7C38190D-5746-45D7-B4B5-05EC5D3DDF6F}" type="presParOf" srcId="{2698FAF8-70E4-42F3-B4EC-1F11DF9AF2F4}" destId="{D6EFC1B9-CB13-4D57-A5F8-06F4953EE808}" srcOrd="7" destOrd="0" presId="urn:microsoft.com/office/officeart/2005/8/layout/cycle8"/>
    <dgm:cxn modelId="{E801353D-CC50-4C3C-961E-A9DE676C1DB6}" type="presParOf" srcId="{2698FAF8-70E4-42F3-B4EC-1F11DF9AF2F4}" destId="{07D9BDDD-A932-4244-A2D9-D04315F20EE7}" srcOrd="8" destOrd="0" presId="urn:microsoft.com/office/officeart/2005/8/layout/cycle8"/>
    <dgm:cxn modelId="{0046A818-5CD2-469B-82F6-F5D6B499FBE3}" type="presParOf" srcId="{2698FAF8-70E4-42F3-B4EC-1F11DF9AF2F4}" destId="{1B84F469-97DF-4B13-84C9-B1A84A0949AD}" srcOrd="9" destOrd="0" presId="urn:microsoft.com/office/officeart/2005/8/layout/cycle8"/>
    <dgm:cxn modelId="{AC1F8E27-E466-4DE4-9BF1-E8E68A9B4A55}" type="presParOf" srcId="{2698FAF8-70E4-42F3-B4EC-1F11DF9AF2F4}" destId="{6B01897C-CD54-45E3-8568-703D977ACF21}" srcOrd="10" destOrd="0" presId="urn:microsoft.com/office/officeart/2005/8/layout/cycle8"/>
    <dgm:cxn modelId="{6A0698F4-F8C1-433D-BBB8-4145DB2B46DC}" type="presParOf" srcId="{2698FAF8-70E4-42F3-B4EC-1F11DF9AF2F4}" destId="{A991E0EF-D3E2-44F4-B798-B08073FFDD94}" srcOrd="11" destOrd="0" presId="urn:microsoft.com/office/officeart/2005/8/layout/cycle8"/>
    <dgm:cxn modelId="{5D035652-96D6-4D9C-B7FD-474903D05E70}" type="presParOf" srcId="{2698FAF8-70E4-42F3-B4EC-1F11DF9AF2F4}" destId="{BDD55DCE-8072-47F6-864B-DE981B06F937}" srcOrd="12" destOrd="0" presId="urn:microsoft.com/office/officeart/2005/8/layout/cycle8"/>
    <dgm:cxn modelId="{DA320A06-3921-41B7-B5D4-D5C75973692D}" type="presParOf" srcId="{2698FAF8-70E4-42F3-B4EC-1F11DF9AF2F4}" destId="{6DD349F7-A3B2-4B02-AFF1-89A4BC2D5D1F}" srcOrd="13" destOrd="0" presId="urn:microsoft.com/office/officeart/2005/8/layout/cycle8"/>
    <dgm:cxn modelId="{1E52F7BE-497E-4D01-BB5D-C33052474950}" type="presParOf" srcId="{2698FAF8-70E4-42F3-B4EC-1F11DF9AF2F4}" destId="{223F6CC4-6C94-4D27-925C-1A23209649BD}" srcOrd="14" destOrd="0" presId="urn:microsoft.com/office/officeart/2005/8/layout/cycle8"/>
    <dgm:cxn modelId="{8F5AAE52-90AA-4044-8FB9-5F6CFAF1839D}" type="presParOf" srcId="{2698FAF8-70E4-42F3-B4EC-1F11DF9AF2F4}" destId="{C2139B04-3B31-4D61-8223-94BD652753B0}" srcOrd="15" destOrd="0" presId="urn:microsoft.com/office/officeart/2005/8/layout/cycle8"/>
    <dgm:cxn modelId="{4DD1FA03-F9FD-4DC8-8388-CE90FD4925D2}" type="presParOf" srcId="{2698FAF8-70E4-42F3-B4EC-1F11DF9AF2F4}" destId="{027ADFC7-C8E1-46F7-ABA8-E817F1ECBAAF}" srcOrd="16" destOrd="0" presId="urn:microsoft.com/office/officeart/2005/8/layout/cycle8"/>
    <dgm:cxn modelId="{F8335920-A192-4DBB-A629-CE9279D41398}" type="presParOf" srcId="{2698FAF8-70E4-42F3-B4EC-1F11DF9AF2F4}" destId="{1E3453EA-C549-4F7B-8C05-D94E12DF0536}" srcOrd="17" destOrd="0" presId="urn:microsoft.com/office/officeart/2005/8/layout/cycle8"/>
    <dgm:cxn modelId="{B3D4AC8E-D89E-49D7-947B-AEB234ED4B3B}" type="presParOf" srcId="{2698FAF8-70E4-42F3-B4EC-1F11DF9AF2F4}" destId="{8B33235B-956B-4324-91FA-7B1BDAA554B9}" srcOrd="18" destOrd="0" presId="urn:microsoft.com/office/officeart/2005/8/layout/cycle8"/>
    <dgm:cxn modelId="{1C6D8957-13B6-4898-B704-D44F86ED3DE9}" type="presParOf" srcId="{2698FAF8-70E4-42F3-B4EC-1F11DF9AF2F4}" destId="{869B5F51-428C-4C67-A002-0D9F3C192653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6A21E-0A70-4D7F-B0C3-D6F76C7D4650}">
      <dsp:nvSpPr>
        <dsp:cNvPr id="0" name=""/>
        <dsp:cNvSpPr/>
      </dsp:nvSpPr>
      <dsp:spPr>
        <a:xfrm>
          <a:off x="3328909" y="218014"/>
          <a:ext cx="3008376" cy="3008376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100" kern="1200" dirty="0"/>
            <a:t>思</a:t>
          </a:r>
        </a:p>
      </dsp:txBody>
      <dsp:txXfrm>
        <a:off x="4925856" y="841536"/>
        <a:ext cx="1110234" cy="823722"/>
      </dsp:txXfrm>
    </dsp:sp>
    <dsp:sp modelId="{E58D2899-1073-40EE-B07C-AC113F8D481D}">
      <dsp:nvSpPr>
        <dsp:cNvPr id="0" name=""/>
        <dsp:cNvSpPr/>
      </dsp:nvSpPr>
      <dsp:spPr>
        <a:xfrm>
          <a:off x="3328909" y="319009"/>
          <a:ext cx="3008376" cy="3008376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100" kern="1200" dirty="0"/>
            <a:t>问</a:t>
          </a:r>
        </a:p>
      </dsp:txBody>
      <dsp:txXfrm>
        <a:off x="4925856" y="1880142"/>
        <a:ext cx="1110234" cy="823722"/>
      </dsp:txXfrm>
    </dsp:sp>
    <dsp:sp modelId="{07D9BDDD-A932-4244-A2D9-D04315F20EE7}">
      <dsp:nvSpPr>
        <dsp:cNvPr id="0" name=""/>
        <dsp:cNvSpPr/>
      </dsp:nvSpPr>
      <dsp:spPr>
        <a:xfrm>
          <a:off x="3227914" y="319009"/>
          <a:ext cx="3008376" cy="3008376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100" kern="1200" dirty="0"/>
            <a:t>练</a:t>
          </a:r>
        </a:p>
      </dsp:txBody>
      <dsp:txXfrm>
        <a:off x="3529109" y="1880142"/>
        <a:ext cx="1110234" cy="823722"/>
      </dsp:txXfrm>
    </dsp:sp>
    <dsp:sp modelId="{BDD55DCE-8072-47F6-864B-DE981B06F937}">
      <dsp:nvSpPr>
        <dsp:cNvPr id="0" name=""/>
        <dsp:cNvSpPr/>
      </dsp:nvSpPr>
      <dsp:spPr>
        <a:xfrm>
          <a:off x="3227914" y="218014"/>
          <a:ext cx="3008376" cy="3008376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100" kern="1200" dirty="0"/>
            <a:t>学</a:t>
          </a:r>
        </a:p>
      </dsp:txBody>
      <dsp:txXfrm>
        <a:off x="3529109" y="841536"/>
        <a:ext cx="1110234" cy="823722"/>
      </dsp:txXfrm>
    </dsp:sp>
    <dsp:sp modelId="{027ADFC7-C8E1-46F7-ABA8-E817F1ECBAAF}">
      <dsp:nvSpPr>
        <dsp:cNvPr id="0" name=""/>
        <dsp:cNvSpPr/>
      </dsp:nvSpPr>
      <dsp:spPr>
        <a:xfrm>
          <a:off x="3142676" y="31781"/>
          <a:ext cx="3380841" cy="3380841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3453EA-C549-4F7B-8C05-D94E12DF0536}">
      <dsp:nvSpPr>
        <dsp:cNvPr id="0" name=""/>
        <dsp:cNvSpPr/>
      </dsp:nvSpPr>
      <dsp:spPr>
        <a:xfrm>
          <a:off x="3142676" y="132776"/>
          <a:ext cx="3380841" cy="3380841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3235B-956B-4324-91FA-7B1BDAA554B9}">
      <dsp:nvSpPr>
        <dsp:cNvPr id="0" name=""/>
        <dsp:cNvSpPr/>
      </dsp:nvSpPr>
      <dsp:spPr>
        <a:xfrm>
          <a:off x="3041681" y="132776"/>
          <a:ext cx="3380841" cy="3380841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9B5F51-428C-4C67-A002-0D9F3C192653}">
      <dsp:nvSpPr>
        <dsp:cNvPr id="0" name=""/>
        <dsp:cNvSpPr/>
      </dsp:nvSpPr>
      <dsp:spPr>
        <a:xfrm>
          <a:off x="3041681" y="31781"/>
          <a:ext cx="3380841" cy="3380841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9656D43-FF3D-4B3B-AE24-647FBA9EDA31}" type="datetimeFigureOut">
              <a:rPr lang="zh-CN" altLang="en-US" smtClean="0"/>
              <a:t>17.12.16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F7C7FCD-0AB9-42EF-909B-53E96E32633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67061889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6D43-FF3D-4B3B-AE24-647FBA9EDA31}" type="datetimeFigureOut">
              <a:rPr lang="zh-CN" altLang="en-US" smtClean="0"/>
              <a:t>17.12.16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FCD-0AB9-42EF-909B-53E96E326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560142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6D43-FF3D-4B3B-AE24-647FBA9EDA31}" type="datetimeFigureOut">
              <a:rPr lang="zh-CN" altLang="en-US" smtClean="0"/>
              <a:t>17.12.16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FCD-0AB9-42EF-909B-53E96E326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625341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6D43-FF3D-4B3B-AE24-647FBA9EDA31}" type="datetimeFigureOut">
              <a:rPr lang="zh-CN" altLang="en-US" smtClean="0"/>
              <a:t>17.12.16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FCD-0AB9-42EF-909B-53E96E326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579277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656D43-FF3D-4B3B-AE24-647FBA9EDA31}" type="datetimeFigureOut">
              <a:rPr lang="zh-CN" altLang="en-US" smtClean="0"/>
              <a:t>17.12.16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7C7FCD-0AB9-42EF-909B-53E96E32633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33165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6D43-FF3D-4B3B-AE24-647FBA9EDA31}" type="datetimeFigureOut">
              <a:rPr lang="zh-CN" altLang="en-US" smtClean="0"/>
              <a:t>17.12.16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FCD-0AB9-42EF-909B-53E96E326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036386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6D43-FF3D-4B3B-AE24-647FBA9EDA31}" type="datetimeFigureOut">
              <a:rPr lang="zh-CN" altLang="en-US" smtClean="0"/>
              <a:t>17.12.16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FCD-0AB9-42EF-909B-53E96E326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590784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6D43-FF3D-4B3B-AE24-647FBA9EDA31}" type="datetimeFigureOut">
              <a:rPr lang="zh-CN" altLang="en-US" smtClean="0"/>
              <a:t>17.12.16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FCD-0AB9-42EF-909B-53E96E326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439670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6D43-FF3D-4B3B-AE24-647FBA9EDA31}" type="datetimeFigureOut">
              <a:rPr lang="zh-CN" altLang="en-US" smtClean="0"/>
              <a:t>17.12.16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7FCD-0AB9-42EF-909B-53E96E3263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217213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656D43-FF3D-4B3B-AE24-647FBA9EDA31}" type="datetimeFigureOut">
              <a:rPr lang="zh-CN" altLang="en-US" smtClean="0"/>
              <a:t>17.12.16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7C7FCD-0AB9-42EF-909B-53E96E32633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8902237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656D43-FF3D-4B3B-AE24-647FBA9EDA31}" type="datetimeFigureOut">
              <a:rPr lang="zh-CN" altLang="en-US" smtClean="0"/>
              <a:t>17.12.16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7C7FCD-0AB9-42EF-909B-53E96E32633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4025491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9656D43-FF3D-4B3B-AE24-647FBA9EDA31}" type="datetimeFigureOut">
              <a:rPr lang="zh-CN" altLang="en-US" smtClean="0"/>
              <a:t>17.12.16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F7C7FCD-0AB9-42EF-909B-53E96E32633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096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ransition>
    <p:push dir="u"/>
  </p:transition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91EA8-0340-4ABE-B7FB-B3053D62DD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数学分享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92A8D9-0FF0-4672-ACE2-A6897E35AA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李培权</a:t>
            </a:r>
          </a:p>
        </p:txBody>
      </p:sp>
    </p:spTree>
    <p:extLst>
      <p:ext uri="{BB962C8B-B14F-4D97-AF65-F5344CB8AC3E}">
        <p14:creationId xmlns:p14="http://schemas.microsoft.com/office/powerpoint/2010/main" val="2794633552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1793EDF-02D6-43AB-88DE-9ADAB1393D2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例题：解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zh-CN" altLang="en-US" i="0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1793EDF-02D6-43AB-88DE-9ADAB1393D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40" t="-13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0D17D332-6428-4345-A95F-A1F6AC1FB71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当</a:t>
                </a:r>
                <a:r>
                  <a:rPr lang="en-US" altLang="zh-CN" dirty="0"/>
                  <a:t>a=0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,x</a:t>
                </a:r>
                <a:r>
                  <a:rPr lang="zh-CN" altLang="en-US" dirty="0"/>
                  <a:t>＜</a:t>
                </a:r>
                <a:r>
                  <a:rPr lang="en-US" altLang="zh-CN" dirty="0"/>
                  <a:t>-1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当</a:t>
                </a:r>
                <a:r>
                  <a:rPr lang="en-US" altLang="zh-CN" dirty="0"/>
                  <a:t>x+1&gt;0,x&gt;-1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,ax-1&gt;0,ax&gt;1,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 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＞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x&gt;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故</a:t>
                </a:r>
                <a:r>
                  <a:rPr lang="en-US" altLang="zh-CN" dirty="0"/>
                  <a:t>x&gt;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 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-1</a:t>
                </a:r>
                <a:r>
                  <a:rPr lang="zh-CN" altLang="en-US" dirty="0"/>
                  <a:t>＜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＜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＜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＜</a:t>
                </a:r>
                <a:r>
                  <a:rPr lang="en-US" altLang="zh-CN" dirty="0"/>
                  <a:t>-1</a:t>
                </a:r>
                <a:r>
                  <a:rPr lang="zh-CN" altLang="en-US" dirty="0"/>
                  <a:t>无解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 （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a= -1</a:t>
                </a:r>
                <a:r>
                  <a:rPr lang="zh-CN" altLang="en-US" dirty="0"/>
                  <a:t>时无解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 （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＜</a:t>
                </a:r>
                <a:r>
                  <a:rPr lang="en-US" altLang="zh-CN" dirty="0"/>
                  <a:t>-1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＜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＞</a:t>
                </a:r>
                <a:r>
                  <a:rPr lang="en-US" altLang="zh-CN" dirty="0"/>
                  <a:t>-1,</a:t>
                </a:r>
                <a:r>
                  <a:rPr lang="zh-CN" altLang="en-US" dirty="0"/>
                  <a:t>故：</a:t>
                </a:r>
                <a:r>
                  <a:rPr lang="en-US" altLang="zh-CN" dirty="0"/>
                  <a:t>-1</a:t>
                </a:r>
                <a:r>
                  <a:rPr lang="zh-CN" altLang="en-US" dirty="0"/>
                  <a:t>＜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＜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当</a:t>
                </a:r>
                <a:r>
                  <a:rPr lang="en-US" altLang="zh-CN" dirty="0"/>
                  <a:t>x+1</a:t>
                </a:r>
                <a:r>
                  <a:rPr lang="zh-CN" altLang="en-US" dirty="0"/>
                  <a:t>＜</a:t>
                </a:r>
                <a:r>
                  <a:rPr lang="en-US" altLang="zh-CN" dirty="0"/>
                  <a:t>0,x</a:t>
                </a:r>
                <a:r>
                  <a:rPr lang="zh-CN" altLang="en-US" dirty="0"/>
                  <a:t>＜</a:t>
                </a:r>
                <a:r>
                  <a:rPr lang="en-US" altLang="zh-CN" dirty="0"/>
                  <a:t>-1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,ax-1</a:t>
                </a:r>
                <a:r>
                  <a:rPr lang="zh-CN" altLang="en-US" dirty="0"/>
                  <a:t>＜</a:t>
                </a:r>
                <a:r>
                  <a:rPr lang="en-US" altLang="zh-CN" dirty="0"/>
                  <a:t>0,ax</a:t>
                </a:r>
                <a:r>
                  <a:rPr lang="zh-CN" altLang="en-US" dirty="0"/>
                  <a:t>＜</a:t>
                </a:r>
                <a:r>
                  <a:rPr lang="en-US" altLang="zh-CN" dirty="0"/>
                  <a:t>1,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 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＞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＜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故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＜</a:t>
                </a:r>
                <a:r>
                  <a:rPr lang="en-US" altLang="zh-CN" dirty="0"/>
                  <a:t>-1</a:t>
                </a:r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0D17D332-6428-4345-A95F-A1F6AC1FB7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822" t="-2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0E45AE9C-D722-46B5-97A4-D332630D142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  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-1</a:t>
                </a:r>
                <a:r>
                  <a:rPr lang="zh-CN" altLang="en-US" dirty="0"/>
                  <a:t>＜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＜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＞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＜</a:t>
                </a:r>
                <a:r>
                  <a:rPr lang="en-US" altLang="zh-CN" dirty="0"/>
                  <a:t>-1,</a:t>
                </a:r>
                <a:r>
                  <a:rPr lang="zh-CN" altLang="en-US" dirty="0"/>
                  <a:t>故：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＜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＜</a:t>
                </a:r>
                <a:r>
                  <a:rPr lang="en-US" altLang="zh-CN" dirty="0"/>
                  <a:t>-1</a:t>
                </a:r>
                <a:endParaRPr lang="zh-CN" altLang="en-US" dirty="0"/>
              </a:p>
              <a:p>
                <a:pPr marL="0" indent="0">
                  <a:buNone/>
                </a:pPr>
                <a:r>
                  <a:rPr lang="zh-CN" altLang="en-US" dirty="0"/>
                  <a:t>  （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a= -1</a:t>
                </a:r>
                <a:r>
                  <a:rPr lang="zh-CN" altLang="en-US" dirty="0"/>
                  <a:t>时无解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 （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＜</a:t>
                </a:r>
                <a:r>
                  <a:rPr lang="en-US" altLang="zh-CN" dirty="0"/>
                  <a:t>-1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＞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＞</a:t>
                </a:r>
                <a:r>
                  <a:rPr lang="en-US" altLang="zh-CN" dirty="0"/>
                  <a:t>-1,</a:t>
                </a:r>
                <a:r>
                  <a:rPr lang="zh-CN" altLang="en-US" dirty="0"/>
                  <a:t>无解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综上：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 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＞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,x&gt;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zh-CN" altLang="en-US" dirty="0"/>
                  <a:t>或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＜</a:t>
                </a:r>
                <a:r>
                  <a:rPr lang="en-US" altLang="zh-CN" dirty="0"/>
                  <a:t>-1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 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a=0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,x</a:t>
                </a:r>
                <a:r>
                  <a:rPr lang="zh-CN" altLang="en-US" dirty="0"/>
                  <a:t>＜</a:t>
                </a:r>
                <a:r>
                  <a:rPr lang="en-US" altLang="zh-CN" dirty="0"/>
                  <a:t>-1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 （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-1</a:t>
                </a:r>
                <a:r>
                  <a:rPr lang="zh-CN" altLang="en-US" dirty="0"/>
                  <a:t>＜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＜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＜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＜</a:t>
                </a:r>
                <a:r>
                  <a:rPr lang="en-US" altLang="zh-CN" dirty="0"/>
                  <a:t>-1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 （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a= -1</a:t>
                </a:r>
                <a:r>
                  <a:rPr lang="zh-CN" altLang="en-US" dirty="0"/>
                  <a:t>时无解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 （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＜</a:t>
                </a:r>
                <a:r>
                  <a:rPr lang="en-US" altLang="zh-CN" dirty="0"/>
                  <a:t>-1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,-1</a:t>
                </a:r>
                <a:r>
                  <a:rPr lang="zh-CN" altLang="en-US" dirty="0"/>
                  <a:t>＜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＜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0E45AE9C-D722-46B5-97A4-D332630D14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822" t="-1190" r="-5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80285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0539E-5BB8-44E9-A378-997409BF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傅里叶级数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A6D14B-98F5-409F-85F6-A9333AC78E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altLang="zh-CN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altLang="zh-CN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pt-BR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pt-BR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pt-BR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altLang="zh-CN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pt-BR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altLang="zh-CN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pt-BR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pt-BR" altLang="zh-CN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func>
                            <m:r>
                              <a:rPr lang="pt-BR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t-BR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pt-BR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pt-BR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altLang="zh-CN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pt-BR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pt-BR" altLang="zh-CN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法国数学家傅里叶发现，任何周期函数都可以用正弦函数和余弦函数构成的无穷级数来表示（选择正弦函数与余弦函数作为基函数是因为它们是正交的），后世称傅里叶级数为一种特殊的三角级数，根据欧拉公式，三角函数又能化成指数形式，也称傅立叶级数为一种指数级数。</a:t>
                </a:r>
                <a:endParaRPr lang="en-US" altLang="zh-CN" dirty="0"/>
              </a:p>
              <a:p>
                <a:r>
                  <a:rPr lang="zh-CN" altLang="en-US" dirty="0"/>
                  <a:t>收敛性：傅里叶级数的收敛性：满足狄利赫里条件的周期函数表示成的傅里叶级数都收敛。狄利赫里条件如下：在任何有限区间上，</a:t>
                </a:r>
                <a:r>
                  <a:rPr lang="en-US" altLang="zh-CN" dirty="0"/>
                  <a:t>x(t)</a:t>
                </a:r>
                <a:r>
                  <a:rPr lang="zh-CN" altLang="en-US" dirty="0"/>
                  <a:t>只能有有限个第一类间断点。在任何周期内，</a:t>
                </a:r>
                <a:r>
                  <a:rPr lang="en-US" altLang="zh-CN" dirty="0"/>
                  <a:t>x(t)</a:t>
                </a:r>
                <a:r>
                  <a:rPr lang="zh-CN" altLang="en-US" dirty="0"/>
                  <a:t>须绝对可积；在任一有限区间中，</a:t>
                </a:r>
                <a:r>
                  <a:rPr lang="en-US" altLang="zh-CN" dirty="0"/>
                  <a:t>x(t)</a:t>
                </a:r>
                <a:r>
                  <a:rPr lang="zh-CN" altLang="en-US" dirty="0"/>
                  <a:t>只能取有限个最大值或最小值；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A6D14B-98F5-409F-85F6-A9333AC78E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r="-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4D32DEE5-A174-4DC4-A07A-B9595CBC5188}"/>
              </a:ext>
            </a:extLst>
          </p:cNvPr>
          <p:cNvSpPr txBox="1"/>
          <p:nvPr/>
        </p:nvSpPr>
        <p:spPr>
          <a:xfrm>
            <a:off x="9949543" y="6488668"/>
            <a:ext cx="224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资料来源：百度百科</a:t>
            </a:r>
          </a:p>
        </p:txBody>
      </p:sp>
    </p:spTree>
    <p:extLst>
      <p:ext uri="{BB962C8B-B14F-4D97-AF65-F5344CB8AC3E}">
        <p14:creationId xmlns:p14="http://schemas.microsoft.com/office/powerpoint/2010/main" val="386313470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" grpId="1" uiExpand="1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0ED1F-628B-4542-A6DD-D79BC74A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777325-3827-42E8-A6D1-0C75B1B3E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https://www.bilibili.com/video/av10308208/?from=search&amp;seid=2499664596084392056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617517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149F9-8AD2-4E51-B19B-DCAA6B04F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所以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909DEB-825C-4EBC-B6FA-0CB5DCB68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在热爱的领域努力地玩。</a:t>
            </a:r>
            <a:endParaRPr lang="en-US" altLang="zh-CN" dirty="0"/>
          </a:p>
          <a:p>
            <a:r>
              <a:rPr lang="zh-CN" altLang="en-US" dirty="0"/>
              <a:t>兴趣与其说是一种天赋，不如说是一种自我技能。</a:t>
            </a:r>
            <a:endParaRPr lang="en-US" altLang="zh-CN" dirty="0"/>
          </a:p>
          <a:p>
            <a:r>
              <a:rPr lang="zh-CN" altLang="en-US" dirty="0"/>
              <a:t>感官兴趣</a:t>
            </a:r>
            <a:endParaRPr lang="en-US" altLang="zh-CN" dirty="0"/>
          </a:p>
          <a:p>
            <a:pPr lvl="1"/>
            <a:r>
              <a:rPr lang="zh-CN" altLang="en-US" dirty="0"/>
              <a:t>考试没考好，平时比我傻的张三分数比我高。受刺激</a:t>
            </a:r>
            <a:r>
              <a:rPr lang="en-US" altLang="zh-CN" dirty="0"/>
              <a:t>——</a:t>
            </a:r>
            <a:r>
              <a:rPr lang="zh-CN" altLang="en-US" dirty="0"/>
              <a:t>我上我也行。</a:t>
            </a:r>
            <a:endParaRPr lang="en-US" altLang="zh-CN" dirty="0"/>
          </a:p>
          <a:p>
            <a:pPr lvl="1"/>
            <a:r>
              <a:rPr lang="zh-CN" altLang="en-US" dirty="0"/>
              <a:t>能秒杀数学题的人很聪明</a:t>
            </a:r>
            <a:r>
              <a:rPr lang="en-US" altLang="zh-CN" dirty="0"/>
              <a:t>——</a:t>
            </a:r>
            <a:r>
              <a:rPr lang="zh-CN" altLang="en-US" dirty="0"/>
              <a:t>我也要变聪明。</a:t>
            </a:r>
            <a:endParaRPr lang="en-US" altLang="zh-CN" dirty="0"/>
          </a:p>
          <a:p>
            <a:r>
              <a:rPr lang="zh-CN" altLang="en-US" dirty="0"/>
              <a:t>自觉兴趣</a:t>
            </a:r>
            <a:endParaRPr lang="en-US" altLang="zh-CN" dirty="0"/>
          </a:p>
          <a:p>
            <a:pPr lvl="1"/>
            <a:r>
              <a:rPr lang="zh-CN" altLang="en-US" dirty="0"/>
              <a:t>因为我上我一定行，所以开始认真听课、练习、思考、提问。</a:t>
            </a:r>
            <a:endParaRPr lang="en-US" altLang="zh-CN" dirty="0"/>
          </a:p>
          <a:p>
            <a:pPr lvl="1"/>
            <a:r>
              <a:rPr lang="zh-CN" altLang="en-US" dirty="0"/>
              <a:t>考试分数提高（成就感）。</a:t>
            </a:r>
            <a:endParaRPr lang="en-US" altLang="zh-CN" dirty="0"/>
          </a:p>
          <a:p>
            <a:pPr lvl="1"/>
            <a:r>
              <a:rPr lang="zh-CN" altLang="en-US" dirty="0"/>
              <a:t>我上真的行，循环。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F14615-6CB0-4FD4-8B1F-98D002A7E67D}"/>
              </a:ext>
            </a:extLst>
          </p:cNvPr>
          <p:cNvSpPr txBox="1"/>
          <p:nvPr/>
        </p:nvSpPr>
        <p:spPr>
          <a:xfrm>
            <a:off x="8449519" y="6488668"/>
            <a:ext cx="374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资料来源：</a:t>
            </a:r>
            <a:r>
              <a:rPr lang="en-US" altLang="zh-CN" dirty="0"/>
              <a:t>《</a:t>
            </a:r>
            <a:r>
              <a:rPr lang="zh-CN" altLang="en-US" dirty="0"/>
              <a:t>你的生命有什么可能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299120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DD703-C53E-4F8C-B5F0-249EDDBBE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附加节</a:t>
            </a:r>
            <a:br>
              <a:rPr lang="en-US" altLang="zh-CN" dirty="0"/>
            </a:br>
            <a:r>
              <a:rPr lang="zh-CN" altLang="en-US" dirty="0"/>
              <a:t>推荐书目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5CECEF-FFA9-4501-A9A7-A0398A520B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理科不止有工具书，还有</a:t>
            </a:r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364981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696E0-CCBC-445A-9F1E-3FF8F50B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课外书比课本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38E0FCF-5C82-4BB5-809C-706861F00C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不足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A24F3A3A-64BC-4AD7-8EC2-DCE38C6B91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较弱的系统性</a:t>
            </a:r>
            <a:endParaRPr lang="en-US" altLang="zh-CN" dirty="0"/>
          </a:p>
          <a:p>
            <a:r>
              <a:rPr lang="zh-CN" altLang="en-US" dirty="0"/>
              <a:t>较不严谨的形式</a:t>
            </a:r>
            <a:endParaRPr lang="en-US" altLang="zh-CN" dirty="0"/>
          </a:p>
          <a:p>
            <a:r>
              <a:rPr lang="zh-CN" altLang="en-US" dirty="0"/>
              <a:t>与你要经历的下一场考试无关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2825E3EC-B730-46A5-96CF-4C4F60618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优势</a:t>
            </a: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527F0839-4750-4256-BF54-47AA5FF5E19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/>
              <a:t>更有趣，不枯燥</a:t>
            </a:r>
            <a:endParaRPr lang="en-US" altLang="zh-CN" dirty="0"/>
          </a:p>
          <a:p>
            <a:r>
              <a:rPr lang="zh-CN" altLang="en-US" dirty="0"/>
              <a:t>有清晰的主线，目标明确</a:t>
            </a:r>
            <a:endParaRPr lang="en-US" altLang="zh-CN" dirty="0"/>
          </a:p>
          <a:p>
            <a:r>
              <a:rPr lang="zh-CN" altLang="en-US" dirty="0"/>
              <a:t>更注重引起个人思考</a:t>
            </a:r>
          </a:p>
        </p:txBody>
      </p:sp>
    </p:spTree>
    <p:extLst>
      <p:ext uri="{BB962C8B-B14F-4D97-AF65-F5344CB8AC3E}">
        <p14:creationId xmlns:p14="http://schemas.microsoft.com/office/powerpoint/2010/main" val="73441888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5F19C-9079-4750-B879-7DE4CA42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例如</a:t>
            </a:r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6D8B431C-CBFF-4CCC-826C-26FD347C859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394" y="0"/>
            <a:ext cx="4886936" cy="6858000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7B79EE-FA67-428B-94E1-CB66B3B69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《</a:t>
            </a:r>
            <a:r>
              <a:rPr lang="zh-CN" altLang="en-US" dirty="0"/>
              <a:t>学数学，就这么简单！</a:t>
            </a:r>
            <a:r>
              <a:rPr lang="en-US" altLang="zh-CN" dirty="0"/>
              <a:t>》</a:t>
            </a:r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《</a:t>
            </a:r>
            <a:r>
              <a:rPr lang="zh-CN" altLang="en-US" dirty="0"/>
              <a:t>打开理工科世界的“金钥匙” </a:t>
            </a:r>
            <a:r>
              <a:rPr lang="en-US" altLang="zh-CN" dirty="0"/>
              <a:t>》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各种教科书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A347189-7E15-4462-824A-D5E9637B1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394" y="0"/>
            <a:ext cx="4886936" cy="6858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3F56422-3502-4805-B41F-5BC3B1C195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823" y="0"/>
            <a:ext cx="4964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1153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25A4C-E0AB-4A29-B8FB-7E1BEE7E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1AFC5A-0D83-4F14-ADD2-6751E5FB11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不会有的副标题</a:t>
            </a:r>
          </a:p>
        </p:txBody>
      </p:sp>
    </p:spTree>
    <p:extLst>
      <p:ext uri="{BB962C8B-B14F-4D97-AF65-F5344CB8AC3E}">
        <p14:creationId xmlns:p14="http://schemas.microsoft.com/office/powerpoint/2010/main" val="4122959513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9150B-E845-4022-BBB6-6D4CFB10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此标题特意留空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EB765D-3AC3-411F-B5E9-02DA7750F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先有努力，后有收获。没努力过就不会知道真的绝望。</a:t>
            </a:r>
            <a:endParaRPr lang="en-US" altLang="zh-CN" dirty="0"/>
          </a:p>
          <a:p>
            <a:r>
              <a:rPr lang="zh-CN" altLang="en-US" dirty="0"/>
              <a:t>学问等于学加问，问后要思考，思考出问题要问。</a:t>
            </a:r>
            <a:endParaRPr lang="en-US" altLang="zh-CN" dirty="0"/>
          </a:p>
          <a:p>
            <a:r>
              <a:rPr lang="zh-CN" altLang="en-US" dirty="0"/>
              <a:t>充分利用学习资源。</a:t>
            </a:r>
            <a:endParaRPr lang="en-US" altLang="zh-CN" dirty="0"/>
          </a:p>
          <a:p>
            <a:pPr lvl="1"/>
            <a:r>
              <a:rPr lang="zh-CN" altLang="en-US" dirty="0"/>
              <a:t>同学：三人行，必有我师焉。</a:t>
            </a:r>
            <a:endParaRPr lang="en-US" altLang="zh-CN" dirty="0"/>
          </a:p>
          <a:p>
            <a:pPr lvl="1"/>
            <a:r>
              <a:rPr lang="zh-CN" altLang="en-US" dirty="0"/>
              <a:t>老师：欢迎到又可爱又充满智慧的数学科解决问题。</a:t>
            </a:r>
            <a:endParaRPr lang="en-US" altLang="zh-CN" dirty="0"/>
          </a:p>
          <a:p>
            <a:pPr lvl="1"/>
            <a:r>
              <a:rPr lang="zh-CN" altLang="en-US" dirty="0"/>
              <a:t>书籍：数学不仅限课本，课外书会向你展现数学的另一面。</a:t>
            </a:r>
            <a:endParaRPr lang="en-US" altLang="zh-CN" dirty="0"/>
          </a:p>
          <a:p>
            <a:r>
              <a:rPr lang="zh-CN" altLang="en-US" dirty="0"/>
              <a:t>数学充满不确定性，学会培养兴趣。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193138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23901-87A9-4C35-9698-A66B4E9FA6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64F027-89A9-45FC-8C1F-C0DACD4BC7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2748085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BBA14-E136-47E7-BC95-05214379B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第一节</a:t>
            </a:r>
            <a:br>
              <a:rPr lang="en-US" altLang="zh-CN" dirty="0"/>
            </a:br>
            <a:r>
              <a:rPr lang="zh-CN" altLang="en-US" dirty="0"/>
              <a:t>四个关键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1F5123-890D-4868-B401-D04A342D44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重复加理解</a:t>
            </a:r>
          </a:p>
        </p:txBody>
      </p:sp>
    </p:spTree>
    <p:extLst>
      <p:ext uri="{BB962C8B-B14F-4D97-AF65-F5344CB8AC3E}">
        <p14:creationId xmlns:p14="http://schemas.microsoft.com/office/powerpoint/2010/main" val="3738281418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3C74F-76FB-47B2-9709-C3566B0A7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四个关键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3A945F8C-9E01-4ADC-819A-9CEE2289D8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614626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5976046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C2BFD-70C1-42E4-A8C4-EB69CE92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提问的智慧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1A4E85-7E15-4AF7-BAC5-982785E66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通读课本与笔记，试着自己找答案（</a:t>
            </a:r>
            <a:r>
              <a:rPr lang="en-US" altLang="zh-CN" dirty="0"/>
              <a:t>RTFM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周全的思考，准备好你的问题。草率的发问只能得到草率的回答，或者根本得不到任何答案（重点与目标）。</a:t>
            </a:r>
            <a:endParaRPr lang="en-US" altLang="zh-CN" dirty="0"/>
          </a:p>
          <a:p>
            <a:r>
              <a:rPr lang="zh-CN" altLang="en-US" dirty="0"/>
              <a:t>先问同学，再问老师（节约资源与时间）。</a:t>
            </a:r>
            <a:endParaRPr lang="en-US" altLang="zh-CN" dirty="0"/>
          </a:p>
          <a:p>
            <a:r>
              <a:rPr lang="zh-CN" altLang="en-US" dirty="0"/>
              <a:t>反面例子：</a:t>
            </a:r>
            <a:endParaRPr lang="en-US" altLang="zh-CN" dirty="0"/>
          </a:p>
          <a:p>
            <a:pPr lvl="1"/>
            <a:r>
              <a:rPr lang="zh-CN" altLang="en-US" dirty="0"/>
              <a:t>为什么这题要用集合表示？</a:t>
            </a:r>
            <a:endParaRPr lang="en-US" altLang="zh-CN" dirty="0"/>
          </a:p>
          <a:p>
            <a:pPr lvl="1"/>
            <a:r>
              <a:rPr lang="zh-CN" altLang="en-US" dirty="0"/>
              <a:t>这题我不会，求学神帮忙。</a:t>
            </a:r>
            <a:endParaRPr lang="en-US" altLang="zh-CN" dirty="0"/>
          </a:p>
          <a:p>
            <a:pPr lvl="1"/>
            <a:r>
              <a:rPr lang="zh-CN" altLang="en-US" dirty="0"/>
              <a:t>这题怎么做？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1B01A72-E10A-4087-8035-303F514C5160}"/>
              </a:ext>
            </a:extLst>
          </p:cNvPr>
          <p:cNvSpPr txBox="1"/>
          <p:nvPr/>
        </p:nvSpPr>
        <p:spPr>
          <a:xfrm>
            <a:off x="9855200" y="648866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资料来源：</a:t>
            </a:r>
            <a:r>
              <a:rPr lang="en-US" altLang="zh-CN" dirty="0"/>
              <a:t>D.H.Grand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62805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76241-22F4-4907-B20C-B82D8B19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第二节</a:t>
            </a:r>
            <a:br>
              <a:rPr lang="en-US" altLang="zh-CN" dirty="0"/>
            </a:br>
            <a:r>
              <a:rPr lang="zh-CN" altLang="en-US" dirty="0"/>
              <a:t>应试技巧与其他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1BA722-8DEF-4840-A613-31F34A58C2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旧操作</a:t>
            </a:r>
          </a:p>
        </p:txBody>
      </p:sp>
    </p:spTree>
    <p:extLst>
      <p:ext uri="{BB962C8B-B14F-4D97-AF65-F5344CB8AC3E}">
        <p14:creationId xmlns:p14="http://schemas.microsoft.com/office/powerpoint/2010/main" val="4215392115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89465-E3FC-4A61-8EF3-4265C9FE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E2D5C8-F1E1-473B-9A7B-89C9405F9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数学满分一百五，其中一百三十五分是习惯及素质问题，不是智商问题（细节决定成败，取值范围，不等式，区间）。</a:t>
            </a:r>
            <a:endParaRPr lang="en-US" altLang="zh-CN" dirty="0"/>
          </a:p>
          <a:p>
            <a:r>
              <a:rPr lang="zh-CN" altLang="en-US" dirty="0"/>
              <a:t>成绩等于实力（一百三十五分）加运气（十五分）。重点放在前一百三十五分中。</a:t>
            </a:r>
            <a:endParaRPr lang="en-US" altLang="zh-CN" dirty="0"/>
          </a:p>
          <a:p>
            <a:r>
              <a:rPr lang="zh-CN" altLang="en-US" dirty="0"/>
              <a:t>关于错题本。</a:t>
            </a:r>
            <a:endParaRPr lang="en-US" altLang="zh-CN" dirty="0"/>
          </a:p>
          <a:p>
            <a:r>
              <a:rPr lang="zh-CN" altLang="en-US" dirty="0"/>
              <a:t>将草稿当作写大题一样，每题之间划线区分，重要步骤重点标出（质量到速度）。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BF209E-E4FA-4CD9-9FF6-91153F0F0FA8}"/>
              </a:ext>
            </a:extLst>
          </p:cNvPr>
          <p:cNvSpPr txBox="1"/>
          <p:nvPr/>
        </p:nvSpPr>
        <p:spPr>
          <a:xfrm>
            <a:off x="10383520" y="6488668"/>
            <a:ext cx="180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资料来源：知乎</a:t>
            </a:r>
          </a:p>
        </p:txBody>
      </p:sp>
    </p:spTree>
    <p:extLst>
      <p:ext uri="{BB962C8B-B14F-4D97-AF65-F5344CB8AC3E}">
        <p14:creationId xmlns:p14="http://schemas.microsoft.com/office/powerpoint/2010/main" val="2945505158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943F9-F680-4C76-9FB8-536ECD0E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第三节</a:t>
            </a:r>
            <a:br>
              <a:rPr lang="en-US" altLang="zh-CN" dirty="0"/>
            </a:br>
            <a:r>
              <a:rPr lang="zh-CN" altLang="en-US" dirty="0"/>
              <a:t>兴趣是最好的老师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107A3F-A124-43B4-A468-A4E6CBF8CE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以下为本演示文稿的重点内容</a:t>
            </a:r>
          </a:p>
        </p:txBody>
      </p:sp>
    </p:spTree>
    <p:extLst>
      <p:ext uri="{BB962C8B-B14F-4D97-AF65-F5344CB8AC3E}">
        <p14:creationId xmlns:p14="http://schemas.microsoft.com/office/powerpoint/2010/main" val="3149259018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B4EF9-DE77-4DEF-BEBE-F4859828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什么是有趣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7B034-1CDC-43B6-ADCA-3B9F91482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心理学家</a:t>
            </a:r>
            <a:r>
              <a:rPr lang="en-US" altLang="zh-CN" dirty="0"/>
              <a:t>Berlyne</a:t>
            </a:r>
            <a:r>
              <a:rPr lang="zh-CN" altLang="en-US" dirty="0"/>
              <a:t>做了一个关于“有趣”的实验，得出清晰的结论：</a:t>
            </a:r>
            <a:endParaRPr lang="en-US" altLang="zh-CN" dirty="0"/>
          </a:p>
          <a:p>
            <a:pPr lvl="1"/>
            <a:r>
              <a:rPr lang="zh-CN" altLang="en-US" dirty="0"/>
              <a:t>有趣是一种和不确定相关度很高的情绪；</a:t>
            </a:r>
            <a:endParaRPr lang="en-US" altLang="zh-CN" dirty="0"/>
          </a:p>
          <a:p>
            <a:pPr lvl="1"/>
            <a:r>
              <a:rPr lang="zh-CN" altLang="en-US" dirty="0"/>
              <a:t>愉悦是一种和确定性相关度很高的情绪。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有趣与愉悦是两种完全不同甚至截然相反的情绪</a:t>
            </a:r>
            <a:r>
              <a:rPr lang="en-US" altLang="zh-CN" dirty="0"/>
              <a:t>——</a:t>
            </a:r>
            <a:r>
              <a:rPr lang="zh-CN" altLang="en-US" dirty="0"/>
              <a:t>但一件事复杂、新奇切不确定的时候，人们就会感到有趣；当一件事情简单、稳定和确定的时候，我们就会感到愉悦。愉悦的事情，不一定有趣；有趣的事情，不一定愉悦。创业有趣而公务员愉悦，变态辣鸡翅有趣而羊肉串愉悦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1731C54-F8A0-4899-9C3E-92DBCA8B6E28}"/>
              </a:ext>
            </a:extLst>
          </p:cNvPr>
          <p:cNvSpPr txBox="1"/>
          <p:nvPr/>
        </p:nvSpPr>
        <p:spPr>
          <a:xfrm>
            <a:off x="8449519" y="6488668"/>
            <a:ext cx="374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资料来源：</a:t>
            </a:r>
            <a:r>
              <a:rPr lang="en-US" altLang="zh-CN" dirty="0"/>
              <a:t>《</a:t>
            </a:r>
            <a:r>
              <a:rPr lang="zh-CN" altLang="en-US" dirty="0"/>
              <a:t>你的生命有什么可能</a:t>
            </a:r>
            <a:r>
              <a:rPr lang="en-US" altLang="zh-CN" dirty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88708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B5095-AE7F-46EA-AFBC-61AE2770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为什么数学是有趣的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8F140838-1AAC-479D-A53E-2E77251AF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傅里叶级数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微积分</a:t>
            </a:r>
          </a:p>
        </p:txBody>
      </p:sp>
    </p:spTree>
    <p:extLst>
      <p:ext uri="{BB962C8B-B14F-4D97-AF65-F5344CB8AC3E}">
        <p14:creationId xmlns:p14="http://schemas.microsoft.com/office/powerpoint/2010/main" val="418744337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theme/theme1.xml><?xml version="1.0" encoding="utf-8"?>
<a:theme xmlns:a="http://schemas.openxmlformats.org/drawingml/2006/main" name="Crop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665</TotalTime>
  <Words>1076</Words>
  <Application>Microsoft Office PowerPoint</Application>
  <PresentationFormat>宽屏</PresentationFormat>
  <Paragraphs>106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华文楷体</vt:lpstr>
      <vt:lpstr>Cambria Math</vt:lpstr>
      <vt:lpstr>Franklin Gothic Book</vt:lpstr>
      <vt:lpstr>Wingdings</vt:lpstr>
      <vt:lpstr>Crop</vt:lpstr>
      <vt:lpstr>数学分享</vt:lpstr>
      <vt:lpstr>第一节 四个关键</vt:lpstr>
      <vt:lpstr>四个关键</vt:lpstr>
      <vt:lpstr>提问的智慧</vt:lpstr>
      <vt:lpstr>第二节 应试技巧与其他</vt:lpstr>
      <vt:lpstr>具体操作</vt:lpstr>
      <vt:lpstr>第三节 兴趣是最好的老师</vt:lpstr>
      <vt:lpstr>什么是有趣</vt:lpstr>
      <vt:lpstr>为什么数学是有趣的</vt:lpstr>
      <vt:lpstr>例题：解(ax-1)(x+1)&gt;0</vt:lpstr>
      <vt:lpstr>傅里叶级数</vt:lpstr>
      <vt:lpstr>PowerPoint 演示文稿</vt:lpstr>
      <vt:lpstr>所以……</vt:lpstr>
      <vt:lpstr>附加节 推荐书目</vt:lpstr>
      <vt:lpstr>课外书比课本……</vt:lpstr>
      <vt:lpstr>例如</vt:lpstr>
      <vt:lpstr>总结</vt:lpstr>
      <vt:lpstr>此标题特意留空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PeiQuan Li</dc:creator>
  <cp:lastModifiedBy>PeiQuan Li</cp:lastModifiedBy>
  <cp:revision>59</cp:revision>
  <dcterms:created xsi:type="dcterms:W3CDTF">2017-11-10T10:45:06Z</dcterms:created>
  <dcterms:modified xsi:type="dcterms:W3CDTF">2017-12-16T07:09:07Z</dcterms:modified>
</cp:coreProperties>
</file>