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272" r:id="rId4"/>
    <p:sldId id="273" r:id="rId5"/>
    <p:sldId id="276" r:id="rId6"/>
    <p:sldId id="284" r:id="rId7"/>
    <p:sldId id="277" r:id="rId8"/>
    <p:sldId id="278" r:id="rId9"/>
    <p:sldId id="287" r:id="rId10"/>
    <p:sldId id="281" r:id="rId11"/>
    <p:sldId id="285" r:id="rId12"/>
    <p:sldId id="280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99BCF339-1152-4926-975F-31CE8D055BAC}">
          <p14:sldIdLst>
            <p14:sldId id="256"/>
          </p14:sldIdLst>
        </p14:section>
        <p14:section name="科学在发展" id="{97645766-CDA9-4A90-81C6-42081C0657EB}">
          <p14:sldIdLst>
            <p14:sldId id="283"/>
            <p14:sldId id="272"/>
            <p14:sldId id="273"/>
            <p14:sldId id="276"/>
          </p14:sldIdLst>
        </p14:section>
        <p14:section name="科学带来了什么" id="{DD639C94-B418-40CA-A038-87E21A477D60}">
          <p14:sldIdLst>
            <p14:sldId id="284"/>
            <p14:sldId id="277"/>
            <p14:sldId id="278"/>
            <p14:sldId id="287"/>
            <p14:sldId id="281"/>
          </p14:sldIdLst>
        </p14:section>
        <p14:section name="总结" id="{912AD351-3F47-4465-9A08-03F8FBA53398}">
          <p14:sldIdLst>
            <p14:sldId id="285"/>
            <p14:sldId id="280"/>
          </p14:sldIdLst>
        </p14:section>
        <p14:section name="结尾" id="{EFEB2C8D-8A87-4FAE-8956-B613855CBDBB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7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3CDC-ADB5-48D4-8E77-CECF7EFF327C}" type="datetimeFigureOut">
              <a:rPr lang="zh-CN" altLang="en-US" smtClean="0"/>
              <a:t>17.12.30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7011-8E81-4616-AB97-ACCB0A59C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一、看待问题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我们总是习惯于接受我们喜爱的事物，下意识地排斥自己不理解的事物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反思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二、怎样面对未来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结合本</a:t>
            </a:r>
            <a:r>
              <a:rPr lang="en-US" altLang="zh-CN" dirty="0"/>
              <a:t>PPT</a:t>
            </a:r>
            <a:r>
              <a:rPr lang="zh-CN" altLang="en-US" dirty="0"/>
              <a:t>上文例子，未来已变得“无法预测”。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结合</a:t>
            </a:r>
            <a:r>
              <a:rPr lang="en-US" altLang="zh-CN" dirty="0"/>
              <a:t>《</a:t>
            </a:r>
            <a:r>
              <a:rPr lang="zh-CN" altLang="en-US" dirty="0"/>
              <a:t>你的生命有什么可能</a:t>
            </a:r>
            <a:r>
              <a:rPr lang="en-US" altLang="zh-CN" dirty="0"/>
              <a:t>》</a:t>
            </a:r>
            <a:r>
              <a:rPr lang="zh-CN" altLang="en-US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97011-8E81-4616-AB97-ACCB0A59CE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4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9790373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1425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677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217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597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6616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17041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16385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06327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356182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05102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036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&#24341;&#29992;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8B5BF-028D-49A4-8EB7-F5F6967C4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未来简史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FFA210-7391-4F1A-AAD7-78F441E60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李培权</a:t>
            </a:r>
          </a:p>
        </p:txBody>
      </p:sp>
    </p:spTree>
    <p:extLst>
      <p:ext uri="{BB962C8B-B14F-4D97-AF65-F5344CB8AC3E}">
        <p14:creationId xmlns:p14="http://schemas.microsoft.com/office/powerpoint/2010/main" val="3154261361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5AFD3-4121-4FD0-8794-947A5131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从黑镜到阿尔法零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1C7FE-47B6-488A-A92C-60CC9FD3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《Black Mirror》</a:t>
            </a:r>
          </a:p>
          <a:p>
            <a:r>
              <a:rPr lang="en-US" altLang="zh-CN" dirty="0"/>
              <a:t>Alpha Zero</a:t>
            </a:r>
          </a:p>
          <a:p>
            <a:r>
              <a:rPr lang="en-US" altLang="zh-CN" dirty="0"/>
              <a:t>DeepMind</a:t>
            </a:r>
          </a:p>
          <a:p>
            <a:pPr lvl="1"/>
            <a:r>
              <a:rPr lang="zh-CN" altLang="en-US" dirty="0"/>
              <a:t>按照采访时谷歌团队技术复杂人的说法：</a:t>
            </a:r>
            <a:r>
              <a:rPr lang="en-US" altLang="zh-CN" dirty="0"/>
              <a:t>"</a:t>
            </a:r>
            <a:r>
              <a:rPr lang="zh-CN" altLang="en-US" dirty="0"/>
              <a:t>仅仅用了两个小时，它（人工智能）就能分析完所有的数据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而</a:t>
            </a:r>
            <a:r>
              <a:rPr lang="en-US" altLang="zh-CN" dirty="0"/>
              <a:t>NASA</a:t>
            </a:r>
            <a:r>
              <a:rPr lang="zh-CN" altLang="en-US" dirty="0"/>
              <a:t>的科学家们在用新数据对它进行考核之后说：</a:t>
            </a:r>
            <a:r>
              <a:rPr lang="en-US" altLang="zh-CN" dirty="0"/>
              <a:t>"</a:t>
            </a:r>
            <a:r>
              <a:rPr lang="zh-CN" altLang="en-US" dirty="0"/>
              <a:t>它的考试成绩达到了</a:t>
            </a:r>
            <a:r>
              <a:rPr lang="en-US" altLang="zh-CN" dirty="0"/>
              <a:t>96</a:t>
            </a:r>
            <a:r>
              <a:rPr lang="zh-CN" altLang="en-US" dirty="0"/>
              <a:t>分！（</a:t>
            </a:r>
            <a:r>
              <a:rPr lang="en-US" altLang="zh-CN" dirty="0"/>
              <a:t>96%</a:t>
            </a:r>
            <a:r>
              <a:rPr lang="zh-CN" altLang="en-US" dirty="0"/>
              <a:t>的正确率）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这远不是顶级科学家可以在两个小时内达到的成绩，即便给一个普通人</a:t>
            </a:r>
            <a:r>
              <a:rPr lang="en-US" altLang="zh-CN" dirty="0"/>
              <a:t>10000</a:t>
            </a:r>
            <a:r>
              <a:rPr lang="zh-CN" altLang="en-US" dirty="0"/>
              <a:t>小时定律的学习过程，他也几乎不可能达到这个高度。</a:t>
            </a:r>
          </a:p>
        </p:txBody>
      </p:sp>
    </p:spTree>
    <p:extLst>
      <p:ext uri="{BB962C8B-B14F-4D97-AF65-F5344CB8AC3E}">
        <p14:creationId xmlns:p14="http://schemas.microsoft.com/office/powerpoint/2010/main" val="332547654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088D7-2781-4831-8435-22C9C500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0D244-22A9-4E70-A5D1-A94EA223C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4511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096E3-1B44-47D3-8196-35AB033E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总结（本页</a:t>
            </a:r>
            <a:r>
              <a:rPr lang="en-US" altLang="zh-CN" dirty="0"/>
              <a:t>PPT</a:t>
            </a:r>
            <a:r>
              <a:rPr lang="zh-CN" altLang="en-US" dirty="0"/>
              <a:t>备注）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59ECC-A6E0-4AA7-B426-AD00A050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看待问题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怎样面对未来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3742512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FAF1D-1ADD-4CE8-B795-44D02B1DC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70E707-858E-4709-871C-D1F438DE3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7983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8C9D0-B129-4FCE-BF1F-ED51AB6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科学在发展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78A06-CB60-47D2-A192-049A45459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6959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980D8-869A-431F-8D9B-7AFA6927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69C0F-DBFB-4799-ABC1-5E8B8B0F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优雅的</a:t>
            </a:r>
            <a:endParaRPr lang="en-US" altLang="zh-CN" dirty="0"/>
          </a:p>
          <a:p>
            <a:r>
              <a:rPr lang="zh-CN" altLang="en-US" dirty="0"/>
              <a:t>包含很少任意的或可调整的元素</a:t>
            </a:r>
            <a:endParaRPr lang="en-US" altLang="zh-CN" dirty="0"/>
          </a:p>
          <a:p>
            <a:r>
              <a:rPr lang="zh-CN" altLang="en-US" dirty="0"/>
              <a:t>与之前的观测不冲突</a:t>
            </a:r>
            <a:endParaRPr lang="en-US" altLang="zh-CN" dirty="0"/>
          </a:p>
          <a:p>
            <a:r>
              <a:rPr lang="zh-CN" altLang="en-US" dirty="0"/>
              <a:t>预测未来（由此证伪）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科学的一个美妙之处在于，科学家面对未知，可以尝试各种理论和猜测，但到头来也可以承认自己就是没有找到答案。</a:t>
            </a:r>
          </a:p>
        </p:txBody>
      </p:sp>
    </p:spTree>
    <p:extLst>
      <p:ext uri="{BB962C8B-B14F-4D97-AF65-F5344CB8AC3E}">
        <p14:creationId xmlns:p14="http://schemas.microsoft.com/office/powerpoint/2010/main" val="25690683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35A59-EFDA-4559-843B-47A787AB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进化的理论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6A658ED-775B-494C-A434-2C2E8FBDB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64835"/>
              </p:ext>
            </p:extLst>
          </p:nvPr>
        </p:nvGraphicFramePr>
        <p:xfrm>
          <a:off x="1371600" y="2286000"/>
          <a:ext cx="9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13191902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52678280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95611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贡献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42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BC250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阿基米德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浮力原理、杠杆原理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075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AC1687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牛顿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万有引力、三大运动定律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02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法拉第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电磁感应定律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184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麦克斯韦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电磁场论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9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AC1895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洛伦兹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洛伦兹力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22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爱因斯坦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相对论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50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AC1927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海森堡，狄拉克，薛定谔等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量子力学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157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04757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409DE-7D21-4939-8F54-B03884BF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进化的学习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C752494-9FFC-43DD-965D-F4647BED9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02812"/>
              </p:ext>
            </p:extLst>
          </p:nvPr>
        </p:nvGraphicFramePr>
        <p:xfrm>
          <a:off x="1371600" y="2286000"/>
          <a:ext cx="9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147">
                  <a:extLst>
                    <a:ext uri="{9D8B030D-6E8A-4147-A177-3AD203B41FA5}">
                      <a16:colId xmlns:a16="http://schemas.microsoft.com/office/drawing/2014/main" val="1428443600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2314287454"/>
                    </a:ext>
                  </a:extLst>
                </a:gridCol>
                <a:gridCol w="2931864">
                  <a:extLst>
                    <a:ext uri="{9D8B030D-6E8A-4147-A177-3AD203B41FA5}">
                      <a16:colId xmlns:a16="http://schemas.microsoft.com/office/drawing/2014/main" val="9853498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41081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贡献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接触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938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阿基米德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BC250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浮力原理、杠杆原理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初中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60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牛顿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AC1687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万有引力、三大运动定律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初中高中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787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法拉第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电磁感应定律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高中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2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麦克斯韦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电磁场论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高中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596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洛伦兹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AC1895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洛伦兹力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高中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02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爱因斯坦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相对论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60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海森堡，狄拉克，薛定谔等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AC1927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量子力学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626607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F733D6B-F955-44C9-AEA3-A0466F1CB953}"/>
              </a:ext>
            </a:extLst>
          </p:cNvPr>
          <p:cNvCxnSpPr>
            <a:cxnSpLocks/>
          </p:cNvCxnSpPr>
          <p:nvPr/>
        </p:nvCxnSpPr>
        <p:spPr>
          <a:xfrm>
            <a:off x="1371600" y="4076700"/>
            <a:ext cx="9601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9CF77D-DD8F-4C9C-A605-6C8D5AD3D899}"/>
              </a:ext>
            </a:extLst>
          </p:cNvPr>
          <p:cNvSpPr txBox="1"/>
          <p:nvPr/>
        </p:nvSpPr>
        <p:spPr>
          <a:xfrm>
            <a:off x="1371600" y="2961836"/>
            <a:ext cx="162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阿基米德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BF2DB9-736B-45F5-8994-1680C2CCF19B}"/>
              </a:ext>
            </a:extLst>
          </p:cNvPr>
          <p:cNvSpPr txBox="1"/>
          <p:nvPr/>
        </p:nvSpPr>
        <p:spPr>
          <a:xfrm>
            <a:off x="8370610" y="2862590"/>
            <a:ext cx="1012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牛顿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F81BF8-8826-4D3D-AFD3-05C94F91CA56}"/>
              </a:ext>
            </a:extLst>
          </p:cNvPr>
          <p:cNvSpPr txBox="1"/>
          <p:nvPr/>
        </p:nvSpPr>
        <p:spPr>
          <a:xfrm>
            <a:off x="8720929" y="2501734"/>
            <a:ext cx="173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法拉第</a:t>
            </a:r>
          </a:p>
        </p:txBody>
      </p:sp>
      <p:pic>
        <p:nvPicPr>
          <p:cNvPr id="13" name="图形 12" descr="线箭头: 逆时针弯曲">
            <a:extLst>
              <a:ext uri="{FF2B5EF4-FFF2-40B4-BE49-F238E27FC236}">
                <a16:creationId xmlns:a16="http://schemas.microsoft.com/office/drawing/2014/main" id="{55C32F95-7D7B-47F0-80C9-D7802047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241473" y="3376061"/>
            <a:ext cx="700639" cy="700639"/>
          </a:xfrm>
          <a:prstGeom prst="rect">
            <a:avLst/>
          </a:prstGeom>
        </p:spPr>
      </p:pic>
      <p:pic>
        <p:nvPicPr>
          <p:cNvPr id="14" name="图形 13" descr="线箭头: 逆时针弯曲">
            <a:extLst>
              <a:ext uri="{FF2B5EF4-FFF2-40B4-BE49-F238E27FC236}">
                <a16:creationId xmlns:a16="http://schemas.microsoft.com/office/drawing/2014/main" id="{6FFDD5C2-BF33-4FDB-846E-89898B1B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370610" y="3382209"/>
            <a:ext cx="700639" cy="700639"/>
          </a:xfrm>
          <a:prstGeom prst="rect">
            <a:avLst/>
          </a:prstGeom>
        </p:spPr>
      </p:pic>
      <p:pic>
        <p:nvPicPr>
          <p:cNvPr id="15" name="图形 14" descr="线箭头: 逆时针弯曲">
            <a:extLst>
              <a:ext uri="{FF2B5EF4-FFF2-40B4-BE49-F238E27FC236}">
                <a16:creationId xmlns:a16="http://schemas.microsoft.com/office/drawing/2014/main" id="{2C7BC7B1-72D5-4269-A558-52A41E28F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9064066" y="2961836"/>
            <a:ext cx="700639" cy="113154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2975618-2CCE-4937-8598-966AEC4BB37E}"/>
              </a:ext>
            </a:extLst>
          </p:cNvPr>
          <p:cNvSpPr txBox="1"/>
          <p:nvPr/>
        </p:nvSpPr>
        <p:spPr>
          <a:xfrm>
            <a:off x="9936411" y="2174353"/>
            <a:ext cx="173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海森堡等</a:t>
            </a:r>
            <a:endParaRPr lang="en-US" altLang="zh-CN" sz="2800" dirty="0"/>
          </a:p>
        </p:txBody>
      </p:sp>
      <p:pic>
        <p:nvPicPr>
          <p:cNvPr id="17" name="图形 16" descr="线箭头: 逆时针弯曲">
            <a:extLst>
              <a:ext uri="{FF2B5EF4-FFF2-40B4-BE49-F238E27FC236}">
                <a16:creationId xmlns:a16="http://schemas.microsoft.com/office/drawing/2014/main" id="{1E3C17D3-E228-4737-B592-5B561FDC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622480" y="2664956"/>
            <a:ext cx="700639" cy="1422209"/>
          </a:xfrm>
          <a:prstGeom prst="rect">
            <a:avLst/>
          </a:prstGeom>
        </p:spPr>
      </p:pic>
      <p:pic>
        <p:nvPicPr>
          <p:cNvPr id="18" name="图形 17" descr="线箭头: 逆时针弯曲">
            <a:extLst>
              <a:ext uri="{FF2B5EF4-FFF2-40B4-BE49-F238E27FC236}">
                <a16:creationId xmlns:a16="http://schemas.microsoft.com/office/drawing/2014/main" id="{CCC82AD0-FE16-464D-B79C-1253B8FF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9716158" y="2955617"/>
            <a:ext cx="700639" cy="113154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890B851-3A7C-4191-A8AB-4064D6D017EF}"/>
              </a:ext>
            </a:extLst>
          </p:cNvPr>
          <p:cNvSpPr txBox="1"/>
          <p:nvPr/>
        </p:nvSpPr>
        <p:spPr>
          <a:xfrm>
            <a:off x="9716158" y="2566377"/>
            <a:ext cx="173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爱因斯坦</a:t>
            </a:r>
          </a:p>
        </p:txBody>
      </p:sp>
      <p:pic>
        <p:nvPicPr>
          <p:cNvPr id="20" name="图形 19" descr="线箭头: 逆时针弯曲">
            <a:extLst>
              <a:ext uri="{FF2B5EF4-FFF2-40B4-BE49-F238E27FC236}">
                <a16:creationId xmlns:a16="http://schemas.microsoft.com/office/drawing/2014/main" id="{5D82F146-59A7-4DDF-B8D9-98A44B964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2926989" y="4093384"/>
            <a:ext cx="700639" cy="109818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3FBA658-78E3-4908-B769-BB8A2C8F7E53}"/>
              </a:ext>
            </a:extLst>
          </p:cNvPr>
          <p:cNvSpPr txBox="1"/>
          <p:nvPr/>
        </p:nvSpPr>
        <p:spPr>
          <a:xfrm>
            <a:off x="2721119" y="5104694"/>
            <a:ext cx="97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初中</a:t>
            </a:r>
          </a:p>
        </p:txBody>
      </p:sp>
      <p:pic>
        <p:nvPicPr>
          <p:cNvPr id="22" name="图形 21" descr="线箭头: 逆时针弯曲">
            <a:extLst>
              <a:ext uri="{FF2B5EF4-FFF2-40B4-BE49-F238E27FC236}">
                <a16:creationId xmlns:a16="http://schemas.microsoft.com/office/drawing/2014/main" id="{118D34DC-464F-4703-A7DB-2DCDFFA6A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3448879" y="4080168"/>
            <a:ext cx="700639" cy="700639"/>
          </a:xfrm>
          <a:prstGeom prst="rect">
            <a:avLst/>
          </a:prstGeom>
        </p:spPr>
      </p:pic>
      <p:pic>
        <p:nvPicPr>
          <p:cNvPr id="23" name="图形 22" descr="线箭头: 逆时针弯曲">
            <a:extLst>
              <a:ext uri="{FF2B5EF4-FFF2-40B4-BE49-F238E27FC236}">
                <a16:creationId xmlns:a16="http://schemas.microsoft.com/office/drawing/2014/main" id="{13EE0470-63F2-44A1-BCAF-784B9E98F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3938460" y="4082848"/>
            <a:ext cx="700639" cy="15447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318340E-A864-4590-9F15-7271B2043995}"/>
              </a:ext>
            </a:extLst>
          </p:cNvPr>
          <p:cNvSpPr txBox="1"/>
          <p:nvPr/>
        </p:nvSpPr>
        <p:spPr>
          <a:xfrm>
            <a:off x="3272096" y="4668345"/>
            <a:ext cx="97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高中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1F9E1E-0B88-40A8-8202-7DD595EABC66}"/>
              </a:ext>
            </a:extLst>
          </p:cNvPr>
          <p:cNvSpPr txBox="1"/>
          <p:nvPr/>
        </p:nvSpPr>
        <p:spPr>
          <a:xfrm>
            <a:off x="3802504" y="5583931"/>
            <a:ext cx="97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大学</a:t>
            </a:r>
          </a:p>
        </p:txBody>
      </p:sp>
    </p:spTree>
    <p:extLst>
      <p:ext uri="{BB962C8B-B14F-4D97-AF65-F5344CB8AC3E}">
        <p14:creationId xmlns:p14="http://schemas.microsoft.com/office/powerpoint/2010/main" val="21036040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9" grpId="0"/>
      <p:bldP spid="21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5BA4C-BD79-4CA2-8816-1CA4AF2C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科学为</a:t>
            </a:r>
            <a:br>
              <a:rPr lang="en-US" altLang="zh-CN" dirty="0"/>
            </a:br>
            <a:r>
              <a:rPr lang="zh-CN" altLang="en-US" dirty="0"/>
              <a:t>我们</a:t>
            </a:r>
            <a:br>
              <a:rPr lang="en-US" altLang="zh-CN" dirty="0"/>
            </a:br>
            <a:r>
              <a:rPr lang="zh-CN" altLang="en-US" dirty="0"/>
              <a:t>带来了什么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8CB28-3BF6-4EC7-B1CD-9927E1922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11948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1DB66-2FE6-46B0-84F7-AD3C2613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娱乐至死与娱乐致死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3AB14-F8A0-4823-8D36-4947B58B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娱乐真的“致死”吗</a:t>
            </a:r>
            <a:r>
              <a:rPr lang="en-US" altLang="zh-CN" dirty="0"/>
              <a:t>——</a:t>
            </a:r>
            <a:r>
              <a:rPr lang="zh-CN" altLang="en-US" dirty="0"/>
              <a:t>工作时间比娱乐时间增长得快得多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人类简史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未来简史</a:t>
            </a:r>
            <a:r>
              <a:rPr lang="en-US" altLang="zh-CN" dirty="0"/>
              <a:t>》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我们占据的东西也在占据着我们</a:t>
            </a:r>
            <a:r>
              <a:rPr lang="en-US" altLang="zh-CN" dirty="0"/>
              <a:t>——</a:t>
            </a:r>
            <a:r>
              <a:rPr lang="zh-CN" altLang="en-US" dirty="0"/>
              <a:t>不仅是娱乐，还有工具</a:t>
            </a:r>
          </a:p>
          <a:p>
            <a:pPr lvl="1"/>
            <a:r>
              <a:rPr lang="zh-CN" altLang="en-US" dirty="0"/>
              <a:t>云办公</a:t>
            </a:r>
            <a:endParaRPr lang="en-US" altLang="zh-CN" dirty="0"/>
          </a:p>
          <a:p>
            <a:pPr lvl="1"/>
            <a:r>
              <a:rPr lang="en-US" altLang="zh-CN" dirty="0"/>
              <a:t>PPT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09826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title="Background Shape">
            <a:extLst>
              <a:ext uri="{FF2B5EF4-FFF2-40B4-BE49-F238E27FC236}">
                <a16:creationId xmlns:a16="http://schemas.microsoft.com/office/drawing/2014/main" id="{1137A68B-1C01-4B21-8F62-9F127D1709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 title="Divider Bar">
            <a:extLst>
              <a:ext uri="{FF2B5EF4-FFF2-40B4-BE49-F238E27FC236}">
                <a16:creationId xmlns:a16="http://schemas.microsoft.com/office/drawing/2014/main" id="{87BCBE98-69EA-40E7-B937-FCA553A58D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内容占位符 4" descr="图片包含 文字&#10;&#10;已生成高可信度的说明">
            <a:extLst>
              <a:ext uri="{FF2B5EF4-FFF2-40B4-BE49-F238E27FC236}">
                <a16:creationId xmlns:a16="http://schemas.microsoft.com/office/drawing/2014/main" id="{A4E65B52-393A-40A0-BE43-FAFCE168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2369979"/>
            <a:ext cx="5384074" cy="21267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E10B9E-988E-454C-AB37-F2C6F74A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2"/>
            <a:ext cx="4018839" cy="1351664"/>
          </a:xfrm>
        </p:spPr>
        <p:txBody>
          <a:bodyPr>
            <a:normAutofit/>
          </a:bodyPr>
          <a:lstStyle/>
          <a:p>
            <a:r>
              <a:rPr lang="zh-CN" altLang="en-US" dirty="0"/>
              <a:t>短板原理</a:t>
            </a:r>
            <a:br>
              <a:rPr lang="en-US" altLang="zh-CN" dirty="0"/>
            </a:br>
            <a:r>
              <a:rPr lang="zh-CN" altLang="en-US" dirty="0"/>
              <a:t>长板原理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0081" y="1983037"/>
            <a:ext cx="4010296" cy="4254478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+mn-ea"/>
              </a:rPr>
              <a:t>短板原理：一只水桶能装多少水取决于它最短的那块木板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长板理论：当你把桶倾斜，你会发现能装最多的水决定于你的长板，如果你同时拥有系统化的思考，你就可以用合作、购买的方式，补足你其他的短板。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百事可乐：把所有的制作、渠道、发货、物流全部外包，只保留市场部的寥寥几个人运营百事可乐的品牌。仅仅做好品牌这个长板就好。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霍金：几乎只有大脑能动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309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A29D2-E371-47AA-8056-5E77F4E6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我有几块短板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80D94-7948-4D92-848E-3723DE50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Microsoft Windows</a:t>
            </a:r>
          </a:p>
          <a:p>
            <a:endParaRPr lang="en-US" altLang="zh-CN" dirty="0"/>
          </a:p>
          <a:p>
            <a:r>
              <a:rPr lang="en-US" altLang="zh-CN" dirty="0"/>
              <a:t>Office PPT</a:t>
            </a:r>
          </a:p>
          <a:p>
            <a:r>
              <a:rPr lang="zh-CN" altLang="en-US" sz="3200" dirty="0"/>
              <a:t>我之所以能在这演讲只因为我有这个机会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未来简史</a:t>
            </a:r>
            <a:r>
              <a:rPr lang="en-US" altLang="zh-CN" dirty="0"/>
              <a:t>》</a:t>
            </a:r>
            <a:r>
              <a:rPr lang="zh-CN" altLang="en-US" dirty="0"/>
              <a:t>的引用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本篇文章的</a:t>
            </a:r>
            <a:r>
              <a:rPr lang="zh-CN" altLang="en-US" dirty="0">
                <a:hlinkClick r:id="rId2" action="ppaction://hlinkfile"/>
              </a:rPr>
              <a:t>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7899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Crop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1164</TotalTime>
  <Words>542</Words>
  <Application>Microsoft Office PowerPoint</Application>
  <PresentationFormat>宽屏</PresentationFormat>
  <Paragraphs>121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华文楷体</vt:lpstr>
      <vt:lpstr>Franklin Gothic Book</vt:lpstr>
      <vt:lpstr>Crop</vt:lpstr>
      <vt:lpstr>未来简史</vt:lpstr>
      <vt:lpstr>科学在发展</vt:lpstr>
      <vt:lpstr>好模型</vt:lpstr>
      <vt:lpstr>进化的理论</vt:lpstr>
      <vt:lpstr>进化的学习</vt:lpstr>
      <vt:lpstr>科学为 我们 带来了什么</vt:lpstr>
      <vt:lpstr>娱乐至死与娱乐致死</vt:lpstr>
      <vt:lpstr>短板原理 长板原理</vt:lpstr>
      <vt:lpstr>我有几块短板</vt:lpstr>
      <vt:lpstr>人工智能 ——从黑镜到阿尔法零</vt:lpstr>
      <vt:lpstr>总结</vt:lpstr>
      <vt:lpstr>总结（本页PPT备注）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科学与宗教</dc:title>
  <dc:creator>PeiQuan Li</dc:creator>
  <cp:lastModifiedBy>PeiQuan Li</cp:lastModifiedBy>
  <cp:revision>39</cp:revision>
  <dcterms:created xsi:type="dcterms:W3CDTF">2017-12-16T07:44:00Z</dcterms:created>
  <dcterms:modified xsi:type="dcterms:W3CDTF">2017-12-30T12:20:16Z</dcterms:modified>
</cp:coreProperties>
</file>