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3DE27C-55C7-4976-85A4-C1B6FA05B695}"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6202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3DE27C-55C7-4976-85A4-C1B6FA05B695}"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420804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3DE27C-55C7-4976-85A4-C1B6FA05B695}"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113786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3DE27C-55C7-4976-85A4-C1B6FA05B695}"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215687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DE27C-55C7-4976-85A4-C1B6FA05B695}"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95651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3DE27C-55C7-4976-85A4-C1B6FA05B695}"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38665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3DE27C-55C7-4976-85A4-C1B6FA05B695}"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372269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3DE27C-55C7-4976-85A4-C1B6FA05B695}"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147661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DE27C-55C7-4976-85A4-C1B6FA05B695}"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285498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DE27C-55C7-4976-85A4-C1B6FA05B695}"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11247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3DE27C-55C7-4976-85A4-C1B6FA05B695}"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1319F-E455-47F6-9855-B1FCFCF95503}" type="slidenum">
              <a:rPr lang="en-US" smtClean="0"/>
              <a:t>‹#›</a:t>
            </a:fld>
            <a:endParaRPr lang="en-US"/>
          </a:p>
        </p:txBody>
      </p:sp>
    </p:spTree>
    <p:extLst>
      <p:ext uri="{BB962C8B-B14F-4D97-AF65-F5344CB8AC3E}">
        <p14:creationId xmlns:p14="http://schemas.microsoft.com/office/powerpoint/2010/main" val="380983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DE27C-55C7-4976-85A4-C1B6FA05B695}" type="datetimeFigureOut">
              <a:rPr lang="en-US" smtClean="0"/>
              <a:t>5/20/2020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1319F-E455-47F6-9855-B1FCFCF95503}" type="slidenum">
              <a:rPr lang="en-US" smtClean="0"/>
              <a:t>‹#›</a:t>
            </a:fld>
            <a:endParaRPr lang="en-US"/>
          </a:p>
        </p:txBody>
      </p:sp>
    </p:spTree>
    <p:extLst>
      <p:ext uri="{BB962C8B-B14F-4D97-AF65-F5344CB8AC3E}">
        <p14:creationId xmlns:p14="http://schemas.microsoft.com/office/powerpoint/2010/main" val="308440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Memory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496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a:bodyPr>
          <a:lstStyle/>
          <a:p>
            <a:r>
              <a:rPr lang="en-US" dirty="0"/>
              <a:t>Page Replacement Algorithm</a:t>
            </a:r>
          </a:p>
          <a:p>
            <a:pPr lvl="1" algn="just"/>
            <a:r>
              <a:rPr lang="en-US" dirty="0"/>
              <a:t>Page replacement algorithms are the techniques using which an Operating System decides which memory pages to swap out, write to disk when a page of memory needs to be allocated. </a:t>
            </a:r>
            <a:endParaRPr lang="en-US" dirty="0" smtClean="0"/>
          </a:p>
          <a:p>
            <a:pPr lvl="1" algn="just"/>
            <a:r>
              <a:rPr lang="en-US" dirty="0" smtClean="0"/>
              <a:t>Paging </a:t>
            </a:r>
            <a:r>
              <a:rPr lang="en-US" dirty="0"/>
              <a:t>happens whenever a page fault occurs and a free page cannot be used for allocation purpose accounting to reason that pages are not available or the number of free pages is lower than required pages.</a:t>
            </a:r>
          </a:p>
          <a:p>
            <a:pPr lvl="1" algn="just"/>
            <a:r>
              <a:rPr lang="en-US" dirty="0"/>
              <a:t>When the page that was selected for replacement and was paged out, is referenced again, it has to read in from disk, and this requires for I/O completion. </a:t>
            </a:r>
            <a:endParaRPr lang="en-US" dirty="0" smtClean="0"/>
          </a:p>
          <a:p>
            <a:pPr lvl="1" algn="just"/>
            <a:r>
              <a:rPr lang="en-US" dirty="0" smtClean="0"/>
              <a:t>This </a:t>
            </a:r>
            <a:r>
              <a:rPr lang="en-US" dirty="0"/>
              <a:t>process determines the quality of the page replacement algorithm: the lesser the time waiting for page-ins, the better is the algorithm.</a:t>
            </a:r>
          </a:p>
          <a:p>
            <a:pPr lvl="1" algn="just"/>
            <a:endParaRPr lang="en-US" dirty="0"/>
          </a:p>
        </p:txBody>
      </p:sp>
    </p:spTree>
    <p:extLst>
      <p:ext uri="{BB962C8B-B14F-4D97-AF65-F5344CB8AC3E}">
        <p14:creationId xmlns:p14="http://schemas.microsoft.com/office/powerpoint/2010/main" val="124524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3341"/>
            <a:ext cx="10515600" cy="5043622"/>
          </a:xfrm>
        </p:spPr>
        <p:txBody>
          <a:bodyPr>
            <a:normAutofit fontScale="92500" lnSpcReduction="20000"/>
          </a:bodyPr>
          <a:lstStyle/>
          <a:p>
            <a:pPr marL="0" indent="0">
              <a:buNone/>
            </a:pPr>
            <a:r>
              <a:rPr lang="en-US" dirty="0"/>
              <a:t>Reference String</a:t>
            </a:r>
          </a:p>
          <a:p>
            <a:r>
              <a:rPr lang="en-US" dirty="0"/>
              <a:t>The string of memory references is called reference string. Reference strings are generated artificially or by tracing a given system and recording the address of each memory reference. The latter choice produces a large number of data, where we note two things.</a:t>
            </a:r>
          </a:p>
          <a:p>
            <a:r>
              <a:rPr lang="en-US" dirty="0"/>
              <a:t>For a given page size, we need to consider only the page number, not the entire address.</a:t>
            </a:r>
          </a:p>
          <a:p>
            <a:r>
              <a:rPr lang="en-US" dirty="0"/>
              <a:t>If we have a reference to a page </a:t>
            </a:r>
            <a:r>
              <a:rPr lang="en-US" b="1" dirty="0"/>
              <a:t>p</a:t>
            </a:r>
            <a:r>
              <a:rPr lang="en-US" dirty="0"/>
              <a:t>, then any immediately following references to page </a:t>
            </a:r>
            <a:r>
              <a:rPr lang="en-US" b="1" dirty="0"/>
              <a:t>p</a:t>
            </a:r>
            <a:r>
              <a:rPr lang="en-US" dirty="0"/>
              <a:t> will never cause a page fault. Page p will be in memory after the first reference; the immediately following references will not fault.</a:t>
            </a:r>
          </a:p>
          <a:p>
            <a:r>
              <a:rPr lang="en-US" dirty="0"/>
              <a:t>For example, consider the following sequence of addresses − 123,215,600,1234,76,96</a:t>
            </a:r>
          </a:p>
          <a:p>
            <a:r>
              <a:rPr lang="en-US" dirty="0"/>
              <a:t>If page size is 100, then the reference string is 1,2,6,12,0,0</a:t>
            </a:r>
          </a:p>
          <a:p>
            <a:endParaRPr lang="en-US" dirty="0"/>
          </a:p>
        </p:txBody>
      </p:sp>
    </p:spTree>
    <p:extLst>
      <p:ext uri="{BB962C8B-B14F-4D97-AF65-F5344CB8AC3E}">
        <p14:creationId xmlns:p14="http://schemas.microsoft.com/office/powerpoint/2010/main" val="64941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95146" y="492605"/>
            <a:ext cx="10354927"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First In First Out (FIFO)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Oldest page in main memory is the one which </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will</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be selected for replacement.</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Easy to implement, keep a list, replace pages from the tail and add new pages at the head.</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3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43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6" name="Picture 2" descr="First In Firs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697" y="2446986"/>
            <a:ext cx="7185339" cy="401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51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1668" y="-613665"/>
            <a:ext cx="10185802"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Optimal Page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 optimal page-replacement algorithm has the lowest page-fault rate of all algorithms.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 optimal page-replacement algorithm exists, and has been called OPT or MIN.</a:t>
            </a: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Replace the page that will not be used for the longest period of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Use the time when a page is to be used.</a:t>
            </a: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rPr>
              <a:t>  </a:t>
            </a:r>
            <a:r>
              <a:rPr kumimoji="0" lang="en-US" altLang="en-US" sz="48500" b="0" i="0" u="none" strike="noStrike" cap="none" normalizeH="0" baseline="0" dirty="0" smtClean="0">
                <a:ln>
                  <a:noFill/>
                </a:ln>
                <a:solidFill>
                  <a:schemeClr val="tx1"/>
                </a:solidFill>
                <a:effectLst/>
                <a:latin typeface="Arial" panose="020B0604020202020204" pitchFamily="34" charset="0"/>
              </a:rPr>
              <a:t/>
            </a:r>
            <a:br>
              <a:rPr kumimoji="0" lang="en-US" altLang="en-US" sz="48500" b="0" i="0" u="none" strike="noStrike" cap="none" normalizeH="0" baseline="0" dirty="0" smtClean="0">
                <a:ln>
                  <a:noFill/>
                </a:ln>
                <a:solidFill>
                  <a:schemeClr val="tx1"/>
                </a:solidFill>
                <a:effectLst/>
                <a:latin typeface="Arial" panose="020B0604020202020204" pitchFamily="34" charset="0"/>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Optimal page replac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622" y="2627290"/>
            <a:ext cx="6502445" cy="4108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0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89397" y="503505"/>
            <a:ext cx="10354613"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Least Recently Used (LRU)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Page which has not been used for the longest time in main memory is the one which will be selected for replacement.</a:t>
            </a:r>
            <a:endPar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Easy to implement, keep a list, replace pages by looking back into time.</a:t>
            </a:r>
            <a:endPar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rPr>
              <a:t>  </a:t>
            </a:r>
            <a:r>
              <a:rPr kumimoji="0" lang="en-US" altLang="en-US" sz="38600" b="0" i="0" u="none" strike="noStrike" cap="none" normalizeH="0" baseline="0" dirty="0" smtClean="0">
                <a:ln>
                  <a:noFill/>
                </a:ln>
                <a:solidFill>
                  <a:schemeClr val="tx1"/>
                </a:solidFill>
                <a:effectLst/>
                <a:latin typeface="Arial" panose="020B0604020202020204" pitchFamily="34" charset="0"/>
              </a:rPr>
              <a:t/>
            </a:r>
            <a:br>
              <a:rPr kumimoji="0" lang="en-US" altLang="en-US" sz="38600" b="0" i="0" u="none" strike="noStrike" cap="none" normalizeH="0" baseline="0" dirty="0" smtClean="0">
                <a:ln>
                  <a:noFill/>
                </a:ln>
                <a:solidFill>
                  <a:schemeClr val="tx1"/>
                </a:solidFill>
                <a:effectLst/>
                <a:latin typeface="Arial" panose="020B0604020202020204" pitchFamily="34" charset="0"/>
              </a:rPr>
            </a:b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Least Recently 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045" y="2729248"/>
            <a:ext cx="6566839" cy="337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54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a:t>
            </a:r>
            <a:r>
              <a:rPr lang="en-US" dirty="0" smtClean="0"/>
              <a:t>A computer </a:t>
            </a:r>
            <a:r>
              <a:rPr lang="en-US" dirty="0"/>
              <a:t>can address more memory than the amount physically installed on the system. This extra memory is actually called </a:t>
            </a:r>
            <a:r>
              <a:rPr lang="en-US" b="1" dirty="0"/>
              <a:t>virtual memory</a:t>
            </a:r>
            <a:r>
              <a:rPr lang="en-US" dirty="0"/>
              <a:t> and it is a section of a hard disk that's set up to emulate the computer's RAM.</a:t>
            </a:r>
          </a:p>
          <a:p>
            <a:r>
              <a:rPr lang="en-US" dirty="0"/>
              <a:t>The main visible advantage of this scheme is that programs can be larger than physical memory. Virtual memory serves two purposes. First, it allows us to extend the use of physical memory by using disk. Second, it allows us to have memory protection, because each virtual address is translated to a physical address</a:t>
            </a:r>
            <a:r>
              <a:rPr lang="en-US" dirty="0" smtClean="0"/>
              <a:t>.</a:t>
            </a:r>
            <a:endParaRPr lang="en-US" dirty="0"/>
          </a:p>
        </p:txBody>
      </p:sp>
    </p:spTree>
    <p:extLst>
      <p:ext uri="{BB962C8B-B14F-4D97-AF65-F5344CB8AC3E}">
        <p14:creationId xmlns:p14="http://schemas.microsoft.com/office/powerpoint/2010/main" val="118869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normAutofit/>
          </a:bodyPr>
          <a:lstStyle/>
          <a:p>
            <a:r>
              <a:rPr lang="en-US" dirty="0" smtClean="0"/>
              <a:t>Following are the situations, when entire program is not required to be loaded fully in main memory.</a:t>
            </a:r>
          </a:p>
          <a:p>
            <a:r>
              <a:rPr lang="en-US" dirty="0" smtClean="0"/>
              <a:t>User written error handling routines are used only when an error occurred in the data or computation.</a:t>
            </a:r>
          </a:p>
          <a:p>
            <a:r>
              <a:rPr lang="en-US" dirty="0" smtClean="0"/>
              <a:t>Certain options and features of a program may be used rarely.</a:t>
            </a:r>
          </a:p>
          <a:p>
            <a:r>
              <a:rPr lang="en-US" dirty="0" smtClean="0"/>
              <a:t>Many tables are assigned a fixed amount of address space even though only a small amount of the table is actually used.</a:t>
            </a:r>
          </a:p>
          <a:p>
            <a:r>
              <a:rPr lang="en-US" dirty="0" smtClean="0"/>
              <a:t>The ability to execute a program that is only partially in memory would counter many benefits.</a:t>
            </a:r>
          </a:p>
          <a:p>
            <a:r>
              <a:rPr lang="en-US" dirty="0" smtClean="0"/>
              <a:t>Less number of I/O would be needed to load or swap each user program into memory.</a:t>
            </a:r>
          </a:p>
          <a:p>
            <a:endParaRPr lang="en-US" dirty="0"/>
          </a:p>
        </p:txBody>
      </p:sp>
    </p:spTree>
    <p:extLst>
      <p:ext uri="{BB962C8B-B14F-4D97-AF65-F5344CB8AC3E}">
        <p14:creationId xmlns:p14="http://schemas.microsoft.com/office/powerpoint/2010/main" val="183735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lstStyle/>
          <a:p>
            <a:r>
              <a:rPr lang="en-US" dirty="0" smtClean="0"/>
              <a:t> program would no longer be constrained by the amount of physical memory that is available.</a:t>
            </a:r>
          </a:p>
          <a:p>
            <a:r>
              <a:rPr lang="en-US" dirty="0" smtClean="0"/>
              <a:t>Each user program could take less physical memory, more programs could be run the same time, with a corresponding increase in CPU utilization and throughput.</a:t>
            </a:r>
          </a:p>
          <a:p>
            <a:r>
              <a:rPr lang="en-US" dirty="0" smtClean="0"/>
              <a:t>Modern microprocessors intended for general-purpose use, a memory management unit, or MMU, is built into the hardware. </a:t>
            </a:r>
          </a:p>
          <a:p>
            <a:r>
              <a:rPr lang="en-US" dirty="0" smtClean="0"/>
              <a:t>The MMU's job is to translate virtual addresses into physical addresses. A basic example is given below −</a:t>
            </a:r>
          </a:p>
          <a:p>
            <a:endParaRPr lang="en-US" dirty="0"/>
          </a:p>
        </p:txBody>
      </p:sp>
    </p:spTree>
    <p:extLst>
      <p:ext uri="{BB962C8B-B14F-4D97-AF65-F5344CB8AC3E}">
        <p14:creationId xmlns:p14="http://schemas.microsoft.com/office/powerpoint/2010/main" val="350865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9859" y="721217"/>
            <a:ext cx="8693239" cy="5455746"/>
          </a:xfrm>
          <a:prstGeom prst="rect">
            <a:avLst/>
          </a:prstGeom>
        </p:spPr>
      </p:pic>
    </p:spTree>
    <p:extLst>
      <p:ext uri="{BB962C8B-B14F-4D97-AF65-F5344CB8AC3E}">
        <p14:creationId xmlns:p14="http://schemas.microsoft.com/office/powerpoint/2010/main" val="181316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7"/>
            <a:ext cx="10515600" cy="5571656"/>
          </a:xfrm>
        </p:spPr>
        <p:txBody>
          <a:bodyPr>
            <a:normAutofit lnSpcReduction="10000"/>
          </a:bodyPr>
          <a:lstStyle/>
          <a:p>
            <a:r>
              <a:rPr lang="en-US" dirty="0"/>
              <a:t>Virtual memory is commonly implemented by demand paging. It can also be implemented in a segmentation system. </a:t>
            </a:r>
            <a:endParaRPr lang="en-US" dirty="0" smtClean="0"/>
          </a:p>
          <a:p>
            <a:r>
              <a:rPr lang="en-US" dirty="0" smtClean="0"/>
              <a:t>Demand </a:t>
            </a:r>
            <a:r>
              <a:rPr lang="en-US" dirty="0"/>
              <a:t>segmentation can also be used to provide virtual memory</a:t>
            </a:r>
            <a:r>
              <a:rPr lang="en-US" dirty="0" smtClean="0"/>
              <a:t>.</a:t>
            </a:r>
          </a:p>
          <a:p>
            <a:endParaRPr lang="en-US" dirty="0"/>
          </a:p>
          <a:p>
            <a:pPr marL="0" indent="0">
              <a:buNone/>
            </a:pPr>
            <a:r>
              <a:rPr lang="en-US" sz="3600" dirty="0"/>
              <a:t>Demand Paging</a:t>
            </a:r>
          </a:p>
          <a:p>
            <a:r>
              <a:rPr lang="en-US" dirty="0"/>
              <a:t>A demand paging system is quite similar to a paging system with swapping where processes reside in secondary memory and pages are loaded only on demand, not in advance. </a:t>
            </a:r>
            <a:endParaRPr lang="en-US" dirty="0" smtClean="0"/>
          </a:p>
          <a:p>
            <a:r>
              <a:rPr lang="en-US" dirty="0" smtClean="0"/>
              <a:t>When </a:t>
            </a:r>
            <a:r>
              <a:rPr lang="en-US" dirty="0"/>
              <a:t>a context switch occurs, the operating system does not copy any of the old program’s pages out to the disk or any of the new program’s pages into the main memory Instead, it just begins executing the new program after loading the first page and fetches that program’s pages as they are referenced.</a:t>
            </a:r>
          </a:p>
          <a:p>
            <a:pPr marL="0" indent="0">
              <a:buNone/>
            </a:pPr>
            <a:endParaRPr lang="en-US" dirty="0"/>
          </a:p>
        </p:txBody>
      </p:sp>
    </p:spTree>
    <p:extLst>
      <p:ext uri="{BB962C8B-B14F-4D97-AF65-F5344CB8AC3E}">
        <p14:creationId xmlns:p14="http://schemas.microsoft.com/office/powerpoint/2010/main" val="42193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lnSpcReduction="10000"/>
          </a:bodyPr>
          <a:lstStyle/>
          <a:p>
            <a:r>
              <a:rPr lang="en-US" dirty="0"/>
              <a:t>Page Buffering algorithm</a:t>
            </a:r>
          </a:p>
          <a:p>
            <a:pPr lvl="1"/>
            <a:r>
              <a:rPr lang="en-US" dirty="0"/>
              <a:t>To get a process start quickly, keep a pool of free frames.</a:t>
            </a:r>
          </a:p>
          <a:p>
            <a:pPr lvl="1"/>
            <a:r>
              <a:rPr lang="en-US" dirty="0"/>
              <a:t>On page fault, select a page to be replaced.</a:t>
            </a:r>
          </a:p>
          <a:p>
            <a:pPr lvl="1"/>
            <a:r>
              <a:rPr lang="en-US" dirty="0"/>
              <a:t>Write the new page in the frame of free pool, mark the page table and restart the process.</a:t>
            </a:r>
          </a:p>
          <a:p>
            <a:pPr lvl="1"/>
            <a:r>
              <a:rPr lang="en-US" dirty="0"/>
              <a:t>Now write the dirty page out of disk and place the frame holding replaced page in free pool.</a:t>
            </a:r>
          </a:p>
          <a:p>
            <a:r>
              <a:rPr lang="en-US" dirty="0"/>
              <a:t>Least frequently Used(LFU) algorithm</a:t>
            </a:r>
          </a:p>
          <a:p>
            <a:pPr lvl="1"/>
            <a:r>
              <a:rPr lang="en-US" dirty="0"/>
              <a:t>The page with the smallest count is the one which will be selected for replacement.</a:t>
            </a:r>
          </a:p>
          <a:p>
            <a:pPr lvl="1"/>
            <a:r>
              <a:rPr lang="en-US" dirty="0"/>
              <a:t>This algorithm suffers from the situation in which a page is used heavily during the initial phase of a process, but then is never used again.</a:t>
            </a:r>
          </a:p>
          <a:p>
            <a:r>
              <a:rPr lang="en-US" dirty="0"/>
              <a:t>Most frequently Used(MFU) algorithm</a:t>
            </a:r>
          </a:p>
          <a:p>
            <a:pPr lvl="1"/>
            <a:r>
              <a:rPr lang="en-US" dirty="0"/>
              <a:t>This algorithm is based on the argument that the page with the smallest count was probably just brought in and has yet to be used.</a:t>
            </a:r>
          </a:p>
          <a:p>
            <a:endParaRPr lang="en-US" dirty="0"/>
          </a:p>
        </p:txBody>
      </p:sp>
    </p:spTree>
    <p:extLst>
      <p:ext uri="{BB962C8B-B14F-4D97-AF65-F5344CB8AC3E}">
        <p14:creationId xmlns:p14="http://schemas.microsoft.com/office/powerpoint/2010/main" val="125570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52283" y="708338"/>
            <a:ext cx="6961226" cy="5468625"/>
          </a:xfrm>
          <a:prstGeom prst="rect">
            <a:avLst/>
          </a:prstGeom>
        </p:spPr>
      </p:pic>
    </p:spTree>
    <p:extLst>
      <p:ext uri="{BB962C8B-B14F-4D97-AF65-F5344CB8AC3E}">
        <p14:creationId xmlns:p14="http://schemas.microsoft.com/office/powerpoint/2010/main" val="101462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normAutofit lnSpcReduction="10000"/>
          </a:bodyPr>
          <a:lstStyle/>
          <a:p>
            <a:r>
              <a:rPr lang="en-US" dirty="0"/>
              <a:t>While executing a program, if the program references a page which is not available in the main memory because it was swapped out a little ago, the processor treats this invalid memory reference as a </a:t>
            </a:r>
            <a:r>
              <a:rPr lang="en-US" b="1" dirty="0"/>
              <a:t>page fault</a:t>
            </a:r>
            <a:r>
              <a:rPr lang="en-US" dirty="0"/>
              <a:t> and transfers control from the program to the operating system to demand the page back into the memory.</a:t>
            </a:r>
          </a:p>
          <a:p>
            <a:r>
              <a:rPr lang="en-US" dirty="0" smtClean="0"/>
              <a:t>Advantages</a:t>
            </a:r>
          </a:p>
          <a:p>
            <a:r>
              <a:rPr lang="en-US" dirty="0" smtClean="0"/>
              <a:t>Following </a:t>
            </a:r>
            <a:r>
              <a:rPr lang="en-US" dirty="0"/>
              <a:t>are the advantages of Demand Paging −</a:t>
            </a:r>
          </a:p>
          <a:p>
            <a:pPr lvl="1"/>
            <a:r>
              <a:rPr lang="en-US" dirty="0"/>
              <a:t>Large virtual memory.</a:t>
            </a:r>
          </a:p>
          <a:p>
            <a:pPr lvl="1"/>
            <a:r>
              <a:rPr lang="en-US" dirty="0"/>
              <a:t>More efficient use of memory.</a:t>
            </a:r>
          </a:p>
          <a:p>
            <a:pPr lvl="1"/>
            <a:r>
              <a:rPr lang="en-US" dirty="0"/>
              <a:t>There is no limit on degree of multiprogramming.</a:t>
            </a:r>
          </a:p>
          <a:p>
            <a:r>
              <a:rPr lang="en-US" dirty="0"/>
              <a:t>Disadvantages</a:t>
            </a:r>
          </a:p>
          <a:p>
            <a:pPr lvl="1"/>
            <a:r>
              <a:rPr lang="en-US" dirty="0"/>
              <a:t>Number of tables and the amount of processor overhead for handling page interrupts are greater than in the case of the simple paged management techniques.</a:t>
            </a:r>
          </a:p>
          <a:p>
            <a:endParaRPr lang="en-US" dirty="0"/>
          </a:p>
        </p:txBody>
      </p:sp>
    </p:spTree>
    <p:extLst>
      <p:ext uri="{BB962C8B-B14F-4D97-AF65-F5344CB8AC3E}">
        <p14:creationId xmlns:p14="http://schemas.microsoft.com/office/powerpoint/2010/main" val="1585494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852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Virtual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dc:creator>MADAM RAMBIM</dc:creator>
  <cp:lastModifiedBy>MADAM RAMBIM</cp:lastModifiedBy>
  <cp:revision>7</cp:revision>
  <dcterms:created xsi:type="dcterms:W3CDTF">2020-05-20T18:33:06Z</dcterms:created>
  <dcterms:modified xsi:type="dcterms:W3CDTF">2020-05-20T19:08:11Z</dcterms:modified>
</cp:coreProperties>
</file>