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74" r:id="rId3"/>
    <p:sldId id="257" r:id="rId4"/>
    <p:sldId id="258" r:id="rId5"/>
    <p:sldId id="259" r:id="rId6"/>
    <p:sldId id="260" r:id="rId7"/>
    <p:sldId id="261" r:id="rId8"/>
    <p:sldId id="262" r:id="rId9"/>
    <p:sldId id="263" r:id="rId10"/>
    <p:sldId id="264"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EF5E697-2D92-4B6D-A29B-EB81594B460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03370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E697-2D92-4B6D-A29B-EB81594B460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54630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E697-2D92-4B6D-A29B-EB81594B460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91061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E697-2D92-4B6D-A29B-EB81594B460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01418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E697-2D92-4B6D-A29B-EB81594B460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7676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82885E-2FD7-42BA-B0DE-6243F91C144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E697-2D92-4B6D-A29B-EB81594B460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07182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2885E-2FD7-42BA-B0DE-6243F91C1442}"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5E697-2D92-4B6D-A29B-EB81594B460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55407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82885E-2FD7-42BA-B0DE-6243F91C1442}"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5E697-2D92-4B6D-A29B-EB81594B460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7112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2885E-2FD7-42BA-B0DE-6243F91C1442}"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29014053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2885E-2FD7-42BA-B0DE-6243F91C144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E697-2D92-4B6D-A29B-EB81594B460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50692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F82885E-2FD7-42BA-B0DE-6243F91C1442}" type="datetimeFigureOut">
              <a:rPr lang="en-US" smtClean="0"/>
              <a:t>4/27/2023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EF5E697-2D92-4B6D-A29B-EB81594B460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9072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82885E-2FD7-42BA-B0DE-6243F91C1442}" type="datetimeFigureOut">
              <a:rPr lang="en-US" smtClean="0"/>
              <a:t>4/27/2023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F5E697-2D92-4B6D-A29B-EB81594B460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9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83397"/>
          </a:xfrm>
        </p:spPr>
        <p:txBody>
          <a:bodyPr>
            <a:norm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PREDICTION OF HEART Disease using MACHINE LEARNING</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19" y="113979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REFERENCES :</a:t>
            </a:r>
          </a:p>
        </p:txBody>
      </p:sp>
      <p:sp>
        <p:nvSpPr>
          <p:cNvPr id="3" name="Content Placeholder 2"/>
          <p:cNvSpPr>
            <a:spLocks noGrp="1"/>
          </p:cNvSpPr>
          <p:nvPr>
            <p:ph idx="1"/>
          </p:nvPr>
        </p:nvSpPr>
        <p:spPr/>
        <p:txBody>
          <a:bodyPr>
            <a:normAutofit fontScale="92500" lnSpcReduction="10000"/>
          </a:bodyPr>
          <a:lstStyle/>
          <a:p>
            <a:pPr marL="0" marR="0" indent="-239395" algn="just">
              <a:lnSpc>
                <a:spcPct val="115000"/>
              </a:lnSpc>
              <a:spcBef>
                <a:spcPts val="5"/>
              </a:spcBef>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Singh and R. Kumar, "Heart Disease Prediction Using Machine Learning Algorithms," </a:t>
            </a:r>
            <a:r>
              <a:rPr lang="en-US" sz="1800" b="0" kern="0" dirty="0">
                <a:solidFill>
                  <a:srgbClr val="000000"/>
                </a:solidFill>
                <a:effectLst/>
                <a:latin typeface="Times New Roman" panose="02020603050405020304" pitchFamily="18" charset="0"/>
                <a:ea typeface="Carlito"/>
                <a:cs typeface="Times New Roman" panose="02020603050405020304" pitchFamily="18" charset="0"/>
              </a:rPr>
              <a:t>2020 International Conference on Electrical and Electronics Engineering (ICE3)</a:t>
            </a:r>
            <a:r>
              <a:rPr lang="en-US" sz="1800" b="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Gorakhpur, India, 2020, pp. 452-457, </a:t>
            </a:r>
            <a:r>
              <a:rPr lang="en-US" sz="1800" b="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b="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10.1109/ICE348803.2020.9122958.</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15000"/>
              </a:lnSpc>
              <a:spcBef>
                <a:spcPts val="5"/>
              </a:spcBef>
              <a:spcAft>
                <a:spcPts val="0"/>
              </a:spcAft>
              <a:buNone/>
            </a:pP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39395" algn="just">
              <a:lnSpc>
                <a:spcPct val="115000"/>
              </a:lnSpc>
              <a:spcBef>
                <a:spcPts val="5"/>
              </a:spcBef>
              <a:spcAft>
                <a:spcPts val="0"/>
              </a:spcAft>
            </a:pPr>
            <a:r>
              <a:rPr lang="en-US" sz="1800" b="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 Sharma, S. Yadav and M. Gupta, "Heart Disease Prediction using Machine Learning Techniques," </a:t>
            </a:r>
            <a:r>
              <a:rPr lang="en-US" sz="1800" b="0" i="1" kern="0" dirty="0">
                <a:solidFill>
                  <a:srgbClr val="333333"/>
                </a:solidFill>
                <a:effectLst/>
                <a:latin typeface="Times New Roman" panose="02020603050405020304" pitchFamily="18" charset="0"/>
                <a:ea typeface="Carlito"/>
                <a:cs typeface="Times New Roman" panose="02020603050405020304" pitchFamily="18" charset="0"/>
              </a:rPr>
              <a:t>2020 2nd International Conference on Advances in Computing, Communication Control and Networking (ICACCCN)</a:t>
            </a:r>
            <a:r>
              <a:rPr lang="en-US" sz="1800" b="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Greater Noida, India, 2020, pp. 177-181, </a:t>
            </a:r>
            <a:r>
              <a:rPr lang="en-US" sz="1800" b="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b="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10.1109/ICACCCN51052.2020.9362842.</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15000"/>
              </a:lnSpc>
              <a:spcBef>
                <a:spcPts val="5"/>
              </a:spcBef>
              <a:spcAft>
                <a:spcPts val="0"/>
              </a:spcAft>
              <a:buNone/>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39395" algn="just">
              <a:lnSpc>
                <a:spcPct val="115000"/>
              </a:lnSpc>
              <a:spcBef>
                <a:spcPts val="5"/>
              </a:spcBef>
              <a:spcAft>
                <a:spcPts val="0"/>
              </a:spcAft>
            </a:pPr>
            <a:r>
              <a:rPr lang="en-US" sz="1800" b="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 Farzana and D. </a:t>
            </a:r>
            <a:r>
              <a:rPr lang="en-US" sz="1800" b="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Veeraiah</a:t>
            </a:r>
            <a:r>
              <a:rPr lang="en-US" sz="1800" b="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"Dynamic Heart Disease Prediction using Multi-Machine Learning Techniques," </a:t>
            </a:r>
            <a:r>
              <a:rPr lang="en-US" sz="1800" b="0" i="1" kern="0" dirty="0">
                <a:solidFill>
                  <a:srgbClr val="333333"/>
                </a:solidFill>
                <a:effectLst/>
                <a:latin typeface="Times New Roman" panose="02020603050405020304" pitchFamily="18" charset="0"/>
                <a:ea typeface="Carlito"/>
                <a:cs typeface="Times New Roman" panose="02020603050405020304" pitchFamily="18" charset="0"/>
              </a:rPr>
              <a:t>2020 5th International Conference on Computing, Communication and Security (ICCCS)</a:t>
            </a:r>
            <a:r>
              <a:rPr lang="en-US" sz="1800" b="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Patna, India, 2020, pp. 1-5, </a:t>
            </a:r>
            <a:r>
              <a:rPr lang="en-US" sz="1800" b="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b="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10.1109/ICCCS49678.2020.9277165.</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0699" y="1599172"/>
            <a:ext cx="9603275" cy="3450613"/>
          </a:xfrm>
        </p:spPr>
        <p:txBody>
          <a:bodyPr/>
          <a:lstStyle/>
          <a:p>
            <a:pPr marL="0" indent="0" algn="just">
              <a:lnSpc>
                <a:spcPct val="80000"/>
              </a:lnSpc>
              <a:buNone/>
            </a:pPr>
            <a:r>
              <a:rPr lang="en-US" dirty="0"/>
              <a:t>                               </a:t>
            </a:r>
          </a:p>
          <a:p>
            <a:pPr marL="0" indent="0" algn="just">
              <a:lnSpc>
                <a:spcPct val="80000"/>
              </a:lnSpc>
              <a:buNone/>
            </a:pPr>
            <a:endParaRPr lang="en-US" dirty="0"/>
          </a:p>
          <a:p>
            <a:pPr marL="0" indent="0" algn="just">
              <a:lnSpc>
                <a:spcPct val="80000"/>
              </a:lnSpc>
              <a:buNone/>
            </a:pPr>
            <a:endParaRPr lang="en-US" dirty="0"/>
          </a:p>
          <a:p>
            <a:pPr marL="0" indent="0" algn="just">
              <a:lnSpc>
                <a:spcPct val="80000"/>
              </a:lnSpc>
              <a:buNone/>
            </a:pPr>
            <a:endParaRPr lang="en-US" dirty="0"/>
          </a:p>
          <a:p>
            <a:pPr marL="0" indent="0" algn="just">
              <a:lnSpc>
                <a:spcPct val="80000"/>
              </a:lnSpc>
              <a:buNone/>
            </a:pPr>
            <a:r>
              <a:rPr lang="en-US" dirty="0"/>
              <a:t>                               </a:t>
            </a:r>
            <a:r>
              <a:rPr lang="en-US" sz="4800" dirty="0"/>
              <a:t>THANK YOU</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440" y="584835"/>
            <a:ext cx="10972800" cy="1229360"/>
          </a:xfrm>
        </p:spPr>
        <p:txBody>
          <a:bodyPr/>
          <a:lstStyle/>
          <a:p>
            <a:pPr algn="just"/>
            <a:br>
              <a:rPr lang="en-US" dirty="0"/>
            </a:br>
            <a:r>
              <a:rPr lang="en-US" sz="2800" dirty="0"/>
              <a:t>Group </a:t>
            </a:r>
            <a:r>
              <a:rPr lang="en-US" sz="2800" dirty="0">
                <a:latin typeface="Times New Roman" panose="02020603050405020304" pitchFamily="18" charset="0"/>
                <a:cs typeface="Times New Roman" panose="02020603050405020304" pitchFamily="18" charset="0"/>
              </a:rPr>
              <a:t>Members </a:t>
            </a:r>
            <a:r>
              <a:rPr lang="en-US" sz="2800" dirty="0"/>
              <a:t>Information</a:t>
            </a:r>
          </a:p>
        </p:txBody>
      </p:sp>
      <p:sp>
        <p:nvSpPr>
          <p:cNvPr id="3" name="Content Placeholder 2"/>
          <p:cNvSpPr>
            <a:spLocks noGrp="1"/>
          </p:cNvSpPr>
          <p:nvPr>
            <p:ph idx="1"/>
          </p:nvPr>
        </p:nvSpPr>
        <p:spPr>
          <a:xfrm>
            <a:off x="1492219" y="2310372"/>
            <a:ext cx="9603275" cy="3450613"/>
          </a:xfrm>
        </p:spPr>
        <p:txBody>
          <a:bodyPr>
            <a:normAutofit/>
          </a:bodyPr>
          <a:lstStyle/>
          <a:p>
            <a:pPr marL="0" marR="0" algn="just">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Haripriya </a:t>
            </a:r>
            <a:r>
              <a:rPr lang="en-US" dirty="0" err="1">
                <a:latin typeface="Times New Roman" panose="02020603050405020304" pitchFamily="18" charset="0"/>
                <a:cs typeface="Times New Roman" panose="02020603050405020304" pitchFamily="18" charset="0"/>
              </a:rPr>
              <a:t>Eddala</a:t>
            </a:r>
            <a:r>
              <a:rPr 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sym typeface="+mn-ea"/>
              </a:rPr>
              <a:t>(700746136)</a:t>
            </a:r>
            <a:endParaRPr lang="en-US"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Sahithi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Gunda</a:t>
            </a:r>
            <a:r>
              <a:rPr 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sym typeface="+mn-ea"/>
              </a:rPr>
              <a:t>(700745560) </a:t>
            </a:r>
            <a:endParaRPr lang="en-US"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Grandhe</a:t>
            </a:r>
            <a:r>
              <a:rPr lang="en-US" dirty="0">
                <a:latin typeface="Times New Roman" panose="02020603050405020304" pitchFamily="18" charset="0"/>
                <a:cs typeface="Times New Roman" panose="02020603050405020304" pitchFamily="18" charset="0"/>
              </a:rPr>
              <a:t> Sahitya Vidya Laxmi                                          </a:t>
            </a:r>
            <a:r>
              <a:rPr lang="en-US" b="1" dirty="0">
                <a:effectLst/>
                <a:latin typeface="Times New Roman" panose="02020603050405020304" pitchFamily="18" charset="0"/>
                <a:ea typeface="Calibri" panose="020F0502020204030204" pitchFamily="34" charset="0"/>
                <a:cs typeface="Times New Roman" panose="02020603050405020304" pitchFamily="18" charset="0"/>
                <a:sym typeface="+mn-ea"/>
              </a:rPr>
              <a:t>    (700745900)</a:t>
            </a:r>
            <a:endParaRPr lang="en-US"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Varshitha Vadapally                                                             </a:t>
            </a:r>
            <a:r>
              <a:rPr lang="en-US" b="1" dirty="0">
                <a:effectLst/>
                <a:latin typeface="Times New Roman" panose="02020603050405020304" pitchFamily="18" charset="0"/>
                <a:ea typeface="Calibri" panose="020F0502020204030204" pitchFamily="34" charset="0"/>
                <a:cs typeface="Times New Roman" panose="02020603050405020304" pitchFamily="18" charset="0"/>
                <a:sym typeface="+mn-ea"/>
              </a:rPr>
              <a:t>  (700747161)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59" y="107883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ROLES AND RESPONSIBILITIES:</a:t>
            </a:r>
          </a:p>
        </p:txBody>
      </p:sp>
      <p:graphicFrame>
        <p:nvGraphicFramePr>
          <p:cNvPr id="4" name="Table 4">
            <a:extLst>
              <a:ext uri="{FF2B5EF4-FFF2-40B4-BE49-F238E27FC236}">
                <a16:creationId xmlns:a16="http://schemas.microsoft.com/office/drawing/2014/main" id="{96802413-B8DE-6D6D-5FDA-91A68F922570}"/>
              </a:ext>
            </a:extLst>
          </p:cNvPr>
          <p:cNvGraphicFramePr>
            <a:graphicFrameLocks noGrp="1"/>
          </p:cNvGraphicFramePr>
          <p:nvPr>
            <p:extLst>
              <p:ext uri="{D42A27DB-BD31-4B8C-83A1-F6EECF244321}">
                <p14:modId xmlns:p14="http://schemas.microsoft.com/office/powerpoint/2010/main" val="3230467690"/>
              </p:ext>
            </p:extLst>
          </p:nvPr>
        </p:nvGraphicFramePr>
        <p:xfrm>
          <a:off x="1452880" y="2243666"/>
          <a:ext cx="8128000" cy="2560320"/>
        </p:xfrm>
        <a:graphic>
          <a:graphicData uri="http://schemas.openxmlformats.org/drawingml/2006/table">
            <a:tbl>
              <a:tblPr firstRow="1" bandRow="1">
                <a:tableStyleId>{2D5ABB26-0587-4C30-8999-92F81FD0307C}</a:tableStyleId>
              </a:tblPr>
              <a:tblGrid>
                <a:gridCol w="2976880">
                  <a:extLst>
                    <a:ext uri="{9D8B030D-6E8A-4147-A177-3AD203B41FA5}">
                      <a16:colId xmlns:a16="http://schemas.microsoft.com/office/drawing/2014/main" val="301556029"/>
                    </a:ext>
                  </a:extLst>
                </a:gridCol>
                <a:gridCol w="5151120">
                  <a:extLst>
                    <a:ext uri="{9D8B030D-6E8A-4147-A177-3AD203B41FA5}">
                      <a16:colId xmlns:a16="http://schemas.microsoft.com/office/drawing/2014/main" val="595612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sym typeface="+mn-ea"/>
                        </a:rPr>
                        <a:t>Sahithi</a:t>
                      </a:r>
                      <a:r>
                        <a:rPr lang="en-US" sz="1800" dirty="0">
                          <a:latin typeface="Times New Roman" panose="02020603050405020304" pitchFamily="18" charset="0"/>
                          <a:cs typeface="Times New Roman" panose="02020603050405020304" pitchFamily="18" charset="0"/>
                          <a:sym typeface="+mn-ea"/>
                        </a:rPr>
                        <a:t> </a:t>
                      </a:r>
                      <a:r>
                        <a:rPr lang="en-US" sz="1800" dirty="0" err="1">
                          <a:latin typeface="Times New Roman" panose="02020603050405020304" pitchFamily="18" charset="0"/>
                          <a:cs typeface="Times New Roman" panose="02020603050405020304" pitchFamily="18" charset="0"/>
                          <a:sym typeface="+mn-ea"/>
                        </a:rPr>
                        <a:t>Gunda</a:t>
                      </a:r>
                      <a:r>
                        <a:rPr lang="en-US" sz="1800" dirty="0">
                          <a:latin typeface="Times New Roman" panose="02020603050405020304" pitchFamily="18" charset="0"/>
                          <a:cs typeface="Times New Roman" panose="02020603050405020304" pitchFamily="18" charset="0"/>
                          <a:sym typeface="+mn-ea"/>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Collected Data and worked on Linear SVC and Decision Tree.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33684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sym typeface="+mn-ea"/>
                        </a:rPr>
                        <a:t>Grandhe</a:t>
                      </a:r>
                      <a:r>
                        <a:rPr lang="en-US" sz="1800" dirty="0">
                          <a:latin typeface="Times New Roman" panose="02020603050405020304" pitchFamily="18" charset="0"/>
                          <a:cs typeface="Times New Roman" panose="02020603050405020304" pitchFamily="18" charset="0"/>
                          <a:sym typeface="+mn-ea"/>
                        </a:rPr>
                        <a:t> Sahitya Vidya Laxmi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Analysed</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Data and worked on Logistic Regression and Decision Tree.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1609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sym typeface="+mn-ea"/>
                        </a:rPr>
                        <a:t>Haripriya </a:t>
                      </a:r>
                      <a:r>
                        <a:rPr lang="en-US" sz="1800" dirty="0" err="1">
                          <a:latin typeface="Times New Roman" panose="02020603050405020304" pitchFamily="18" charset="0"/>
                          <a:cs typeface="Times New Roman" panose="02020603050405020304" pitchFamily="18" charset="0"/>
                          <a:sym typeface="+mn-ea"/>
                        </a:rPr>
                        <a:t>Eddala</a:t>
                      </a:r>
                      <a:r>
                        <a:rPr lang="en-US" sz="1800" dirty="0">
                          <a:latin typeface="Times New Roman" panose="02020603050405020304" pitchFamily="18" charset="0"/>
                          <a:cs typeface="Times New Roman" panose="02020603050405020304" pitchFamily="18" charset="0"/>
                          <a:sym typeface="+mn-ea"/>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Data visualization and worked on Random Forest and Gaussian Naïve Bayes.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202156"/>
                  </a:ext>
                </a:extLst>
              </a:tr>
              <a:tr h="345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sym typeface="+mn-ea"/>
                        </a:rPr>
                        <a:t>Varshitha Vadapally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Imported modules, compared accuracies and worked on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KNeighborsClassifier</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and Gaussian 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67467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19" y="114995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MOTIVATION :</a:t>
            </a:r>
          </a:p>
        </p:txBody>
      </p:sp>
      <p:sp>
        <p:nvSpPr>
          <p:cNvPr id="3" name="Content Placeholder 2"/>
          <p:cNvSpPr>
            <a:spLocks noGrp="1"/>
          </p:cNvSpPr>
          <p:nvPr>
            <p:ph idx="1"/>
          </p:nvPr>
        </p:nvSpPr>
        <p:spPr/>
        <p:txBody>
          <a:bodyPr>
            <a:normAutofit/>
          </a:bodyPr>
          <a:lstStyle/>
          <a:p>
            <a:pPr lvl="0"/>
            <a:r>
              <a:rPr lang="en-US" sz="1800" b="0" i="0" dirty="0">
                <a:solidFill>
                  <a:srgbClr val="333333"/>
                </a:solidFill>
                <a:effectLst/>
                <a:latin typeface="Times New Roman" panose="02020603050405020304" pitchFamily="18" charset="0"/>
                <a:cs typeface="Times New Roman" panose="02020603050405020304" pitchFamily="18" charset="0"/>
              </a:rPr>
              <a:t>Heart disease, also known as cardiovascular disease, refers to a range of conditions that affect the heart and blood vessels.</a:t>
            </a:r>
          </a:p>
          <a:p>
            <a:pPr lvl="0"/>
            <a:r>
              <a:rPr lang="en-US" sz="18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The proposed paper uses ML algorithms to predict Heart disease using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age, cholesterol, chest pain type, exercise, induced angina, and max heart rate.</a:t>
            </a:r>
            <a:endParaRPr lang="en-US" sz="18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algn="l"/>
            <a:r>
              <a:rPr lang="en-US" sz="1800" b="0" i="0" dirty="0">
                <a:solidFill>
                  <a:srgbClr val="111111"/>
                </a:solidFill>
                <a:effectLst/>
                <a:latin typeface="Times New Roman" panose="02020603050405020304" pitchFamily="18" charset="0"/>
                <a:cs typeface="Times New Roman" panose="02020603050405020304" pitchFamily="18" charset="0"/>
              </a:rPr>
              <a:t>Heart disease prediction </a:t>
            </a:r>
            <a:r>
              <a:rPr lang="en-US" sz="1800" b="0" i="0" dirty="0">
                <a:solidFill>
                  <a:srgbClr val="333333"/>
                </a:solidFill>
                <a:effectLst/>
                <a:latin typeface="Times New Roman" panose="02020603050405020304" pitchFamily="18" charset="0"/>
                <a:cs typeface="Times New Roman" panose="02020603050405020304" pitchFamily="18" charset="0"/>
              </a:rPr>
              <a:t>helps the patient from getting into the serious medical stage as it would be identified and cured at an initial stage.</a:t>
            </a:r>
            <a:endParaRPr lang="en-US" sz="18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139" y="112963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OBJECTIVE :</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Construct a different algorithms model that can be used for the prediction of heart disease using some real datasets.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 the k-NN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a:t>
            </a:r>
            <a:r>
              <a:rPr lang="en-US" sz="1800" dirty="0">
                <a:latin typeface="Times New Roman" panose="02020603050405020304" pitchFamily="18" charset="0"/>
                <a:ea typeface="Calibri" panose="020F0502020204030204" pitchFamily="34" charset="0"/>
                <a:cs typeface="Times New Roman" panose="02020603050405020304" pitchFamily="18" charset="0"/>
              </a:rPr>
              <a:t>, Linear SVC, Logistic Regression, Gaussian Naïve Bayes, and decision tree algorithms.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Compare the above algorithms by how accurately they can predict heart disease.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comparison to those used in hospitals, the dataset we use ought to be minimal.</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299" y="118043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RELATIVE WORK :</a:t>
            </a:r>
          </a:p>
        </p:txBody>
      </p:sp>
      <p:sp>
        <p:nvSpPr>
          <p:cNvPr id="3" name="Content Placeholder 2"/>
          <p:cNvSpPr>
            <a:spLocks noGrp="1"/>
          </p:cNvSpPr>
          <p:nvPr>
            <p:ph idx="1"/>
          </p:nvPr>
        </p:nvSpPr>
        <p:spPr>
          <a:xfrm>
            <a:off x="1356360" y="1673225"/>
            <a:ext cx="10515600" cy="3895090"/>
          </a:xfrm>
        </p:spPr>
        <p:txBody>
          <a:bodyPr/>
          <a:lstStyle/>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sym typeface="+mn-ea"/>
              </a:rPr>
              <a:t>Understanding the k-NN, Random Forest, Linear SVC, Logistic Regression, Gaussian Naive Bayes, and decision tree algorithms to solve real-world situations.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sym typeface="+mn-ea"/>
              </a:rPr>
              <a:t>The use of hybrid algorithms and a combination of supervised with unsupervised and ML with DL methods are promising to provide better results.</a:t>
            </a:r>
            <a:endParaRPr lang="en-US" sz="1800" dirty="0">
              <a:latin typeface="Times New Roman" panose="02020603050405020304" pitchFamily="18" charset="0"/>
              <a:cs typeface="Times New Roman" panose="02020603050405020304" pitchFamily="18" charset="0"/>
            </a:endParaRPr>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739" y="123123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p:txBody>
          <a:bodyPr>
            <a:normAutofit/>
          </a:bodyPr>
          <a:lstStyle/>
          <a:p>
            <a:pPr algn="l"/>
            <a:r>
              <a:rPr lang="en-US" sz="1800" b="0" i="0" dirty="0">
                <a:solidFill>
                  <a:srgbClr val="111111"/>
                </a:solidFill>
                <a:effectLst/>
                <a:latin typeface="Times New Roman" panose="02020603050405020304" pitchFamily="18" charset="0"/>
                <a:cs typeface="Times New Roman" panose="02020603050405020304" pitchFamily="18" charset="0"/>
              </a:rPr>
              <a:t>Coronary artery disease is a common heart condition that affects the major blood vessels that supply the heart muscle. Cholesterol deposits (plaques) in the heart arteries are usually the cause of coronary artery disease. The buildup of these plaques is called atherosclerosis (</a:t>
            </a:r>
            <a:r>
              <a:rPr lang="en-US" sz="1800" b="0" i="0" dirty="0" err="1">
                <a:solidFill>
                  <a:srgbClr val="111111"/>
                </a:solidFill>
                <a:effectLst/>
                <a:latin typeface="Times New Roman" panose="02020603050405020304" pitchFamily="18" charset="0"/>
                <a:cs typeface="Times New Roman" panose="02020603050405020304" pitchFamily="18" charset="0"/>
              </a:rPr>
              <a:t>ath</a:t>
            </a:r>
            <a:r>
              <a:rPr lang="en-US" sz="1800" b="0" i="0" dirty="0">
                <a:solidFill>
                  <a:srgbClr val="111111"/>
                </a:solidFill>
                <a:effectLst/>
                <a:latin typeface="Times New Roman" panose="02020603050405020304" pitchFamily="18" charset="0"/>
                <a:cs typeface="Times New Roman" panose="02020603050405020304" pitchFamily="18" charset="0"/>
              </a:rPr>
              <a:t>-</a:t>
            </a:r>
            <a:r>
              <a:rPr lang="en-US" sz="1800" b="0" i="0" dirty="0" err="1">
                <a:solidFill>
                  <a:srgbClr val="111111"/>
                </a:solidFill>
                <a:effectLst/>
                <a:latin typeface="Times New Roman" panose="02020603050405020304" pitchFamily="18" charset="0"/>
                <a:cs typeface="Times New Roman" panose="02020603050405020304" pitchFamily="18" charset="0"/>
              </a:rPr>
              <a:t>ur</a:t>
            </a:r>
            <a:r>
              <a:rPr lang="en-US" sz="1800" b="0" i="0" dirty="0">
                <a:solidFill>
                  <a:srgbClr val="111111"/>
                </a:solidFill>
                <a:effectLst/>
                <a:latin typeface="Times New Roman" panose="02020603050405020304" pitchFamily="18" charset="0"/>
                <a:cs typeface="Times New Roman" panose="02020603050405020304" pitchFamily="18" charset="0"/>
              </a:rPr>
              <a:t>-o-</a:t>
            </a:r>
            <a:r>
              <a:rPr lang="en-US" sz="1800" b="0" i="0" dirty="0" err="1">
                <a:solidFill>
                  <a:srgbClr val="111111"/>
                </a:solidFill>
                <a:effectLst/>
                <a:latin typeface="Times New Roman" panose="02020603050405020304" pitchFamily="18" charset="0"/>
                <a:cs typeface="Times New Roman" panose="02020603050405020304" pitchFamily="18" charset="0"/>
              </a:rPr>
              <a:t>skluh</a:t>
            </a:r>
            <a:r>
              <a:rPr lang="en-US" sz="1800" b="0" i="0" dirty="0">
                <a:solidFill>
                  <a:srgbClr val="111111"/>
                </a:solidFill>
                <a:effectLst/>
                <a:latin typeface="Times New Roman" panose="02020603050405020304" pitchFamily="18" charset="0"/>
                <a:cs typeface="Times New Roman" panose="02020603050405020304" pitchFamily="18" charset="0"/>
              </a:rPr>
              <a:t>-ROE-sis).  Atherosclerosis reduces blood flow to the heart and other parts of the body.  It can lead to a heart attack, chest pain (angina) or stroke. </a:t>
            </a:r>
          </a:p>
          <a:p>
            <a:pPr algn="l"/>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Heart Disease Prediction System is developed where the user can input the patient details and the prediction for the particular patient is made using the model developed.  The model will predict the output to be either normal or risky</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using 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aussian Naive Bayes, Random Forest, K-Nearest Neighbour, linear Svc, Logistic regression, and Decision Tree Algorithms.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939" y="121091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PROPOSED SOLUTIONS :</a:t>
            </a:r>
          </a:p>
        </p:txBody>
      </p:sp>
      <p:sp>
        <p:nvSpPr>
          <p:cNvPr id="3" name="Content Placeholder 2"/>
          <p:cNvSpPr>
            <a:spLocks noGrp="1"/>
          </p:cNvSpPr>
          <p:nvPr>
            <p:ph idx="1"/>
          </p:nvPr>
        </p:nvSpPr>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Calculating the accuracies for the below algorithms and checking which has the highest accuracy, which helps the patient to whether to consult a doctor or not. </a:t>
            </a:r>
          </a:p>
          <a:p>
            <a:r>
              <a:rPr lang="en-US" sz="1800" dirty="0">
                <a:latin typeface="Times New Roman" panose="02020603050405020304" pitchFamily="18" charset="0"/>
                <a:cs typeface="Times New Roman" panose="02020603050405020304" pitchFamily="18" charset="0"/>
              </a:rPr>
              <a:t>Gaussian Naive Bayes</a:t>
            </a:r>
          </a:p>
          <a:p>
            <a:r>
              <a:rPr lang="en-US" sz="1800" dirty="0">
                <a:latin typeface="Times New Roman" panose="02020603050405020304" pitchFamily="18" charset="0"/>
                <a:cs typeface="Times New Roman" panose="02020603050405020304" pitchFamily="18" charset="0"/>
              </a:rPr>
              <a:t>Random Forest</a:t>
            </a:r>
          </a:p>
          <a:p>
            <a:r>
              <a:rPr lang="en-US" sz="1800" dirty="0">
                <a:latin typeface="Times New Roman" panose="02020603050405020304" pitchFamily="18" charset="0"/>
                <a:cs typeface="Times New Roman" panose="02020603050405020304" pitchFamily="18" charset="0"/>
              </a:rPr>
              <a:t>K-Nearest Neighbour</a:t>
            </a:r>
          </a:p>
          <a:p>
            <a:r>
              <a:rPr lang="en-US" sz="1800" dirty="0">
                <a:latin typeface="Times New Roman" panose="02020603050405020304" pitchFamily="18" charset="0"/>
                <a:cs typeface="Times New Roman" panose="02020603050405020304" pitchFamily="18" charset="0"/>
              </a:rPr>
              <a:t>linear SVC</a:t>
            </a:r>
          </a:p>
          <a:p>
            <a:r>
              <a:rPr lang="en-US" sz="1800" dirty="0">
                <a:latin typeface="Times New Roman" panose="02020603050405020304" pitchFamily="18" charset="0"/>
                <a:cs typeface="Times New Roman" panose="02020603050405020304" pitchFamily="18" charset="0"/>
              </a:rPr>
              <a:t>Logistic regression</a:t>
            </a:r>
          </a:p>
          <a:p>
            <a:r>
              <a:rPr lang="en-US" sz="1800" dirty="0">
                <a:latin typeface="Times New Roman" panose="02020603050405020304" pitchFamily="18" charset="0"/>
                <a:cs typeface="Times New Roman" panose="02020603050405020304" pitchFamily="18" charset="0"/>
              </a:rPr>
              <a:t>Decision Tree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26721"/>
            <a:ext cx="10515600" cy="1271751"/>
          </a:xfrm>
        </p:spPr>
        <p:txBody>
          <a:bodyPr>
            <a:normAutofit/>
          </a:bodyPr>
          <a:lstStyle/>
          <a:p>
            <a:pPr algn="l"/>
            <a:r>
              <a:rPr lang="en-US" sz="2800" dirty="0">
                <a:latin typeface="Times New Roman" panose="02020603050405020304" pitchFamily="18" charset="0"/>
                <a:cs typeface="Times New Roman" panose="02020603050405020304" pitchFamily="18" charset="0"/>
              </a:rPr>
              <a:t>RESULTS :</a:t>
            </a:r>
          </a:p>
        </p:txBody>
      </p:sp>
      <p:pic>
        <p:nvPicPr>
          <p:cNvPr id="3" name="Content Placeholder 2" descr="ML pic"/>
          <p:cNvPicPr>
            <a:picLocks noGrp="1" noChangeAspect="1"/>
          </p:cNvPicPr>
          <p:nvPr>
            <p:ph idx="1"/>
          </p:nvPr>
        </p:nvPicPr>
        <p:blipFill>
          <a:blip r:embed="rId2"/>
          <a:stretch>
            <a:fillRect/>
          </a:stretch>
        </p:blipFill>
        <p:spPr>
          <a:xfrm>
            <a:off x="1522095" y="1226185"/>
            <a:ext cx="9471660" cy="412750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141</TotalTime>
  <Words>644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Gallery</vt:lpstr>
      <vt:lpstr>PREDICTION OF HEART Disease using MACHINE LEARNING</vt:lpstr>
      <vt:lpstr> Group Members Information</vt:lpstr>
      <vt:lpstr>ROLES AND RESPONSIBILITIES:</vt:lpstr>
      <vt:lpstr>MOTIVATION :</vt:lpstr>
      <vt:lpstr>OBJECTIVE :</vt:lpstr>
      <vt:lpstr>RELATIVE WORK :</vt:lpstr>
      <vt:lpstr>PROBLEM STATEMENT :</vt:lpstr>
      <vt:lpstr>PROPOSED SOLUTIONS :</vt:lpstr>
      <vt:lpstr>RESULTS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HEPATITIS DISEASE USING MACHINE LEARNING ALGORITHMS</dc:title>
  <dc:creator>Sushma Kasoju</dc:creator>
  <cp:lastModifiedBy>Varshitha</cp:lastModifiedBy>
  <cp:revision>22</cp:revision>
  <dcterms:created xsi:type="dcterms:W3CDTF">2023-04-24T23:30:00Z</dcterms:created>
  <dcterms:modified xsi:type="dcterms:W3CDTF">2023-04-27T23:49:37Z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A6373BCA10164A12A1A0B502C4A5068C</vt:lpwstr>
  </property>
  <property fmtid="{D5CDD505-2E9C-101B-9397-08002B2CF9AE}" pid="3" name="KSOProductBuildVer">
    <vt:lpwstr>1033-11.2.0.11536</vt:lpwstr>
  </property>
</Properties>
</file>