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73" r:id="rId2"/>
    <p:sldId id="271" r:id="rId3"/>
    <p:sldId id="274" r:id="rId4"/>
    <p:sldId id="269" r:id="rId5"/>
    <p:sldId id="272" r:id="rId6"/>
    <p:sldId id="259" r:id="rId7"/>
    <p:sldId id="268" r:id="rId8"/>
    <p:sldId id="266" r:id="rId9"/>
    <p:sldId id="267" r:id="rId10"/>
    <p:sldId id="270"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8FA5BF-6BA5-5141-AE37-1B513C23AF60}"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40104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144152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2884152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814E7B0-4947-574A-8E09-A6969609A7E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566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293422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FA5BF-6BA5-5141-AE37-1B513C23AF60}"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3313811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FA5BF-6BA5-5141-AE37-1B513C23AF60}"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221428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FA5BF-6BA5-5141-AE37-1B513C23AF60}"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399041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FA5BF-6BA5-5141-AE37-1B513C23AF60}" type="datetimeFigureOut">
              <a:rPr lang="en-US" smtClean="0"/>
              <a:t>1/10/2024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814E7B0-4947-574A-8E09-A6969609A7E6}" type="slidenum">
              <a:rPr lang="en-US" smtClean="0"/>
              <a:t>‹#›</a:t>
            </a:fld>
            <a:endParaRPr lang="en-US"/>
          </a:p>
        </p:txBody>
      </p:sp>
    </p:spTree>
    <p:extLst>
      <p:ext uri="{BB962C8B-B14F-4D97-AF65-F5344CB8AC3E}">
        <p14:creationId xmlns:p14="http://schemas.microsoft.com/office/powerpoint/2010/main" val="191515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FA5BF-6BA5-5141-AE37-1B513C23AF60}"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367535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FA5BF-6BA5-5141-AE37-1B513C23AF60}"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2492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95521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8FA5BF-6BA5-5141-AE37-1B513C23AF60}"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249769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FA5BF-6BA5-5141-AE37-1B513C23AF60}"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191250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FA5BF-6BA5-5141-AE37-1B513C23AF60}"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417263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96222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FA5BF-6BA5-5141-AE37-1B513C23AF60}"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E7B0-4947-574A-8E09-A6969609A7E6}" type="slidenum">
              <a:rPr lang="en-US" smtClean="0"/>
              <a:t>‹#›</a:t>
            </a:fld>
            <a:endParaRPr lang="en-US"/>
          </a:p>
        </p:txBody>
      </p:sp>
    </p:spTree>
    <p:extLst>
      <p:ext uri="{BB962C8B-B14F-4D97-AF65-F5344CB8AC3E}">
        <p14:creationId xmlns:p14="http://schemas.microsoft.com/office/powerpoint/2010/main" val="88140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FA5BF-6BA5-5141-AE37-1B513C23AF60}" type="datetimeFigureOut">
              <a:rPr lang="en-US" smtClean="0"/>
              <a:t>1/10/2024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814E7B0-4947-574A-8E09-A6969609A7E6}" type="slidenum">
              <a:rPr lang="en-US" smtClean="0"/>
              <a:t>‹#›</a:t>
            </a:fld>
            <a:endParaRPr lang="en-US"/>
          </a:p>
        </p:txBody>
      </p:sp>
    </p:spTree>
    <p:extLst>
      <p:ext uri="{BB962C8B-B14F-4D97-AF65-F5344CB8AC3E}">
        <p14:creationId xmlns:p14="http://schemas.microsoft.com/office/powerpoint/2010/main" val="61428273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854C-74DC-8FC1-56F0-B597069D1A20}"/>
              </a:ext>
            </a:extLst>
          </p:cNvPr>
          <p:cNvSpPr>
            <a:spLocks noGrp="1"/>
          </p:cNvSpPr>
          <p:nvPr>
            <p:ph type="ctrTitle"/>
          </p:nvPr>
        </p:nvSpPr>
        <p:spPr/>
        <p:txBody>
          <a:bodyPr/>
          <a:lstStyle/>
          <a:p>
            <a:r>
              <a:rPr lang="en-US" dirty="0">
                <a:solidFill>
                  <a:srgbClr val="FFFFFF"/>
                </a:solidFill>
              </a:rPr>
              <a:t>Dialysis</a:t>
            </a:r>
            <a:endParaRPr lang="en-IN" dirty="0"/>
          </a:p>
        </p:txBody>
      </p:sp>
      <p:sp>
        <p:nvSpPr>
          <p:cNvPr id="3" name="Subtitle 2">
            <a:extLst>
              <a:ext uri="{FF2B5EF4-FFF2-40B4-BE49-F238E27FC236}">
                <a16:creationId xmlns:a16="http://schemas.microsoft.com/office/drawing/2014/main" id="{DBA13AD7-FD6A-E577-BFBD-7CEEC3F9D459}"/>
              </a:ext>
            </a:extLst>
          </p:cNvPr>
          <p:cNvSpPr>
            <a:spLocks noGrp="1"/>
          </p:cNvSpPr>
          <p:nvPr>
            <p:ph type="subTitle" idx="1"/>
          </p:nvPr>
        </p:nvSpPr>
        <p:spPr/>
        <p:txBody>
          <a:bodyPr/>
          <a:lstStyle/>
          <a:p>
            <a:r>
              <a:rPr lang="en-US" dirty="0">
                <a:solidFill>
                  <a:srgbClr val="FFFFFF"/>
                </a:solidFill>
              </a:rPr>
              <a:t>By: Gangumolu Sri Harsha Shanmukh</a:t>
            </a:r>
          </a:p>
          <a:p>
            <a:endParaRPr lang="en-IN" dirty="0"/>
          </a:p>
        </p:txBody>
      </p:sp>
      <p:pic>
        <p:nvPicPr>
          <p:cNvPr id="4" name="Graphic 3" descr="Kidneys">
            <a:extLst>
              <a:ext uri="{FF2B5EF4-FFF2-40B4-BE49-F238E27FC236}">
                <a16:creationId xmlns:a16="http://schemas.microsoft.com/office/drawing/2014/main" id="{59EF4271-197B-BD36-8DC5-C4BBB81FC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84" y="186359"/>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40C72662-5030-4F93-E438-9C779EC2D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070" y="4599174"/>
            <a:ext cx="2567230" cy="256723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3740039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7A99-51EC-A005-B43B-861B79B005E8}"/>
              </a:ext>
            </a:extLst>
          </p:cNvPr>
          <p:cNvSpPr>
            <a:spLocks noGrp="1"/>
          </p:cNvSpPr>
          <p:nvPr>
            <p:ph type="title"/>
          </p:nvPr>
        </p:nvSpPr>
        <p:spPr/>
        <p:txBody>
          <a:bodyPr/>
          <a:lstStyle/>
          <a:p>
            <a:pPr algn="ctr"/>
            <a:r>
              <a:rPr lang="en-IN" dirty="0"/>
              <a:t>Question about Dialysis</a:t>
            </a:r>
            <a:br>
              <a:rPr lang="en-IN" dirty="0"/>
            </a:br>
            <a:endParaRPr lang="en-IN" dirty="0"/>
          </a:p>
        </p:txBody>
      </p:sp>
      <p:sp>
        <p:nvSpPr>
          <p:cNvPr id="3" name="Content Placeholder 2">
            <a:extLst>
              <a:ext uri="{FF2B5EF4-FFF2-40B4-BE49-F238E27FC236}">
                <a16:creationId xmlns:a16="http://schemas.microsoft.com/office/drawing/2014/main" id="{C78DF0D0-9BB0-0840-EF1C-488B7F5D2E91}"/>
              </a:ext>
            </a:extLst>
          </p:cNvPr>
          <p:cNvSpPr>
            <a:spLocks noGrp="1"/>
          </p:cNvSpPr>
          <p:nvPr>
            <p:ph idx="1"/>
          </p:nvPr>
        </p:nvSpPr>
        <p:spPr/>
        <p:txBody>
          <a:bodyPr/>
          <a:lstStyle/>
          <a:p>
            <a:r>
              <a:rPr lang="en-US" dirty="0"/>
              <a:t>What happens when both the kidneys of a person stop working either due to an infection or an injury?</a:t>
            </a:r>
          </a:p>
          <a:p>
            <a:r>
              <a:rPr lang="en-US" dirty="0"/>
              <a:t>When both kidneys of a person stop working, due to an infection or an injury, the body can no longer filter waste products from the blood. As a result, toxins build up in the bloodstream, which can be life-threatening. To prevent this, periodic blood filtration is necessary, which can be achieved by using an artificial kidney or a dialysis machine. Dialysis is a process that involves separating toxic substances from the blood when the kidneys are unable to do so. This procedure is also known as an artificial kidney.</a:t>
            </a:r>
          </a:p>
          <a:p>
            <a:endParaRPr lang="en-IN" dirty="0"/>
          </a:p>
        </p:txBody>
      </p:sp>
      <p:pic>
        <p:nvPicPr>
          <p:cNvPr id="4" name="Graphic 3" descr="Kidneys">
            <a:extLst>
              <a:ext uri="{FF2B5EF4-FFF2-40B4-BE49-F238E27FC236}">
                <a16:creationId xmlns:a16="http://schemas.microsoft.com/office/drawing/2014/main" id="{CCC22FCC-4243-3578-B406-1CB51AD13F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663"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C0CA2E48-ECD1-77B8-1374-E9BCC198FA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00"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Graphic 6" descr="Kidneys">
            <a:extLst>
              <a:ext uri="{FF2B5EF4-FFF2-40B4-BE49-F238E27FC236}">
                <a16:creationId xmlns:a16="http://schemas.microsoft.com/office/drawing/2014/main" id="{2585441B-A692-D019-D4A4-042530F94E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96" y="5568460"/>
            <a:ext cx="1441233" cy="1441233"/>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8" name="Graphic 7" descr="Kidneys">
            <a:extLst>
              <a:ext uri="{FF2B5EF4-FFF2-40B4-BE49-F238E27FC236}">
                <a16:creationId xmlns:a16="http://schemas.microsoft.com/office/drawing/2014/main" id="{23D8E0DA-6E55-3FF3-018E-99F569FBAC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50767" y="5568460"/>
            <a:ext cx="1441233" cy="1441233"/>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346657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3C48-CB40-7D8D-5AD3-398A0BC35E6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A8AC189-CF0B-0B5C-79EA-ACA073448948}"/>
              </a:ext>
            </a:extLst>
          </p:cNvPr>
          <p:cNvSpPr>
            <a:spLocks noGrp="1"/>
          </p:cNvSpPr>
          <p:nvPr>
            <p:ph idx="1"/>
          </p:nvPr>
        </p:nvSpPr>
        <p:spPr/>
        <p:txBody>
          <a:bodyPr/>
          <a:lstStyle/>
          <a:p>
            <a:endParaRPr lang="en-IN" dirty="0"/>
          </a:p>
        </p:txBody>
      </p:sp>
      <p:pic>
        <p:nvPicPr>
          <p:cNvPr id="1026" name="Picture 2" descr="Thanks-dog GIFs - Get the best GIF on GIPHY">
            <a:extLst>
              <a:ext uri="{FF2B5EF4-FFF2-40B4-BE49-F238E27FC236}">
                <a16:creationId xmlns:a16="http://schemas.microsoft.com/office/drawing/2014/main" id="{E7A23C89-5FF4-6DC7-8C38-954880301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2"/>
            <a:ext cx="12192000" cy="6852138"/>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Kidneys">
            <a:extLst>
              <a:ext uri="{FF2B5EF4-FFF2-40B4-BE49-F238E27FC236}">
                <a16:creationId xmlns:a16="http://schemas.microsoft.com/office/drawing/2014/main" id="{DD218BF9-B221-FB0B-EFF5-E5C7EB85E3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00" y="2294013"/>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BDD4D85D-491E-5309-658C-6B12FB3A7A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7944" y="2507741"/>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3761355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854C-74DC-8FC1-56F0-B597069D1A20}"/>
              </a:ext>
            </a:extLst>
          </p:cNvPr>
          <p:cNvSpPr>
            <a:spLocks noGrp="1"/>
          </p:cNvSpPr>
          <p:nvPr>
            <p:ph type="ctrTitle"/>
          </p:nvPr>
        </p:nvSpPr>
        <p:spPr/>
        <p:txBody>
          <a:bodyPr/>
          <a:lstStyle/>
          <a:p>
            <a:r>
              <a:rPr lang="en-US" dirty="0">
                <a:solidFill>
                  <a:srgbClr val="FFFFFF"/>
                </a:solidFill>
              </a:rPr>
              <a:t>Dialysis</a:t>
            </a:r>
            <a:endParaRPr lang="en-IN" dirty="0"/>
          </a:p>
        </p:txBody>
      </p:sp>
      <p:sp>
        <p:nvSpPr>
          <p:cNvPr id="3" name="Subtitle 2">
            <a:extLst>
              <a:ext uri="{FF2B5EF4-FFF2-40B4-BE49-F238E27FC236}">
                <a16:creationId xmlns:a16="http://schemas.microsoft.com/office/drawing/2014/main" id="{DBA13AD7-FD6A-E577-BFBD-7CEEC3F9D459}"/>
              </a:ext>
            </a:extLst>
          </p:cNvPr>
          <p:cNvSpPr>
            <a:spLocks noGrp="1"/>
          </p:cNvSpPr>
          <p:nvPr>
            <p:ph type="subTitle" idx="1"/>
          </p:nvPr>
        </p:nvSpPr>
        <p:spPr/>
        <p:txBody>
          <a:bodyPr/>
          <a:lstStyle/>
          <a:p>
            <a:r>
              <a:rPr lang="en-US" dirty="0">
                <a:solidFill>
                  <a:srgbClr val="FFFFFF"/>
                </a:solidFill>
              </a:rPr>
              <a:t>By: Gangumolu Sri Harsha Shanmukh</a:t>
            </a:r>
          </a:p>
          <a:p>
            <a:endParaRPr lang="en-IN" dirty="0"/>
          </a:p>
        </p:txBody>
      </p:sp>
      <p:pic>
        <p:nvPicPr>
          <p:cNvPr id="4" name="Graphic 3" descr="Kidneys">
            <a:extLst>
              <a:ext uri="{FF2B5EF4-FFF2-40B4-BE49-F238E27FC236}">
                <a16:creationId xmlns:a16="http://schemas.microsoft.com/office/drawing/2014/main" id="{59EF4271-197B-BD36-8DC5-C4BBB81FC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8918" y="264567"/>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40C72662-5030-4F93-E438-9C779EC2D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8285" y="3884066"/>
            <a:ext cx="2567230" cy="256723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2261621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FD97-C424-A3C7-2770-51DE0EA95383}"/>
              </a:ext>
            </a:extLst>
          </p:cNvPr>
          <p:cNvSpPr>
            <a:spLocks noGrp="1"/>
          </p:cNvSpPr>
          <p:nvPr>
            <p:ph type="title"/>
          </p:nvPr>
        </p:nvSpPr>
        <p:spPr/>
        <p:txBody>
          <a:bodyPr/>
          <a:lstStyle/>
          <a:p>
            <a:pPr algn="ctr"/>
            <a:r>
              <a:rPr lang="en-IN" dirty="0"/>
              <a:t>What is Dialysis?</a:t>
            </a:r>
          </a:p>
        </p:txBody>
      </p:sp>
      <p:sp>
        <p:nvSpPr>
          <p:cNvPr id="3" name="Content Placeholder 2">
            <a:extLst>
              <a:ext uri="{FF2B5EF4-FFF2-40B4-BE49-F238E27FC236}">
                <a16:creationId xmlns:a16="http://schemas.microsoft.com/office/drawing/2014/main" id="{5F4A2124-03AE-3ACD-87E8-AE115A1D14C3}"/>
              </a:ext>
            </a:extLst>
          </p:cNvPr>
          <p:cNvSpPr>
            <a:spLocks noGrp="1"/>
          </p:cNvSpPr>
          <p:nvPr>
            <p:ph idx="1"/>
          </p:nvPr>
        </p:nvSpPr>
        <p:spPr/>
        <p:txBody>
          <a:bodyPr/>
          <a:lstStyle/>
          <a:p>
            <a:br>
              <a:rPr lang="en-US" dirty="0"/>
            </a:br>
            <a:r>
              <a:rPr lang="en-US" b="0" i="0" dirty="0">
                <a:effectLst/>
                <a:latin typeface="+mj-lt"/>
              </a:rPr>
              <a:t>Dialysis is a medical procedure used to remove waste products and excess fluids from the blood when the kidneys are no longer able to perform this function adequately. It is typically used for patients with kidney failure or severe kidney disease.</a:t>
            </a:r>
            <a:endParaRPr lang="en-IN" dirty="0">
              <a:latin typeface="+mj-lt"/>
            </a:endParaRPr>
          </a:p>
        </p:txBody>
      </p:sp>
      <p:pic>
        <p:nvPicPr>
          <p:cNvPr id="4" name="Graphic 3" descr="Kidneys">
            <a:extLst>
              <a:ext uri="{FF2B5EF4-FFF2-40B4-BE49-F238E27FC236}">
                <a16:creationId xmlns:a16="http://schemas.microsoft.com/office/drawing/2014/main" id="{13E4FD97-7367-134B-CCCF-C9EDB5DE3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370366"/>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9BAEE36B-7F6D-8644-420E-6110EF035E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9498" y="4148633"/>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Graphic 5" descr="Kidneys">
            <a:extLst>
              <a:ext uri="{FF2B5EF4-FFF2-40B4-BE49-F238E27FC236}">
                <a16:creationId xmlns:a16="http://schemas.microsoft.com/office/drawing/2014/main" id="{ADD5541B-E166-CB1E-3983-117BCE1DFA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00"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Graphic 6" descr="Kidneys">
            <a:extLst>
              <a:ext uri="{FF2B5EF4-FFF2-40B4-BE49-F238E27FC236}">
                <a16:creationId xmlns:a16="http://schemas.microsoft.com/office/drawing/2014/main" id="{F52694C1-661D-F584-281A-1C0591F4E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1663"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2565156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EE48-76C1-B8EF-531D-767AEAE81808}"/>
              </a:ext>
            </a:extLst>
          </p:cNvPr>
          <p:cNvSpPr>
            <a:spLocks noGrp="1"/>
          </p:cNvSpPr>
          <p:nvPr>
            <p:ph type="title"/>
          </p:nvPr>
        </p:nvSpPr>
        <p:spPr/>
        <p:txBody>
          <a:bodyPr/>
          <a:lstStyle/>
          <a:p>
            <a:pPr algn="ctr"/>
            <a:r>
              <a:rPr lang="en-IN" dirty="0"/>
              <a:t>Types of Dialysis?</a:t>
            </a:r>
          </a:p>
        </p:txBody>
      </p:sp>
      <p:sp>
        <p:nvSpPr>
          <p:cNvPr id="3" name="Content Placeholder 2">
            <a:extLst>
              <a:ext uri="{FF2B5EF4-FFF2-40B4-BE49-F238E27FC236}">
                <a16:creationId xmlns:a16="http://schemas.microsoft.com/office/drawing/2014/main" id="{DAB4C98D-18E3-C38E-84D4-F159C687224B}"/>
              </a:ext>
            </a:extLst>
          </p:cNvPr>
          <p:cNvSpPr>
            <a:spLocks noGrp="1"/>
          </p:cNvSpPr>
          <p:nvPr>
            <p:ph idx="1"/>
          </p:nvPr>
        </p:nvSpPr>
        <p:spPr/>
        <p:txBody>
          <a:bodyPr>
            <a:normAutofit fontScale="85000" lnSpcReduction="20000"/>
          </a:bodyPr>
          <a:lstStyle/>
          <a:p>
            <a:pPr algn="l"/>
            <a:br>
              <a:rPr lang="en-US" b="0" i="0" dirty="0">
                <a:solidFill>
                  <a:srgbClr val="D1D5DB"/>
                </a:solidFill>
                <a:effectLst/>
                <a:latin typeface="Söhne"/>
              </a:rPr>
            </a:br>
            <a:r>
              <a:rPr lang="en-US" b="0" i="0" dirty="0">
                <a:solidFill>
                  <a:srgbClr val="D1D5DB"/>
                </a:solidFill>
                <a:effectLst/>
                <a:latin typeface="Söhne"/>
              </a:rPr>
              <a:t>Dialysis is a medical procedure used to remove waste products and excess fluids from the blood when the kidneys are no longer able to perform this function adequately. It is typically used for patients with kidney failure or severe kidney disease.</a:t>
            </a:r>
          </a:p>
          <a:p>
            <a:pPr algn="l"/>
            <a:r>
              <a:rPr lang="en-US" b="0" i="0" dirty="0">
                <a:solidFill>
                  <a:srgbClr val="D1D5DB"/>
                </a:solidFill>
                <a:effectLst/>
                <a:latin typeface="Söhne"/>
              </a:rPr>
              <a:t>There are two main types of dialysis:</a:t>
            </a:r>
          </a:p>
          <a:p>
            <a:pPr algn="l">
              <a:buFont typeface="+mj-lt"/>
              <a:buAutoNum type="arabicPeriod"/>
            </a:pPr>
            <a:r>
              <a:rPr lang="en-US" b="0" i="0" dirty="0">
                <a:solidFill>
                  <a:srgbClr val="D1D5DB"/>
                </a:solidFill>
                <a:effectLst/>
                <a:latin typeface="Söhne"/>
              </a:rPr>
              <a:t>Hemodialysis: This involves using a machine called a dialyzer to filter the blood outside the body. The patient's blood is pumped through the dialyzer, which contains a special membrane that allows waste products and excess fluids to pass out of the blood and into a dialysis solution. The cleaned blood is then returned to the body.</a:t>
            </a:r>
          </a:p>
          <a:p>
            <a:pPr algn="l">
              <a:buFont typeface="+mj-lt"/>
              <a:buAutoNum type="arabicPeriod"/>
            </a:pPr>
            <a:r>
              <a:rPr lang="en-US" b="0" i="0" dirty="0">
                <a:solidFill>
                  <a:srgbClr val="D1D5DB"/>
                </a:solidFill>
                <a:effectLst/>
                <a:latin typeface="Söhne"/>
              </a:rPr>
              <a:t>Peritoneal dialysis: In this method, the lining of the abdomen (the peritoneum) is used as a natural filter. A cleansing fluid is introduced into the abdomen through a catheter, and after a period of time where the fluid absorbs waste products and excess fluids from the blood vessels in the abdominal lining, it is drained out.</a:t>
            </a:r>
          </a:p>
          <a:p>
            <a:endParaRPr lang="en-IN" dirty="0"/>
          </a:p>
        </p:txBody>
      </p:sp>
      <p:pic>
        <p:nvPicPr>
          <p:cNvPr id="4" name="Graphic 3" descr="Kidneys">
            <a:extLst>
              <a:ext uri="{FF2B5EF4-FFF2-40B4-BE49-F238E27FC236}">
                <a16:creationId xmlns:a16="http://schemas.microsoft.com/office/drawing/2014/main" id="{B800D88B-3EAC-B86C-1DB7-ABD7F1764B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00"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F2BDC8D9-49BC-B197-1A61-A426866671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663"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Graphic 6" descr="Kidneys">
            <a:extLst>
              <a:ext uri="{FF2B5EF4-FFF2-40B4-BE49-F238E27FC236}">
                <a16:creationId xmlns:a16="http://schemas.microsoft.com/office/drawing/2014/main" id="{A6DA0333-AA81-88A7-B45C-FBD910051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10" y="5272684"/>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8" name="Graphic 7" descr="Kidneys">
            <a:extLst>
              <a:ext uri="{FF2B5EF4-FFF2-40B4-BE49-F238E27FC236}">
                <a16:creationId xmlns:a16="http://schemas.microsoft.com/office/drawing/2014/main" id="{23AACBF0-E5D7-993E-B98E-2F45DD163B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9482" y="5183513"/>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4257786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84DD-F6D9-08A3-3318-4C4A1E39BCC0}"/>
              </a:ext>
            </a:extLst>
          </p:cNvPr>
          <p:cNvSpPr>
            <a:spLocks noGrp="1"/>
          </p:cNvSpPr>
          <p:nvPr>
            <p:ph type="title"/>
          </p:nvPr>
        </p:nvSpPr>
        <p:spPr/>
        <p:txBody>
          <a:bodyPr/>
          <a:lstStyle/>
          <a:p>
            <a:pPr algn="ctr"/>
            <a:r>
              <a:rPr lang="en-IN" dirty="0"/>
              <a:t>Safety Precaution of Dialysis</a:t>
            </a:r>
          </a:p>
        </p:txBody>
      </p:sp>
      <p:sp>
        <p:nvSpPr>
          <p:cNvPr id="3" name="Content Placeholder 2">
            <a:extLst>
              <a:ext uri="{FF2B5EF4-FFF2-40B4-BE49-F238E27FC236}">
                <a16:creationId xmlns:a16="http://schemas.microsoft.com/office/drawing/2014/main" id="{E3454EE1-7DA7-5CA1-4545-2F0E77A1873C}"/>
              </a:ext>
            </a:extLst>
          </p:cNvPr>
          <p:cNvSpPr>
            <a:spLocks noGrp="1"/>
          </p:cNvSpPr>
          <p:nvPr>
            <p:ph idx="1"/>
          </p:nvPr>
        </p:nvSpPr>
        <p:spPr/>
        <p:txBody>
          <a:bodyPr/>
          <a:lstStyle/>
          <a:p>
            <a:r>
              <a:rPr lang="en-US" b="0" i="0" dirty="0">
                <a:solidFill>
                  <a:srgbClr val="D1D5DB"/>
                </a:solidFill>
                <a:effectLst/>
                <a:latin typeface="Söhne"/>
              </a:rPr>
              <a:t>Both types of dialysis require careful monitoring and adherence to a strict treatment schedule to ensure that the body's electrolyte balance and fluid levels are maintained within safe limits. While dialysis can help to prolong and improve the quality of life for many people with kidney failure, it is not a cure for the underlying condition and may be needed indefinitely unless a kidney transplant becomes an option.</a:t>
            </a:r>
            <a:endParaRPr lang="en-IN" dirty="0"/>
          </a:p>
        </p:txBody>
      </p:sp>
      <p:pic>
        <p:nvPicPr>
          <p:cNvPr id="4" name="Graphic 3" descr="Kidneys">
            <a:extLst>
              <a:ext uri="{FF2B5EF4-FFF2-40B4-BE49-F238E27FC236}">
                <a16:creationId xmlns:a16="http://schemas.microsoft.com/office/drawing/2014/main" id="{511D1F2B-03C8-3E18-4038-4D8E0340EE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00"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6B635791-17B2-244B-043C-E29F104A85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663"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Graphic 5" descr="Kidneys">
            <a:extLst>
              <a:ext uri="{FF2B5EF4-FFF2-40B4-BE49-F238E27FC236}">
                <a16:creationId xmlns:a16="http://schemas.microsoft.com/office/drawing/2014/main" id="{38E979E9-32DC-130B-D40D-C4D376A65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370366"/>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Graphic 6" descr="Kidneys">
            <a:extLst>
              <a:ext uri="{FF2B5EF4-FFF2-40B4-BE49-F238E27FC236}">
                <a16:creationId xmlns:a16="http://schemas.microsoft.com/office/drawing/2014/main" id="{7292A618-7448-550B-945E-22AB1CA88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9498" y="4148633"/>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2530025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C2C-0758-E3D3-1EBB-48AC774F4D32}"/>
              </a:ext>
            </a:extLst>
          </p:cNvPr>
          <p:cNvSpPr>
            <a:spLocks noGrp="1"/>
          </p:cNvSpPr>
          <p:nvPr>
            <p:ph type="title"/>
          </p:nvPr>
        </p:nvSpPr>
        <p:spPr>
          <a:xfrm>
            <a:off x="838200" y="5595614"/>
            <a:ext cx="6869906" cy="913975"/>
          </a:xfrm>
        </p:spPr>
        <p:txBody>
          <a:bodyPr vert="horz" lIns="91440" tIns="45720" rIns="91440" bIns="45720" rtlCol="0" anchor="ctr">
            <a:normAutofit fontScale="90000"/>
          </a:bodyPr>
          <a:lstStyle/>
          <a:p>
            <a:pPr algn="ctr"/>
            <a:r>
              <a:rPr lang="en-US" sz="3200" dirty="0">
                <a:solidFill>
                  <a:srgbClr val="FFFFFF"/>
                </a:solidFill>
              </a:rPr>
              <a:t>The above GIF is the process of dialysis</a:t>
            </a:r>
            <a:endParaRPr lang="en-US" sz="3200" kern="1200" dirty="0">
              <a:solidFill>
                <a:srgbClr val="FFFFFF"/>
              </a:solidFill>
              <a:latin typeface="+mj-lt"/>
              <a:ea typeface="+mj-ea"/>
              <a:cs typeface="+mj-cs"/>
            </a:endParaRPr>
          </a:p>
        </p:txBody>
      </p:sp>
      <p:pic>
        <p:nvPicPr>
          <p:cNvPr id="1026" name="Picture 2" descr="Dialysis by Jonathan Crespo on Dribbble">
            <a:extLst>
              <a:ext uri="{FF2B5EF4-FFF2-40B4-BE49-F238E27FC236}">
                <a16:creationId xmlns:a16="http://schemas.microsoft.com/office/drawing/2014/main" id="{F7C813F6-A032-A377-30DA-1C466F15C3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 y="0"/>
            <a:ext cx="12202174" cy="5352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866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CD1D-E4EA-5081-E731-E15359E23EA0}"/>
              </a:ext>
            </a:extLst>
          </p:cNvPr>
          <p:cNvSpPr>
            <a:spLocks noGrp="1"/>
          </p:cNvSpPr>
          <p:nvPr>
            <p:ph type="title"/>
          </p:nvPr>
        </p:nvSpPr>
        <p:spPr/>
        <p:txBody>
          <a:bodyPr/>
          <a:lstStyle/>
          <a:p>
            <a:pPr algn="ctr"/>
            <a:r>
              <a:rPr lang="en-US" dirty="0"/>
              <a:t>Fun Facts about Dialysis and Artificial Kidneys</a:t>
            </a:r>
            <a:endParaRPr lang="en-IN" dirty="0"/>
          </a:p>
        </p:txBody>
      </p:sp>
      <p:sp>
        <p:nvSpPr>
          <p:cNvPr id="3" name="Content Placeholder 2">
            <a:extLst>
              <a:ext uri="{FF2B5EF4-FFF2-40B4-BE49-F238E27FC236}">
                <a16:creationId xmlns:a16="http://schemas.microsoft.com/office/drawing/2014/main" id="{A1557F97-B95D-B9B0-50AB-CA723E1CAFEF}"/>
              </a:ext>
            </a:extLst>
          </p:cNvPr>
          <p:cNvSpPr>
            <a:spLocks noGrp="1"/>
          </p:cNvSpPr>
          <p:nvPr>
            <p:ph idx="1"/>
          </p:nvPr>
        </p:nvSpPr>
        <p:spPr/>
        <p:txBody>
          <a:bodyPr>
            <a:normAutofit fontScale="85000" lnSpcReduction="20000"/>
          </a:bodyPr>
          <a:lstStyle/>
          <a:p>
            <a:r>
              <a:rPr lang="en-US" dirty="0"/>
              <a:t>Dialysis can perform regular functions that your kidneys are no longer able to perform themselves.</a:t>
            </a:r>
          </a:p>
          <a:p>
            <a:r>
              <a:rPr lang="en-US" dirty="0"/>
              <a:t>Dialysis helps to keep your body’s potassium, phosphorus, and sodium levels balanced.</a:t>
            </a:r>
          </a:p>
          <a:p>
            <a:r>
              <a:rPr lang="en-US" dirty="0"/>
              <a:t>Dialysis empowers you to live a full, active life with kidney failure.</a:t>
            </a:r>
          </a:p>
          <a:p>
            <a:r>
              <a:rPr lang="en-US" dirty="0"/>
              <a:t>There are two types of dialysis: hemodialysis and peritoneal dialysis.</a:t>
            </a:r>
          </a:p>
          <a:p>
            <a:r>
              <a:rPr lang="en-US" dirty="0"/>
              <a:t>More and more people are choosing home dialysis, which can offer greater flexibility and better outcomes.</a:t>
            </a:r>
          </a:p>
          <a:p>
            <a:r>
              <a:rPr lang="en-US" dirty="0"/>
              <a:t>The best dialysis option for you is the one that best fits your lifestyle and health needs.</a:t>
            </a:r>
          </a:p>
          <a:p>
            <a:r>
              <a:rPr lang="en-US" dirty="0"/>
              <a:t>Many people switch dialysis treatment types to fit a changing lifestyle at some point during long-term treatment.</a:t>
            </a:r>
            <a:endParaRPr lang="en-IN" dirty="0"/>
          </a:p>
        </p:txBody>
      </p:sp>
      <p:pic>
        <p:nvPicPr>
          <p:cNvPr id="4" name="Graphic 3" descr="Kidneys">
            <a:extLst>
              <a:ext uri="{FF2B5EF4-FFF2-40B4-BE49-F238E27FC236}">
                <a16:creationId xmlns:a16="http://schemas.microsoft.com/office/drawing/2014/main" id="{2D34FFEB-B34E-FC06-2FEA-899F95F320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54081"/>
            <a:ext cx="879231" cy="879231"/>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8E06E864-DCB1-0AA4-26C5-C64E3B0A6B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462954"/>
            <a:ext cx="1616779" cy="1616779"/>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Graphic 5" descr="Kidneys">
            <a:extLst>
              <a:ext uri="{FF2B5EF4-FFF2-40B4-BE49-F238E27FC236}">
                <a16:creationId xmlns:a16="http://schemas.microsoft.com/office/drawing/2014/main" id="{21F1C4AC-296E-1631-DA56-773E3E0714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75221" y="5462953"/>
            <a:ext cx="1616779" cy="1616779"/>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Graphic 6" descr="Kidneys">
            <a:extLst>
              <a:ext uri="{FF2B5EF4-FFF2-40B4-BE49-F238E27FC236}">
                <a16:creationId xmlns:a16="http://schemas.microsoft.com/office/drawing/2014/main" id="{8BA59B45-9D52-15D0-B1D3-54A945DFFD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19139" y="489763"/>
            <a:ext cx="775043" cy="775043"/>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387557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43B6-D05E-2BCE-A984-1852E6F10C94}"/>
              </a:ext>
            </a:extLst>
          </p:cNvPr>
          <p:cNvSpPr>
            <a:spLocks noGrp="1"/>
          </p:cNvSpPr>
          <p:nvPr>
            <p:ph type="title"/>
          </p:nvPr>
        </p:nvSpPr>
        <p:spPr/>
        <p:txBody>
          <a:bodyPr/>
          <a:lstStyle/>
          <a:p>
            <a:pPr algn="ctr"/>
            <a:r>
              <a:rPr lang="en-IN" dirty="0"/>
              <a:t>Artificial Kidneys</a:t>
            </a:r>
          </a:p>
        </p:txBody>
      </p:sp>
      <p:sp>
        <p:nvSpPr>
          <p:cNvPr id="3" name="Content Placeholder 2">
            <a:extLst>
              <a:ext uri="{FF2B5EF4-FFF2-40B4-BE49-F238E27FC236}">
                <a16:creationId xmlns:a16="http://schemas.microsoft.com/office/drawing/2014/main" id="{AA6ED623-60A8-308C-D581-DE51B31686A3}"/>
              </a:ext>
            </a:extLst>
          </p:cNvPr>
          <p:cNvSpPr>
            <a:spLocks noGrp="1"/>
          </p:cNvSpPr>
          <p:nvPr>
            <p:ph idx="1"/>
          </p:nvPr>
        </p:nvSpPr>
        <p:spPr/>
        <p:txBody>
          <a:bodyPr>
            <a:normAutofit/>
          </a:bodyPr>
          <a:lstStyle/>
          <a:p>
            <a:br>
              <a:rPr lang="en-US" dirty="0"/>
            </a:br>
            <a:r>
              <a:rPr lang="en-US" b="0" i="0" dirty="0">
                <a:solidFill>
                  <a:srgbClr val="D1D5DB"/>
                </a:solidFill>
                <a:effectLst/>
                <a:latin typeface="Söhne"/>
              </a:rPr>
              <a:t>Artificial kidneys, also known as kidney dialysis machines, are devices designed to perform the functions of natural kidneys when a person's own kidneys are unable to do so effectively. These machines are used in the process of hemodialysis, a treatment for patients with kidney failure or severe kidney disease.</a:t>
            </a:r>
            <a:endParaRPr lang="en-IN" dirty="0"/>
          </a:p>
        </p:txBody>
      </p:sp>
      <p:pic>
        <p:nvPicPr>
          <p:cNvPr id="4" name="Graphic 3" descr="Kidneys">
            <a:extLst>
              <a:ext uri="{FF2B5EF4-FFF2-40B4-BE49-F238E27FC236}">
                <a16:creationId xmlns:a16="http://schemas.microsoft.com/office/drawing/2014/main" id="{6C26427E-A684-B864-F2C0-1868D5A2A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9498" y="4148633"/>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Graphic 4" descr="Kidneys">
            <a:extLst>
              <a:ext uri="{FF2B5EF4-FFF2-40B4-BE49-F238E27FC236}">
                <a16:creationId xmlns:a16="http://schemas.microsoft.com/office/drawing/2014/main" id="{2264C88B-FAB6-5BF9-C5F4-951EF24065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370366"/>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Graphic 5" descr="Kidneys">
            <a:extLst>
              <a:ext uri="{FF2B5EF4-FFF2-40B4-BE49-F238E27FC236}">
                <a16:creationId xmlns:a16="http://schemas.microsoft.com/office/drawing/2014/main" id="{5B66CFAC-2189-98F2-DF44-83E1A682F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00"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Graphic 6" descr="Kidneys">
            <a:extLst>
              <a:ext uri="{FF2B5EF4-FFF2-40B4-BE49-F238E27FC236}">
                <a16:creationId xmlns:a16="http://schemas.microsoft.com/office/drawing/2014/main" id="{555E6173-E0FE-35B0-C438-308352384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663"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258787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8C79-AFD3-11F1-AC4B-98B1A22150CA}"/>
              </a:ext>
            </a:extLst>
          </p:cNvPr>
          <p:cNvSpPr>
            <a:spLocks noGrp="1"/>
          </p:cNvSpPr>
          <p:nvPr>
            <p:ph type="title"/>
          </p:nvPr>
        </p:nvSpPr>
        <p:spPr/>
        <p:txBody>
          <a:bodyPr/>
          <a:lstStyle/>
          <a:p>
            <a:pPr algn="ctr"/>
            <a:r>
              <a:rPr lang="en-IN" dirty="0"/>
              <a:t>Installation Of Artificial Kidneys</a:t>
            </a:r>
          </a:p>
        </p:txBody>
      </p:sp>
      <p:pic>
        <p:nvPicPr>
          <p:cNvPr id="3" name="Graphic 2" descr="Kidneys">
            <a:extLst>
              <a:ext uri="{FF2B5EF4-FFF2-40B4-BE49-F238E27FC236}">
                <a16:creationId xmlns:a16="http://schemas.microsoft.com/office/drawing/2014/main" id="{92D279AF-1E2E-6A21-5986-809147C1C4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00" y="372438"/>
            <a:ext cx="1842518" cy="1842518"/>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4" name="Graphic 3" descr="Kidneys">
            <a:extLst>
              <a:ext uri="{FF2B5EF4-FFF2-40B4-BE49-F238E27FC236}">
                <a16:creationId xmlns:a16="http://schemas.microsoft.com/office/drawing/2014/main" id="{0756543B-8C05-D807-8FC1-4157B2DD82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11563" y="654019"/>
            <a:ext cx="1253664" cy="1253664"/>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WhatsApp Video 2024-01-08 at 20.56.00_df59f874">
            <a:hlinkClick r:id="" action="ppaction://media"/>
            <a:extLst>
              <a:ext uri="{FF2B5EF4-FFF2-40B4-BE49-F238E27FC236}">
                <a16:creationId xmlns:a16="http://schemas.microsoft.com/office/drawing/2014/main" id="{74FCCC0E-1A47-5D99-8A39-B98B400AE1EB}"/>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0" y="1933375"/>
            <a:ext cx="12192000" cy="4924625"/>
          </a:xfrm>
          <a:prstGeom prst="rect">
            <a:avLst/>
          </a:prstGeom>
        </p:spPr>
      </p:pic>
      <p:sp>
        <p:nvSpPr>
          <p:cNvPr id="8" name="Content Placeholder 7">
            <a:extLst>
              <a:ext uri="{FF2B5EF4-FFF2-40B4-BE49-F238E27FC236}">
                <a16:creationId xmlns:a16="http://schemas.microsoft.com/office/drawing/2014/main" id="{D492E23D-911C-54E1-D436-9D5C9CC6B25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02582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6"/>
                                        </p:tgtEl>
                                      </p:cBhvr>
                                    </p:animEffect>
                                    <p:animScale>
                                      <p:cBhvr>
                                        <p:cTn id="14" dur="250" autoRev="1" fill="hold"/>
                                        <p:tgtEl>
                                          <p:spTgt spid="6"/>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6" presetClass="exit" presetSubtype="32" fill="hold" nodeType="clickEffect">
                                  <p:stCondLst>
                                    <p:cond delay="0"/>
                                  </p:stCondLst>
                                  <p:childTnLst>
                                    <p:animEffect transition="out" filter="circle(out)">
                                      <p:cBhvr>
                                        <p:cTn id="18" dur="2000"/>
                                        <p:tgtEl>
                                          <p:spTgt spid="6"/>
                                        </p:tgtEl>
                                      </p:cBhvr>
                                    </p:animEffect>
                                    <p:set>
                                      <p:cBhvr>
                                        <p:cTn id="19" dur="1" fill="hold">
                                          <p:stCondLst>
                                            <p:cond delay="1999"/>
                                          </p:stCondLst>
                                        </p:cTn>
                                        <p:tgtEl>
                                          <p:spTgt spid="6"/>
                                        </p:tgtEl>
                                        <p:attrNameLst>
                                          <p:attrName>style.visibility</p:attrName>
                                        </p:attrNameLst>
                                      </p:cBhvr>
                                      <p:to>
                                        <p:strVal val="hidden"/>
                                      </p:to>
                                    </p:set>
                                    <p:cmd type="call" cmd="stop">
                                      <p:cBhvr>
                                        <p:cTn id="20" dur="1">
                                          <p:stCondLst>
                                            <p:cond delay="1999"/>
                                          </p:stCondLst>
                                        </p:cTn>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1" fill="hold" display="0">
                  <p:stCondLst>
                    <p:cond delay="indefinite"/>
                  </p:stCondLst>
                </p:cTn>
                <p:tgtEl>
                  <p:spTgt spid="6"/>
                </p:tgtEl>
              </p:cMediaNode>
            </p:video>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62</TotalTime>
  <Words>629</Words>
  <Application>Microsoft Office PowerPoint</Application>
  <PresentationFormat>Widescreen</PresentationFormat>
  <Paragraphs>28</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Söhne</vt:lpstr>
      <vt:lpstr>Trebuchet MS</vt:lpstr>
      <vt:lpstr>Berlin</vt:lpstr>
      <vt:lpstr>Dialysis</vt:lpstr>
      <vt:lpstr>Dialysis</vt:lpstr>
      <vt:lpstr>What is Dialysis?</vt:lpstr>
      <vt:lpstr>Types of Dialysis?</vt:lpstr>
      <vt:lpstr>Safety Precaution of Dialysis</vt:lpstr>
      <vt:lpstr>The above GIF is the process of dialysis</vt:lpstr>
      <vt:lpstr>Fun Facts about Dialysis and Artificial Kidneys</vt:lpstr>
      <vt:lpstr>Artificial Kidneys</vt:lpstr>
      <vt:lpstr>Installation Of Artificial Kidneys</vt:lpstr>
      <vt:lpstr>Question about Dialysis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Dialysis</dc:title>
  <dc:creator>Sabo Brok</dc:creator>
  <cp:lastModifiedBy>Sri Harsha Shanmukh</cp:lastModifiedBy>
  <cp:revision>10</cp:revision>
  <dcterms:created xsi:type="dcterms:W3CDTF">2024-01-05T12:26:08Z</dcterms:created>
  <dcterms:modified xsi:type="dcterms:W3CDTF">2024-01-10T05:20:05Z</dcterms:modified>
</cp:coreProperties>
</file>