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8" r:id="rId5"/>
    <p:sldId id="273" r:id="rId6"/>
    <p:sldId id="262" r:id="rId7"/>
    <p:sldId id="275" r:id="rId8"/>
    <p:sldId id="276" r:id="rId9"/>
    <p:sldId id="261" r:id="rId10"/>
    <p:sldId id="272" r:id="rId11"/>
    <p:sldId id="274" r:id="rId12"/>
    <p:sldId id="277" r:id="rId13"/>
    <p:sldId id="278" r:id="rId14"/>
    <p:sldId id="265" r:id="rId15"/>
    <p:sldId id="266" r:id="rId16"/>
    <p:sldId id="27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8C6C3-C8D4-4A3D-9CAA-28655EC45A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670BE7-2087-421E-9C43-BFAD4E86BB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</a:t>
          </a:r>
          <a:r>
            <a:rPr lang="en-GB" b="0" i="0"/>
            <a:t>e have framed this analysis as natural language accessing problem. The input layer consists of over 25,000 reviews</a:t>
          </a:r>
          <a:endParaRPr lang="en-US"/>
        </a:p>
      </dgm:t>
    </dgm:pt>
    <dgm:pt modelId="{3C585873-C099-4E97-B04C-A80F24E9AA8A}" type="parTrans" cxnId="{DDCAD721-9CC5-4B21-A34C-AE15484533D5}">
      <dgm:prSet/>
      <dgm:spPr/>
      <dgm:t>
        <a:bodyPr/>
        <a:lstStyle/>
        <a:p>
          <a:endParaRPr lang="en-US"/>
        </a:p>
      </dgm:t>
    </dgm:pt>
    <dgm:pt modelId="{FD14B8C6-3C61-407E-888B-A62449612964}" type="sibTrans" cxnId="{DDCAD721-9CC5-4B21-A34C-AE15484533D5}">
      <dgm:prSet/>
      <dgm:spPr/>
      <dgm:t>
        <a:bodyPr/>
        <a:lstStyle/>
        <a:p>
          <a:endParaRPr lang="en-US"/>
        </a:p>
      </dgm:t>
    </dgm:pt>
    <dgm:pt modelId="{48E1EA1F-DECB-402E-AF6F-73FEE1D8D5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</a:t>
          </a:r>
          <a:r>
            <a:rPr lang="en-GB" b="0" i="0"/>
            <a:t>he output layer consists of the epoch values for every single data and gives the accuracy.</a:t>
          </a:r>
          <a:endParaRPr lang="en-US"/>
        </a:p>
      </dgm:t>
    </dgm:pt>
    <dgm:pt modelId="{4B5C7D01-E9F2-4191-858E-7B55E5F9F9EC}" type="parTrans" cxnId="{3224E029-107E-41FF-A5D1-90BC097A4FBF}">
      <dgm:prSet/>
      <dgm:spPr/>
      <dgm:t>
        <a:bodyPr/>
        <a:lstStyle/>
        <a:p>
          <a:endParaRPr lang="en-US"/>
        </a:p>
      </dgm:t>
    </dgm:pt>
    <dgm:pt modelId="{80111356-92C2-4729-BA75-A66794AC02D5}" type="sibTrans" cxnId="{3224E029-107E-41FF-A5D1-90BC097A4FBF}">
      <dgm:prSet/>
      <dgm:spPr/>
      <dgm:t>
        <a:bodyPr/>
        <a:lstStyle/>
        <a:p>
          <a:endParaRPr lang="en-US"/>
        </a:p>
      </dgm:t>
    </dgm:pt>
    <dgm:pt modelId="{F99C4A77-22E2-42B7-AD0B-25FEECB3BD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have used different algorithms to find the best accuracy among them.</a:t>
          </a:r>
          <a:endParaRPr lang="en-US"/>
        </a:p>
      </dgm:t>
    </dgm:pt>
    <dgm:pt modelId="{668B4456-5A53-4027-A8EC-9B32647A125D}" type="parTrans" cxnId="{F1F56621-56A2-470D-84FB-45353D944EC0}">
      <dgm:prSet/>
      <dgm:spPr/>
      <dgm:t>
        <a:bodyPr/>
        <a:lstStyle/>
        <a:p>
          <a:endParaRPr lang="en-US"/>
        </a:p>
      </dgm:t>
    </dgm:pt>
    <dgm:pt modelId="{74460C8D-8675-4A16-969E-14FD34653B85}" type="sibTrans" cxnId="{F1F56621-56A2-470D-84FB-45353D944EC0}">
      <dgm:prSet/>
      <dgm:spPr/>
      <dgm:t>
        <a:bodyPr/>
        <a:lstStyle/>
        <a:p>
          <a:endParaRPr lang="en-US"/>
        </a:p>
      </dgm:t>
    </dgm:pt>
    <dgm:pt modelId="{BF49168A-F58B-4BD3-96BD-68E2E5FCCD4E}" type="pres">
      <dgm:prSet presAssocID="{6478C6C3-C8D4-4A3D-9CAA-28655EC45ADA}" presName="root" presStyleCnt="0">
        <dgm:presLayoutVars>
          <dgm:dir/>
          <dgm:resizeHandles val="exact"/>
        </dgm:presLayoutVars>
      </dgm:prSet>
      <dgm:spPr/>
    </dgm:pt>
    <dgm:pt modelId="{ADEACB61-1EA7-43B2-ACF3-F48B205A49AD}" type="pres">
      <dgm:prSet presAssocID="{17670BE7-2087-421E-9C43-BFAD4E86BBC7}" presName="compNode" presStyleCnt="0"/>
      <dgm:spPr/>
    </dgm:pt>
    <dgm:pt modelId="{D2543B1E-A738-4C41-B824-6EFFDE764B10}" type="pres">
      <dgm:prSet presAssocID="{17670BE7-2087-421E-9C43-BFAD4E86BBC7}" presName="bgRect" presStyleLbl="bgShp" presStyleIdx="0" presStyleCnt="3"/>
      <dgm:spPr/>
    </dgm:pt>
    <dgm:pt modelId="{10C579DC-E1CD-4AB6-9E44-85FD10BEC4B7}" type="pres">
      <dgm:prSet presAssocID="{17670BE7-2087-421E-9C43-BFAD4E86BB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13B02108-8658-47B1-BB8D-E62C24A2FFBC}" type="pres">
      <dgm:prSet presAssocID="{17670BE7-2087-421E-9C43-BFAD4E86BBC7}" presName="spaceRect" presStyleCnt="0"/>
      <dgm:spPr/>
    </dgm:pt>
    <dgm:pt modelId="{DAEC35AF-0B47-43B6-A6A9-86D22B77EC72}" type="pres">
      <dgm:prSet presAssocID="{17670BE7-2087-421E-9C43-BFAD4E86BBC7}" presName="parTx" presStyleLbl="revTx" presStyleIdx="0" presStyleCnt="3">
        <dgm:presLayoutVars>
          <dgm:chMax val="0"/>
          <dgm:chPref val="0"/>
        </dgm:presLayoutVars>
      </dgm:prSet>
      <dgm:spPr/>
    </dgm:pt>
    <dgm:pt modelId="{159C4C37-D9DC-40F0-A0C3-2753263A3728}" type="pres">
      <dgm:prSet presAssocID="{FD14B8C6-3C61-407E-888B-A62449612964}" presName="sibTrans" presStyleCnt="0"/>
      <dgm:spPr/>
    </dgm:pt>
    <dgm:pt modelId="{1075BB60-631B-4FF4-9D37-4E57C810B471}" type="pres">
      <dgm:prSet presAssocID="{48E1EA1F-DECB-402E-AF6F-73FEE1D8D50A}" presName="compNode" presStyleCnt="0"/>
      <dgm:spPr/>
    </dgm:pt>
    <dgm:pt modelId="{44B32A08-CD29-4622-9F8A-34569CC20A30}" type="pres">
      <dgm:prSet presAssocID="{48E1EA1F-DECB-402E-AF6F-73FEE1D8D50A}" presName="bgRect" presStyleLbl="bgShp" presStyleIdx="1" presStyleCnt="3"/>
      <dgm:spPr/>
    </dgm:pt>
    <dgm:pt modelId="{54904D2B-6D23-484C-8D5E-8B0711705E2E}" type="pres">
      <dgm:prSet presAssocID="{48E1EA1F-DECB-402E-AF6F-73FEE1D8D5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D9348B-EE69-426A-AAD8-9023C02D90A6}" type="pres">
      <dgm:prSet presAssocID="{48E1EA1F-DECB-402E-AF6F-73FEE1D8D50A}" presName="spaceRect" presStyleCnt="0"/>
      <dgm:spPr/>
    </dgm:pt>
    <dgm:pt modelId="{7657E2A4-36BB-4409-991E-6C7E2C3F93DB}" type="pres">
      <dgm:prSet presAssocID="{48E1EA1F-DECB-402E-AF6F-73FEE1D8D50A}" presName="parTx" presStyleLbl="revTx" presStyleIdx="1" presStyleCnt="3">
        <dgm:presLayoutVars>
          <dgm:chMax val="0"/>
          <dgm:chPref val="0"/>
        </dgm:presLayoutVars>
      </dgm:prSet>
      <dgm:spPr/>
    </dgm:pt>
    <dgm:pt modelId="{22B8554F-15FF-4B05-ADD8-5EFDBB788A50}" type="pres">
      <dgm:prSet presAssocID="{80111356-92C2-4729-BA75-A66794AC02D5}" presName="sibTrans" presStyleCnt="0"/>
      <dgm:spPr/>
    </dgm:pt>
    <dgm:pt modelId="{638C9EF9-E84B-4240-A86A-17C8BBA49C68}" type="pres">
      <dgm:prSet presAssocID="{F99C4A77-22E2-42B7-AD0B-25FEECB3BD88}" presName="compNode" presStyleCnt="0"/>
      <dgm:spPr/>
    </dgm:pt>
    <dgm:pt modelId="{28EA6A1C-1FE4-46B9-8DA2-D454B722F71A}" type="pres">
      <dgm:prSet presAssocID="{F99C4A77-22E2-42B7-AD0B-25FEECB3BD88}" presName="bgRect" presStyleLbl="bgShp" presStyleIdx="2" presStyleCnt="3"/>
      <dgm:spPr/>
    </dgm:pt>
    <dgm:pt modelId="{B8AFB6B8-759E-4C78-B559-1CDAECF9812F}" type="pres">
      <dgm:prSet presAssocID="{F99C4A77-22E2-42B7-AD0B-25FEECB3BD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93772F8-513C-44FA-B4D2-63A243E20313}" type="pres">
      <dgm:prSet presAssocID="{F99C4A77-22E2-42B7-AD0B-25FEECB3BD88}" presName="spaceRect" presStyleCnt="0"/>
      <dgm:spPr/>
    </dgm:pt>
    <dgm:pt modelId="{632B32ED-332E-41D5-9830-4E5CF09FE10C}" type="pres">
      <dgm:prSet presAssocID="{F99C4A77-22E2-42B7-AD0B-25FEECB3BD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F56621-56A2-470D-84FB-45353D944EC0}" srcId="{6478C6C3-C8D4-4A3D-9CAA-28655EC45ADA}" destId="{F99C4A77-22E2-42B7-AD0B-25FEECB3BD88}" srcOrd="2" destOrd="0" parTransId="{668B4456-5A53-4027-A8EC-9B32647A125D}" sibTransId="{74460C8D-8675-4A16-969E-14FD34653B85}"/>
    <dgm:cxn modelId="{DDCAD721-9CC5-4B21-A34C-AE15484533D5}" srcId="{6478C6C3-C8D4-4A3D-9CAA-28655EC45ADA}" destId="{17670BE7-2087-421E-9C43-BFAD4E86BBC7}" srcOrd="0" destOrd="0" parTransId="{3C585873-C099-4E97-B04C-A80F24E9AA8A}" sibTransId="{FD14B8C6-3C61-407E-888B-A62449612964}"/>
    <dgm:cxn modelId="{FAB84926-EEB1-4B88-8795-9BC437A08593}" type="presOf" srcId="{48E1EA1F-DECB-402E-AF6F-73FEE1D8D50A}" destId="{7657E2A4-36BB-4409-991E-6C7E2C3F93DB}" srcOrd="0" destOrd="0" presId="urn:microsoft.com/office/officeart/2018/2/layout/IconVerticalSolidList"/>
    <dgm:cxn modelId="{3224E029-107E-41FF-A5D1-90BC097A4FBF}" srcId="{6478C6C3-C8D4-4A3D-9CAA-28655EC45ADA}" destId="{48E1EA1F-DECB-402E-AF6F-73FEE1D8D50A}" srcOrd="1" destOrd="0" parTransId="{4B5C7D01-E9F2-4191-858E-7B55E5F9F9EC}" sibTransId="{80111356-92C2-4729-BA75-A66794AC02D5}"/>
    <dgm:cxn modelId="{2FC68440-2E1B-4392-A597-35C9B33C8DD1}" type="presOf" srcId="{6478C6C3-C8D4-4A3D-9CAA-28655EC45ADA}" destId="{BF49168A-F58B-4BD3-96BD-68E2E5FCCD4E}" srcOrd="0" destOrd="0" presId="urn:microsoft.com/office/officeart/2018/2/layout/IconVerticalSolidList"/>
    <dgm:cxn modelId="{A579F8B5-B43B-4269-B848-C64E6BA57AD5}" type="presOf" srcId="{F99C4A77-22E2-42B7-AD0B-25FEECB3BD88}" destId="{632B32ED-332E-41D5-9830-4E5CF09FE10C}" srcOrd="0" destOrd="0" presId="urn:microsoft.com/office/officeart/2018/2/layout/IconVerticalSolidList"/>
    <dgm:cxn modelId="{3F6A0FDF-0CD6-4863-91A5-BD2AACAEF3EA}" type="presOf" srcId="{17670BE7-2087-421E-9C43-BFAD4E86BBC7}" destId="{DAEC35AF-0B47-43B6-A6A9-86D22B77EC72}" srcOrd="0" destOrd="0" presId="urn:microsoft.com/office/officeart/2018/2/layout/IconVerticalSolidList"/>
    <dgm:cxn modelId="{33A658E0-C26E-4A9A-80B3-B440643DE571}" type="presParOf" srcId="{BF49168A-F58B-4BD3-96BD-68E2E5FCCD4E}" destId="{ADEACB61-1EA7-43B2-ACF3-F48B205A49AD}" srcOrd="0" destOrd="0" presId="urn:microsoft.com/office/officeart/2018/2/layout/IconVerticalSolidList"/>
    <dgm:cxn modelId="{7E2DBE67-C81E-4F10-9AA5-332BF613EDE5}" type="presParOf" srcId="{ADEACB61-1EA7-43B2-ACF3-F48B205A49AD}" destId="{D2543B1E-A738-4C41-B824-6EFFDE764B10}" srcOrd="0" destOrd="0" presId="urn:microsoft.com/office/officeart/2018/2/layout/IconVerticalSolidList"/>
    <dgm:cxn modelId="{8276A35C-ABBE-42A0-A0A3-CB0BCD11F768}" type="presParOf" srcId="{ADEACB61-1EA7-43B2-ACF3-F48B205A49AD}" destId="{10C579DC-E1CD-4AB6-9E44-85FD10BEC4B7}" srcOrd="1" destOrd="0" presId="urn:microsoft.com/office/officeart/2018/2/layout/IconVerticalSolidList"/>
    <dgm:cxn modelId="{E5E3FF8C-DF87-407E-8E55-ECC39633B2FF}" type="presParOf" srcId="{ADEACB61-1EA7-43B2-ACF3-F48B205A49AD}" destId="{13B02108-8658-47B1-BB8D-E62C24A2FFBC}" srcOrd="2" destOrd="0" presId="urn:microsoft.com/office/officeart/2018/2/layout/IconVerticalSolidList"/>
    <dgm:cxn modelId="{806179FC-8E2C-4EE4-9899-E278E7741F69}" type="presParOf" srcId="{ADEACB61-1EA7-43B2-ACF3-F48B205A49AD}" destId="{DAEC35AF-0B47-43B6-A6A9-86D22B77EC72}" srcOrd="3" destOrd="0" presId="urn:microsoft.com/office/officeart/2018/2/layout/IconVerticalSolidList"/>
    <dgm:cxn modelId="{D893EDE0-E81C-4D09-85A1-4D75527F25F1}" type="presParOf" srcId="{BF49168A-F58B-4BD3-96BD-68E2E5FCCD4E}" destId="{159C4C37-D9DC-40F0-A0C3-2753263A3728}" srcOrd="1" destOrd="0" presId="urn:microsoft.com/office/officeart/2018/2/layout/IconVerticalSolidList"/>
    <dgm:cxn modelId="{8C9E0902-23E9-4B1D-AA72-6B1E7E909C7E}" type="presParOf" srcId="{BF49168A-F58B-4BD3-96BD-68E2E5FCCD4E}" destId="{1075BB60-631B-4FF4-9D37-4E57C810B471}" srcOrd="2" destOrd="0" presId="urn:microsoft.com/office/officeart/2018/2/layout/IconVerticalSolidList"/>
    <dgm:cxn modelId="{557DCA2D-AF8C-4862-B81E-11B02D1848A4}" type="presParOf" srcId="{1075BB60-631B-4FF4-9D37-4E57C810B471}" destId="{44B32A08-CD29-4622-9F8A-34569CC20A30}" srcOrd="0" destOrd="0" presId="urn:microsoft.com/office/officeart/2018/2/layout/IconVerticalSolidList"/>
    <dgm:cxn modelId="{AC33C4AA-8A29-42D2-9B30-6B4DF432F225}" type="presParOf" srcId="{1075BB60-631B-4FF4-9D37-4E57C810B471}" destId="{54904D2B-6D23-484C-8D5E-8B0711705E2E}" srcOrd="1" destOrd="0" presId="urn:microsoft.com/office/officeart/2018/2/layout/IconVerticalSolidList"/>
    <dgm:cxn modelId="{800F165F-1BB8-4542-A08C-7DB985AF9188}" type="presParOf" srcId="{1075BB60-631B-4FF4-9D37-4E57C810B471}" destId="{63D9348B-EE69-426A-AAD8-9023C02D90A6}" srcOrd="2" destOrd="0" presId="urn:microsoft.com/office/officeart/2018/2/layout/IconVerticalSolidList"/>
    <dgm:cxn modelId="{FBD39EC6-B874-444D-8F8D-69644A3A86F7}" type="presParOf" srcId="{1075BB60-631B-4FF4-9D37-4E57C810B471}" destId="{7657E2A4-36BB-4409-991E-6C7E2C3F93DB}" srcOrd="3" destOrd="0" presId="urn:microsoft.com/office/officeart/2018/2/layout/IconVerticalSolidList"/>
    <dgm:cxn modelId="{F9DADA30-24CB-4772-BB83-57994DEF204E}" type="presParOf" srcId="{BF49168A-F58B-4BD3-96BD-68E2E5FCCD4E}" destId="{22B8554F-15FF-4B05-ADD8-5EFDBB788A50}" srcOrd="3" destOrd="0" presId="urn:microsoft.com/office/officeart/2018/2/layout/IconVerticalSolidList"/>
    <dgm:cxn modelId="{AC5A967E-0F73-4B20-9CAC-1CF5C2B9966D}" type="presParOf" srcId="{BF49168A-F58B-4BD3-96BD-68E2E5FCCD4E}" destId="{638C9EF9-E84B-4240-A86A-17C8BBA49C68}" srcOrd="4" destOrd="0" presId="urn:microsoft.com/office/officeart/2018/2/layout/IconVerticalSolidList"/>
    <dgm:cxn modelId="{9B554D7F-CB07-4109-994D-0B029ACD490D}" type="presParOf" srcId="{638C9EF9-E84B-4240-A86A-17C8BBA49C68}" destId="{28EA6A1C-1FE4-46B9-8DA2-D454B722F71A}" srcOrd="0" destOrd="0" presId="urn:microsoft.com/office/officeart/2018/2/layout/IconVerticalSolidList"/>
    <dgm:cxn modelId="{0734A426-6196-4564-A76C-873DD27A1E85}" type="presParOf" srcId="{638C9EF9-E84B-4240-A86A-17C8BBA49C68}" destId="{B8AFB6B8-759E-4C78-B559-1CDAECF9812F}" srcOrd="1" destOrd="0" presId="urn:microsoft.com/office/officeart/2018/2/layout/IconVerticalSolidList"/>
    <dgm:cxn modelId="{97D908B4-1563-4346-9238-1266A4963E8F}" type="presParOf" srcId="{638C9EF9-E84B-4240-A86A-17C8BBA49C68}" destId="{F93772F8-513C-44FA-B4D2-63A243E20313}" srcOrd="2" destOrd="0" presId="urn:microsoft.com/office/officeart/2018/2/layout/IconVerticalSolidList"/>
    <dgm:cxn modelId="{49F1DCDD-4D6C-45F0-BD3E-67DA92E6A8EC}" type="presParOf" srcId="{638C9EF9-E84B-4240-A86A-17C8BBA49C68}" destId="{632B32ED-332E-41D5-9830-4E5CF09FE1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4B926-F4C1-48E2-9E71-97B9598D42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B8C671-6633-4CFE-8B9F-9D998FC5F112}">
      <dgm:prSet/>
      <dgm:spPr/>
      <dgm:t>
        <a:bodyPr/>
        <a:lstStyle/>
        <a:p>
          <a:r>
            <a:rPr lang="en-GB"/>
            <a:t>W</a:t>
          </a:r>
          <a:r>
            <a:rPr lang="en-GB" b="0" i="0"/>
            <a:t>e have trained the data, displayed the records and classified the reviews as Negative(0) or Positive(1).</a:t>
          </a:r>
          <a:endParaRPr lang="en-US"/>
        </a:p>
      </dgm:t>
    </dgm:pt>
    <dgm:pt modelId="{09006E45-A05D-42CB-9CE3-694DABA4DEE3}" type="parTrans" cxnId="{00EA698A-A53C-40E0-AE75-6FACF9DB758E}">
      <dgm:prSet/>
      <dgm:spPr/>
      <dgm:t>
        <a:bodyPr/>
        <a:lstStyle/>
        <a:p>
          <a:endParaRPr lang="en-US"/>
        </a:p>
      </dgm:t>
    </dgm:pt>
    <dgm:pt modelId="{DE8C17F7-2EF5-43DF-8DA6-D21156518A9F}" type="sibTrans" cxnId="{00EA698A-A53C-40E0-AE75-6FACF9DB758E}">
      <dgm:prSet/>
      <dgm:spPr/>
      <dgm:t>
        <a:bodyPr/>
        <a:lstStyle/>
        <a:p>
          <a:endParaRPr lang="en-US"/>
        </a:p>
      </dgm:t>
    </dgm:pt>
    <dgm:pt modelId="{5F17D7AC-3A6D-404A-94B2-30C7A4167BD9}">
      <dgm:prSet/>
      <dgm:spPr/>
      <dgm:t>
        <a:bodyPr/>
        <a:lstStyle/>
        <a:p>
          <a:r>
            <a:rPr lang="en-IN"/>
            <a:t>By using this data we can only predict whether the review is Positive or negative and predict the accuracy.</a:t>
          </a:r>
          <a:endParaRPr lang="en-US"/>
        </a:p>
      </dgm:t>
    </dgm:pt>
    <dgm:pt modelId="{D440D9BA-2B34-49EE-82E5-DAA6B394094C}" type="parTrans" cxnId="{F597D25F-5083-43C2-AE0C-78831B660836}">
      <dgm:prSet/>
      <dgm:spPr/>
      <dgm:t>
        <a:bodyPr/>
        <a:lstStyle/>
        <a:p>
          <a:endParaRPr lang="en-US"/>
        </a:p>
      </dgm:t>
    </dgm:pt>
    <dgm:pt modelId="{3C00BFCC-3048-4ACB-A1E8-381DD372B2FD}" type="sibTrans" cxnId="{F597D25F-5083-43C2-AE0C-78831B660836}">
      <dgm:prSet/>
      <dgm:spPr/>
      <dgm:t>
        <a:bodyPr/>
        <a:lstStyle/>
        <a:p>
          <a:endParaRPr lang="en-US"/>
        </a:p>
      </dgm:t>
    </dgm:pt>
    <dgm:pt modelId="{261EB00A-C4BF-417A-9584-5EBE9B87CF45}">
      <dgm:prSet/>
      <dgm:spPr/>
      <dgm:t>
        <a:bodyPr/>
        <a:lstStyle/>
        <a:p>
          <a:r>
            <a:rPr lang="en-IN"/>
            <a:t>Finally we plotted negative and positive words using wordcloud.</a:t>
          </a:r>
          <a:endParaRPr lang="en-US"/>
        </a:p>
      </dgm:t>
    </dgm:pt>
    <dgm:pt modelId="{FAA8A48E-649A-4CA9-946B-0F7E366E1271}" type="parTrans" cxnId="{5C92FFC8-CD55-4D78-828B-41C1381B8DC3}">
      <dgm:prSet/>
      <dgm:spPr/>
      <dgm:t>
        <a:bodyPr/>
        <a:lstStyle/>
        <a:p>
          <a:endParaRPr lang="en-US"/>
        </a:p>
      </dgm:t>
    </dgm:pt>
    <dgm:pt modelId="{47275EA1-71E9-4218-814D-83D9301D6E47}" type="sibTrans" cxnId="{5C92FFC8-CD55-4D78-828B-41C1381B8DC3}">
      <dgm:prSet/>
      <dgm:spPr/>
      <dgm:t>
        <a:bodyPr/>
        <a:lstStyle/>
        <a:p>
          <a:endParaRPr lang="en-US"/>
        </a:p>
      </dgm:t>
    </dgm:pt>
    <dgm:pt modelId="{EDC58CB2-FFE6-407E-8756-33B969C29602}" type="pres">
      <dgm:prSet presAssocID="{7A34B926-F4C1-48E2-9E71-97B9598D4226}" presName="root" presStyleCnt="0">
        <dgm:presLayoutVars>
          <dgm:dir/>
          <dgm:resizeHandles val="exact"/>
        </dgm:presLayoutVars>
      </dgm:prSet>
      <dgm:spPr/>
    </dgm:pt>
    <dgm:pt modelId="{7A4B8A26-9331-48ED-8830-8B2733DF07BA}" type="pres">
      <dgm:prSet presAssocID="{FBB8C671-6633-4CFE-8B9F-9D998FC5F112}" presName="compNode" presStyleCnt="0"/>
      <dgm:spPr/>
    </dgm:pt>
    <dgm:pt modelId="{A175C542-9353-48B5-8CAF-619A679692A7}" type="pres">
      <dgm:prSet presAssocID="{FBB8C671-6633-4CFE-8B9F-9D998FC5F112}" presName="bgRect" presStyleLbl="bgShp" presStyleIdx="0" presStyleCnt="3"/>
      <dgm:spPr/>
    </dgm:pt>
    <dgm:pt modelId="{C6F8608F-7EE2-4620-9029-0FF7DABA4D03}" type="pres">
      <dgm:prSet presAssocID="{FBB8C671-6633-4CFE-8B9F-9D998FC5F1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F4946D-C220-4528-9831-5AC07603F8CA}" type="pres">
      <dgm:prSet presAssocID="{FBB8C671-6633-4CFE-8B9F-9D998FC5F112}" presName="spaceRect" presStyleCnt="0"/>
      <dgm:spPr/>
    </dgm:pt>
    <dgm:pt modelId="{B1E59F76-9377-4B34-83FB-0050BE68F3EE}" type="pres">
      <dgm:prSet presAssocID="{FBB8C671-6633-4CFE-8B9F-9D998FC5F112}" presName="parTx" presStyleLbl="revTx" presStyleIdx="0" presStyleCnt="3">
        <dgm:presLayoutVars>
          <dgm:chMax val="0"/>
          <dgm:chPref val="0"/>
        </dgm:presLayoutVars>
      </dgm:prSet>
      <dgm:spPr/>
    </dgm:pt>
    <dgm:pt modelId="{0A256483-642B-4F7A-BE4B-CB6D0805E0C9}" type="pres">
      <dgm:prSet presAssocID="{DE8C17F7-2EF5-43DF-8DA6-D21156518A9F}" presName="sibTrans" presStyleCnt="0"/>
      <dgm:spPr/>
    </dgm:pt>
    <dgm:pt modelId="{A8A77557-73D8-4A9F-846E-4604137D9989}" type="pres">
      <dgm:prSet presAssocID="{5F17D7AC-3A6D-404A-94B2-30C7A4167BD9}" presName="compNode" presStyleCnt="0"/>
      <dgm:spPr/>
    </dgm:pt>
    <dgm:pt modelId="{6D402771-4455-404A-9E3E-BBBBD792C2E8}" type="pres">
      <dgm:prSet presAssocID="{5F17D7AC-3A6D-404A-94B2-30C7A4167BD9}" presName="bgRect" presStyleLbl="bgShp" presStyleIdx="1" presStyleCnt="3"/>
      <dgm:spPr/>
    </dgm:pt>
    <dgm:pt modelId="{26C288F3-D10A-47C9-A8D4-BA6119F4C0A1}" type="pres">
      <dgm:prSet presAssocID="{5F17D7AC-3A6D-404A-94B2-30C7A4167B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49922E-2C27-483C-8B75-F79D5923BD3B}" type="pres">
      <dgm:prSet presAssocID="{5F17D7AC-3A6D-404A-94B2-30C7A4167BD9}" presName="spaceRect" presStyleCnt="0"/>
      <dgm:spPr/>
    </dgm:pt>
    <dgm:pt modelId="{58FD0635-66BE-4EFF-9F8E-2409484B4B08}" type="pres">
      <dgm:prSet presAssocID="{5F17D7AC-3A6D-404A-94B2-30C7A4167BD9}" presName="parTx" presStyleLbl="revTx" presStyleIdx="1" presStyleCnt="3">
        <dgm:presLayoutVars>
          <dgm:chMax val="0"/>
          <dgm:chPref val="0"/>
        </dgm:presLayoutVars>
      </dgm:prSet>
      <dgm:spPr/>
    </dgm:pt>
    <dgm:pt modelId="{A1DFBE5A-7E11-4C3A-9E99-E6E506802501}" type="pres">
      <dgm:prSet presAssocID="{3C00BFCC-3048-4ACB-A1E8-381DD372B2FD}" presName="sibTrans" presStyleCnt="0"/>
      <dgm:spPr/>
    </dgm:pt>
    <dgm:pt modelId="{3D99AFF4-EEA9-4CE6-8E83-8ACA9CDACB8B}" type="pres">
      <dgm:prSet presAssocID="{261EB00A-C4BF-417A-9584-5EBE9B87CF45}" presName="compNode" presStyleCnt="0"/>
      <dgm:spPr/>
    </dgm:pt>
    <dgm:pt modelId="{9AF31F76-C9E9-41C7-BD77-0B7DB2A2420F}" type="pres">
      <dgm:prSet presAssocID="{261EB00A-C4BF-417A-9584-5EBE9B87CF45}" presName="bgRect" presStyleLbl="bgShp" presStyleIdx="2" presStyleCnt="3"/>
      <dgm:spPr/>
    </dgm:pt>
    <dgm:pt modelId="{10C8A976-6F2D-45E9-B4FD-937EACB72B67}" type="pres">
      <dgm:prSet presAssocID="{261EB00A-C4BF-417A-9584-5EBE9B87C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854B40A3-AC4F-4E7B-B48C-82398C19D1CE}" type="pres">
      <dgm:prSet presAssocID="{261EB00A-C4BF-417A-9584-5EBE9B87CF45}" presName="spaceRect" presStyleCnt="0"/>
      <dgm:spPr/>
    </dgm:pt>
    <dgm:pt modelId="{D8BD024C-D37E-44E3-8135-978E1C0DE28F}" type="pres">
      <dgm:prSet presAssocID="{261EB00A-C4BF-417A-9584-5EBE9B87CF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97D25F-5083-43C2-AE0C-78831B660836}" srcId="{7A34B926-F4C1-48E2-9E71-97B9598D4226}" destId="{5F17D7AC-3A6D-404A-94B2-30C7A4167BD9}" srcOrd="1" destOrd="0" parTransId="{D440D9BA-2B34-49EE-82E5-DAA6B394094C}" sibTransId="{3C00BFCC-3048-4ACB-A1E8-381DD372B2FD}"/>
    <dgm:cxn modelId="{FA27636F-27D3-445A-B56C-6F5C4203A97B}" type="presOf" srcId="{7A34B926-F4C1-48E2-9E71-97B9598D4226}" destId="{EDC58CB2-FFE6-407E-8756-33B969C29602}" srcOrd="0" destOrd="0" presId="urn:microsoft.com/office/officeart/2018/2/layout/IconVerticalSolidList"/>
    <dgm:cxn modelId="{00EA698A-A53C-40E0-AE75-6FACF9DB758E}" srcId="{7A34B926-F4C1-48E2-9E71-97B9598D4226}" destId="{FBB8C671-6633-4CFE-8B9F-9D998FC5F112}" srcOrd="0" destOrd="0" parTransId="{09006E45-A05D-42CB-9CE3-694DABA4DEE3}" sibTransId="{DE8C17F7-2EF5-43DF-8DA6-D21156518A9F}"/>
    <dgm:cxn modelId="{5C92FFC8-CD55-4D78-828B-41C1381B8DC3}" srcId="{7A34B926-F4C1-48E2-9E71-97B9598D4226}" destId="{261EB00A-C4BF-417A-9584-5EBE9B87CF45}" srcOrd="2" destOrd="0" parTransId="{FAA8A48E-649A-4CA9-946B-0F7E366E1271}" sibTransId="{47275EA1-71E9-4218-814D-83D9301D6E47}"/>
    <dgm:cxn modelId="{73DE5CDD-6033-44DC-B6C8-0956DEEA23C7}" type="presOf" srcId="{261EB00A-C4BF-417A-9584-5EBE9B87CF45}" destId="{D8BD024C-D37E-44E3-8135-978E1C0DE28F}" srcOrd="0" destOrd="0" presId="urn:microsoft.com/office/officeart/2018/2/layout/IconVerticalSolidList"/>
    <dgm:cxn modelId="{8FE75BE2-427E-45B6-99F1-A104F96D6634}" type="presOf" srcId="{5F17D7AC-3A6D-404A-94B2-30C7A4167BD9}" destId="{58FD0635-66BE-4EFF-9F8E-2409484B4B08}" srcOrd="0" destOrd="0" presId="urn:microsoft.com/office/officeart/2018/2/layout/IconVerticalSolidList"/>
    <dgm:cxn modelId="{794092E9-C1D1-4DA1-9E91-EE9FD0E863BA}" type="presOf" srcId="{FBB8C671-6633-4CFE-8B9F-9D998FC5F112}" destId="{B1E59F76-9377-4B34-83FB-0050BE68F3EE}" srcOrd="0" destOrd="0" presId="urn:microsoft.com/office/officeart/2018/2/layout/IconVerticalSolidList"/>
    <dgm:cxn modelId="{E9C0C299-5AEF-4E46-B09F-A89A42DDF631}" type="presParOf" srcId="{EDC58CB2-FFE6-407E-8756-33B969C29602}" destId="{7A4B8A26-9331-48ED-8830-8B2733DF07BA}" srcOrd="0" destOrd="0" presId="urn:microsoft.com/office/officeart/2018/2/layout/IconVerticalSolidList"/>
    <dgm:cxn modelId="{8FFED9D3-9F8F-46DA-A02A-13B5398A04FA}" type="presParOf" srcId="{7A4B8A26-9331-48ED-8830-8B2733DF07BA}" destId="{A175C542-9353-48B5-8CAF-619A679692A7}" srcOrd="0" destOrd="0" presId="urn:microsoft.com/office/officeart/2018/2/layout/IconVerticalSolidList"/>
    <dgm:cxn modelId="{6D11F1C6-EDDB-4FAD-A39F-A27D6D3F94D9}" type="presParOf" srcId="{7A4B8A26-9331-48ED-8830-8B2733DF07BA}" destId="{C6F8608F-7EE2-4620-9029-0FF7DABA4D03}" srcOrd="1" destOrd="0" presId="urn:microsoft.com/office/officeart/2018/2/layout/IconVerticalSolidList"/>
    <dgm:cxn modelId="{92F6B93C-8ECE-4269-88C9-B59607C728C0}" type="presParOf" srcId="{7A4B8A26-9331-48ED-8830-8B2733DF07BA}" destId="{D4F4946D-C220-4528-9831-5AC07603F8CA}" srcOrd="2" destOrd="0" presId="urn:microsoft.com/office/officeart/2018/2/layout/IconVerticalSolidList"/>
    <dgm:cxn modelId="{311EB4A6-9A3E-4ECA-9283-102D1E265174}" type="presParOf" srcId="{7A4B8A26-9331-48ED-8830-8B2733DF07BA}" destId="{B1E59F76-9377-4B34-83FB-0050BE68F3EE}" srcOrd="3" destOrd="0" presId="urn:microsoft.com/office/officeart/2018/2/layout/IconVerticalSolidList"/>
    <dgm:cxn modelId="{C0C52261-67AF-44A8-9459-963668ED0D50}" type="presParOf" srcId="{EDC58CB2-FFE6-407E-8756-33B969C29602}" destId="{0A256483-642B-4F7A-BE4B-CB6D0805E0C9}" srcOrd="1" destOrd="0" presId="urn:microsoft.com/office/officeart/2018/2/layout/IconVerticalSolidList"/>
    <dgm:cxn modelId="{8DD537E2-0DEC-4914-BBB0-BF72937DB7AE}" type="presParOf" srcId="{EDC58CB2-FFE6-407E-8756-33B969C29602}" destId="{A8A77557-73D8-4A9F-846E-4604137D9989}" srcOrd="2" destOrd="0" presId="urn:microsoft.com/office/officeart/2018/2/layout/IconVerticalSolidList"/>
    <dgm:cxn modelId="{66F9AEDE-B27B-4C69-B194-A9F81A8A5E5F}" type="presParOf" srcId="{A8A77557-73D8-4A9F-846E-4604137D9989}" destId="{6D402771-4455-404A-9E3E-BBBBD792C2E8}" srcOrd="0" destOrd="0" presId="urn:microsoft.com/office/officeart/2018/2/layout/IconVerticalSolidList"/>
    <dgm:cxn modelId="{0ED9EE9D-EB00-42A1-9F75-6DC36623809F}" type="presParOf" srcId="{A8A77557-73D8-4A9F-846E-4604137D9989}" destId="{26C288F3-D10A-47C9-A8D4-BA6119F4C0A1}" srcOrd="1" destOrd="0" presId="urn:microsoft.com/office/officeart/2018/2/layout/IconVerticalSolidList"/>
    <dgm:cxn modelId="{2640726E-898C-4FB9-9690-DD8D89772725}" type="presParOf" srcId="{A8A77557-73D8-4A9F-846E-4604137D9989}" destId="{6B49922E-2C27-483C-8B75-F79D5923BD3B}" srcOrd="2" destOrd="0" presId="urn:microsoft.com/office/officeart/2018/2/layout/IconVerticalSolidList"/>
    <dgm:cxn modelId="{47518D94-0809-476C-BF5C-D7C7A84D277B}" type="presParOf" srcId="{A8A77557-73D8-4A9F-846E-4604137D9989}" destId="{58FD0635-66BE-4EFF-9F8E-2409484B4B08}" srcOrd="3" destOrd="0" presId="urn:microsoft.com/office/officeart/2018/2/layout/IconVerticalSolidList"/>
    <dgm:cxn modelId="{5AF16D24-0704-4363-BD2F-55DFC4DAE108}" type="presParOf" srcId="{EDC58CB2-FFE6-407E-8756-33B969C29602}" destId="{A1DFBE5A-7E11-4C3A-9E99-E6E506802501}" srcOrd="3" destOrd="0" presId="urn:microsoft.com/office/officeart/2018/2/layout/IconVerticalSolidList"/>
    <dgm:cxn modelId="{497AC57A-49B2-4CB6-85B6-8A5474B6E80D}" type="presParOf" srcId="{EDC58CB2-FFE6-407E-8756-33B969C29602}" destId="{3D99AFF4-EEA9-4CE6-8E83-8ACA9CDACB8B}" srcOrd="4" destOrd="0" presId="urn:microsoft.com/office/officeart/2018/2/layout/IconVerticalSolidList"/>
    <dgm:cxn modelId="{82F97AE2-71CC-4575-BECE-62DE133F30D8}" type="presParOf" srcId="{3D99AFF4-EEA9-4CE6-8E83-8ACA9CDACB8B}" destId="{9AF31F76-C9E9-41C7-BD77-0B7DB2A2420F}" srcOrd="0" destOrd="0" presId="urn:microsoft.com/office/officeart/2018/2/layout/IconVerticalSolidList"/>
    <dgm:cxn modelId="{C4EA06DE-4F20-49DE-AF4E-2B9B9BB7AC86}" type="presParOf" srcId="{3D99AFF4-EEA9-4CE6-8E83-8ACA9CDACB8B}" destId="{10C8A976-6F2D-45E9-B4FD-937EACB72B67}" srcOrd="1" destOrd="0" presId="urn:microsoft.com/office/officeart/2018/2/layout/IconVerticalSolidList"/>
    <dgm:cxn modelId="{75D9CFDA-898C-4AC7-871C-C8E465D4D390}" type="presParOf" srcId="{3D99AFF4-EEA9-4CE6-8E83-8ACA9CDACB8B}" destId="{854B40A3-AC4F-4E7B-B48C-82398C19D1CE}" srcOrd="2" destOrd="0" presId="urn:microsoft.com/office/officeart/2018/2/layout/IconVerticalSolidList"/>
    <dgm:cxn modelId="{F15CEBA5-F3A6-49AD-8FE3-9A0F52AB2F82}" type="presParOf" srcId="{3D99AFF4-EEA9-4CE6-8E83-8ACA9CDACB8B}" destId="{D8BD024C-D37E-44E3-8135-978E1C0DE2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3B1E-A738-4C41-B824-6EFFDE764B10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579DC-E1CD-4AB6-9E44-85FD10BEC4B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C35AF-0B47-43B6-A6A9-86D22B77EC72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</a:t>
          </a:r>
          <a:r>
            <a:rPr lang="en-GB" sz="1500" b="0" i="0" kern="1200"/>
            <a:t>e have framed this analysis as natural language accessing problem. The input layer consists of over 25,000 reviews</a:t>
          </a:r>
          <a:endParaRPr lang="en-US" sz="1500" kern="1200"/>
        </a:p>
      </dsp:txBody>
      <dsp:txXfrm>
        <a:off x="1736952" y="642"/>
        <a:ext cx="3387206" cy="1503855"/>
      </dsp:txXfrm>
    </dsp:sp>
    <dsp:sp modelId="{44B32A08-CD29-4622-9F8A-34569CC20A30}">
      <dsp:nvSpPr>
        <dsp:cNvPr id="0" name=""/>
        <dsp:cNvSpPr/>
      </dsp:nvSpPr>
      <dsp:spPr>
        <a:xfrm>
          <a:off x="0" y="1880461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04D2B-6D23-484C-8D5E-8B0711705E2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E2A4-36BB-4409-991E-6C7E2C3F93DB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T</a:t>
          </a:r>
          <a:r>
            <a:rPr lang="en-GB" sz="1500" b="0" i="0" kern="1200"/>
            <a:t>he output layer consists of the epoch values for every single data and gives the accuracy.</a:t>
          </a:r>
          <a:endParaRPr lang="en-US" sz="1500" kern="1200"/>
        </a:p>
      </dsp:txBody>
      <dsp:txXfrm>
        <a:off x="1736952" y="1880461"/>
        <a:ext cx="3387206" cy="1503855"/>
      </dsp:txXfrm>
    </dsp:sp>
    <dsp:sp modelId="{28EA6A1C-1FE4-46B9-8DA2-D454B722F71A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FB6B8-759E-4C78-B559-1CDAECF9812F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B32ED-332E-41D5-9830-4E5CF09FE10C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 have used different algorithms to find the best accuracy among them.</a:t>
          </a:r>
          <a:endParaRPr lang="en-US" sz="1500" kern="1200"/>
        </a:p>
      </dsp:txBody>
      <dsp:txXfrm>
        <a:off x="1736952" y="3760280"/>
        <a:ext cx="3387206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C542-9353-48B5-8CAF-619A679692A7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8608F-7EE2-4620-9029-0FF7DABA4D03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59F76-9377-4B34-83FB-0050BE68F3EE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</a:t>
          </a:r>
          <a:r>
            <a:rPr lang="en-GB" sz="1700" b="0" i="0" kern="1200"/>
            <a:t>e have trained the data, displayed the records and classified the reviews as Negative(0) or Positive(1).</a:t>
          </a:r>
          <a:endParaRPr lang="en-US" sz="1700" kern="1200"/>
        </a:p>
      </dsp:txBody>
      <dsp:txXfrm>
        <a:off x="1736952" y="642"/>
        <a:ext cx="3387206" cy="1503855"/>
      </dsp:txXfrm>
    </dsp:sp>
    <dsp:sp modelId="{6D402771-4455-404A-9E3E-BBBBD792C2E8}">
      <dsp:nvSpPr>
        <dsp:cNvPr id="0" name=""/>
        <dsp:cNvSpPr/>
      </dsp:nvSpPr>
      <dsp:spPr>
        <a:xfrm>
          <a:off x="0" y="1880461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288F3-D10A-47C9-A8D4-BA6119F4C0A1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D0635-66BE-4EFF-9F8E-2409484B4B08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By using this data we can only predict whether the review is Positive or negative and predict the accuracy.</a:t>
          </a:r>
          <a:endParaRPr lang="en-US" sz="1700" kern="1200"/>
        </a:p>
      </dsp:txBody>
      <dsp:txXfrm>
        <a:off x="1736952" y="1880461"/>
        <a:ext cx="3387206" cy="1503855"/>
      </dsp:txXfrm>
    </dsp:sp>
    <dsp:sp modelId="{9AF31F76-C9E9-41C7-BD77-0B7DB2A2420F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8A976-6F2D-45E9-B4FD-937EACB72B67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D024C-D37E-44E3-8135-978E1C0DE28F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Finally we plotted negative and positive words using wordcloud.</a:t>
          </a:r>
          <a:endParaRPr lang="en-US" sz="1700" kern="1200"/>
        </a:p>
      </dsp:txBody>
      <dsp:txXfrm>
        <a:off x="1736952" y="3760280"/>
        <a:ext cx="3387206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4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047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3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2C28-B91C-448C-9528-12930E179A8E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52A11D-DDB7-4BC9-A0A5-342273C09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classes/wi15/cse255-a/reports/fa15/003.pdf" TargetMode="External"/><Relationship Id="rId2" Type="http://schemas.openxmlformats.org/officeDocument/2006/relationships/hyperlink" Target="https://www.kaggle.com/lakshmi25npathi/sentiment-analysis-of-imdb-movie-revie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hammadWasil/Sentiment-Analysis-IMDb-Movie-Review" TargetMode="External"/><Relationship Id="rId5" Type="http://schemas.openxmlformats.org/officeDocument/2006/relationships/hyperlink" Target="https://www.andrew.cmu.edu/user/angli2/li2019sentiment.pdf" TargetMode="External"/><Relationship Id="rId4" Type="http://schemas.openxmlformats.org/officeDocument/2006/relationships/hyperlink" Target="https://towardsdatascience.com/imdb-reviews-or-8143fe57c8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googleusercontent.com/media/research.google.com/en/pubs/archive/35671.pdf" TargetMode="External"/><Relationship Id="rId2" Type="http://schemas.openxmlformats.org/officeDocument/2006/relationships/hyperlink" Target="https://en.wikipedia.org/wiki/Sentiment_analysi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ltk.org/book/ch02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556792"/>
            <a:ext cx="5714228" cy="2421464"/>
          </a:xfrm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202124"/>
                </a:solidFill>
                <a:effectLst/>
                <a:latin typeface="Stencil" panose="040409050D0802020404" pitchFamily="82" charset="0"/>
              </a:rPr>
              <a:t>SENTIMENTAL ANALYSIS USING </a:t>
            </a:r>
            <a:r>
              <a:rPr lang="en-GB" sz="4000" b="0" i="0">
                <a:solidFill>
                  <a:srgbClr val="202124"/>
                </a:solidFill>
                <a:effectLst/>
                <a:latin typeface="Stencil" panose="040409050D0802020404" pitchFamily="82" charset="0"/>
              </a:rPr>
              <a:t>IMDb Movie </a:t>
            </a:r>
            <a:r>
              <a:rPr lang="en-GB" sz="4000" b="0" i="0" dirty="0">
                <a:solidFill>
                  <a:srgbClr val="202124"/>
                </a:solidFill>
                <a:effectLst/>
                <a:latin typeface="Stencil" panose="040409050D0802020404" pitchFamily="82" charset="0"/>
              </a:rPr>
              <a:t>REVIEWS</a:t>
            </a:r>
            <a:endParaRPr lang="en-US" sz="4000" b="1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379661"/>
            <a:ext cx="7772400" cy="1843094"/>
          </a:xfrm>
        </p:spPr>
        <p:txBody>
          <a:bodyPr>
            <a:noAutofit/>
          </a:bodyPr>
          <a:lstStyle/>
          <a:p>
            <a:pPr algn="r"/>
            <a:r>
              <a:rPr lang="en-IN" sz="2000" dirty="0"/>
              <a:t>Done by :</a:t>
            </a:r>
            <a:br>
              <a:rPr lang="en-IN" sz="2000" dirty="0"/>
            </a:br>
            <a:r>
              <a:rPr lang="en-IN" sz="2000" dirty="0"/>
              <a:t>180330004 - </a:t>
            </a:r>
            <a:r>
              <a:rPr lang="en-IN" sz="2000" dirty="0" err="1"/>
              <a:t>A.Lohit</a:t>
            </a:r>
            <a:r>
              <a:rPr lang="en-IN" sz="2000" dirty="0"/>
              <a:t> </a:t>
            </a:r>
          </a:p>
          <a:p>
            <a:pPr algn="r"/>
            <a:r>
              <a:rPr lang="en-IN" sz="2000" dirty="0"/>
              <a:t>180330003 - </a:t>
            </a:r>
            <a:r>
              <a:rPr lang="en-IN" sz="2000" dirty="0" err="1"/>
              <a:t>K.Jayathi</a:t>
            </a:r>
            <a:endParaRPr lang="en-IN" sz="2000" dirty="0"/>
          </a:p>
          <a:p>
            <a:pPr algn="r"/>
            <a:r>
              <a:rPr lang="en-IN" sz="2000" dirty="0"/>
              <a:t>180330026 - </a:t>
            </a:r>
            <a:r>
              <a:rPr lang="en-IN" sz="2000" dirty="0" err="1"/>
              <a:t>K.Vaishnavi</a:t>
            </a:r>
            <a:endParaRPr lang="en-IN" sz="2000" dirty="0"/>
          </a:p>
          <a:p>
            <a:pPr algn="r"/>
            <a:r>
              <a:rPr lang="en-IN" sz="2000" dirty="0"/>
              <a:t>180330027 - </a:t>
            </a:r>
            <a:r>
              <a:rPr lang="en-IN" sz="2000" dirty="0" err="1"/>
              <a:t>K.Sri</a:t>
            </a:r>
            <a:r>
              <a:rPr lang="en-IN" sz="2000" dirty="0"/>
              <a:t> </a:t>
            </a:r>
            <a:r>
              <a:rPr lang="en-IN" sz="2000" dirty="0" err="1"/>
              <a:t>Charitha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943F-7881-4AB5-BB0D-A104512B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817" y="1134307"/>
            <a:ext cx="3105579" cy="30052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We have obtained a confusion matrix based on the reviews </a:t>
            </a:r>
            <a:r>
              <a:rPr lang="en-GB" dirty="0" err="1">
                <a:solidFill>
                  <a:srgbClr val="000000"/>
                </a:solidFill>
              </a:rPr>
              <a:t>i.e</a:t>
            </a:r>
            <a:r>
              <a:rPr lang="en-GB" dirty="0">
                <a:solidFill>
                  <a:srgbClr val="000000"/>
                </a:solidFill>
              </a:rPr>
              <a:t> positive or negative</a:t>
            </a:r>
          </a:p>
          <a:p>
            <a:r>
              <a:rPr lang="en-GB" dirty="0">
                <a:solidFill>
                  <a:srgbClr val="000000"/>
                </a:solidFill>
              </a:rPr>
              <a:t>We even used </a:t>
            </a:r>
            <a:r>
              <a:rPr lang="en-GB" dirty="0" err="1">
                <a:solidFill>
                  <a:srgbClr val="000000"/>
                </a:solidFill>
              </a:rPr>
              <a:t>wordcloud</a:t>
            </a:r>
            <a:r>
              <a:rPr lang="en-GB" dirty="0">
                <a:solidFill>
                  <a:srgbClr val="000000"/>
                </a:solidFill>
              </a:rPr>
              <a:t> to plot the positive and negative words from the dataset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2902A-8888-4EFF-A770-A3D13477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27" y="116632"/>
            <a:ext cx="4481879" cy="329418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09F583E-2533-45DE-A3FC-0571EF11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65" y="3447187"/>
            <a:ext cx="4203868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C94D27-162B-43F8-A0F2-1D276387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29" y="3429000"/>
            <a:ext cx="3672408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9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9108-A135-451D-B453-E26A2A1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NOVELTY OF THE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186-0E9B-4F21-AF1E-9C3DFD03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In the last review we have used one dimensional CNN,</a:t>
            </a:r>
            <a:r>
              <a:rPr lang="en-IN" sz="2000" dirty="0"/>
              <a:t> Simple Multi-Layer Perceptron </a:t>
            </a:r>
            <a:r>
              <a:rPr lang="en-GB" sz="2000" dirty="0"/>
              <a:t> and shown the </a:t>
            </a:r>
            <a:r>
              <a:rPr lang="en-GB" sz="2000" dirty="0" err="1"/>
              <a:t>Accracy</a:t>
            </a:r>
            <a:r>
              <a:rPr lang="en-GB" sz="2000" dirty="0"/>
              <a:t> which was not </a:t>
            </a:r>
            <a:r>
              <a:rPr lang="en-GB" sz="2000" dirty="0" err="1"/>
              <a:t>upto</a:t>
            </a:r>
            <a:r>
              <a:rPr lang="en-GB" sz="2000" dirty="0"/>
              <a:t> the requirement </a:t>
            </a:r>
          </a:p>
          <a:p>
            <a:r>
              <a:rPr lang="en-GB" sz="2000" dirty="0"/>
              <a:t>Now we have tried different Types of Algorithms like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Naive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Roboto"/>
              </a:rPr>
              <a:t>Ensemble</a:t>
            </a:r>
            <a:endParaRPr lang="en-IN" b="0" i="0" dirty="0">
              <a:solidFill>
                <a:srgbClr val="202124"/>
              </a:solidFill>
              <a:effectLst/>
              <a:latin typeface="Robot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Support Vector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202124"/>
                </a:solidFill>
                <a:effectLst/>
                <a:latin typeface="Roboto"/>
              </a:rPr>
              <a:t>Random Forest</a:t>
            </a:r>
            <a:endParaRPr lang="en-IN" dirty="0">
              <a:solidFill>
                <a:srgbClr val="202124"/>
              </a:solidFill>
              <a:latin typeface="Roboto"/>
            </a:endParaRP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3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D769-22BA-41C7-BDEC-AEDA831C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different ML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F5BD-5CBE-4936-A35E-D48E763B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75720"/>
          </a:xfrm>
        </p:spPr>
        <p:txBody>
          <a:bodyPr/>
          <a:lstStyle/>
          <a:p>
            <a:r>
              <a:rPr lang="en-GB" dirty="0"/>
              <a:t>So by using these different machine learning algorithms we have got the accuracy as shown below</a:t>
            </a:r>
          </a:p>
          <a:p>
            <a:r>
              <a:rPr lang="en-GB" dirty="0"/>
              <a:t>So here we can clearly observe that Logistic regression and SVM gave the best accuracy compared to the others algorithms.</a:t>
            </a:r>
          </a:p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430912C-059E-4476-B0BF-680718255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43955"/>
              </p:ext>
            </p:extLst>
          </p:nvPr>
        </p:nvGraphicFramePr>
        <p:xfrm>
          <a:off x="2190407" y="397936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09852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8659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9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7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Naïve </a:t>
                      </a:r>
                      <a:r>
                        <a:rPr lang="en-GB" dirty="0" err="1"/>
                        <a:t>baiyes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2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Ensemble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2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69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39-B791-4281-99FE-3D669BA1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620BA-AA35-4505-80B6-E6F4E831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01417"/>
            <a:ext cx="8043614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6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ANALYSIS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AD1A3-AE7C-4478-898D-FD5B1C201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773488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EE533-986C-44D6-8A0D-33BBFA860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038185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E3666C-BF03-49EA-9669-68083333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r>
              <a:rPr lang="en-GB" dirty="0"/>
              <a:t>Future </a:t>
            </a:r>
            <a:r>
              <a:rPr lang="en-GB" dirty="0" err="1"/>
              <a:t>Enhacements</a:t>
            </a:r>
            <a:endParaRPr lang="en-IN" dirty="0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C82B2072-39CD-4620-92B0-3A59B3B53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16" r="31141" b="-1"/>
          <a:stretch/>
        </p:blipFill>
        <p:spPr>
          <a:xfrm>
            <a:off x="-1166" y="1731"/>
            <a:ext cx="3486436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CF3B-EC3A-4849-A1A9-36ECA823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793" y="2133599"/>
            <a:ext cx="4292663" cy="473362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One of the major improvements that can be incorporated as we move ahead in this project is to merge words with similar meanings before training the classifiers</a:t>
            </a:r>
          </a:p>
          <a:p>
            <a:r>
              <a:rPr lang="en-GB" dirty="0"/>
              <a:t>Another point of improvement can be to model this problem as a multi-class classification problem where we classify the sentiments of reviewer in more than binary fashion like “Happy”, “Bored”, “Afraid”, etc</a:t>
            </a:r>
          </a:p>
          <a:p>
            <a:r>
              <a:rPr lang="en-GB" dirty="0"/>
              <a:t>This problem can be further </a:t>
            </a:r>
            <a:r>
              <a:rPr lang="en-GB" dirty="0" err="1"/>
              <a:t>remodeled</a:t>
            </a:r>
            <a:r>
              <a:rPr lang="en-GB" dirty="0"/>
              <a:t> as a regression problem where we can predict the degree of affinity for the movie instead of complete like/dislike.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04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94592-7737-4C90-8FBC-6C4C6164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Thank you GIF - Find on GIFER">
            <a:extLst>
              <a:ext uri="{FF2B5EF4-FFF2-40B4-BE49-F238E27FC236}">
                <a16:creationId xmlns:a16="http://schemas.microsoft.com/office/drawing/2014/main" id="{FC271DE0-FB79-4873-9722-D6C350D038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1833563"/>
            <a:ext cx="6591985" cy="42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AUTHORS</a:t>
            </a:r>
          </a:p>
          <a:p>
            <a:pPr marL="0" indent="0">
              <a:buNone/>
            </a:pPr>
            <a:r>
              <a:rPr lang="en-US" sz="2600" dirty="0"/>
              <a:t>1.Byran Tan</a:t>
            </a:r>
          </a:p>
          <a:p>
            <a:pPr marL="0" indent="0">
              <a:buNone/>
            </a:pPr>
            <a:r>
              <a:rPr lang="en-US" sz="2600" dirty="0"/>
              <a:t>2.Ankit Goyal and </a:t>
            </a:r>
            <a:r>
              <a:rPr lang="en-US" sz="2600" dirty="0" err="1"/>
              <a:t>Amey</a:t>
            </a:r>
            <a:r>
              <a:rPr lang="en-US" sz="2600" dirty="0"/>
              <a:t> </a:t>
            </a:r>
            <a:r>
              <a:rPr lang="en-US" sz="2600" dirty="0" err="1"/>
              <a:t>Parulekar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3.Lakshmi </a:t>
            </a:r>
            <a:r>
              <a:rPr lang="en-US" sz="2600" dirty="0" err="1"/>
              <a:t>pathi</a:t>
            </a:r>
            <a:r>
              <a:rPr lang="en-US" sz="2600" dirty="0"/>
              <a:t> N</a:t>
            </a:r>
          </a:p>
          <a:p>
            <a:pPr marL="0" indent="0">
              <a:buNone/>
            </a:pPr>
            <a:r>
              <a:rPr lang="en-US" sz="2600" dirty="0"/>
              <a:t>4.Angcar Li</a:t>
            </a:r>
          </a:p>
          <a:p>
            <a:pPr marL="0" indent="0">
              <a:buNone/>
            </a:pPr>
            <a:r>
              <a:rPr lang="en-US" sz="2600" dirty="0"/>
              <a:t>5.Mohammad </a:t>
            </a:r>
            <a:r>
              <a:rPr lang="en-US" sz="2600" dirty="0" err="1"/>
              <a:t>Wasil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https://www.kaggle.com/lakshmi25npathi/sentiment-analysis-of-imdb-movie-reviews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https://cseweb.ucsd.edu/classes/wi15/cse255-a/reports/fa15/003.pdf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https://towardsdatascience.com/imdb-reviews-or-8143fe57c825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https://www.andrew.cmu.edu/user/angli2/li2019sentiment.pdf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hlinkClick r:id="rId6"/>
              </a:rPr>
              <a:t>https://github.com/MohammadWasil/Sentiment-Analysis-IMDb-Movie-Review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9875-3B3D-4207-8D49-69B559FAED32}"/>
              </a:ext>
            </a:extLst>
          </p:cNvPr>
          <p:cNvSpPr txBox="1"/>
          <p:nvPr/>
        </p:nvSpPr>
        <p:spPr>
          <a:xfrm>
            <a:off x="2195736" y="107988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LITERATURE SURVEY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12776"/>
            <a:ext cx="7772400" cy="438327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GB" sz="2400" b="0" i="0" dirty="0">
                <a:effectLst/>
                <a:latin typeface="Roboto"/>
              </a:rPr>
              <a:t>The IMDB data set reviews are entrenched by gathering data from Kaggle.</a:t>
            </a:r>
            <a:endParaRPr lang="en-IN" sz="2400" b="0" i="0" dirty="0">
              <a:effectLst/>
              <a:latin typeface="Roboto"/>
            </a:endParaRPr>
          </a:p>
          <a:p>
            <a:r>
              <a:rPr lang="en-IN" sz="2400" dirty="0">
                <a:latin typeface="Roboto"/>
              </a:rPr>
              <a:t>We evaluated the model using confusion matrix</a:t>
            </a:r>
          </a:p>
          <a:p>
            <a:r>
              <a:rPr lang="en-IN" sz="2400" dirty="0">
                <a:latin typeface="Roboto"/>
              </a:rPr>
              <a:t>We used word cloud to plot the negative and positive words from the reviews.</a:t>
            </a:r>
            <a:endParaRPr lang="en-IN" sz="2400" dirty="0"/>
          </a:p>
          <a:p>
            <a:r>
              <a:rPr lang="en-IN" sz="2400" dirty="0">
                <a:latin typeface="Roboto"/>
              </a:rPr>
              <a:t>We tried different algorithms to predict the accuracy and Using LTSM model we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predicted the review is positive(1) or Negative (0)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D427-A456-4AED-8F9C-A9C8B462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908720"/>
            <a:ext cx="6600451" cy="966637"/>
          </a:xfrm>
        </p:spPr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3522-A7BB-43B9-9384-0DCD93375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8" y="2883470"/>
            <a:ext cx="7139219" cy="37858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Sentiment Analysis – Wikipedia – </a:t>
            </a:r>
            <a:r>
              <a:rPr lang="en-IN" dirty="0">
                <a:hlinkClick r:id="rId2"/>
              </a:rPr>
              <a:t>https://en.wikipedia.org/wiki/Sentiment_analysis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Natural Language Processing from Scratch - </a:t>
            </a:r>
            <a:r>
              <a:rPr lang="en-GB" dirty="0">
                <a:hlinkClick r:id="rId3"/>
              </a:rPr>
              <a:t>http://static.googleusercontent.com/media/research.google.com/en//pubs/archive/35671.pdf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Pang, Bo; Lee, Lillian; </a:t>
            </a:r>
            <a:r>
              <a:rPr lang="en-IN" dirty="0" err="1"/>
              <a:t>Vaithyanathan</a:t>
            </a:r>
            <a:r>
              <a:rPr lang="en-IN" dirty="0"/>
              <a:t>, </a:t>
            </a:r>
            <a:r>
              <a:rPr lang="en-IN" dirty="0" err="1"/>
              <a:t>Shivakumar</a:t>
            </a:r>
            <a:r>
              <a:rPr lang="en-IN" dirty="0"/>
              <a:t> (2002). "Thumbs up? Sentiment Classification using Machine Learning Techniques". Proceedings of the Conference on Empirical Methods in Natural Language Processing (EMNLP).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NLTK </a:t>
            </a:r>
            <a:r>
              <a:rPr lang="en-GB" dirty="0" err="1"/>
              <a:t>Stopwords</a:t>
            </a:r>
            <a:r>
              <a:rPr lang="en-GB" dirty="0"/>
              <a:t> Corpus: </a:t>
            </a:r>
            <a:r>
              <a:rPr lang="en-GB" dirty="0">
                <a:hlinkClick r:id="rId4"/>
              </a:rPr>
              <a:t>http://www.nltk.org/book/ch02.html</a:t>
            </a:r>
            <a:endParaRPr lang="en-GB" dirty="0"/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9042-4EF6-472A-A3DB-85EAF9F3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EDC1C-B9DC-47AA-8EBE-F9D3CD93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BF2BA-32C6-46F4-9714-70F88CEB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05000"/>
            <a:ext cx="6770712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54" y="674814"/>
            <a:ext cx="3102795" cy="1280890"/>
          </a:xfrm>
        </p:spPr>
        <p:txBody>
          <a:bodyPr>
            <a:normAutofit/>
          </a:bodyPr>
          <a:lstStyle/>
          <a:p>
            <a:r>
              <a:rPr lang="en-US" sz="2600" dirty="0"/>
              <a:t>IMPLEMENTATION</a:t>
            </a:r>
          </a:p>
        </p:txBody>
      </p:sp>
      <p:sp>
        <p:nvSpPr>
          <p:cNvPr id="1032" name="Content Placeholder 1029">
            <a:extLst>
              <a:ext uri="{FF2B5EF4-FFF2-40B4-BE49-F238E27FC236}">
                <a16:creationId xmlns:a16="http://schemas.microsoft.com/office/drawing/2014/main" id="{B891323A-CDF5-4E4A-BBD1-5A969E03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33" name="Rectangle 72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530" y="645106"/>
            <a:ext cx="4088720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ntiment Analysis on IMDB Reviews | Intel DevMesh">
            <a:extLst>
              <a:ext uri="{FF2B5EF4-FFF2-40B4-BE49-F238E27FC236}">
                <a16:creationId xmlns:a16="http://schemas.microsoft.com/office/drawing/2014/main" id="{686A5C9A-8E70-47B1-A51E-88BC422E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5751" y="2106249"/>
            <a:ext cx="3102795" cy="375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05D43E-56F9-4E65-A25F-5E00060D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50" y="674814"/>
            <a:ext cx="4148000" cy="5346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3DDA5-63B5-4096-893B-53E07093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9" y="908720"/>
            <a:ext cx="7130752" cy="50025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BE52F-E3A9-4B96-8EC6-45A5498C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836712"/>
            <a:ext cx="648071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F23D2-A4D6-44C3-BC21-12467C50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C138C-AE7D-46B0-AFDA-BA4314D9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0"/>
            <a:ext cx="6840760" cy="661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A203-8A6B-459A-99C0-7927F2E6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3FD9E-E990-4004-8ACC-9342FEF9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6" y="1340768"/>
            <a:ext cx="8640960" cy="5328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627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Roboto</vt:lpstr>
      <vt:lpstr>Stencil</vt:lpstr>
      <vt:lpstr>Wingdings</vt:lpstr>
      <vt:lpstr>Wingdings 3</vt:lpstr>
      <vt:lpstr>Wisp</vt:lpstr>
      <vt:lpstr>SENTIMENTAL ANALYSIS USING IMDb Movie REVIEWS</vt:lpstr>
      <vt:lpstr> </vt:lpstr>
      <vt:lpstr>PowerPoint Presentation</vt:lpstr>
      <vt:lpstr>REFERENCES</vt:lpstr>
      <vt:lpstr>ARCHITECTURE</vt:lpstr>
      <vt:lpstr>IMPLEMENTATION</vt:lpstr>
      <vt:lpstr>PowerPoint Presentation</vt:lpstr>
      <vt:lpstr>PowerPoint Presentation</vt:lpstr>
      <vt:lpstr>PowerPoint Presentation</vt:lpstr>
      <vt:lpstr>PowerPoint Presentation</vt:lpstr>
      <vt:lpstr>NOVELTY OF THE WORK</vt:lpstr>
      <vt:lpstr>Comparison of different ML algorithms:</vt:lpstr>
      <vt:lpstr>PowerPoint Presentation</vt:lpstr>
      <vt:lpstr>ANALYSIS</vt:lpstr>
      <vt:lpstr>PowerPoint Presentation</vt:lpstr>
      <vt:lpstr>Future Enhacements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USING IMDb Movie REVIEWS</dc:title>
  <dc:creator>Akkineni Lohit</dc:creator>
  <cp:lastModifiedBy>Akkineni Lohit</cp:lastModifiedBy>
  <cp:revision>2</cp:revision>
  <dcterms:created xsi:type="dcterms:W3CDTF">2020-11-06T08:18:27Z</dcterms:created>
  <dcterms:modified xsi:type="dcterms:W3CDTF">2020-11-06T10:02:59Z</dcterms:modified>
</cp:coreProperties>
</file>