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[Excel+.xlsx]Sheet2!PivotTable1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Exceeds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12</c:v>
                </c:pt>
                <c:pt idx="1">
                  <c:v>15</c:v>
                </c:pt>
                <c:pt idx="2">
                  <c:v>10</c:v>
                </c:pt>
                <c:pt idx="3">
                  <c:v>13</c:v>
                </c:pt>
                <c:pt idx="4">
                  <c:v>10</c:v>
                </c:pt>
                <c:pt idx="5">
                  <c:v>12</c:v>
                </c:pt>
                <c:pt idx="6">
                  <c:v>11</c:v>
                </c:pt>
                <c:pt idx="7">
                  <c:v>11</c:v>
                </c:pt>
                <c:pt idx="8">
                  <c:v>12</c:v>
                </c:pt>
                <c:pt idx="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BF-4408-9EAC-3855DD2C8827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Fully Meets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84</c:v>
                </c:pt>
                <c:pt idx="1">
                  <c:v>91</c:v>
                </c:pt>
                <c:pt idx="2">
                  <c:v>80</c:v>
                </c:pt>
                <c:pt idx="3">
                  <c:v>86</c:v>
                </c:pt>
                <c:pt idx="4">
                  <c:v>83</c:v>
                </c:pt>
                <c:pt idx="5">
                  <c:v>82</c:v>
                </c:pt>
                <c:pt idx="6">
                  <c:v>82</c:v>
                </c:pt>
                <c:pt idx="7">
                  <c:v>79</c:v>
                </c:pt>
                <c:pt idx="8">
                  <c:v>79</c:v>
                </c:pt>
                <c:pt idx="9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BF-4408-9EAC-3855DD2C8827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Needs Improvement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10</c:v>
                </c:pt>
                <c:pt idx="1">
                  <c:v>8</c:v>
                </c:pt>
                <c:pt idx="2">
                  <c:v>4</c:v>
                </c:pt>
                <c:pt idx="3">
                  <c:v>5</c:v>
                </c:pt>
                <c:pt idx="4">
                  <c:v>2</c:v>
                </c:pt>
                <c:pt idx="5">
                  <c:v>5</c:v>
                </c:pt>
                <c:pt idx="6">
                  <c:v>11</c:v>
                </c:pt>
                <c:pt idx="7">
                  <c:v>4</c:v>
                </c:pt>
                <c:pt idx="8">
                  <c:v>7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9BF-4408-9EAC-3855DD2C8827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PIP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5</c:v>
                </c:pt>
                <c:pt idx="3">
                  <c:v>2</c:v>
                </c:pt>
                <c:pt idx="4">
                  <c:v>5</c:v>
                </c:pt>
                <c:pt idx="5">
                  <c:v>6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9BF-4408-9EAC-3855DD2C88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2658287"/>
        <c:axId val="1452653967"/>
      </c:barChart>
      <c:catAx>
        <c:axId val="1452658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2653967"/>
        <c:crosses val="autoZero"/>
        <c:auto val="1"/>
        <c:lblAlgn val="ctr"/>
        <c:lblOffset val="100"/>
        <c:noMultiLvlLbl val="0"/>
      </c:catAx>
      <c:valAx>
        <c:axId val="1452653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2658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4D2C9-7A69-E0FF-080E-719DD72A4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3664" y="247321"/>
            <a:ext cx="10648336" cy="168196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endParaRPr lang="en-IN" sz="36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D2FE5-0BD8-9055-0F4A-8B9E19301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1367" y="2341266"/>
            <a:ext cx="9955161" cy="5023095"/>
          </a:xfrm>
        </p:spPr>
        <p:txBody>
          <a:bodyPr>
            <a:normAutofit/>
          </a:bodyPr>
          <a:lstStyle/>
          <a:p>
            <a:r>
              <a:rPr lang="en-US" sz="2800" dirty="0"/>
              <a:t>STUDENT NAME: V.YUVASHREE</a:t>
            </a:r>
          </a:p>
          <a:p>
            <a:r>
              <a:rPr lang="en-US" sz="2800" dirty="0"/>
              <a:t>REGISTER NO    : 312216413</a:t>
            </a:r>
          </a:p>
          <a:p>
            <a:r>
              <a:rPr lang="en-US" sz="2800" dirty="0"/>
              <a:t>DEPARTMENT    : III B.COM (COMPUTER APPLICATION)</a:t>
            </a:r>
          </a:p>
          <a:p>
            <a:r>
              <a:rPr lang="en-US" sz="2800" dirty="0"/>
              <a:t>COLLEGE          : SHRI SHANKARLAL SUNDFARBAI SHASUN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IN" sz="2800" dirty="0"/>
              <a:t>                            J</a:t>
            </a:r>
            <a:r>
              <a:rPr lang="en-US" sz="2800" dirty="0"/>
              <a:t>AIN COLLEGE FOR WOMEN’S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76052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08E3-5F4E-562F-D7C8-D551AF29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467" y="373627"/>
            <a:ext cx="3473245" cy="855406"/>
          </a:xfrm>
        </p:spPr>
        <p:txBody>
          <a:bodyPr>
            <a:normAutofit fontScale="90000"/>
          </a:bodyPr>
          <a:lstStyle/>
          <a:p>
            <a:r>
              <a:rPr lang="en-IN" sz="4400" b="1" spc="15" dirty="0">
                <a:latin typeface="Trebuchet MS"/>
                <a:cs typeface="Trebuchet MS"/>
              </a:rPr>
              <a:t>M</a:t>
            </a:r>
            <a:r>
              <a:rPr lang="en-IN" sz="4400" b="1" dirty="0">
                <a:latin typeface="Trebuchet MS"/>
                <a:cs typeface="Trebuchet MS"/>
              </a:rPr>
              <a:t>O</a:t>
            </a:r>
            <a:r>
              <a:rPr lang="en-IN" sz="4400" b="1" spc="-15" dirty="0">
                <a:latin typeface="Trebuchet MS"/>
                <a:cs typeface="Trebuchet MS"/>
              </a:rPr>
              <a:t>D</a:t>
            </a:r>
            <a:r>
              <a:rPr lang="en-IN" sz="4400" b="1" spc="-35" dirty="0">
                <a:latin typeface="Trebuchet MS"/>
                <a:cs typeface="Trebuchet MS"/>
              </a:rPr>
              <a:t>E</a:t>
            </a:r>
            <a:r>
              <a:rPr lang="en-IN" sz="4400" b="1" spc="-30" dirty="0">
                <a:latin typeface="Trebuchet MS"/>
                <a:cs typeface="Trebuchet MS"/>
              </a:rPr>
              <a:t>LL</a:t>
            </a:r>
            <a:r>
              <a:rPr lang="en-IN" sz="4400" b="1" spc="-5" dirty="0">
                <a:latin typeface="Trebuchet MS"/>
                <a:cs typeface="Trebuchet MS"/>
              </a:rPr>
              <a:t>I</a:t>
            </a:r>
            <a:r>
              <a:rPr lang="en-IN" sz="4400" b="1" spc="30" dirty="0">
                <a:latin typeface="Trebuchet MS"/>
                <a:cs typeface="Trebuchet MS"/>
              </a:rPr>
              <a:t>N</a:t>
            </a:r>
            <a:r>
              <a:rPr lang="en-IN" sz="4400" b="1" spc="5" dirty="0">
                <a:latin typeface="Trebuchet MS"/>
                <a:cs typeface="Trebuchet MS"/>
              </a:rPr>
              <a:t>G</a:t>
            </a:r>
            <a:br>
              <a:rPr lang="en-IN" sz="3200" dirty="0">
                <a:latin typeface="Trebuchet MS"/>
                <a:cs typeface="Trebuchet MS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08BFF-E8CB-72FD-E993-EC15FD3D9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21858" y="1061885"/>
            <a:ext cx="6400800" cy="3586316"/>
          </a:xfrm>
        </p:spPr>
        <p:txBody>
          <a:bodyPr>
            <a:normAutofit/>
          </a:bodyPr>
          <a:lstStyle/>
          <a:p>
            <a:r>
              <a:rPr lang="en-IN" sz="3200" dirty="0"/>
              <a:t>Data Preparation</a:t>
            </a:r>
          </a:p>
          <a:p>
            <a:r>
              <a:rPr lang="en-IN" sz="3200" dirty="0"/>
              <a:t>Performance Metrics</a:t>
            </a:r>
          </a:p>
          <a:p>
            <a:r>
              <a:rPr lang="en-IN" sz="3200" dirty="0"/>
              <a:t>Scoring Model</a:t>
            </a:r>
          </a:p>
          <a:p>
            <a:r>
              <a:rPr lang="en-IN" sz="3200" dirty="0"/>
              <a:t>Rating System</a:t>
            </a:r>
          </a:p>
          <a:p>
            <a:r>
              <a:rPr lang="en-IN" sz="3200" dirty="0"/>
              <a:t>Predictive Analytics</a:t>
            </a:r>
          </a:p>
          <a:p>
            <a:r>
              <a:rPr lang="en-IN" sz="3200" dirty="0"/>
              <a:t>Dashboard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445954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BB425-D602-D2AF-4B2C-4CFEAD13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3883739" y="521110"/>
            <a:ext cx="3529783" cy="884903"/>
          </a:xfrm>
        </p:spPr>
        <p:txBody>
          <a:bodyPr>
            <a:normAutofit/>
          </a:bodyPr>
          <a:lstStyle/>
          <a:p>
            <a:r>
              <a:rPr lang="en-IN" sz="4400" dirty="0"/>
              <a:t>R</a:t>
            </a:r>
            <a:r>
              <a:rPr lang="en-IN" sz="4400" spc="-40" dirty="0"/>
              <a:t>E</a:t>
            </a:r>
            <a:r>
              <a:rPr lang="en-IN" sz="4400" spc="15" dirty="0"/>
              <a:t>S</a:t>
            </a:r>
            <a:r>
              <a:rPr lang="en-IN" sz="4400" spc="-30" dirty="0"/>
              <a:t>U</a:t>
            </a:r>
            <a:r>
              <a:rPr lang="en-IN" sz="4400" spc="-405" dirty="0"/>
              <a:t>L</a:t>
            </a:r>
            <a:r>
              <a:rPr lang="en-IN" sz="4400" dirty="0"/>
              <a:t>TS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8238CF8-4D06-5A32-65A7-12C4EA65B7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9574538"/>
              </p:ext>
            </p:extLst>
          </p:nvPr>
        </p:nvGraphicFramePr>
        <p:xfrm>
          <a:off x="1887794" y="1582993"/>
          <a:ext cx="9281651" cy="4837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334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A1AF0-C585-DBF1-0F6E-19F190782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7148"/>
            <a:ext cx="4004187" cy="924233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335E5-6AAE-C5A7-8A30-9BB519721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92826" y="1229033"/>
            <a:ext cx="8750709" cy="3419168"/>
          </a:xfrm>
        </p:spPr>
        <p:txBody>
          <a:bodyPr>
            <a:normAutofit/>
          </a:bodyPr>
          <a:lstStyle/>
          <a:p>
            <a:r>
              <a:rPr lang="en-US" sz="2000" dirty="0"/>
              <a:t>Our Employee Performance Analysis solution using Excel provides a comprehensive and data-driven approach to evaluating employee performance. By leveraging automation, predictive analytics, and interactive visualizations, organizations .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Streamline performance evaluations</a:t>
            </a:r>
          </a:p>
          <a:p>
            <a:pPr marL="342900" indent="-342900">
              <a:buAutoNum type="arabicPeriod"/>
            </a:pPr>
            <a:r>
              <a:rPr lang="en-US" sz="2000" dirty="0"/>
              <a:t>Identify top performers and development needs</a:t>
            </a:r>
          </a:p>
          <a:p>
            <a:pPr marL="342900" indent="-342900">
              <a:buAutoNum type="arabicPeriod"/>
            </a:pPr>
            <a:r>
              <a:rPr lang="en-US" sz="2000" dirty="0"/>
              <a:t>Predict turnover risk and promotion readiness</a:t>
            </a:r>
          </a:p>
          <a:p>
            <a:pPr marL="342900" indent="-342900">
              <a:buAutoNum type="arabicPeriod"/>
            </a:pPr>
            <a:r>
              <a:rPr lang="en-US" sz="2000" dirty="0"/>
              <a:t>Inform talent management decisions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1530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A75A-02CA-45DD-CD8F-1CC9A9965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4852219" cy="1293028"/>
          </a:xfrm>
        </p:spPr>
        <p:txBody>
          <a:bodyPr>
            <a:normAutofit/>
          </a:bodyPr>
          <a:lstStyle/>
          <a:p>
            <a:r>
              <a:rPr lang="en-IN" sz="5400" spc="5" dirty="0"/>
              <a:t>PROJECT</a:t>
            </a:r>
            <a:r>
              <a:rPr lang="en-IN" sz="5400" spc="-85" dirty="0"/>
              <a:t> </a:t>
            </a:r>
            <a:r>
              <a:rPr lang="en-IN" sz="5400" spc="25" dirty="0"/>
              <a:t>TITLE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B7DDC-B95B-C77F-6FEC-39AE1E4C8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186" y="2595717"/>
            <a:ext cx="9783098" cy="183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54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964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4BFC9-BAD0-5B28-746A-44BA6C284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3672348" cy="1293028"/>
          </a:xfrm>
        </p:spPr>
        <p:txBody>
          <a:bodyPr>
            <a:normAutofit/>
          </a:bodyPr>
          <a:lstStyle/>
          <a:p>
            <a:r>
              <a:rPr lang="en-IN" sz="4800" spc="25" dirty="0"/>
              <a:t>A</a:t>
            </a:r>
            <a:r>
              <a:rPr lang="en-IN" sz="4800" spc="-5" dirty="0"/>
              <a:t>G</a:t>
            </a:r>
            <a:r>
              <a:rPr lang="en-IN" sz="4800" spc="-35" dirty="0"/>
              <a:t>E</a:t>
            </a:r>
            <a:r>
              <a:rPr lang="en-IN" sz="4800" spc="15" dirty="0"/>
              <a:t>N</a:t>
            </a:r>
            <a:r>
              <a:rPr lang="en-IN" sz="4800" dirty="0"/>
              <a:t>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3DD90-374A-21A5-1D04-A30363B91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1.Project Overview</a:t>
            </a:r>
          </a:p>
          <a:p>
            <a:pPr marL="457200" lvl="1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marL="457200" lvl="1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marL="457200" lvl="1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4.Dataset Description</a:t>
            </a:r>
          </a:p>
          <a:p>
            <a:pPr marL="457200" lvl="1" indent="0">
              <a:buNone/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5.Modelling Approach</a:t>
            </a:r>
          </a:p>
          <a:p>
            <a:pPr marL="457200" lvl="1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Problem Statement </a:t>
            </a:r>
          </a:p>
          <a:p>
            <a:pPr marL="457200" lvl="1" indent="0">
              <a:buNone/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260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1607-2E55-022D-36C7-A7D847661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21110"/>
            <a:ext cx="6422923" cy="1120877"/>
          </a:xfrm>
        </p:spPr>
        <p:txBody>
          <a:bodyPr>
            <a:normAutofit/>
          </a:bodyPr>
          <a:lstStyle/>
          <a:p>
            <a:r>
              <a:rPr lang="en-IN" sz="4400" spc="-20" dirty="0"/>
              <a:t>P</a:t>
            </a:r>
            <a:r>
              <a:rPr lang="en-IN" sz="4400" spc="15" dirty="0"/>
              <a:t>ROB</a:t>
            </a:r>
            <a:r>
              <a:rPr lang="en-IN" sz="4400" spc="55" dirty="0"/>
              <a:t>L</a:t>
            </a:r>
            <a:r>
              <a:rPr lang="en-IN" sz="4400" spc="-20" dirty="0"/>
              <a:t>E</a:t>
            </a:r>
            <a:r>
              <a:rPr lang="en-IN" sz="4400" spc="20" dirty="0"/>
              <a:t>M</a:t>
            </a:r>
            <a:r>
              <a:rPr lang="en-IN" sz="4400" dirty="0"/>
              <a:t>	</a:t>
            </a:r>
            <a:r>
              <a:rPr lang="en-IN" sz="4400" spc="10" dirty="0"/>
              <a:t>S</a:t>
            </a:r>
            <a:r>
              <a:rPr lang="en-IN" sz="4400" spc="-370" dirty="0"/>
              <a:t>T</a:t>
            </a:r>
            <a:r>
              <a:rPr lang="en-IN" sz="4400" spc="-375" dirty="0"/>
              <a:t>A</a:t>
            </a:r>
            <a:r>
              <a:rPr lang="en-IN" sz="4400" spc="15" dirty="0"/>
              <a:t>T</a:t>
            </a:r>
            <a:r>
              <a:rPr lang="en-IN" sz="4400" spc="-10" dirty="0"/>
              <a:t>E</a:t>
            </a:r>
            <a:r>
              <a:rPr lang="en-IN" sz="4400" spc="-20" dirty="0"/>
              <a:t>ME</a:t>
            </a:r>
            <a:r>
              <a:rPr lang="en-IN" sz="4400" spc="10" dirty="0"/>
              <a:t>NT</a:t>
            </a:r>
            <a:endParaRPr lang="en-IN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A0EF2-FE75-6356-8FF1-BA57FBF64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10581" y="1573161"/>
            <a:ext cx="8844402" cy="3687097"/>
          </a:xfrm>
        </p:spPr>
        <p:txBody>
          <a:bodyPr>
            <a:normAutofit/>
          </a:bodyPr>
          <a:lstStyle/>
          <a:p>
            <a:r>
              <a:rPr lang="en-US" sz="2400" dirty="0"/>
              <a:t>1.As a Human Resources (HR) analyst, you have been tasked with developing a comprehensive Excel-based tool to analyze and evaluate the performance of employees within your organization. </a:t>
            </a:r>
          </a:p>
          <a:p>
            <a:r>
              <a:rPr lang="en-US" sz="2400" dirty="0"/>
              <a:t>2.The goal is to create a dashboard that provides insights into individual and team performance, identifies areas of strength and weakness, and informs data-driven decisions for talent development, promotions, and performance management.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8920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EDDB-9DE2-F8EF-3845-C2AE7D83C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71948"/>
            <a:ext cx="5891981" cy="835743"/>
          </a:xfrm>
        </p:spPr>
        <p:txBody>
          <a:bodyPr>
            <a:normAutofit/>
          </a:bodyPr>
          <a:lstStyle/>
          <a:p>
            <a:r>
              <a:rPr lang="en-IN" sz="4400" spc="5" dirty="0"/>
              <a:t>PROJECT	</a:t>
            </a:r>
            <a:r>
              <a:rPr lang="en-IN" sz="4400" spc="-20" dirty="0"/>
              <a:t>OVERVIEW</a:t>
            </a:r>
            <a:endParaRPr lang="en-IN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16300-81F5-5698-6909-56A1615AE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59741" y="0"/>
            <a:ext cx="8795241" cy="5142271"/>
          </a:xfrm>
        </p:spPr>
        <p:txBody>
          <a:bodyPr>
            <a:normAutofit/>
          </a:bodyPr>
          <a:lstStyle/>
          <a:p>
            <a:r>
              <a:rPr lang="en-US" sz="2800" dirty="0"/>
              <a:t>Develop a comprehensive Excel-based dashboard to analyze and evaluate employee performance, providing insights for data-driven decisions on talent development, promotions, and performance management.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42221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16C31-1B58-E648-FF6F-134A55FE5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3458"/>
            <a:ext cx="7239000" cy="999067"/>
          </a:xfrm>
        </p:spPr>
        <p:txBody>
          <a:bodyPr>
            <a:normAutofit/>
          </a:bodyPr>
          <a:lstStyle/>
          <a:p>
            <a:r>
              <a:rPr lang="en-US" sz="4400" spc="25" dirty="0"/>
              <a:t>W</a:t>
            </a:r>
            <a:r>
              <a:rPr lang="en-US" sz="4400" spc="-20" dirty="0"/>
              <a:t>H</a:t>
            </a:r>
            <a:r>
              <a:rPr lang="en-US" sz="4400" spc="20" dirty="0"/>
              <a:t>O</a:t>
            </a:r>
            <a:r>
              <a:rPr lang="en-US" sz="4400" spc="-235" dirty="0"/>
              <a:t> </a:t>
            </a:r>
            <a:r>
              <a:rPr lang="en-US" sz="4400" spc="-10" dirty="0"/>
              <a:t>AR</a:t>
            </a:r>
            <a:r>
              <a:rPr lang="en-US" sz="4400" spc="15" dirty="0"/>
              <a:t>E</a:t>
            </a:r>
            <a:r>
              <a:rPr lang="en-US" sz="4400" spc="-35" dirty="0"/>
              <a:t> </a:t>
            </a:r>
            <a:r>
              <a:rPr lang="en-US" sz="4400" spc="-10" dirty="0"/>
              <a:t>T</a:t>
            </a:r>
            <a:r>
              <a:rPr lang="en-US" sz="4400" spc="-15" dirty="0"/>
              <a:t>H</a:t>
            </a:r>
            <a:r>
              <a:rPr lang="en-US" sz="4400" spc="15" dirty="0"/>
              <a:t>E</a:t>
            </a:r>
            <a:r>
              <a:rPr lang="en-US" sz="4400" spc="-35" dirty="0"/>
              <a:t> </a:t>
            </a:r>
            <a:r>
              <a:rPr lang="en-US" sz="4400" spc="-20" dirty="0"/>
              <a:t>E</a:t>
            </a:r>
            <a:r>
              <a:rPr lang="en-US" sz="4400" spc="30" dirty="0"/>
              <a:t>N</a:t>
            </a:r>
            <a:r>
              <a:rPr lang="en-US" sz="4400" spc="15" dirty="0"/>
              <a:t>D</a:t>
            </a:r>
            <a:r>
              <a:rPr lang="en-US" sz="4400" spc="-45" dirty="0"/>
              <a:t> </a:t>
            </a:r>
            <a:r>
              <a:rPr lang="en-US" sz="4400" dirty="0"/>
              <a:t>U</a:t>
            </a:r>
            <a:r>
              <a:rPr lang="en-US" sz="4400" spc="10" dirty="0"/>
              <a:t>S</a:t>
            </a:r>
            <a:r>
              <a:rPr lang="en-US" sz="4400" spc="-25" dirty="0"/>
              <a:t>E</a:t>
            </a:r>
            <a:r>
              <a:rPr lang="en-US" sz="4400" spc="-10" dirty="0"/>
              <a:t>R</a:t>
            </a:r>
            <a:r>
              <a:rPr lang="en-US" sz="4400" spc="5" dirty="0"/>
              <a:t>S?</a:t>
            </a:r>
            <a:endParaRPr lang="en-IN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88294-712F-E033-9605-5EBA4B295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76052" y="1700980"/>
            <a:ext cx="8578930" cy="3185652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HR Business Partners</a:t>
            </a:r>
          </a:p>
          <a:p>
            <a:pPr marL="342900" indent="-342900">
              <a:buAutoNum type="arabicPeriod"/>
            </a:pPr>
            <a:r>
              <a:rPr lang="en-US" sz="2800" dirty="0"/>
              <a:t>HR Managers</a:t>
            </a:r>
          </a:p>
          <a:p>
            <a:pPr marL="342900" indent="-342900">
              <a:buAutoNum type="arabicPeriod"/>
            </a:pPr>
            <a:r>
              <a:rPr lang="en-US" sz="2800" dirty="0"/>
              <a:t>Talent Management Specialists</a:t>
            </a:r>
          </a:p>
          <a:p>
            <a:pPr marL="342900" indent="-342900">
              <a:buAutoNum type="arabicPeriod"/>
            </a:pPr>
            <a:r>
              <a:rPr lang="en-US" sz="2800" dirty="0"/>
              <a:t>Employee Development Specialists</a:t>
            </a:r>
          </a:p>
          <a:p>
            <a:pPr marL="342900" indent="-342900">
              <a:buAutoNum type="arabicPeriod"/>
            </a:pPr>
            <a:r>
              <a:rPr lang="en-US" sz="2800" dirty="0"/>
              <a:t>Department Managers</a:t>
            </a:r>
          </a:p>
          <a:p>
            <a:pPr marL="342900" indent="-342900">
              <a:buAutoNum type="arabicPeriod"/>
            </a:pPr>
            <a:r>
              <a:rPr lang="en-US" sz="2800" dirty="0"/>
              <a:t>Team Leads</a:t>
            </a:r>
          </a:p>
          <a:p>
            <a:pPr marL="342900" indent="-342900">
              <a:buAutoNum type="arabicPeriod"/>
            </a:pPr>
            <a:r>
              <a:rPr lang="en-US" sz="2800" dirty="0"/>
              <a:t>Supervisors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30121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0CF7-F9A8-BFBC-EA5F-C2D0955D5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76982"/>
            <a:ext cx="8610600" cy="1602658"/>
          </a:xfrm>
        </p:spPr>
        <p:txBody>
          <a:bodyPr>
            <a:normAutofit/>
          </a:bodyPr>
          <a:lstStyle/>
          <a:p>
            <a:r>
              <a:rPr lang="en-US" sz="2800" spc="10" dirty="0"/>
              <a:t>O</a:t>
            </a:r>
            <a:r>
              <a:rPr lang="en-US" sz="2800" spc="25" dirty="0"/>
              <a:t>U</a:t>
            </a:r>
            <a:r>
              <a:rPr lang="en-US" sz="2800" dirty="0"/>
              <a:t>R</a:t>
            </a:r>
            <a:r>
              <a:rPr lang="en-US" sz="2800" spc="5" dirty="0"/>
              <a:t> </a:t>
            </a:r>
            <a:r>
              <a:rPr lang="en-US" sz="2800" spc="25" dirty="0"/>
              <a:t>S</a:t>
            </a:r>
            <a:r>
              <a:rPr lang="en-US" sz="2800" spc="10" dirty="0"/>
              <a:t>O</a:t>
            </a:r>
            <a:r>
              <a:rPr lang="en-US" sz="2800" spc="25" dirty="0"/>
              <a:t>LU</a:t>
            </a:r>
            <a:r>
              <a:rPr lang="en-US" sz="2800" spc="-35" dirty="0"/>
              <a:t>T</a:t>
            </a:r>
            <a:r>
              <a:rPr lang="en-US" sz="2800" spc="-30" dirty="0"/>
              <a:t>I</a:t>
            </a:r>
            <a:r>
              <a:rPr lang="en-US" sz="2800" spc="10" dirty="0"/>
              <a:t>O</a:t>
            </a:r>
            <a:r>
              <a:rPr lang="en-US" sz="2800" dirty="0"/>
              <a:t>N</a:t>
            </a:r>
            <a:r>
              <a:rPr lang="en-US" sz="2800" spc="-345" dirty="0"/>
              <a:t> </a:t>
            </a:r>
            <a:r>
              <a:rPr lang="en-US" sz="2800" spc="-35" dirty="0"/>
              <a:t>A</a:t>
            </a:r>
            <a:r>
              <a:rPr lang="en-US" sz="2800" spc="-5" dirty="0"/>
              <a:t>N</a:t>
            </a:r>
            <a:r>
              <a:rPr lang="en-US" sz="2800" dirty="0"/>
              <a:t>D</a:t>
            </a:r>
            <a:r>
              <a:rPr lang="en-US" sz="2800" spc="35" dirty="0"/>
              <a:t> </a:t>
            </a:r>
            <a:r>
              <a:rPr lang="en-US" sz="2800" spc="-30" dirty="0"/>
              <a:t>I</a:t>
            </a:r>
            <a:r>
              <a:rPr lang="en-US" sz="2800" spc="-35" dirty="0"/>
              <a:t>T</a:t>
            </a:r>
            <a:r>
              <a:rPr lang="en-US" sz="2800" dirty="0"/>
              <a:t>S</a:t>
            </a:r>
            <a:r>
              <a:rPr lang="en-US" sz="2800" spc="60" dirty="0"/>
              <a:t> </a:t>
            </a:r>
            <a:r>
              <a:rPr lang="en-US" sz="2800" spc="-295" dirty="0"/>
              <a:t>V</a:t>
            </a:r>
            <a:r>
              <a:rPr lang="en-US" sz="2800" spc="-35" dirty="0"/>
              <a:t>A</a:t>
            </a:r>
            <a:r>
              <a:rPr lang="en-US" sz="2800" spc="25" dirty="0"/>
              <a:t>LU</a:t>
            </a:r>
            <a:r>
              <a:rPr lang="en-US" sz="2800" dirty="0"/>
              <a:t>E</a:t>
            </a:r>
            <a:r>
              <a:rPr lang="en-US" sz="2800" spc="-65" dirty="0"/>
              <a:t> </a:t>
            </a:r>
            <a:r>
              <a:rPr lang="en-US" sz="2800" spc="-15" dirty="0"/>
              <a:t>P</a:t>
            </a:r>
            <a:r>
              <a:rPr lang="en-US" sz="2800" spc="-30" dirty="0"/>
              <a:t>R</a:t>
            </a:r>
            <a:r>
              <a:rPr lang="en-US" sz="2800" spc="10" dirty="0"/>
              <a:t>O</a:t>
            </a:r>
            <a:r>
              <a:rPr lang="en-US" sz="2800" spc="-15" dirty="0"/>
              <a:t>P</a:t>
            </a:r>
            <a:r>
              <a:rPr lang="en-US" sz="2800" spc="10" dirty="0"/>
              <a:t>O</a:t>
            </a:r>
            <a:r>
              <a:rPr lang="en-US" sz="2800" spc="25" dirty="0"/>
              <a:t>S</a:t>
            </a:r>
            <a:r>
              <a:rPr lang="en-US" sz="2800" spc="-30" dirty="0"/>
              <a:t>I</a:t>
            </a:r>
            <a:r>
              <a:rPr lang="en-US" sz="2800" spc="-35" dirty="0"/>
              <a:t>T</a:t>
            </a:r>
            <a:r>
              <a:rPr lang="en-US" sz="2800" spc="-30" dirty="0"/>
              <a:t>I</a:t>
            </a:r>
            <a:r>
              <a:rPr lang="en-US" sz="2800" spc="10" dirty="0"/>
              <a:t>O</a:t>
            </a:r>
            <a:r>
              <a:rPr lang="en-US" sz="2800" dirty="0"/>
              <a:t>N</a:t>
            </a: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73C7B-68EE-8C3E-52F9-EBDB888D1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9" y="1405056"/>
            <a:ext cx="5079991" cy="610557"/>
          </a:xfrm>
        </p:spPr>
        <p:txBody>
          <a:bodyPr>
            <a:normAutofit/>
          </a:bodyPr>
          <a:lstStyle/>
          <a:p>
            <a:r>
              <a:rPr lang="en-IN" sz="3200" dirty="0"/>
              <a:t>SOLUTION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CF0CE-6718-7AFE-5856-2422E5609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2094272"/>
            <a:ext cx="5311775" cy="45867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Automated data import and consolidation</a:t>
            </a:r>
          </a:p>
          <a:p>
            <a:r>
              <a:rPr lang="en-US" dirty="0"/>
              <a:t> Customizable performance metrics and KPIs</a:t>
            </a:r>
          </a:p>
          <a:p>
            <a:r>
              <a:rPr lang="en-US" dirty="0"/>
              <a:t> Interactive filters and drill-down capabilities</a:t>
            </a:r>
          </a:p>
          <a:p>
            <a:r>
              <a:rPr lang="en-US" dirty="0"/>
              <a:t> Visualizations and charts for easy trend analysis</a:t>
            </a:r>
          </a:p>
          <a:p>
            <a:r>
              <a:rPr lang="en-US" dirty="0"/>
              <a:t> Conditional formatting for quick identification of strengths and weaknesses</a:t>
            </a:r>
          </a:p>
          <a:p>
            <a:r>
              <a:rPr lang="en-US" dirty="0"/>
              <a:t> Exportable reports for easy sharing and collaboration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8BF54-27D9-05CE-DF37-8A1CBEA40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26208" y="1405056"/>
            <a:ext cx="5079991" cy="610557"/>
          </a:xfrm>
        </p:spPr>
        <p:txBody>
          <a:bodyPr/>
          <a:lstStyle/>
          <a:p>
            <a:r>
              <a:rPr lang="en-IN" dirty="0"/>
              <a:t>VALUE PROPOSITION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37BA31-B132-2818-8D35-CD0259EDA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6650" y="2094273"/>
            <a:ext cx="5334000" cy="375592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Data-Driven Decision Making</a:t>
            </a:r>
          </a:p>
          <a:p>
            <a:r>
              <a:rPr lang="en-IN" dirty="0"/>
              <a:t>Improved Talent Management</a:t>
            </a:r>
          </a:p>
          <a:p>
            <a:r>
              <a:rPr lang="en-IN" dirty="0"/>
              <a:t>Enhanced Productivity</a:t>
            </a:r>
          </a:p>
          <a:p>
            <a:r>
              <a:rPr lang="en-IN" dirty="0"/>
              <a:t>Increased Transparency</a:t>
            </a:r>
          </a:p>
          <a:p>
            <a:r>
              <a:rPr lang="en-IN" dirty="0"/>
              <a:t>Better Alignment</a:t>
            </a:r>
          </a:p>
          <a:p>
            <a:r>
              <a:rPr lang="en-IN" dirty="0"/>
              <a:t>Cost Savings</a:t>
            </a:r>
          </a:p>
          <a:p>
            <a:r>
              <a:rPr lang="en-IN" dirty="0"/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3276784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08A50-C73F-A4B8-F6B2-5FFFD5D7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7820"/>
            <a:ext cx="6344265" cy="1140541"/>
          </a:xfrm>
        </p:spPr>
        <p:txBody>
          <a:bodyPr>
            <a:normAutofit/>
          </a:bodyPr>
          <a:lstStyle/>
          <a:p>
            <a:r>
              <a:rPr lang="en-IN" sz="4400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D2A19-53A5-6CEB-4EC9-6E8779781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16825" y="1268361"/>
            <a:ext cx="3736259" cy="4237704"/>
          </a:xfrm>
        </p:spPr>
        <p:txBody>
          <a:bodyPr>
            <a:normAutofit fontScale="47500" lnSpcReduction="20000"/>
          </a:bodyPr>
          <a:lstStyle/>
          <a:p>
            <a:pPr lvl="8"/>
            <a:endParaRPr lang="en-IN" dirty="0"/>
          </a:p>
          <a:p>
            <a:pPr marL="342900" indent="-342900">
              <a:buAutoNum type="arabicPeriod"/>
            </a:pPr>
            <a:r>
              <a:rPr lang="en-IN" sz="5100" dirty="0"/>
              <a:t> Name</a:t>
            </a:r>
          </a:p>
          <a:p>
            <a:pPr marL="342900" indent="-342900">
              <a:buAutoNum type="arabicPeriod"/>
            </a:pPr>
            <a:r>
              <a:rPr lang="en-IN" sz="5100" dirty="0"/>
              <a:t> Job Title</a:t>
            </a:r>
          </a:p>
          <a:p>
            <a:pPr marL="342900" indent="-342900">
              <a:buAutoNum type="arabicPeriod"/>
            </a:pPr>
            <a:r>
              <a:rPr lang="en-IN" sz="5100" dirty="0"/>
              <a:t> Department</a:t>
            </a:r>
          </a:p>
          <a:p>
            <a:pPr marL="342900" indent="-342900">
              <a:buAutoNum type="arabicPeriod"/>
            </a:pPr>
            <a:r>
              <a:rPr lang="en-IN" sz="5100" dirty="0"/>
              <a:t> Manager ID </a:t>
            </a:r>
          </a:p>
          <a:p>
            <a:pPr marL="342900" indent="-342900">
              <a:buAutoNum type="arabicPeriod"/>
            </a:pPr>
            <a:r>
              <a:rPr lang="en-IN" sz="5100" dirty="0"/>
              <a:t> Performance Metrics </a:t>
            </a:r>
          </a:p>
          <a:p>
            <a:pPr marL="342900" indent="-342900">
              <a:buAutoNum type="arabicPeriod"/>
            </a:pPr>
            <a:r>
              <a:rPr lang="en-IN" sz="5100" dirty="0"/>
              <a:t> Rating </a:t>
            </a:r>
          </a:p>
          <a:p>
            <a:pPr marL="342900" indent="-342900">
              <a:buAutoNum type="arabicPeriod"/>
            </a:pPr>
            <a:r>
              <a:rPr lang="en-IN" sz="5100" dirty="0"/>
              <a:t>Achievement </a:t>
            </a:r>
          </a:p>
          <a:p>
            <a:pPr marL="342900" indent="-342900">
              <a:buAutoNum type="arabicPeriod"/>
            </a:pPr>
            <a:r>
              <a:rPr lang="en-IN" sz="5100" dirty="0"/>
              <a:t> Strengths </a:t>
            </a:r>
          </a:p>
          <a:p>
            <a:pPr marL="342900" indent="-342900">
              <a:buAutoNum type="arabicPeriod"/>
            </a:pPr>
            <a:r>
              <a:rPr lang="en-IN" sz="5100" dirty="0"/>
              <a:t> Weaknesses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0784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8078-1C14-98C4-6BF6-D1F33BF6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94" y="216309"/>
            <a:ext cx="7474974" cy="816078"/>
          </a:xfrm>
        </p:spPr>
        <p:txBody>
          <a:bodyPr>
            <a:normAutofit/>
          </a:bodyPr>
          <a:lstStyle/>
          <a:p>
            <a:r>
              <a:rPr lang="en-US" sz="4000" spc="15" dirty="0"/>
              <a:t>THE</a:t>
            </a:r>
            <a:r>
              <a:rPr lang="en-US" sz="4000" spc="20" dirty="0"/>
              <a:t> "</a:t>
            </a:r>
            <a:r>
              <a:rPr lang="en-US" sz="4000" spc="10" dirty="0"/>
              <a:t>WOW"</a:t>
            </a:r>
            <a:r>
              <a:rPr lang="en-US" sz="4000" spc="85" dirty="0"/>
              <a:t> </a:t>
            </a:r>
            <a:r>
              <a:rPr lang="en-US" sz="4000" spc="10" dirty="0"/>
              <a:t>IN</a:t>
            </a:r>
            <a:r>
              <a:rPr lang="en-US" sz="4000" spc="-5" dirty="0"/>
              <a:t> </a:t>
            </a:r>
            <a:r>
              <a:rPr lang="en-US" sz="4000" spc="15" dirty="0"/>
              <a:t>OUR</a:t>
            </a:r>
            <a:r>
              <a:rPr lang="en-US" sz="4000" spc="-10" dirty="0"/>
              <a:t> </a:t>
            </a:r>
            <a:r>
              <a:rPr lang="en-US" sz="4000" spc="20" dirty="0"/>
              <a:t>SOLUTION</a:t>
            </a:r>
            <a:endParaRPr lang="en-IN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0C6FC-3AC4-4244-D4FB-B8AA54ADF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5239" y="1248697"/>
            <a:ext cx="10785987" cy="3716593"/>
          </a:xfrm>
        </p:spPr>
        <p:txBody>
          <a:bodyPr>
            <a:normAutofit/>
          </a:bodyPr>
          <a:lstStyle/>
          <a:p>
            <a:r>
              <a:rPr lang="en-US" sz="2800" dirty="0"/>
              <a:t>Our solution automatically calculates employee performance scores based on customizable weightages and metrics, eliminating manual errors and biases, and providing.</a:t>
            </a:r>
          </a:p>
          <a:p>
            <a:pPr marL="342900" indent="-342900">
              <a:buAutoNum type="arabicPeriod"/>
            </a:pP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/>
              <a:t> Accurate performance evaluations</a:t>
            </a:r>
          </a:p>
          <a:p>
            <a:pPr marL="342900" indent="-342900">
              <a:buAutoNum type="arabicPeriod"/>
            </a:pPr>
            <a:r>
              <a:rPr lang="en-US" sz="2800" dirty="0"/>
              <a:t> Consistent scoring</a:t>
            </a:r>
          </a:p>
          <a:p>
            <a:pPr marL="342900" indent="-342900">
              <a:buAutoNum type="arabicPeriod"/>
            </a:pPr>
            <a:r>
              <a:rPr lang="en-US" sz="2800" dirty="0"/>
              <a:t> Time savings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3284551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109</TotalTime>
  <Words>404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Trebuchet MS</vt:lpstr>
      <vt:lpstr>Vapor Trail</vt:lpstr>
      <vt:lpstr>Employee Data Analysis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 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YuvaShree V</dc:creator>
  <cp:lastModifiedBy>YuvaShree V</cp:lastModifiedBy>
  <cp:revision>3</cp:revision>
  <dcterms:created xsi:type="dcterms:W3CDTF">2024-09-01T13:07:15Z</dcterms:created>
  <dcterms:modified xsi:type="dcterms:W3CDTF">2024-09-03T10:21:07Z</dcterms:modified>
</cp:coreProperties>
</file>